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1.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2"/>
  </p:notesMasterIdLst>
  <p:handoutMasterIdLst>
    <p:handoutMasterId r:id="rId33"/>
  </p:handoutMasterIdLst>
  <p:sldIdLst>
    <p:sldId id="260" r:id="rId2"/>
    <p:sldId id="264" r:id="rId3"/>
    <p:sldId id="295" r:id="rId4"/>
    <p:sldId id="271" r:id="rId5"/>
    <p:sldId id="305" r:id="rId6"/>
    <p:sldId id="294" r:id="rId7"/>
    <p:sldId id="265" r:id="rId8"/>
    <p:sldId id="298" r:id="rId9"/>
    <p:sldId id="296" r:id="rId10"/>
    <p:sldId id="309" r:id="rId11"/>
    <p:sldId id="285" r:id="rId12"/>
    <p:sldId id="290" r:id="rId13"/>
    <p:sldId id="282" r:id="rId14"/>
    <p:sldId id="297" r:id="rId15"/>
    <p:sldId id="287" r:id="rId16"/>
    <p:sldId id="311" r:id="rId17"/>
    <p:sldId id="288" r:id="rId18"/>
    <p:sldId id="301" r:id="rId19"/>
    <p:sldId id="308" r:id="rId20"/>
    <p:sldId id="291" r:id="rId21"/>
    <p:sldId id="312" r:id="rId22"/>
    <p:sldId id="310" r:id="rId23"/>
    <p:sldId id="302" r:id="rId24"/>
    <p:sldId id="306" r:id="rId25"/>
    <p:sldId id="286" r:id="rId26"/>
    <p:sldId id="307" r:id="rId27"/>
    <p:sldId id="304" r:id="rId28"/>
    <p:sldId id="293" r:id="rId29"/>
    <p:sldId id="314" r:id="rId30"/>
    <p:sldId id="313"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1374" y="6"/>
      </p:cViewPr>
      <p:guideLst/>
    </p:cSldViewPr>
  </p:slideViewPr>
  <p:notesTextViewPr>
    <p:cViewPr>
      <p:scale>
        <a:sx n="1" d="1"/>
        <a:sy n="1" d="1"/>
      </p:scale>
      <p:origin x="0" y="0"/>
    </p:cViewPr>
  </p:notesTextViewPr>
  <p:sorterViewPr>
    <p:cViewPr>
      <p:scale>
        <a:sx n="100" d="100"/>
        <a:sy n="100" d="100"/>
      </p:scale>
      <p:origin x="0" y="-1398"/>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tsuoka\Documents\2017092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Sheet6!$D$15:$D$22</c:f>
              <c:strCache>
                <c:ptCount val="8"/>
                <c:pt idx="0">
                  <c:v>day1</c:v>
                </c:pt>
                <c:pt idx="1">
                  <c:v>day2</c:v>
                </c:pt>
                <c:pt idx="2">
                  <c:v>day3</c:v>
                </c:pt>
                <c:pt idx="3">
                  <c:v>day4</c:v>
                </c:pt>
                <c:pt idx="4">
                  <c:v>day5</c:v>
                </c:pt>
                <c:pt idx="5">
                  <c:v>day6</c:v>
                </c:pt>
                <c:pt idx="6">
                  <c:v>day7</c:v>
                </c:pt>
                <c:pt idx="7">
                  <c:v>day8</c:v>
                </c:pt>
              </c:strCache>
            </c:strRef>
          </c:cat>
          <c:val>
            <c:numRef>
              <c:f>Sheet6!$E$15:$E$22</c:f>
              <c:numCache>
                <c:formatCode>General</c:formatCode>
                <c:ptCount val="8"/>
                <c:pt idx="0">
                  <c:v>0.68770799999999999</c:v>
                </c:pt>
                <c:pt idx="1">
                  <c:v>0.66330100000000003</c:v>
                </c:pt>
                <c:pt idx="2">
                  <c:v>0.67409499999999989</c:v>
                </c:pt>
                <c:pt idx="3">
                  <c:v>0.67819299999999993</c:v>
                </c:pt>
                <c:pt idx="4">
                  <c:v>0.57105900000000009</c:v>
                </c:pt>
                <c:pt idx="5">
                  <c:v>0.530192</c:v>
                </c:pt>
                <c:pt idx="6">
                  <c:v>0.51177899999999998</c:v>
                </c:pt>
                <c:pt idx="7">
                  <c:v>0.48274900000000009</c:v>
                </c:pt>
              </c:numCache>
            </c:numRef>
          </c:val>
          <c:smooth val="0"/>
        </c:ser>
        <c:dLbls>
          <c:showLegendKey val="0"/>
          <c:showVal val="0"/>
          <c:showCatName val="0"/>
          <c:showSerName val="0"/>
          <c:showPercent val="0"/>
          <c:showBubbleSize val="0"/>
        </c:dLbls>
        <c:marker val="1"/>
        <c:smooth val="0"/>
        <c:axId val="303297704"/>
        <c:axId val="303299272"/>
      </c:lineChart>
      <c:catAx>
        <c:axId val="303297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t>時系列</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3299272"/>
        <c:crosses val="autoZero"/>
        <c:auto val="1"/>
        <c:lblAlgn val="ctr"/>
        <c:lblOffset val="100"/>
        <c:noMultiLvlLbl val="0"/>
      </c:catAx>
      <c:valAx>
        <c:axId val="303299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t>類似度</a:t>
                </a:r>
              </a:p>
            </c:rich>
          </c:tx>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3297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A221AD-5CB0-4A25-97D8-A6228F844F3F}" type="datetimeFigureOut">
              <a:rPr kumimoji="1" lang="ja-JP" altLang="en-US" smtClean="0"/>
              <a:t>2017/11/29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783CC2-0E9A-4646-9134-3F72E826488D}" type="slidenum">
              <a:rPr kumimoji="1" lang="ja-JP" altLang="en-US" smtClean="0"/>
              <a:t>‹#›</a:t>
            </a:fld>
            <a:endParaRPr kumimoji="1" lang="ja-JP" altLang="en-US"/>
          </a:p>
        </p:txBody>
      </p:sp>
    </p:spTree>
    <p:extLst>
      <p:ext uri="{BB962C8B-B14F-4D97-AF65-F5344CB8AC3E}">
        <p14:creationId xmlns:p14="http://schemas.microsoft.com/office/powerpoint/2010/main" val="959986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2017/11/29</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236700"/>
            <a:ext cx="7543800" cy="766589"/>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22959" y="1400176"/>
            <a:ext cx="7543801" cy="49010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2017/11/29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2017/11/29</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66589"/>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119800"/>
            <a:ext cx="7543801" cy="5181425"/>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2017/11/29</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22959" y="10887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emf"/></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2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2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 Id="rId5" Type="http://schemas.openxmlformats.org/officeDocument/2006/relationships/image" Target="../media/image50.emf"/><Relationship Id="rId4" Type="http://schemas.openxmlformats.org/officeDocument/2006/relationships/image" Target="../media/image4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4400" dirty="0" smtClean="0"/>
              <a:t>時系列画像集合の類似度に基づいた外観変化の検知手法の検討</a:t>
            </a:r>
            <a:endParaRPr kumimoji="1" lang="ja-JP" altLang="en-US" sz="4400" dirty="0"/>
          </a:p>
        </p:txBody>
      </p:sp>
      <p:sp>
        <p:nvSpPr>
          <p:cNvPr id="3" name="サブタイトル 2"/>
          <p:cNvSpPr>
            <a:spLocks noGrp="1"/>
          </p:cNvSpPr>
          <p:nvPr>
            <p:ph type="subTitle" idx="1"/>
          </p:nvPr>
        </p:nvSpPr>
        <p:spPr/>
        <p:txBody>
          <a:bodyPr>
            <a:normAutofit/>
          </a:bodyPr>
          <a:lstStyle/>
          <a:p>
            <a:r>
              <a:rPr lang="ja-JP" altLang="en-US" dirty="0" smtClean="0"/>
              <a:t>神奈川工科大学 情報学部 情報工学科</a:t>
            </a:r>
            <a:endParaRPr lang="en-US" altLang="ja-JP" dirty="0" smtClean="0"/>
          </a:p>
          <a:p>
            <a:r>
              <a:rPr kumimoji="1" lang="ja-JP" altLang="en-US" dirty="0" smtClean="0"/>
              <a:t>松岡 未紗  </a:t>
            </a:r>
            <a:r>
              <a:rPr lang="ja-JP" altLang="en-US" dirty="0" smtClean="0"/>
              <a:t>鷹野 孝典</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個体識別機能のアプローチ</a:t>
            </a:r>
            <a:endParaRPr kumimoji="1" lang="ja-JP" altLang="en-US" dirty="0"/>
          </a:p>
        </p:txBody>
      </p:sp>
      <p:sp>
        <p:nvSpPr>
          <p:cNvPr id="3" name="コンテンツ プレースホルダー 2"/>
          <p:cNvSpPr>
            <a:spLocks noGrp="1"/>
          </p:cNvSpPr>
          <p:nvPr>
            <p:ph idx="1"/>
          </p:nvPr>
        </p:nvSpPr>
        <p:spPr>
          <a:xfrm>
            <a:off x="822959" y="1400176"/>
            <a:ext cx="7543801" cy="4692152"/>
          </a:xfrm>
        </p:spPr>
        <p:txBody>
          <a:bodyPr>
            <a:normAutofit/>
          </a:bodyPr>
          <a:lstStyle/>
          <a:p>
            <a:pPr marL="185738" indent="-185738"/>
            <a:r>
              <a:rPr lang="ja-JP" altLang="en-US" sz="2400" dirty="0" smtClean="0"/>
              <a:t>複数の個体が混在する状況において各個体の画像集合を生成する</a:t>
            </a:r>
            <a:endParaRPr lang="en-US" altLang="ja-JP" sz="2400" dirty="0" smtClean="0"/>
          </a:p>
          <a:p>
            <a:pPr marL="185738" indent="-185738"/>
            <a:r>
              <a:rPr lang="ja-JP" altLang="en-US" sz="2400" dirty="0" smtClean="0"/>
              <a:t>個体</a:t>
            </a:r>
            <a:r>
              <a:rPr lang="en-US" altLang="ja-JP" sz="2400" dirty="0" smtClean="0"/>
              <a:t>A</a:t>
            </a:r>
            <a:r>
              <a:rPr lang="ja-JP" altLang="en-US" sz="2400" dirty="0" smtClean="0"/>
              <a:t> を識別するときに，それまでに識別された個体</a:t>
            </a:r>
            <a:r>
              <a:rPr lang="en-US" altLang="ja-JP" sz="2400" dirty="0" smtClean="0"/>
              <a:t>A</a:t>
            </a:r>
            <a:r>
              <a:rPr lang="ja-JP" altLang="en-US" sz="2400" dirty="0" smtClean="0"/>
              <a:t>画像の和集合を学習データとする</a:t>
            </a:r>
            <a:endParaRPr lang="en-US" altLang="ja-JP" sz="2400" dirty="0" smtClean="0"/>
          </a:p>
          <a:p>
            <a:r>
              <a:rPr lang="ja-JP" altLang="en-US" sz="2400" dirty="0"/>
              <a:t>分類された個体</a:t>
            </a:r>
            <a:r>
              <a:rPr lang="en-US" altLang="ja-JP" sz="2400" dirty="0"/>
              <a:t>A</a:t>
            </a:r>
            <a:r>
              <a:rPr lang="ja-JP" altLang="en-US" sz="2400" dirty="0"/>
              <a:t>の画像を時系列画像集合に分類する</a:t>
            </a:r>
            <a:endParaRPr lang="en-US" altLang="ja-JP" sz="2400" dirty="0"/>
          </a:p>
          <a:p>
            <a:pPr marL="182563" indent="-182563"/>
            <a:r>
              <a:rPr kumimoji="1" lang="ja-JP" altLang="en-US" sz="2400" dirty="0" smtClean="0"/>
              <a:t>他の個体画像においても閾値を超えた場合は類似度の高いほうに追加される</a:t>
            </a:r>
            <a:endParaRPr kumimoji="1" lang="en-US" altLang="ja-JP" sz="2400" dirty="0" smtClean="0"/>
          </a:p>
          <a:p>
            <a:endParaRPr lang="en-US" altLang="ja-JP" sz="2400" dirty="0" smtClean="0"/>
          </a:p>
          <a:p>
            <a:r>
              <a:rPr lang="ja-JP" altLang="en-US" sz="2400" dirty="0" smtClean="0"/>
              <a:t>利点</a:t>
            </a:r>
            <a:endParaRPr lang="en-US" altLang="ja-JP" sz="2400" dirty="0" smtClean="0"/>
          </a:p>
          <a:p>
            <a:pPr lvl="1"/>
            <a:r>
              <a:rPr lang="ja-JP" altLang="en-US" sz="2200" dirty="0"/>
              <a:t>個体の外観変化に</a:t>
            </a:r>
            <a:r>
              <a:rPr lang="ja-JP" altLang="en-US" sz="2200" dirty="0" smtClean="0"/>
              <a:t>よる識別</a:t>
            </a:r>
            <a:r>
              <a:rPr lang="ja-JP" altLang="en-US" sz="2200" dirty="0"/>
              <a:t>の精度低下を抑える</a:t>
            </a:r>
          </a:p>
          <a:p>
            <a:pPr lvl="1"/>
            <a:endParaRPr lang="en-US" altLang="ja-JP" sz="2200" dirty="0" smtClean="0"/>
          </a:p>
          <a:p>
            <a:endParaRPr kumimoji="1"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Tree>
    <p:extLst>
      <p:ext uri="{BB962C8B-B14F-4D97-AF65-F5344CB8AC3E}">
        <p14:creationId xmlns:p14="http://schemas.microsoft.com/office/powerpoint/2010/main" val="1209502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外観変化の検知機能</a:t>
            </a:r>
            <a:r>
              <a:rPr lang="ja-JP" altLang="en-US" dirty="0" smtClean="0"/>
              <a:t> 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
        <p:nvSpPr>
          <p:cNvPr id="32" name="正方形/長方形 31"/>
          <p:cNvSpPr/>
          <p:nvPr/>
        </p:nvSpPr>
        <p:spPr>
          <a:xfrm>
            <a:off x="1030502" y="1582576"/>
            <a:ext cx="2215922" cy="5491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初期画像</a:t>
            </a:r>
            <a:r>
              <a:rPr lang="ja-JP" altLang="en-US" sz="1600" dirty="0" smtClean="0"/>
              <a:t>集合</a:t>
            </a:r>
            <a:endParaRPr lang="ja-JP" altLang="en-US" sz="1600" dirty="0"/>
          </a:p>
        </p:txBody>
      </p:sp>
      <p:sp>
        <p:nvSpPr>
          <p:cNvPr id="33" name="正方形/長方形 32"/>
          <p:cNvSpPr/>
          <p:nvPr/>
        </p:nvSpPr>
        <p:spPr>
          <a:xfrm>
            <a:off x="1030502" y="2270471"/>
            <a:ext cx="2215922" cy="549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識別</a:t>
            </a:r>
            <a:r>
              <a:rPr lang="ja-JP" altLang="en-US" sz="1600" dirty="0" smtClean="0"/>
              <a:t>する画像集合</a:t>
            </a:r>
            <a:endParaRPr lang="ja-JP" altLang="en-US" sz="1600" dirty="0"/>
          </a:p>
        </p:txBody>
      </p:sp>
      <p:sp>
        <p:nvSpPr>
          <p:cNvPr id="34" name="角丸四角形 33"/>
          <p:cNvSpPr/>
          <p:nvPr/>
        </p:nvSpPr>
        <p:spPr>
          <a:xfrm>
            <a:off x="3690329" y="1857138"/>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smtClean="0"/>
              <a:t>類似度スコアを</a:t>
            </a:r>
            <a:r>
              <a:rPr lang="ja-JP" altLang="ja-JP" sz="1600" dirty="0"/>
              <a:t>算出</a:t>
            </a:r>
            <a:endParaRPr lang="en-US" altLang="ja-JP" sz="1600" dirty="0"/>
          </a:p>
        </p:txBody>
      </p:sp>
      <p:cxnSp>
        <p:nvCxnSpPr>
          <p:cNvPr id="35" name="直線矢印コネクタ 34"/>
          <p:cNvCxnSpPr>
            <a:stCxn id="32" idx="3"/>
            <a:endCxn id="34" idx="1"/>
          </p:cNvCxnSpPr>
          <p:nvPr/>
        </p:nvCxnSpPr>
        <p:spPr>
          <a:xfrm>
            <a:off x="3246424" y="1857138"/>
            <a:ext cx="443905" cy="3049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p:cNvCxnSpPr>
            <a:stCxn id="34" idx="2"/>
            <a:endCxn id="40" idx="0"/>
          </p:cNvCxnSpPr>
          <p:nvPr/>
        </p:nvCxnSpPr>
        <p:spPr>
          <a:xfrm>
            <a:off x="5536535" y="2467058"/>
            <a:ext cx="0" cy="2615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p:cNvCxnSpPr>
            <a:stCxn id="33" idx="3"/>
            <a:endCxn id="34" idx="1"/>
          </p:cNvCxnSpPr>
          <p:nvPr/>
        </p:nvCxnSpPr>
        <p:spPr>
          <a:xfrm flipV="1">
            <a:off x="3246424" y="2162098"/>
            <a:ext cx="443905" cy="3829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p:cNvCxnSpPr>
            <a:stCxn id="40" idx="2"/>
            <a:endCxn id="43" idx="0"/>
          </p:cNvCxnSpPr>
          <p:nvPr/>
        </p:nvCxnSpPr>
        <p:spPr>
          <a:xfrm>
            <a:off x="5536535" y="3338481"/>
            <a:ext cx="0" cy="27916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9" name="角丸四角形 38"/>
          <p:cNvSpPr/>
          <p:nvPr/>
        </p:nvSpPr>
        <p:spPr>
          <a:xfrm>
            <a:off x="6891731" y="4993496"/>
            <a:ext cx="1627307" cy="5399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外観</a:t>
            </a:r>
            <a:r>
              <a:rPr lang="ja-JP" altLang="en-US" sz="1600" dirty="0" smtClean="0"/>
              <a:t>変化検出</a:t>
            </a:r>
            <a:endParaRPr lang="en-US" altLang="ja-JP" sz="1600" dirty="0"/>
          </a:p>
        </p:txBody>
      </p:sp>
      <p:sp>
        <p:nvSpPr>
          <p:cNvPr id="40" name="角丸四角形 39"/>
          <p:cNvSpPr/>
          <p:nvPr/>
        </p:nvSpPr>
        <p:spPr>
          <a:xfrm>
            <a:off x="3690329" y="2728561"/>
            <a:ext cx="3692412" cy="60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sz="1600" dirty="0" smtClean="0"/>
              <a:t>類似度</a:t>
            </a:r>
            <a:r>
              <a:rPr lang="ja-JP" altLang="ja-JP" sz="1600" dirty="0"/>
              <a:t>スコアの差分δ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a:t>)</a:t>
            </a:r>
            <a:r>
              <a:rPr lang="ja-JP" altLang="ja-JP" sz="1600" dirty="0" err="1"/>
              <a:t>を算</a:t>
            </a:r>
            <a:r>
              <a:rPr lang="ja-JP" altLang="ja-JP" sz="1600" dirty="0"/>
              <a:t>出</a:t>
            </a:r>
            <a:endParaRPr lang="ja-JP" altLang="en-US" sz="1600" dirty="0"/>
          </a:p>
        </p:txBody>
      </p:sp>
      <p:grpSp>
        <p:nvGrpSpPr>
          <p:cNvPr id="41" name="グループ化 40"/>
          <p:cNvGrpSpPr/>
          <p:nvPr/>
        </p:nvGrpSpPr>
        <p:grpSpPr>
          <a:xfrm>
            <a:off x="3831302" y="3617646"/>
            <a:ext cx="3410465" cy="1323049"/>
            <a:chOff x="1828263" y="4210838"/>
            <a:chExt cx="3410465" cy="971247"/>
          </a:xfrm>
        </p:grpSpPr>
        <p:sp>
          <p:nvSpPr>
            <p:cNvPr id="42" name="テキスト ボックス 41"/>
            <p:cNvSpPr txBox="1"/>
            <p:nvPr/>
          </p:nvSpPr>
          <p:spPr>
            <a:xfrm>
              <a:off x="2221199" y="4498783"/>
              <a:ext cx="2667493" cy="524756"/>
            </a:xfrm>
            <a:prstGeom prst="rect">
              <a:avLst/>
            </a:prstGeom>
            <a:noFill/>
          </p:spPr>
          <p:txBody>
            <a:bodyPr wrap="square" rtlCol="0">
              <a:spAutoFit/>
            </a:bodyPr>
            <a:lstStyle/>
            <a:p>
              <a:pPr algn="ctr"/>
              <a:r>
                <a:rPr lang="ja-JP" altLang="en-US" sz="1600" dirty="0"/>
                <a:t>前日画像集合</a:t>
              </a:r>
              <a:r>
                <a:rPr lang="ja-JP" altLang="en-US" sz="1600" dirty="0" smtClean="0"/>
                <a:t>との類似</a:t>
              </a:r>
              <a:r>
                <a:rPr lang="ja-JP" altLang="en-US" sz="1600" dirty="0"/>
                <a:t>度</a:t>
              </a:r>
              <a:endParaRPr lang="en-US" altLang="ja-JP" sz="1600" dirty="0" smtClean="0"/>
            </a:p>
            <a:p>
              <a:pPr algn="ctr"/>
              <a:r>
                <a:rPr lang="ja-JP" altLang="ja-JP" sz="1600" dirty="0" smtClean="0"/>
                <a:t>δ</a:t>
              </a:r>
              <a:r>
                <a:rPr lang="en-US" altLang="ja-JP" sz="1600" i="1" baseline="-25000" dirty="0" smtClean="0"/>
                <a:t>x</a:t>
              </a:r>
              <a:r>
                <a:rPr lang="en-US" altLang="ja-JP" sz="1600" baseline="-25000" dirty="0" smtClean="0"/>
                <a:t> </a:t>
              </a:r>
              <a:r>
                <a:rPr lang="en-US" altLang="ja-JP" sz="1600" dirty="0"/>
                <a:t>(</a:t>
              </a:r>
              <a:r>
                <a:rPr lang="en-US" altLang="ja-JP" sz="1600" i="1" dirty="0"/>
                <a:t>t</a:t>
              </a:r>
              <a:r>
                <a:rPr lang="en-US" altLang="ja-JP" sz="1600" dirty="0"/>
                <a:t>-1, </a:t>
              </a:r>
              <a:r>
                <a:rPr lang="en-US" altLang="ja-JP" sz="1600" i="1" dirty="0"/>
                <a:t>t</a:t>
              </a:r>
              <a:r>
                <a:rPr lang="en-US" altLang="ja-JP" sz="1600" dirty="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43" name="フローチャート: 判断 42"/>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44" name="テキスト ボックス 43"/>
          <p:cNvSpPr txBox="1"/>
          <p:nvPr/>
        </p:nvSpPr>
        <p:spPr>
          <a:xfrm>
            <a:off x="7241767" y="3903247"/>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45" name="テキスト ボックス 44"/>
          <p:cNvSpPr txBox="1"/>
          <p:nvPr/>
        </p:nvSpPr>
        <p:spPr>
          <a:xfrm>
            <a:off x="3147561" y="3903247"/>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46" name="カギ線コネクタ 45"/>
          <p:cNvCxnSpPr>
            <a:stCxn id="43" idx="3"/>
            <a:endCxn id="39" idx="0"/>
          </p:cNvCxnSpPr>
          <p:nvPr/>
        </p:nvCxnSpPr>
        <p:spPr>
          <a:xfrm>
            <a:off x="7241767" y="4279171"/>
            <a:ext cx="463618" cy="714325"/>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6891730" y="5837325"/>
            <a:ext cx="1627308" cy="4555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外観変化なし</a:t>
            </a:r>
            <a:endParaRPr lang="en-US" altLang="ja-JP" sz="1600" dirty="0"/>
          </a:p>
        </p:txBody>
      </p:sp>
      <p:cxnSp>
        <p:nvCxnSpPr>
          <p:cNvPr id="48" name="カギ線コネクタ 47"/>
          <p:cNvCxnSpPr>
            <a:stCxn id="43" idx="1"/>
            <a:endCxn id="51" idx="0"/>
          </p:cNvCxnSpPr>
          <p:nvPr/>
        </p:nvCxnSpPr>
        <p:spPr>
          <a:xfrm rot="10800000" flipV="1">
            <a:off x="3432800" y="4279170"/>
            <a:ext cx="398502" cy="29791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グループ化 48"/>
          <p:cNvGrpSpPr/>
          <p:nvPr/>
        </p:nvGrpSpPr>
        <p:grpSpPr>
          <a:xfrm>
            <a:off x="1727567" y="4577088"/>
            <a:ext cx="3410465" cy="1334957"/>
            <a:chOff x="1828263" y="4210838"/>
            <a:chExt cx="3410465" cy="971247"/>
          </a:xfrm>
        </p:grpSpPr>
        <p:sp>
          <p:nvSpPr>
            <p:cNvPr id="50" name="テキスト ボックス 49"/>
            <p:cNvSpPr txBox="1"/>
            <p:nvPr/>
          </p:nvSpPr>
          <p:spPr>
            <a:xfrm>
              <a:off x="2335527" y="4504048"/>
              <a:ext cx="2667493" cy="470285"/>
            </a:xfrm>
            <a:prstGeom prst="rect">
              <a:avLst/>
            </a:prstGeom>
            <a:noFill/>
          </p:spPr>
          <p:txBody>
            <a:bodyPr wrap="square" rtlCol="0">
              <a:spAutoFit/>
            </a:bodyPr>
            <a:lstStyle/>
            <a:p>
              <a:r>
                <a:rPr lang="ja-JP" altLang="en-US" sz="1600" dirty="0"/>
                <a:t>初期画像集合との類似度</a:t>
              </a:r>
              <a:endParaRPr lang="en-US" altLang="ja-JP" sz="1600" dirty="0" smtClean="0"/>
            </a:p>
            <a:p>
              <a:r>
                <a:rPr lang="ja-JP" altLang="ja-JP" sz="1600" dirty="0" smtClean="0"/>
                <a:t>差分</a:t>
              </a:r>
              <a:r>
                <a:rPr lang="ja-JP" altLang="ja-JP" sz="1600" dirty="0"/>
                <a:t>δ</a:t>
              </a:r>
              <a:r>
                <a:rPr lang="en-US" altLang="ja-JP" sz="1600" i="1" baseline="-25000" dirty="0"/>
                <a:t>x</a:t>
              </a:r>
              <a:r>
                <a:rPr lang="en-US" altLang="ja-JP" sz="1600" baseline="-25000" dirty="0"/>
                <a:t> </a:t>
              </a:r>
              <a:r>
                <a:rPr lang="en-US" altLang="ja-JP" sz="1600" dirty="0"/>
                <a:t>(0, </a:t>
              </a:r>
              <a:r>
                <a:rPr lang="en-US" altLang="ja-JP" sz="1600" i="1" dirty="0"/>
                <a:t>t</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a:t>
              </a:r>
              <a:r>
                <a:rPr lang="ja-JP" altLang="ja-JP" sz="1600" dirty="0" smtClean="0"/>
                <a:t>値</a:t>
              </a:r>
              <a:r>
                <a:rPr lang="ja-JP" altLang="ja-JP" sz="1600" i="1" dirty="0"/>
                <a:t>θ</a:t>
              </a:r>
              <a:r>
                <a:rPr lang="en-US" altLang="ja-JP" sz="1600" baseline="-25000" dirty="0"/>
                <a:t>3</a:t>
              </a:r>
              <a:endParaRPr lang="ja-JP" altLang="en-US" sz="1600" dirty="0"/>
            </a:p>
          </p:txBody>
        </p:sp>
        <p:sp>
          <p:nvSpPr>
            <p:cNvPr id="51" name="フローチャート: 判断 50"/>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cxnSp>
        <p:nvCxnSpPr>
          <p:cNvPr id="52" name="直線矢印コネクタ 51"/>
          <p:cNvCxnSpPr>
            <a:stCxn id="51" idx="3"/>
            <a:endCxn id="39" idx="1"/>
          </p:cNvCxnSpPr>
          <p:nvPr/>
        </p:nvCxnSpPr>
        <p:spPr>
          <a:xfrm>
            <a:off x="5138032" y="5244567"/>
            <a:ext cx="1753699" cy="189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テキスト ボックス 53"/>
          <p:cNvSpPr txBox="1"/>
          <p:nvPr/>
        </p:nvSpPr>
        <p:spPr>
          <a:xfrm>
            <a:off x="3690329" y="5727378"/>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sp>
        <p:nvSpPr>
          <p:cNvPr id="55" name="テキスト ボックス 54"/>
          <p:cNvSpPr txBox="1"/>
          <p:nvPr/>
        </p:nvSpPr>
        <p:spPr>
          <a:xfrm>
            <a:off x="5034970" y="4932299"/>
            <a:ext cx="669742" cy="369332"/>
          </a:xfrm>
          <a:prstGeom prst="rect">
            <a:avLst/>
          </a:prstGeom>
          <a:noFill/>
        </p:spPr>
        <p:txBody>
          <a:bodyPr wrap="square" rtlCol="0">
            <a:spAutoFit/>
          </a:bodyPr>
          <a:lstStyle/>
          <a:p>
            <a:r>
              <a:rPr kumimoji="1" lang="en-US" altLang="ja-JP" dirty="0" smtClean="0"/>
              <a:t>True</a:t>
            </a:r>
            <a:endParaRPr kumimoji="1" lang="ja-JP" altLang="en-US" dirty="0"/>
          </a:p>
        </p:txBody>
      </p:sp>
      <p:cxnSp>
        <p:nvCxnSpPr>
          <p:cNvPr id="100" name="カギ線コネクタ 99"/>
          <p:cNvCxnSpPr>
            <a:stCxn id="51" idx="2"/>
            <a:endCxn id="47" idx="1"/>
          </p:cNvCxnSpPr>
          <p:nvPr/>
        </p:nvCxnSpPr>
        <p:spPr>
          <a:xfrm rot="16200000" flipH="1">
            <a:off x="5085740" y="4259105"/>
            <a:ext cx="153051" cy="345893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グラフ 27"/>
          <p:cNvGraphicFramePr>
            <a:graphicFrameLocks/>
          </p:cNvGraphicFramePr>
          <p:nvPr>
            <p:extLst>
              <p:ext uri="{D42A27DB-BD31-4B8C-83A1-F6EECF244321}">
                <p14:modId xmlns:p14="http://schemas.microsoft.com/office/powerpoint/2010/main" val="839646373"/>
              </p:ext>
            </p:extLst>
          </p:nvPr>
        </p:nvGraphicFramePr>
        <p:xfrm>
          <a:off x="51344" y="3326270"/>
          <a:ext cx="2786370" cy="1646434"/>
        </p:xfrm>
        <a:graphic>
          <a:graphicData uri="http://schemas.openxmlformats.org/drawingml/2006/chart">
            <c:chart xmlns:c="http://schemas.openxmlformats.org/drawingml/2006/chart" xmlns:r="http://schemas.openxmlformats.org/officeDocument/2006/relationships" r:id="rId2"/>
          </a:graphicData>
        </a:graphic>
      </p:graphicFrame>
      <p:sp>
        <p:nvSpPr>
          <p:cNvPr id="3" name="円/楕円 2"/>
          <p:cNvSpPr/>
          <p:nvPr/>
        </p:nvSpPr>
        <p:spPr>
          <a:xfrm>
            <a:off x="1721376" y="3549391"/>
            <a:ext cx="270607" cy="2582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吹き出し 4"/>
          <p:cNvSpPr/>
          <p:nvPr/>
        </p:nvSpPr>
        <p:spPr>
          <a:xfrm>
            <a:off x="2101973" y="3051708"/>
            <a:ext cx="1189854" cy="537357"/>
          </a:xfrm>
          <a:prstGeom prst="wedgeRoundRectCallout">
            <a:avLst>
              <a:gd name="adj1" fmla="val -61660"/>
              <a:gd name="adj2" fmla="val 41581"/>
              <a:gd name="adj3" fmla="val 16667"/>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外観変化検知</a:t>
            </a:r>
            <a:endParaRPr kumimoji="1" lang="ja-JP" altLang="en-US" sz="1600" dirty="0"/>
          </a:p>
        </p:txBody>
      </p:sp>
    </p:spTree>
    <p:extLst>
      <p:ext uri="{BB962C8B-B14F-4D97-AF65-F5344CB8AC3E}">
        <p14:creationId xmlns:p14="http://schemas.microsoft.com/office/powerpoint/2010/main" val="2805593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画像集合間の類似度の算出方法</a:t>
            </a:r>
            <a:endParaRPr kumimoji="1" lang="ja-JP" altLang="en-US" dirty="0"/>
          </a:p>
        </p:txBody>
      </p:sp>
      <p:sp>
        <p:nvSpPr>
          <p:cNvPr id="3" name="コンテンツ プレースホルダー 2"/>
          <p:cNvSpPr>
            <a:spLocks noGrp="1"/>
          </p:cNvSpPr>
          <p:nvPr>
            <p:ph idx="1"/>
          </p:nvPr>
        </p:nvSpPr>
        <p:spPr/>
        <p:txBody>
          <a:bodyPr>
            <a:normAutofit/>
          </a:bodyPr>
          <a:lstStyle/>
          <a:p>
            <a:pPr marL="265113" indent="-265113"/>
            <a:r>
              <a:rPr kumimoji="1" lang="ja-JP" altLang="en-US" sz="2400" dirty="0" smtClean="0"/>
              <a:t>各識別画像の類似度の合計を識別画像集合の類似度とする</a:t>
            </a:r>
            <a:endParaRPr kumimoji="1" lang="en-US" altLang="ja-JP" sz="2400" dirty="0" smtClean="0"/>
          </a:p>
          <a:p>
            <a:pPr lvl="1"/>
            <a:r>
              <a:rPr kumimoji="1" lang="ja-JP" altLang="en-US" sz="2000" dirty="0" smtClean="0"/>
              <a:t>目的：画像の向き・角度・光の影響を減少</a:t>
            </a:r>
            <a:endParaRPr kumimoji="1" lang="en-US" altLang="ja-JP" sz="20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5" name="正方形/長方形 4"/>
          <p:cNvSpPr/>
          <p:nvPr/>
        </p:nvSpPr>
        <p:spPr>
          <a:xfrm>
            <a:off x="501421" y="3121251"/>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6" name="テキスト ボックス 5"/>
          <p:cNvSpPr txBox="1"/>
          <p:nvPr/>
        </p:nvSpPr>
        <p:spPr>
          <a:xfrm rot="5400000">
            <a:off x="682442" y="4622048"/>
            <a:ext cx="674443" cy="345747"/>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050" dirty="0"/>
              <a:t>・・・</a:t>
            </a:r>
          </a:p>
        </p:txBody>
      </p:sp>
      <p:sp>
        <p:nvSpPr>
          <p:cNvPr id="7" name="テキスト ボックス 6"/>
          <p:cNvSpPr txBox="1"/>
          <p:nvPr/>
        </p:nvSpPr>
        <p:spPr>
          <a:xfrm rot="5400000">
            <a:off x="2771059" y="4601416"/>
            <a:ext cx="738664" cy="387011"/>
          </a:xfrm>
          <a:prstGeom prst="rect">
            <a:avLst/>
          </a:prstGeom>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ja-JP" altLang="en-US" sz="1200" dirty="0"/>
              <a:t>・・・</a:t>
            </a:r>
          </a:p>
        </p:txBody>
      </p:sp>
      <p:cxnSp>
        <p:nvCxnSpPr>
          <p:cNvPr id="8" name="直線矢印コネクタ 7"/>
          <p:cNvCxnSpPr>
            <a:stCxn id="19" idx="1"/>
            <a:endCxn id="5" idx="3"/>
          </p:cNvCxnSpPr>
          <p:nvPr/>
        </p:nvCxnSpPr>
        <p:spPr>
          <a:xfrm flipH="1">
            <a:off x="1476101" y="3415493"/>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9" name="直線矢印コネクタ 8"/>
          <p:cNvCxnSpPr>
            <a:stCxn id="19" idx="1"/>
            <a:endCxn id="16" idx="3"/>
          </p:cNvCxnSpPr>
          <p:nvPr/>
        </p:nvCxnSpPr>
        <p:spPr>
          <a:xfrm flipH="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1" name="直線矢印コネクタ 10"/>
          <p:cNvCxnSpPr>
            <a:stCxn id="19" idx="1"/>
            <a:endCxn id="18" idx="3"/>
          </p:cNvCxnSpPr>
          <p:nvPr/>
        </p:nvCxnSpPr>
        <p:spPr>
          <a:xfrm flipH="1">
            <a:off x="1475673" y="3415493"/>
            <a:ext cx="1191224" cy="1995671"/>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2" name="直線矢印コネクタ 11"/>
          <p:cNvCxnSpPr>
            <a:stCxn id="20" idx="1"/>
            <a:endCxn id="16" idx="3"/>
          </p:cNvCxnSpPr>
          <p:nvPr/>
        </p:nvCxnSpPr>
        <p:spPr>
          <a:xfrm flipH="1">
            <a:off x="1476101" y="4178681"/>
            <a:ext cx="1190796" cy="0"/>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3" name="直線矢印コネクタ 12"/>
          <p:cNvCxnSpPr>
            <a:stCxn id="20" idx="1"/>
            <a:endCxn id="5" idx="3"/>
          </p:cNvCxnSpPr>
          <p:nvPr/>
        </p:nvCxnSpPr>
        <p:spPr>
          <a:xfrm flipH="1" flipV="1">
            <a:off x="1476101" y="3415493"/>
            <a:ext cx="1190796" cy="763188"/>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cxnSp>
        <p:nvCxnSpPr>
          <p:cNvPr id="15" name="直線矢印コネクタ 14"/>
          <p:cNvCxnSpPr>
            <a:stCxn id="20" idx="1"/>
            <a:endCxn id="18" idx="3"/>
          </p:cNvCxnSpPr>
          <p:nvPr/>
        </p:nvCxnSpPr>
        <p:spPr>
          <a:xfrm flipH="1">
            <a:off x="1475673" y="4178681"/>
            <a:ext cx="1191224" cy="1232483"/>
          </a:xfrm>
          <a:prstGeom prst="straightConnector1">
            <a:avLst/>
          </a:prstGeom>
          <a:ln w="57150">
            <a:tailEnd type="triangle"/>
          </a:ln>
        </p:spPr>
        <p:style>
          <a:lnRef idx="2">
            <a:schemeClr val="dk1"/>
          </a:lnRef>
          <a:fillRef idx="1">
            <a:schemeClr val="lt1"/>
          </a:fillRef>
          <a:effectRef idx="0">
            <a:schemeClr val="dk1"/>
          </a:effectRef>
          <a:fontRef idx="minor">
            <a:schemeClr val="dk1"/>
          </a:fontRef>
        </p:style>
      </p:cxnSp>
      <p:sp>
        <p:nvSpPr>
          <p:cNvPr id="16" name="正方形/長方形 15"/>
          <p:cNvSpPr/>
          <p:nvPr/>
        </p:nvSpPr>
        <p:spPr>
          <a:xfrm>
            <a:off x="501421" y="3884439"/>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18" name="正方形/長方形 17"/>
          <p:cNvSpPr/>
          <p:nvPr/>
        </p:nvSpPr>
        <p:spPr>
          <a:xfrm>
            <a:off x="500993" y="5116922"/>
            <a:ext cx="974680"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Ｎ枚目</a:t>
            </a:r>
            <a:endParaRPr lang="ja-JP" altLang="en-US" sz="1600" baseline="-25000" dirty="0"/>
          </a:p>
        </p:txBody>
      </p:sp>
      <p:sp>
        <p:nvSpPr>
          <p:cNvPr id="19" name="正方形/長方形 18"/>
          <p:cNvSpPr/>
          <p:nvPr/>
        </p:nvSpPr>
        <p:spPr>
          <a:xfrm>
            <a:off x="2666897" y="3121251"/>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1</a:t>
            </a:r>
            <a:r>
              <a:rPr lang="ja-JP" altLang="en-US" sz="2000" dirty="0" smtClean="0"/>
              <a:t>枚目</a:t>
            </a:r>
            <a:endParaRPr lang="ja-JP" altLang="en-US" sz="1600" baseline="-25000" dirty="0"/>
          </a:p>
        </p:txBody>
      </p:sp>
      <p:sp>
        <p:nvSpPr>
          <p:cNvPr id="20" name="正方形/長方形 19"/>
          <p:cNvSpPr/>
          <p:nvPr/>
        </p:nvSpPr>
        <p:spPr>
          <a:xfrm>
            <a:off x="2666897" y="3884439"/>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dirty="0" smtClean="0"/>
              <a:t>2</a:t>
            </a:r>
            <a:r>
              <a:rPr lang="ja-JP" altLang="en-US" sz="2000" dirty="0" smtClean="0"/>
              <a:t>枚目</a:t>
            </a:r>
            <a:endParaRPr lang="ja-JP" altLang="en-US" sz="1600" baseline="-25000" dirty="0"/>
          </a:p>
        </p:txBody>
      </p:sp>
      <p:sp>
        <p:nvSpPr>
          <p:cNvPr id="22" name="正方形/長方形 21"/>
          <p:cNvSpPr/>
          <p:nvPr/>
        </p:nvSpPr>
        <p:spPr>
          <a:xfrm>
            <a:off x="2662399" y="5105294"/>
            <a:ext cx="947096" cy="58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Ｍ枚目</a:t>
            </a:r>
            <a:endParaRPr lang="ja-JP" altLang="en-US" sz="1600" baseline="-25000" dirty="0"/>
          </a:p>
        </p:txBody>
      </p:sp>
      <p:sp>
        <p:nvSpPr>
          <p:cNvPr id="23" name="テキスト ボックス 22"/>
          <p:cNvSpPr txBox="1"/>
          <p:nvPr/>
        </p:nvSpPr>
        <p:spPr>
          <a:xfrm>
            <a:off x="209845" y="5870497"/>
            <a:ext cx="1613135" cy="369332"/>
          </a:xfrm>
          <a:prstGeom prst="rect">
            <a:avLst/>
          </a:prstGeom>
          <a:noFill/>
        </p:spPr>
        <p:txBody>
          <a:bodyPr wrap="square" rtlCol="0">
            <a:spAutoFit/>
          </a:bodyPr>
          <a:lstStyle/>
          <a:p>
            <a:r>
              <a:rPr lang="ja-JP" altLang="en-US" dirty="0" smtClean="0"/>
              <a:t>画像集合１</a:t>
            </a:r>
            <a:endParaRPr kumimoji="1" lang="ja-JP" altLang="en-US" dirty="0"/>
          </a:p>
        </p:txBody>
      </p:sp>
      <p:sp>
        <p:nvSpPr>
          <p:cNvPr id="24" name="テキスト ボックス 23"/>
          <p:cNvSpPr txBox="1"/>
          <p:nvPr/>
        </p:nvSpPr>
        <p:spPr>
          <a:xfrm>
            <a:off x="2355267" y="5885683"/>
            <a:ext cx="1561359" cy="369332"/>
          </a:xfrm>
          <a:prstGeom prst="rect">
            <a:avLst/>
          </a:prstGeom>
          <a:noFill/>
        </p:spPr>
        <p:txBody>
          <a:bodyPr wrap="square" rtlCol="0">
            <a:spAutoFit/>
          </a:bodyPr>
          <a:lstStyle/>
          <a:p>
            <a:r>
              <a:rPr lang="ja-JP" altLang="en-US" dirty="0" smtClean="0"/>
              <a:t>画像集合２</a:t>
            </a:r>
            <a:endParaRPr kumimoji="1" lang="ja-JP" altLang="en-US" dirty="0"/>
          </a:p>
        </p:txBody>
      </p:sp>
      <p:sp>
        <p:nvSpPr>
          <p:cNvPr id="25" name="テキスト ボックス 24"/>
          <p:cNvSpPr txBox="1"/>
          <p:nvPr/>
        </p:nvSpPr>
        <p:spPr>
          <a:xfrm>
            <a:off x="5192340" y="3055943"/>
            <a:ext cx="3314897" cy="646331"/>
          </a:xfrm>
          <a:prstGeom prst="rect">
            <a:avLst/>
          </a:prstGeom>
          <a:noFill/>
          <a:ln>
            <a:solidFill>
              <a:schemeClr val="tx1"/>
            </a:solidFill>
          </a:ln>
        </p:spPr>
        <p:txBody>
          <a:bodyPr wrap="square" rtlCol="0">
            <a:spAutoFit/>
          </a:bodyPr>
          <a:lstStyle/>
          <a:p>
            <a:r>
              <a:rPr lang="ja-JP" altLang="en-US" dirty="0" smtClean="0"/>
              <a:t>画像集合１と画像集合２の</a:t>
            </a:r>
            <a:r>
              <a:rPr lang="en-US" altLang="ja-JP" dirty="0" smtClean="0"/>
              <a:t>1</a:t>
            </a:r>
            <a:r>
              <a:rPr lang="ja-JP" altLang="en-US" dirty="0" smtClean="0"/>
              <a:t>枚目の類似度</a:t>
            </a:r>
            <a:endParaRPr lang="ja-JP" altLang="en-US" baseline="-25000" dirty="0"/>
          </a:p>
        </p:txBody>
      </p:sp>
      <p:cxnSp>
        <p:nvCxnSpPr>
          <p:cNvPr id="26" name="直線矢印コネクタ 25"/>
          <p:cNvCxnSpPr>
            <a:stCxn id="19" idx="3"/>
            <a:endCxn id="25" idx="1"/>
          </p:cNvCxnSpPr>
          <p:nvPr/>
        </p:nvCxnSpPr>
        <p:spPr>
          <a:xfrm flipV="1">
            <a:off x="3613993" y="3379109"/>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192340" y="381913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2</a:t>
            </a:r>
            <a:r>
              <a:rPr lang="ja-JP" altLang="en-US" dirty="0" smtClean="0"/>
              <a:t>枚目の類似度</a:t>
            </a:r>
            <a:endParaRPr lang="ja-JP" altLang="en-US" baseline="-25000" dirty="0"/>
          </a:p>
        </p:txBody>
      </p:sp>
      <p:cxnSp>
        <p:nvCxnSpPr>
          <p:cNvPr id="28" name="直線矢印コネクタ 27"/>
          <p:cNvCxnSpPr>
            <a:stCxn id="20" idx="3"/>
            <a:endCxn id="27" idx="1"/>
          </p:cNvCxnSpPr>
          <p:nvPr/>
        </p:nvCxnSpPr>
        <p:spPr>
          <a:xfrm flipV="1">
            <a:off x="3613993" y="4142297"/>
            <a:ext cx="1578347" cy="36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920748" y="2932511"/>
            <a:ext cx="3774932" cy="2700258"/>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2" name="テキスト ボックス 31"/>
          <p:cNvSpPr txBox="1"/>
          <p:nvPr/>
        </p:nvSpPr>
        <p:spPr>
          <a:xfrm>
            <a:off x="6675097" y="4540674"/>
            <a:ext cx="492443" cy="299984"/>
          </a:xfrm>
          <a:prstGeom prst="rect">
            <a:avLst/>
          </a:prstGeom>
          <a:noFill/>
          <a:ln>
            <a:noFill/>
          </a:ln>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en-US" altLang="ja-JP" sz="2000" dirty="0" smtClean="0"/>
              <a:t>…</a:t>
            </a:r>
            <a:endParaRPr lang="ja-JP" altLang="en-US" sz="2000" dirty="0"/>
          </a:p>
        </p:txBody>
      </p:sp>
      <p:sp>
        <p:nvSpPr>
          <p:cNvPr id="33" name="テキスト ボックス 32"/>
          <p:cNvSpPr txBox="1"/>
          <p:nvPr/>
        </p:nvSpPr>
        <p:spPr>
          <a:xfrm>
            <a:off x="5167843" y="4876121"/>
            <a:ext cx="3314897" cy="646331"/>
          </a:xfrm>
          <a:prstGeom prst="rect">
            <a:avLst/>
          </a:prstGeom>
          <a:noFill/>
          <a:ln>
            <a:solidFill>
              <a:schemeClr val="tx1"/>
            </a:solidFill>
          </a:ln>
        </p:spPr>
        <p:txBody>
          <a:bodyPr wrap="square" rtlCol="0">
            <a:spAutoFit/>
          </a:bodyPr>
          <a:lstStyle/>
          <a:p>
            <a:r>
              <a:rPr lang="ja-JP" altLang="en-US" dirty="0" smtClean="0"/>
              <a:t>初期画像集合と識別画像</a:t>
            </a:r>
            <a:r>
              <a:rPr lang="en-US" altLang="ja-JP" dirty="0" smtClean="0"/>
              <a:t>M</a:t>
            </a:r>
            <a:r>
              <a:rPr lang="ja-JP" altLang="en-US" dirty="0" smtClean="0"/>
              <a:t>枚目の類似度</a:t>
            </a:r>
            <a:endParaRPr lang="ja-JP" altLang="en-US" baseline="-25000" dirty="0"/>
          </a:p>
        </p:txBody>
      </p:sp>
      <p:cxnSp>
        <p:nvCxnSpPr>
          <p:cNvPr id="34" name="直線矢印コネクタ 33"/>
          <p:cNvCxnSpPr>
            <a:stCxn id="22" idx="3"/>
            <a:endCxn id="33" idx="1"/>
          </p:cNvCxnSpPr>
          <p:nvPr/>
        </p:nvCxnSpPr>
        <p:spPr>
          <a:xfrm flipV="1">
            <a:off x="3609495" y="5199287"/>
            <a:ext cx="1558348" cy="2002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4612358" y="5714461"/>
            <a:ext cx="4254917" cy="646331"/>
          </a:xfrm>
          <a:prstGeom prst="rect">
            <a:avLst/>
          </a:prstGeom>
          <a:noFill/>
        </p:spPr>
        <p:txBody>
          <a:bodyPr wrap="square" rtlCol="0">
            <a:spAutoFit/>
          </a:bodyPr>
          <a:lstStyle/>
          <a:p>
            <a:pPr algn="ctr"/>
            <a:r>
              <a:rPr lang="ja-JP" altLang="en-US" dirty="0" smtClean="0">
                <a:solidFill>
                  <a:srgbClr val="FF0000"/>
                </a:solidFill>
              </a:rPr>
              <a:t>識別画像</a:t>
            </a:r>
            <a:r>
              <a:rPr lang="en-US" altLang="ja-JP" dirty="0" smtClean="0">
                <a:solidFill>
                  <a:srgbClr val="FF0000"/>
                </a:solidFill>
              </a:rPr>
              <a:t>1</a:t>
            </a:r>
            <a:r>
              <a:rPr lang="ja-JP" altLang="en-US" dirty="0" smtClean="0">
                <a:solidFill>
                  <a:srgbClr val="FF0000"/>
                </a:solidFill>
              </a:rPr>
              <a:t>枚目～</a:t>
            </a:r>
            <a:r>
              <a:rPr lang="en-US" altLang="ja-JP" dirty="0" smtClean="0">
                <a:solidFill>
                  <a:srgbClr val="FF0000"/>
                </a:solidFill>
              </a:rPr>
              <a:t>M</a:t>
            </a:r>
            <a:r>
              <a:rPr lang="ja-JP" altLang="en-US" dirty="0" smtClean="0">
                <a:solidFill>
                  <a:srgbClr val="FF0000"/>
                </a:solidFill>
              </a:rPr>
              <a:t>枚目の類似度の合計を識別画像集合の類似度とする</a:t>
            </a:r>
            <a:endParaRPr lang="ja-JP" altLang="en-US" baseline="-25000" dirty="0">
              <a:solidFill>
                <a:srgbClr val="FF0000"/>
              </a:solidFill>
            </a:endParaRPr>
          </a:p>
        </p:txBody>
      </p:sp>
    </p:spTree>
    <p:extLst>
      <p:ext uri="{BB962C8B-B14F-4D97-AF65-F5344CB8AC3E}">
        <p14:creationId xmlns:p14="http://schemas.microsoft.com/office/powerpoint/2010/main" val="1281589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50693" y="3438349"/>
            <a:ext cx="1207241" cy="1207241"/>
          </a:xfrm>
          <a:prstGeom prst="rect">
            <a:avLst/>
          </a:prstGeom>
          <a:ln>
            <a:solidFill>
              <a:schemeClr val="tx1"/>
            </a:solidFill>
          </a:ln>
        </p:spPr>
      </p:pic>
      <p:pic>
        <p:nvPicPr>
          <p:cNvPr id="32" name="図 31"/>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37308" y="3356646"/>
            <a:ext cx="1194468" cy="1194468"/>
          </a:xfrm>
          <a:prstGeom prst="rect">
            <a:avLst/>
          </a:prstGeom>
          <a:ln>
            <a:solidFill>
              <a:schemeClr val="tx1"/>
            </a:solidFill>
          </a:ln>
        </p:spPr>
      </p:pic>
      <p:pic>
        <p:nvPicPr>
          <p:cNvPr id="31" name="図 30"/>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67172" y="3472716"/>
            <a:ext cx="1207652" cy="1207652"/>
          </a:xfrm>
          <a:prstGeom prst="rect">
            <a:avLst/>
          </a:prstGeom>
          <a:ln>
            <a:solidFill>
              <a:schemeClr val="tx1"/>
            </a:solidFill>
          </a:ln>
        </p:spPr>
      </p:pic>
      <p:pic>
        <p:nvPicPr>
          <p:cNvPr id="30" name="図 29"/>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71309" y="3375257"/>
            <a:ext cx="1198816" cy="1198816"/>
          </a:xfrm>
          <a:prstGeom prst="rect">
            <a:avLst/>
          </a:prstGeom>
          <a:ln>
            <a:solidFill>
              <a:schemeClr val="tx1"/>
            </a:solidFill>
          </a:ln>
        </p:spPr>
      </p:pic>
      <p:pic>
        <p:nvPicPr>
          <p:cNvPr id="29" name="図 2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30156" y="3429858"/>
            <a:ext cx="1209675" cy="1209675"/>
          </a:xfrm>
          <a:prstGeom prst="rect">
            <a:avLst/>
          </a:prstGeom>
          <a:ln>
            <a:solidFill>
              <a:schemeClr val="tx1"/>
            </a:solidFill>
          </a:ln>
        </p:spPr>
      </p:pic>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22001" y="3280679"/>
            <a:ext cx="1244480" cy="124448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smtClean="0"/>
              <a:t>外観変化の検知方法</a:t>
            </a:r>
            <a:endParaRPr kumimoji="1" lang="ja-JP" altLang="en-US" dirty="0"/>
          </a:p>
        </p:txBody>
      </p:sp>
      <p:sp>
        <p:nvSpPr>
          <p:cNvPr id="3" name="コンテンツ プレースホルダー 2"/>
          <p:cNvSpPr>
            <a:spLocks noGrp="1"/>
          </p:cNvSpPr>
          <p:nvPr>
            <p:ph idx="1"/>
          </p:nvPr>
        </p:nvSpPr>
        <p:spPr>
          <a:xfrm>
            <a:off x="822959" y="1367042"/>
            <a:ext cx="7543801" cy="1792815"/>
          </a:xfrm>
        </p:spPr>
        <p:txBody>
          <a:bodyPr>
            <a:normAutofit fontScale="92500" lnSpcReduction="10000"/>
          </a:bodyPr>
          <a:lstStyle/>
          <a:p>
            <a:r>
              <a:rPr lang="ja-JP" altLang="en-US" sz="2400" dirty="0" smtClean="0"/>
              <a:t>すべての画像集合において初期画像集合との類似度を算出</a:t>
            </a:r>
            <a:endParaRPr lang="en-US" altLang="ja-JP" sz="2400" dirty="0" smtClean="0"/>
          </a:p>
          <a:p>
            <a:r>
              <a:rPr lang="ja-JP" altLang="en-US" sz="2400" dirty="0" smtClean="0"/>
              <a:t>下記の類似度</a:t>
            </a:r>
            <a:r>
              <a:rPr lang="ja-JP" altLang="en-US" sz="2400" dirty="0"/>
              <a:t>の差分がしきい値を超えたら外観変化を検知</a:t>
            </a:r>
            <a:endParaRPr lang="en-US" altLang="ja-JP" sz="2400" dirty="0"/>
          </a:p>
          <a:p>
            <a:pPr marL="457200" indent="-457200">
              <a:buFont typeface="+mj-lt"/>
              <a:buAutoNum type="arabicPeriod"/>
            </a:pPr>
            <a:r>
              <a:rPr lang="ja-JP" altLang="en-US" sz="2400" dirty="0" smtClean="0">
                <a:solidFill>
                  <a:schemeClr val="bg2">
                    <a:lumMod val="50000"/>
                  </a:schemeClr>
                </a:solidFill>
              </a:rPr>
              <a:t>前日の画像集合との類似度</a:t>
            </a:r>
            <a:r>
              <a:rPr lang="ja-JP" altLang="en-US" sz="2400" dirty="0" smtClean="0"/>
              <a:t>の差分</a:t>
            </a:r>
            <a:endParaRPr lang="en-US" altLang="ja-JP" sz="2400" dirty="0" smtClean="0"/>
          </a:p>
          <a:p>
            <a:pPr marL="457200" indent="-457200">
              <a:buFont typeface="+mj-lt"/>
              <a:buAutoNum type="arabicPeriod"/>
            </a:pPr>
            <a:r>
              <a:rPr lang="ja-JP" altLang="en-US" sz="2400" dirty="0" smtClean="0">
                <a:solidFill>
                  <a:srgbClr val="FF0000"/>
                </a:solidFill>
              </a:rPr>
              <a:t>初期画像集合との類似度</a:t>
            </a:r>
            <a:r>
              <a:rPr lang="ja-JP" altLang="en-US" sz="2400" dirty="0" smtClean="0">
                <a:solidFill>
                  <a:schemeClr val="tx1"/>
                </a:solidFill>
              </a:rPr>
              <a:t>の差分</a:t>
            </a:r>
            <a:endParaRPr lang="en-US" altLang="ja-JP" sz="2400" dirty="0" smtClean="0"/>
          </a:p>
          <a:p>
            <a:pPr marL="0" indent="0">
              <a:buNone/>
            </a:pPr>
            <a:endParaRPr kumimoji="1"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pic>
        <p:nvPicPr>
          <p:cNvPr id="6" name="図 5"/>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44972" y="3215838"/>
            <a:ext cx="1200150" cy="1200150"/>
          </a:xfrm>
          <a:prstGeom prst="rect">
            <a:avLst/>
          </a:prstGeom>
          <a:ln>
            <a:solidFill>
              <a:schemeClr val="tx1"/>
            </a:solidFill>
          </a:ln>
        </p:spPr>
      </p:pic>
      <p:pic>
        <p:nvPicPr>
          <p:cNvPr id="7" name="図 6"/>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56633" y="3268962"/>
            <a:ext cx="1202782" cy="1202782"/>
          </a:xfrm>
          <a:prstGeom prst="rect">
            <a:avLst/>
          </a:prstGeom>
          <a:ln>
            <a:solidFill>
              <a:schemeClr val="tx1"/>
            </a:solidFill>
          </a:ln>
        </p:spPr>
      </p:pic>
      <p:pic>
        <p:nvPicPr>
          <p:cNvPr id="8" name="図 7"/>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00508" y="3245721"/>
            <a:ext cx="1200150" cy="1200150"/>
          </a:xfrm>
          <a:prstGeom prst="rect">
            <a:avLst/>
          </a:prstGeom>
          <a:ln>
            <a:solidFill>
              <a:schemeClr val="tx1"/>
            </a:solidFill>
          </a:ln>
        </p:spPr>
      </p:pic>
      <p:sp>
        <p:nvSpPr>
          <p:cNvPr id="9" name="テキスト ボックス 8"/>
          <p:cNvSpPr txBox="1"/>
          <p:nvPr/>
        </p:nvSpPr>
        <p:spPr>
          <a:xfrm>
            <a:off x="3006352" y="2899630"/>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2" name="テキスト ボックス 11"/>
          <p:cNvSpPr txBox="1"/>
          <p:nvPr/>
        </p:nvSpPr>
        <p:spPr>
          <a:xfrm>
            <a:off x="2349255" y="4710682"/>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70</a:t>
            </a:r>
          </a:p>
        </p:txBody>
      </p:sp>
      <p:sp>
        <p:nvSpPr>
          <p:cNvPr id="13" name="テキスト ボックス 12"/>
          <p:cNvSpPr txBox="1"/>
          <p:nvPr/>
        </p:nvSpPr>
        <p:spPr>
          <a:xfrm>
            <a:off x="4558228" y="4729651"/>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4" name="テキスト ボックス 13"/>
          <p:cNvSpPr txBox="1"/>
          <p:nvPr/>
        </p:nvSpPr>
        <p:spPr>
          <a:xfrm>
            <a:off x="6644397" y="4703796"/>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solidFill>
                  <a:srgbClr val="FF0000"/>
                </a:solidFill>
              </a:rPr>
              <a:t>55</a:t>
            </a:r>
            <a:endParaRPr kumimoji="1" lang="ja-JP" altLang="en-US" dirty="0">
              <a:solidFill>
                <a:srgbClr val="FF0000"/>
              </a:solidFill>
            </a:endParaRPr>
          </a:p>
        </p:txBody>
      </p:sp>
      <p:sp>
        <p:nvSpPr>
          <p:cNvPr id="15" name="右矢印 14"/>
          <p:cNvSpPr/>
          <p:nvPr/>
        </p:nvSpPr>
        <p:spPr>
          <a:xfrm>
            <a:off x="4347458" y="343834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右矢印 15"/>
          <p:cNvSpPr/>
          <p:nvPr/>
        </p:nvSpPr>
        <p:spPr>
          <a:xfrm>
            <a:off x="6384399" y="345840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上カーブ矢印 17"/>
          <p:cNvSpPr/>
          <p:nvPr/>
        </p:nvSpPr>
        <p:spPr>
          <a:xfrm>
            <a:off x="3721642" y="5221944"/>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3890579" y="5217763"/>
            <a:ext cx="1381991" cy="369332"/>
          </a:xfrm>
          <a:prstGeom prst="rect">
            <a:avLst/>
          </a:prstGeom>
          <a:noFill/>
        </p:spPr>
        <p:txBody>
          <a:bodyPr wrap="square" rtlCol="0">
            <a:spAutoFit/>
          </a:bodyPr>
          <a:lstStyle/>
          <a:p>
            <a:r>
              <a:rPr kumimoji="1" lang="ja-JP" altLang="en-US" dirty="0" smtClean="0"/>
              <a:t>差分：</a:t>
            </a:r>
            <a:r>
              <a:rPr kumimoji="1" lang="en-US" altLang="ja-JP" dirty="0" smtClean="0"/>
              <a:t>3</a:t>
            </a:r>
            <a:endParaRPr kumimoji="1" lang="ja-JP" altLang="en-US" dirty="0"/>
          </a:p>
        </p:txBody>
      </p:sp>
      <p:sp>
        <p:nvSpPr>
          <p:cNvPr id="20" name="上カーブ矢印 19"/>
          <p:cNvSpPr/>
          <p:nvPr/>
        </p:nvSpPr>
        <p:spPr>
          <a:xfrm>
            <a:off x="5793162" y="5258521"/>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5975172" y="5221944"/>
            <a:ext cx="1381991" cy="369332"/>
          </a:xfrm>
          <a:prstGeom prst="rect">
            <a:avLst/>
          </a:prstGeom>
          <a:noFill/>
        </p:spPr>
        <p:txBody>
          <a:bodyPr wrap="square" rtlCol="0">
            <a:spAutoFit/>
          </a:bodyPr>
          <a:lstStyle/>
          <a:p>
            <a:r>
              <a:rPr kumimoji="1" lang="ja-JP" altLang="en-US" dirty="0" smtClean="0"/>
              <a:t>差分：</a:t>
            </a:r>
            <a:r>
              <a:rPr kumimoji="1" lang="en-US" altLang="ja-JP" dirty="0" smtClean="0">
                <a:solidFill>
                  <a:srgbClr val="FF0000"/>
                </a:solidFill>
              </a:rPr>
              <a:t>12</a:t>
            </a:r>
            <a:endParaRPr kumimoji="1" lang="ja-JP" altLang="en-US" dirty="0">
              <a:solidFill>
                <a:srgbClr val="FF0000"/>
              </a:solidFill>
            </a:endParaRPr>
          </a:p>
        </p:txBody>
      </p:sp>
      <p:sp>
        <p:nvSpPr>
          <p:cNvPr id="23" name="テキスト ボックス 22"/>
          <p:cNvSpPr txBox="1"/>
          <p:nvPr/>
        </p:nvSpPr>
        <p:spPr>
          <a:xfrm>
            <a:off x="704470" y="2950331"/>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5" name="図 24"/>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21855" y="3471829"/>
            <a:ext cx="1216771" cy="1216771"/>
          </a:xfrm>
          <a:prstGeom prst="rect">
            <a:avLst/>
          </a:prstGeom>
          <a:ln>
            <a:solidFill>
              <a:schemeClr val="tx1"/>
            </a:solidFill>
          </a:ln>
        </p:spPr>
      </p:pic>
      <p:sp>
        <p:nvSpPr>
          <p:cNvPr id="24" name="右矢印 23"/>
          <p:cNvSpPr/>
          <p:nvPr/>
        </p:nvSpPr>
        <p:spPr>
          <a:xfrm>
            <a:off x="2283825" y="3440181"/>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37383" y="3374823"/>
            <a:ext cx="1213709" cy="1213709"/>
          </a:xfrm>
          <a:prstGeom prst="rect">
            <a:avLst/>
          </a:prstGeom>
          <a:ln>
            <a:solidFill>
              <a:schemeClr val="tx1"/>
            </a:solidFill>
          </a:ln>
        </p:spPr>
      </p:pic>
      <p:pic>
        <p:nvPicPr>
          <p:cNvPr id="22" name="図 21"/>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30662" y="3281286"/>
            <a:ext cx="1213709" cy="1213709"/>
          </a:xfrm>
          <a:prstGeom prst="rect">
            <a:avLst/>
          </a:prstGeom>
          <a:ln>
            <a:solidFill>
              <a:schemeClr val="tx1"/>
            </a:solidFill>
          </a:ln>
        </p:spPr>
      </p:pic>
      <p:sp>
        <p:nvSpPr>
          <p:cNvPr id="26" name="テキスト ボックス 25"/>
          <p:cNvSpPr txBox="1"/>
          <p:nvPr/>
        </p:nvSpPr>
        <p:spPr>
          <a:xfrm>
            <a:off x="5017869" y="2931644"/>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27" name="テキスト ボックス 26"/>
          <p:cNvSpPr txBox="1"/>
          <p:nvPr/>
        </p:nvSpPr>
        <p:spPr>
          <a:xfrm>
            <a:off x="6856557" y="2943993"/>
            <a:ext cx="1688051" cy="369332"/>
          </a:xfrm>
          <a:prstGeom prst="rect">
            <a:avLst/>
          </a:prstGeom>
          <a:noFill/>
        </p:spPr>
        <p:txBody>
          <a:bodyPr wrap="square" rtlCol="0">
            <a:spAutoFit/>
          </a:bodyPr>
          <a:lstStyle/>
          <a:p>
            <a:pPr algn="ctr"/>
            <a:r>
              <a:rPr lang="en-US" altLang="ja-JP" dirty="0" smtClean="0"/>
              <a:t>Day3</a:t>
            </a:r>
            <a:r>
              <a:rPr lang="ja-JP" altLang="en-US" dirty="0" smtClean="0"/>
              <a:t>（発病）</a:t>
            </a:r>
            <a:endParaRPr kumimoji="1" lang="ja-JP" altLang="en-US" baseline="-25000" dirty="0"/>
          </a:p>
        </p:txBody>
      </p:sp>
      <p:sp>
        <p:nvSpPr>
          <p:cNvPr id="10" name="上カーブ矢印 9"/>
          <p:cNvSpPr/>
          <p:nvPr/>
        </p:nvSpPr>
        <p:spPr>
          <a:xfrm>
            <a:off x="1752990" y="5301856"/>
            <a:ext cx="1530076" cy="353772"/>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482030" y="4697637"/>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75</a:t>
            </a:r>
          </a:p>
        </p:txBody>
      </p:sp>
      <p:sp>
        <p:nvSpPr>
          <p:cNvPr id="35" name="上カーブ矢印 34"/>
          <p:cNvSpPr/>
          <p:nvPr/>
        </p:nvSpPr>
        <p:spPr>
          <a:xfrm>
            <a:off x="1717217" y="5301111"/>
            <a:ext cx="3785842" cy="536349"/>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上カーブ矢印 35"/>
          <p:cNvSpPr/>
          <p:nvPr/>
        </p:nvSpPr>
        <p:spPr>
          <a:xfrm>
            <a:off x="1717217" y="5288066"/>
            <a:ext cx="5940258" cy="961772"/>
          </a:xfrm>
          <a:prstGeom prst="curvedUpArrow">
            <a:avLst>
              <a:gd name="adj1" fmla="val 13703"/>
              <a:gd name="adj2" fmla="val 36986"/>
              <a:gd name="adj3" fmla="val 206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902950" y="5274579"/>
            <a:ext cx="1381991" cy="369332"/>
          </a:xfrm>
          <a:prstGeom prst="rect">
            <a:avLst/>
          </a:prstGeom>
          <a:noFill/>
        </p:spPr>
        <p:txBody>
          <a:bodyPr wrap="square" rtlCol="0">
            <a:spAutoFit/>
          </a:bodyPr>
          <a:lstStyle/>
          <a:p>
            <a:r>
              <a:rPr kumimoji="1" lang="ja-JP" altLang="en-US" dirty="0" smtClean="0"/>
              <a:t>差分：</a:t>
            </a:r>
            <a:r>
              <a:rPr kumimoji="1" lang="en-US" altLang="ja-JP" dirty="0" smtClean="0"/>
              <a:t>5</a:t>
            </a:r>
            <a:endParaRPr kumimoji="1" lang="ja-JP" altLang="en-US" dirty="0"/>
          </a:p>
        </p:txBody>
      </p:sp>
      <p:sp>
        <p:nvSpPr>
          <p:cNvPr id="38" name="テキスト ボックス 37"/>
          <p:cNvSpPr txBox="1"/>
          <p:nvPr/>
        </p:nvSpPr>
        <p:spPr>
          <a:xfrm>
            <a:off x="2980995" y="5538380"/>
            <a:ext cx="1381991" cy="369332"/>
          </a:xfrm>
          <a:prstGeom prst="rect">
            <a:avLst/>
          </a:prstGeom>
          <a:noFill/>
        </p:spPr>
        <p:txBody>
          <a:bodyPr wrap="square" rtlCol="0">
            <a:spAutoFit/>
          </a:bodyPr>
          <a:lstStyle/>
          <a:p>
            <a:r>
              <a:rPr kumimoji="1" lang="ja-JP" altLang="en-US" dirty="0" smtClean="0"/>
              <a:t>差分：</a:t>
            </a:r>
            <a:r>
              <a:rPr lang="en-US" altLang="ja-JP" dirty="0"/>
              <a:t>8</a:t>
            </a:r>
            <a:endParaRPr kumimoji="1" lang="ja-JP" altLang="en-US" dirty="0"/>
          </a:p>
        </p:txBody>
      </p:sp>
      <p:sp>
        <p:nvSpPr>
          <p:cNvPr id="39" name="テキスト ボックス 38"/>
          <p:cNvSpPr txBox="1"/>
          <p:nvPr/>
        </p:nvSpPr>
        <p:spPr>
          <a:xfrm>
            <a:off x="4201692" y="5934397"/>
            <a:ext cx="1381991" cy="369332"/>
          </a:xfrm>
          <a:prstGeom prst="rect">
            <a:avLst/>
          </a:prstGeom>
          <a:noFill/>
        </p:spPr>
        <p:txBody>
          <a:bodyPr wrap="square" rtlCol="0">
            <a:spAutoFit/>
          </a:bodyPr>
          <a:lstStyle/>
          <a:p>
            <a:r>
              <a:rPr kumimoji="1" lang="ja-JP" altLang="en-US" dirty="0" smtClean="0"/>
              <a:t>差分：</a:t>
            </a:r>
            <a:r>
              <a:rPr lang="en-US" altLang="ja-JP" dirty="0" smtClean="0">
                <a:solidFill>
                  <a:srgbClr val="FF0000"/>
                </a:solidFill>
              </a:rPr>
              <a:t>2</a:t>
            </a:r>
            <a:r>
              <a:rPr lang="en-US" altLang="ja-JP" dirty="0">
                <a:solidFill>
                  <a:srgbClr val="FF0000"/>
                </a:solidFill>
              </a:rPr>
              <a:t>0</a:t>
            </a:r>
            <a:endParaRPr kumimoji="1" lang="ja-JP" altLang="en-US" dirty="0">
              <a:solidFill>
                <a:srgbClr val="FF0000"/>
              </a:solidFill>
            </a:endParaRPr>
          </a:p>
        </p:txBody>
      </p:sp>
      <p:sp>
        <p:nvSpPr>
          <p:cNvPr id="17" name="角丸四角形吹き出し 16"/>
          <p:cNvSpPr/>
          <p:nvPr/>
        </p:nvSpPr>
        <p:spPr>
          <a:xfrm>
            <a:off x="7693248" y="5386171"/>
            <a:ext cx="1214819" cy="602673"/>
          </a:xfrm>
          <a:prstGeom prst="wedgeRoundRectCallout">
            <a:avLst>
              <a:gd name="adj1" fmla="val -100761"/>
              <a:gd name="adj2" fmla="val -376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
        <p:nvSpPr>
          <p:cNvPr id="40" name="角丸四角形吹き出し 39"/>
          <p:cNvSpPr/>
          <p:nvPr/>
        </p:nvSpPr>
        <p:spPr>
          <a:xfrm>
            <a:off x="5887005" y="5723046"/>
            <a:ext cx="1214819" cy="602673"/>
          </a:xfrm>
          <a:prstGeom prst="wedgeRoundRectCallout">
            <a:avLst>
              <a:gd name="adj1" fmla="val -94412"/>
              <a:gd name="adj2" fmla="val 17154"/>
              <a:gd name="adj3" fmla="val 16667"/>
            </a:avLst>
          </a:prstGeom>
          <a:solidFill>
            <a:srgbClr val="FF4F4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Tree>
    <p:extLst>
      <p:ext uri="{BB962C8B-B14F-4D97-AF65-F5344CB8AC3E}">
        <p14:creationId xmlns:p14="http://schemas.microsoft.com/office/powerpoint/2010/main" val="2117989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実験１　実験</a:t>
            </a:r>
            <a:r>
              <a:rPr lang="ja-JP" altLang="en-US" dirty="0" smtClean="0"/>
              <a:t>目的</a:t>
            </a:r>
            <a:endParaRPr kumimoji="1" lang="ja-JP" altLang="en-US" dirty="0"/>
          </a:p>
        </p:txBody>
      </p:sp>
      <p:sp>
        <p:nvSpPr>
          <p:cNvPr id="3" name="コンテンツ プレースホルダー 2"/>
          <p:cNvSpPr>
            <a:spLocks noGrp="1"/>
          </p:cNvSpPr>
          <p:nvPr>
            <p:ph idx="1"/>
          </p:nvPr>
        </p:nvSpPr>
        <p:spPr/>
        <p:txBody>
          <a:bodyPr>
            <a:noAutofit/>
          </a:bodyPr>
          <a:lstStyle/>
          <a:p>
            <a:pPr marL="269875" indent="-269875"/>
            <a:r>
              <a:rPr lang="ja-JP" altLang="en-US" sz="2600" dirty="0" smtClean="0"/>
              <a:t>観賞魚の画像を用いて病気判定をする場合，画像</a:t>
            </a:r>
            <a:r>
              <a:rPr lang="ja-JP" altLang="en-US" sz="2600" dirty="0"/>
              <a:t>データを学習</a:t>
            </a:r>
            <a:r>
              <a:rPr lang="ja-JP" altLang="en-US" sz="2600" dirty="0" smtClean="0"/>
              <a:t>データとする</a:t>
            </a:r>
            <a:r>
              <a:rPr lang="ja-JP" altLang="en-US" sz="2600" dirty="0"/>
              <a:t>必要が</a:t>
            </a:r>
            <a:r>
              <a:rPr lang="ja-JP" altLang="en-US" sz="2600" dirty="0" smtClean="0"/>
              <a:t>ある</a:t>
            </a:r>
            <a:endParaRPr lang="en-US" altLang="ja-JP" sz="2600" dirty="0" smtClean="0"/>
          </a:p>
          <a:p>
            <a:pPr marL="269875" indent="-269875"/>
            <a:r>
              <a:rPr lang="ja-JP" altLang="ja-JP" sz="2600" dirty="0" smtClean="0"/>
              <a:t>異なる</a:t>
            </a:r>
            <a:r>
              <a:rPr lang="ja-JP" altLang="en-US" sz="2600" dirty="0" smtClean="0"/>
              <a:t>個体</a:t>
            </a:r>
            <a:r>
              <a:rPr lang="ja-JP" altLang="ja-JP" sz="2600" dirty="0" smtClean="0"/>
              <a:t>模様の</a:t>
            </a:r>
            <a:r>
              <a:rPr lang="ja-JP" altLang="en-US" sz="2600" dirty="0" smtClean="0"/>
              <a:t>学習</a:t>
            </a:r>
            <a:r>
              <a:rPr lang="ja-JP" altLang="en-US" sz="2600" dirty="0"/>
              <a:t>データ</a:t>
            </a:r>
            <a:r>
              <a:rPr lang="ja-JP" altLang="en-US" sz="2600" dirty="0" smtClean="0"/>
              <a:t>から病気の検知が可能</a:t>
            </a:r>
            <a:r>
              <a:rPr lang="ja-JP" altLang="ja-JP" sz="2600" dirty="0"/>
              <a:t>であるかは明らかでは</a:t>
            </a:r>
            <a:r>
              <a:rPr lang="ja-JP" altLang="ja-JP" sz="2600" dirty="0" smtClean="0"/>
              <a:t>ない</a:t>
            </a:r>
            <a:endParaRPr lang="en-US" altLang="ja-JP" sz="2600" dirty="0" smtClean="0"/>
          </a:p>
          <a:p>
            <a:pPr lvl="1"/>
            <a:endParaRPr kumimoji="1" lang="en-US" altLang="ja-JP" sz="2400" dirty="0" smtClean="0"/>
          </a:p>
          <a:p>
            <a:pPr marL="269875" indent="-269875">
              <a:buFont typeface="Wingdings" panose="05000000000000000000" pitchFamily="2" charset="2"/>
              <a:buChar char="Ø"/>
            </a:pPr>
            <a:r>
              <a:rPr lang="ja-JP" altLang="en-US" sz="2600" dirty="0"/>
              <a:t>異なる模様の画像を学習データとして代用した場合の外観変化検知が可能であるか検証する</a:t>
            </a:r>
          </a:p>
          <a:p>
            <a:pPr lvl="1"/>
            <a:endParaRPr kumimoji="1"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Tree>
    <p:extLst>
      <p:ext uri="{BB962C8B-B14F-4D97-AF65-F5344CB8AC3E}">
        <p14:creationId xmlns:p14="http://schemas.microsoft.com/office/powerpoint/2010/main" val="3950632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a:t>実験</a:t>
            </a:r>
            <a:r>
              <a:rPr lang="ja-JP" altLang="en-US" dirty="0" smtClean="0"/>
              <a:t>データ</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200" dirty="0" smtClean="0"/>
              <a:t>観賞魚の代用として千代紙を使用</a:t>
            </a:r>
            <a:endParaRPr lang="en-US" altLang="ja-JP" sz="2200" dirty="0" smtClean="0"/>
          </a:p>
          <a:p>
            <a:r>
              <a:rPr lang="ja-JP" altLang="ja-JP" sz="2200" dirty="0" smtClean="0"/>
              <a:t>似た柄</a:t>
            </a:r>
            <a:r>
              <a:rPr lang="ja-JP" altLang="en-US" sz="2200" dirty="0" smtClean="0"/>
              <a:t>・色</a:t>
            </a:r>
            <a:r>
              <a:rPr lang="ja-JP" altLang="ja-JP" sz="2200" dirty="0" smtClean="0"/>
              <a:t>の千代紙</a:t>
            </a:r>
            <a:r>
              <a:rPr lang="en-US" altLang="ja-JP" sz="2200" dirty="0" smtClean="0"/>
              <a:t>2</a:t>
            </a:r>
            <a:r>
              <a:rPr lang="ja-JP" altLang="ja-JP" sz="2200" dirty="0" smtClean="0"/>
              <a:t>種類を</a:t>
            </a:r>
            <a:r>
              <a:rPr lang="en-US" altLang="ja-JP" sz="2200" dirty="0" smtClean="0"/>
              <a:t>1</a:t>
            </a:r>
            <a:r>
              <a:rPr lang="ja-JP" altLang="ja-JP" sz="2200" dirty="0" smtClean="0"/>
              <a:t>組として，</a:t>
            </a:r>
            <a:r>
              <a:rPr lang="en-US" altLang="ja-JP" sz="2200" dirty="0" smtClean="0"/>
              <a:t>4</a:t>
            </a:r>
            <a:r>
              <a:rPr lang="ja-JP" altLang="ja-JP" sz="2200" dirty="0" smtClean="0"/>
              <a:t>組を用意</a:t>
            </a:r>
            <a:r>
              <a:rPr lang="ja-JP" altLang="en-US" sz="2200" dirty="0" smtClean="0"/>
              <a:t>（各</a:t>
            </a:r>
            <a:r>
              <a:rPr lang="en-US" altLang="ja-JP" sz="2200" dirty="0" smtClean="0"/>
              <a:t>25</a:t>
            </a:r>
            <a:r>
              <a:rPr lang="ja-JP" altLang="en-US" sz="2200" dirty="0" smtClean="0"/>
              <a:t>枚）</a:t>
            </a:r>
            <a:endParaRPr lang="en-US" altLang="ja-JP" sz="2200" dirty="0" smtClean="0"/>
          </a:p>
          <a:p>
            <a:r>
              <a:rPr lang="ja-JP" altLang="ja-JP" sz="2200" dirty="0" smtClean="0"/>
              <a:t>何</a:t>
            </a:r>
            <a:r>
              <a:rPr lang="ja-JP" altLang="ja-JP" sz="2200" dirty="0"/>
              <a:t>も加工を施さない場合を「健康</a:t>
            </a:r>
            <a:r>
              <a:rPr lang="ja-JP" altLang="ja-JP" sz="2200" dirty="0" smtClean="0"/>
              <a:t>」</a:t>
            </a:r>
            <a:endParaRPr lang="en-US" altLang="ja-JP" sz="2200" dirty="0" smtClean="0"/>
          </a:p>
          <a:p>
            <a:r>
              <a:rPr lang="ja-JP" altLang="ja-JP" sz="2200" dirty="0"/>
              <a:t>小さい白点を付与したものを「白点病</a:t>
            </a:r>
            <a:r>
              <a:rPr lang="ja-JP" altLang="ja-JP" sz="2200" dirty="0" smtClean="0"/>
              <a:t>」</a:t>
            </a:r>
            <a:endParaRPr lang="en-US" altLang="ja-JP" sz="2200" dirty="0" smtClean="0"/>
          </a:p>
        </p:txBody>
      </p:sp>
      <p:sp>
        <p:nvSpPr>
          <p:cNvPr id="4" name="スライド番号プレースホルダー 3"/>
          <p:cNvSpPr>
            <a:spLocks noGrp="1"/>
          </p:cNvSpPr>
          <p:nvPr>
            <p:ph type="sldNum" sz="quarter" idx="12"/>
          </p:nvPr>
        </p:nvSpPr>
        <p:spPr>
          <a:xfrm>
            <a:off x="7364341" y="6473061"/>
            <a:ext cx="984019" cy="365125"/>
          </a:xfrm>
        </p:spPr>
        <p:txBody>
          <a:bodyPr/>
          <a:lstStyle/>
          <a:p>
            <a:fld id="{F0C8BD7C-297B-4AB2-8DEE-2A64CFBF57C1}" type="slidenum">
              <a:rPr lang="ja-JP" altLang="en-US" smtClean="0"/>
              <a:pPr/>
              <a:t>15</a:t>
            </a:fld>
            <a:endParaRPr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16069" y="3966597"/>
            <a:ext cx="975614" cy="975652"/>
          </a:xfrm>
          <a:prstGeom prst="rect">
            <a:avLst/>
          </a:prstGeom>
          <a:noFill/>
          <a:ln>
            <a:noFill/>
          </a:ln>
        </p:spPr>
      </p:pic>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56772" y="3966598"/>
            <a:ext cx="975614" cy="975651"/>
          </a:xfrm>
          <a:prstGeom prst="rect">
            <a:avLst/>
          </a:prstGeom>
          <a:noFill/>
          <a:ln>
            <a:noFill/>
          </a:ln>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397475" y="3985353"/>
            <a:ext cx="938104" cy="938141"/>
          </a:xfrm>
          <a:prstGeom prst="rect">
            <a:avLst/>
          </a:prstGeom>
          <a:noFill/>
          <a:ln>
            <a:noFill/>
          </a:ln>
        </p:spPr>
      </p:pic>
      <p:pic>
        <p:nvPicPr>
          <p:cNvPr id="18" name="図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500668" y="3985353"/>
            <a:ext cx="938917" cy="938141"/>
          </a:xfrm>
          <a:prstGeom prst="rect">
            <a:avLst/>
          </a:prstGeom>
          <a:noFill/>
          <a:ln>
            <a:noFill/>
          </a:ln>
        </p:spPr>
      </p:pic>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16317" y="4023798"/>
            <a:ext cx="925075" cy="925111"/>
          </a:xfrm>
          <a:prstGeom prst="rect">
            <a:avLst/>
          </a:prstGeom>
          <a:noFill/>
          <a:ln>
            <a:noFill/>
          </a:ln>
        </p:spPr>
      </p:pic>
      <p:pic>
        <p:nvPicPr>
          <p:cNvPr id="20" name="図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5706481" y="3997738"/>
            <a:ext cx="977192" cy="977230"/>
          </a:xfrm>
          <a:prstGeom prst="rect">
            <a:avLst/>
          </a:prstGeom>
          <a:noFill/>
          <a:ln>
            <a:noFill/>
          </a:ln>
        </p:spPr>
      </p:pic>
      <p:pic>
        <p:nvPicPr>
          <p:cNvPr id="21" name="図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6873292" y="4005740"/>
            <a:ext cx="964163" cy="964200"/>
          </a:xfrm>
          <a:prstGeom prst="rect">
            <a:avLst/>
          </a:prstGeom>
          <a:noFill/>
          <a:ln>
            <a:noFill/>
          </a:ln>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8002546" y="3989670"/>
            <a:ext cx="996302" cy="996340"/>
          </a:xfrm>
          <a:prstGeom prst="rect">
            <a:avLst/>
          </a:prstGeom>
          <a:noFill/>
          <a:ln>
            <a:noFill/>
          </a:ln>
        </p:spPr>
      </p:pic>
      <p:sp>
        <p:nvSpPr>
          <p:cNvPr id="8" name="テキスト ボックス 7"/>
          <p:cNvSpPr txBox="1"/>
          <p:nvPr/>
        </p:nvSpPr>
        <p:spPr>
          <a:xfrm>
            <a:off x="243166" y="4943038"/>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25" name="テキスト ボックス 24"/>
          <p:cNvSpPr txBox="1"/>
          <p:nvPr/>
        </p:nvSpPr>
        <p:spPr>
          <a:xfrm>
            <a:off x="1393394" y="4951584"/>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26" name="テキスト ボックス 25"/>
          <p:cNvSpPr txBox="1"/>
          <p:nvPr/>
        </p:nvSpPr>
        <p:spPr>
          <a:xfrm>
            <a:off x="7004190" y="4985001"/>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A</a:t>
            </a:r>
            <a:endParaRPr kumimoji="1" lang="ja-JP" altLang="en-US" sz="1600" dirty="0"/>
          </a:p>
        </p:txBody>
      </p:sp>
      <p:sp>
        <p:nvSpPr>
          <p:cNvPr id="27" name="テキスト ボックス 26"/>
          <p:cNvSpPr txBox="1"/>
          <p:nvPr/>
        </p:nvSpPr>
        <p:spPr>
          <a:xfrm>
            <a:off x="5842047" y="4983514"/>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28" name="テキスト ボックス 27"/>
          <p:cNvSpPr txBox="1"/>
          <p:nvPr/>
        </p:nvSpPr>
        <p:spPr>
          <a:xfrm>
            <a:off x="4730530" y="4958091"/>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29" name="テキスト ボックス 28"/>
          <p:cNvSpPr txBox="1"/>
          <p:nvPr/>
        </p:nvSpPr>
        <p:spPr>
          <a:xfrm>
            <a:off x="3605346" y="4914555"/>
            <a:ext cx="702370" cy="338554"/>
          </a:xfrm>
          <a:prstGeom prst="rect">
            <a:avLst/>
          </a:prstGeom>
          <a:noFill/>
        </p:spPr>
        <p:txBody>
          <a:bodyPr wrap="square" rtlCol="0">
            <a:spAutoFit/>
          </a:bodyPr>
          <a:lstStyle/>
          <a:p>
            <a:pPr algn="ctr"/>
            <a:r>
              <a:rPr kumimoji="1" lang="ja-JP" altLang="en-US" sz="1600" dirty="0" smtClean="0"/>
              <a:t>柄</a:t>
            </a:r>
            <a:r>
              <a:rPr lang="en-US" altLang="ja-JP" sz="1600" dirty="0"/>
              <a:t>B</a:t>
            </a:r>
            <a:endParaRPr kumimoji="1" lang="ja-JP" altLang="en-US" sz="1600" dirty="0"/>
          </a:p>
        </p:txBody>
      </p:sp>
      <p:sp>
        <p:nvSpPr>
          <p:cNvPr id="30" name="テキスト ボックス 29"/>
          <p:cNvSpPr txBox="1"/>
          <p:nvPr/>
        </p:nvSpPr>
        <p:spPr>
          <a:xfrm>
            <a:off x="2516752" y="4921714"/>
            <a:ext cx="702370" cy="338554"/>
          </a:xfrm>
          <a:prstGeom prst="rect">
            <a:avLst/>
          </a:prstGeom>
          <a:noFill/>
        </p:spPr>
        <p:txBody>
          <a:bodyPr wrap="square" rtlCol="0">
            <a:spAutoFit/>
          </a:bodyPr>
          <a:lstStyle/>
          <a:p>
            <a:pPr algn="ctr"/>
            <a:r>
              <a:rPr kumimoji="1" lang="ja-JP" altLang="en-US" sz="1600" dirty="0" smtClean="0"/>
              <a:t>柄</a:t>
            </a:r>
            <a:r>
              <a:rPr lang="en-US" altLang="ja-JP" sz="1600" dirty="0"/>
              <a:t>A</a:t>
            </a:r>
            <a:endParaRPr kumimoji="1" lang="ja-JP" altLang="en-US" sz="1600" dirty="0"/>
          </a:p>
        </p:txBody>
      </p:sp>
      <p:sp>
        <p:nvSpPr>
          <p:cNvPr id="31" name="テキスト ボックス 30"/>
          <p:cNvSpPr txBox="1"/>
          <p:nvPr/>
        </p:nvSpPr>
        <p:spPr>
          <a:xfrm>
            <a:off x="8133441" y="4942802"/>
            <a:ext cx="702370"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endParaRPr kumimoji="1" lang="ja-JP" altLang="en-US" sz="1600" dirty="0"/>
          </a:p>
        </p:txBody>
      </p:sp>
      <p:sp>
        <p:nvSpPr>
          <p:cNvPr id="32" name="テキスト ボックス 31"/>
          <p:cNvSpPr txBox="1"/>
          <p:nvPr/>
        </p:nvSpPr>
        <p:spPr>
          <a:xfrm>
            <a:off x="491832" y="5227304"/>
            <a:ext cx="1355266" cy="338554"/>
          </a:xfrm>
          <a:prstGeom prst="rect">
            <a:avLst/>
          </a:prstGeom>
          <a:noFill/>
        </p:spPr>
        <p:txBody>
          <a:bodyPr wrap="square" rtlCol="0">
            <a:spAutoFit/>
          </a:bodyPr>
          <a:lstStyle/>
          <a:p>
            <a:pPr algn="ctr"/>
            <a:r>
              <a:rPr lang="ja-JP" altLang="en-US" sz="1600" dirty="0"/>
              <a:t>組み合</a:t>
            </a:r>
            <a:r>
              <a:rPr lang="ja-JP" altLang="en-US" sz="1600" dirty="0" smtClean="0"/>
              <a:t>わせ</a:t>
            </a:r>
            <a:r>
              <a:rPr kumimoji="1" lang="en-US" altLang="ja-JP" sz="1600" dirty="0" smtClean="0"/>
              <a:t>1</a:t>
            </a:r>
            <a:endParaRPr kumimoji="1" lang="ja-JP" altLang="en-US" sz="1600" dirty="0"/>
          </a:p>
        </p:txBody>
      </p:sp>
      <p:sp>
        <p:nvSpPr>
          <p:cNvPr id="33" name="テキスト ボックス 32"/>
          <p:cNvSpPr txBox="1"/>
          <p:nvPr/>
        </p:nvSpPr>
        <p:spPr>
          <a:xfrm>
            <a:off x="2649476" y="5218292"/>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2</a:t>
            </a:r>
            <a:endParaRPr kumimoji="1" lang="ja-JP" altLang="en-US" sz="1600" dirty="0"/>
          </a:p>
        </p:txBody>
      </p:sp>
      <p:sp>
        <p:nvSpPr>
          <p:cNvPr id="34" name="テキスト ボックス 33"/>
          <p:cNvSpPr txBox="1"/>
          <p:nvPr/>
        </p:nvSpPr>
        <p:spPr>
          <a:xfrm>
            <a:off x="4989178" y="5273145"/>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3</a:t>
            </a:r>
            <a:endParaRPr kumimoji="1" lang="ja-JP" altLang="en-US" sz="1600" dirty="0"/>
          </a:p>
        </p:txBody>
      </p:sp>
      <p:sp>
        <p:nvSpPr>
          <p:cNvPr id="35" name="テキスト ボックス 34"/>
          <p:cNvSpPr txBox="1"/>
          <p:nvPr/>
        </p:nvSpPr>
        <p:spPr>
          <a:xfrm>
            <a:off x="7287808" y="5304108"/>
            <a:ext cx="1355266" cy="338554"/>
          </a:xfrm>
          <a:prstGeom prst="rect">
            <a:avLst/>
          </a:prstGeom>
          <a:noFill/>
        </p:spPr>
        <p:txBody>
          <a:bodyPr wrap="square" rtlCol="0">
            <a:spAutoFit/>
          </a:bodyPr>
          <a:lstStyle/>
          <a:p>
            <a:pPr algn="ctr"/>
            <a:r>
              <a:rPr lang="ja-JP" altLang="en-US" sz="1600" dirty="0" smtClean="0"/>
              <a:t>組み合わせ</a:t>
            </a:r>
            <a:r>
              <a:rPr lang="en-US" altLang="ja-JP" sz="1600" dirty="0"/>
              <a:t>4</a:t>
            </a:r>
            <a:endParaRPr kumimoji="1" lang="ja-JP" altLang="en-US" sz="1600" dirty="0"/>
          </a:p>
        </p:txBody>
      </p:sp>
      <p:sp>
        <p:nvSpPr>
          <p:cNvPr id="9" name="正方形/長方形 8"/>
          <p:cNvSpPr/>
          <p:nvPr/>
        </p:nvSpPr>
        <p:spPr>
          <a:xfrm>
            <a:off x="54945" y="3873521"/>
            <a:ext cx="2220802" cy="1353784"/>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338363" y="3861489"/>
            <a:ext cx="2167566" cy="136581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578414" y="3893420"/>
            <a:ext cx="2201101" cy="138645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841153" y="3890060"/>
            <a:ext cx="2242146" cy="139129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6871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a:t>実験</a:t>
            </a:r>
            <a:r>
              <a:rPr lang="ja-JP" altLang="en-US" dirty="0" smtClean="0"/>
              <a:t>手順</a:t>
            </a:r>
            <a:endParaRPr kumimoji="1" lang="ja-JP" altLang="en-US" dirty="0"/>
          </a:p>
        </p:txBody>
      </p:sp>
      <p:sp>
        <p:nvSpPr>
          <p:cNvPr id="3" name="コンテンツ プレースホルダー 2"/>
          <p:cNvSpPr>
            <a:spLocks noGrp="1"/>
          </p:cNvSpPr>
          <p:nvPr>
            <p:ph idx="1"/>
          </p:nvPr>
        </p:nvSpPr>
        <p:spPr>
          <a:xfrm>
            <a:off x="822959" y="1400176"/>
            <a:ext cx="7543801" cy="1879275"/>
          </a:xfrm>
        </p:spPr>
        <p:txBody>
          <a:bodyPr/>
          <a:lstStyle/>
          <a:p>
            <a:r>
              <a:rPr lang="ja-JP" altLang="en-US" sz="2200" dirty="0" smtClean="0"/>
              <a:t>柄</a:t>
            </a:r>
            <a:r>
              <a:rPr lang="en-US" altLang="ja-JP" sz="2200" dirty="0"/>
              <a:t>A</a:t>
            </a:r>
            <a:r>
              <a:rPr lang="ja-JP" altLang="en-US" sz="2200" dirty="0"/>
              <a:t>の健康画像と柄</a:t>
            </a:r>
            <a:r>
              <a:rPr lang="en-US" altLang="ja-JP" sz="2200" dirty="0"/>
              <a:t>B</a:t>
            </a:r>
            <a:r>
              <a:rPr lang="ja-JP" altLang="en-US" sz="2200" dirty="0"/>
              <a:t>の白点病画像を学習データ</a:t>
            </a:r>
            <a:endParaRPr lang="en-US" altLang="ja-JP" sz="2200" dirty="0"/>
          </a:p>
          <a:p>
            <a:r>
              <a:rPr lang="ja-JP" altLang="en-US" sz="2200" dirty="0"/>
              <a:t>柄</a:t>
            </a:r>
            <a:r>
              <a:rPr lang="en-US" altLang="ja-JP" sz="2200" dirty="0"/>
              <a:t>A</a:t>
            </a:r>
            <a:r>
              <a:rPr lang="ja-JP" altLang="en-US" sz="2200" dirty="0"/>
              <a:t>の白点病画像と柄</a:t>
            </a:r>
            <a:r>
              <a:rPr lang="en-US" altLang="ja-JP" sz="2200" dirty="0"/>
              <a:t>B</a:t>
            </a:r>
            <a:r>
              <a:rPr lang="ja-JP" altLang="en-US" sz="2200" dirty="0"/>
              <a:t>の健康画像を</a:t>
            </a:r>
            <a:r>
              <a:rPr lang="en-US" altLang="ja-JP" sz="2200" dirty="0"/>
              <a:t>CNN</a:t>
            </a:r>
            <a:r>
              <a:rPr lang="ja-JP" altLang="en-US" sz="2200" dirty="0"/>
              <a:t>を用いて判定</a:t>
            </a:r>
            <a:endParaRPr lang="en-US" altLang="ja-JP" sz="2200" dirty="0"/>
          </a:p>
          <a:p>
            <a:r>
              <a:rPr lang="ja-JP" altLang="en-US" sz="2200" dirty="0"/>
              <a:t>学習データと識別データを入れ替えた場合も同様に実験</a:t>
            </a:r>
            <a:endParaRPr lang="en-US" altLang="ja-JP" sz="22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16</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6570" y="3219603"/>
            <a:ext cx="1293118" cy="1293169"/>
          </a:xfrm>
          <a:prstGeom prst="rect">
            <a:avLst/>
          </a:prstGeom>
          <a:noFill/>
          <a:ln>
            <a:noFill/>
          </a:ln>
        </p:spPr>
      </p:pic>
      <p:grpSp>
        <p:nvGrpSpPr>
          <p:cNvPr id="6" name="グループ化 5"/>
          <p:cNvGrpSpPr/>
          <p:nvPr/>
        </p:nvGrpSpPr>
        <p:grpSpPr>
          <a:xfrm>
            <a:off x="1785522" y="3219603"/>
            <a:ext cx="1401674" cy="1293169"/>
            <a:chOff x="3298229" y="-307378"/>
            <a:chExt cx="5269832" cy="4993106"/>
          </a:xfrm>
        </p:grpSpPr>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10702" t="14036" r="16491" b="9122"/>
            <a:stretch/>
          </p:blipFill>
          <p:spPr>
            <a:xfrm rot="5400000">
              <a:off x="3436592" y="-445741"/>
              <a:ext cx="4993106" cy="5269832"/>
            </a:xfrm>
            <a:prstGeom prst="rect">
              <a:avLst/>
            </a:prstGeom>
          </p:spPr>
        </p:pic>
        <p:sp>
          <p:nvSpPr>
            <p:cNvPr id="8" name="円/楕円 7"/>
            <p:cNvSpPr/>
            <p:nvPr/>
          </p:nvSpPr>
          <p:spPr>
            <a:xfrm>
              <a:off x="3929057" y="3581920"/>
              <a:ext cx="780834" cy="7475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96650" y="4584271"/>
            <a:ext cx="1732958" cy="338554"/>
          </a:xfrm>
          <a:prstGeom prst="rect">
            <a:avLst/>
          </a:prstGeom>
          <a:noFill/>
        </p:spPr>
        <p:txBody>
          <a:bodyPr wrap="square" rtlCol="0">
            <a:spAutoFit/>
          </a:bodyPr>
          <a:lstStyle/>
          <a:p>
            <a:pPr algn="ctr"/>
            <a:r>
              <a:rPr kumimoji="1" lang="ja-JP" altLang="en-US" sz="1600" dirty="0" smtClean="0"/>
              <a:t>柄</a:t>
            </a:r>
            <a:r>
              <a:rPr lang="en-US" altLang="ja-JP" sz="1600" dirty="0"/>
              <a:t>A</a:t>
            </a:r>
            <a:r>
              <a:rPr kumimoji="1" lang="ja-JP" altLang="en-US" sz="1600" dirty="0" smtClean="0"/>
              <a:t>（健康）</a:t>
            </a:r>
            <a:endParaRPr kumimoji="1" lang="ja-JP" altLang="en-US" sz="1600" dirty="0"/>
          </a:p>
        </p:txBody>
      </p:sp>
      <p:sp>
        <p:nvSpPr>
          <p:cNvPr id="10" name="テキスト ボックス 9"/>
          <p:cNvSpPr txBox="1"/>
          <p:nvPr/>
        </p:nvSpPr>
        <p:spPr>
          <a:xfrm>
            <a:off x="1552511" y="4584271"/>
            <a:ext cx="1867695"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r>
              <a:rPr kumimoji="1" lang="ja-JP" altLang="en-US" sz="1600" dirty="0" smtClean="0"/>
              <a:t>（白点病）</a:t>
            </a:r>
            <a:endParaRPr kumimoji="1" lang="ja-JP" altLang="en-US" sz="1600" dirty="0"/>
          </a:p>
        </p:txBody>
      </p:sp>
      <p:sp>
        <p:nvSpPr>
          <p:cNvPr id="11" name="正方形/長方形 10"/>
          <p:cNvSpPr/>
          <p:nvPr/>
        </p:nvSpPr>
        <p:spPr>
          <a:xfrm>
            <a:off x="203316" y="3088864"/>
            <a:ext cx="3057228" cy="183396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7517" y="4973878"/>
            <a:ext cx="2052588" cy="369332"/>
          </a:xfrm>
          <a:prstGeom prst="rect">
            <a:avLst/>
          </a:prstGeom>
          <a:noFill/>
        </p:spPr>
        <p:txBody>
          <a:bodyPr wrap="square" rtlCol="0">
            <a:spAutoFit/>
          </a:bodyPr>
          <a:lstStyle/>
          <a:p>
            <a:pPr algn="ctr"/>
            <a:r>
              <a:rPr kumimoji="1" lang="ja-JP" altLang="en-US" dirty="0" smtClean="0"/>
              <a:t>学習データ</a:t>
            </a:r>
            <a:endParaRPr kumimoji="1" lang="ja-JP" altLang="en-US" dirty="0"/>
          </a:p>
        </p:txBody>
      </p:sp>
      <p:grpSp>
        <p:nvGrpSpPr>
          <p:cNvPr id="14" name="グループ化 13"/>
          <p:cNvGrpSpPr/>
          <p:nvPr/>
        </p:nvGrpSpPr>
        <p:grpSpPr>
          <a:xfrm>
            <a:off x="5169915" y="3098669"/>
            <a:ext cx="1287475" cy="1230760"/>
            <a:chOff x="1752392" y="1008331"/>
            <a:chExt cx="5053264" cy="4860761"/>
          </a:xfrm>
        </p:grpSpPr>
        <p:pic>
          <p:nvPicPr>
            <p:cNvPr id="15" name="図 14"/>
            <p:cNvPicPr>
              <a:picLocks noChangeAspect="1"/>
            </p:cNvPicPr>
            <p:nvPr/>
          </p:nvPicPr>
          <p:blipFill rotWithShape="1">
            <a:blip r:embed="rId4" cstate="print">
              <a:extLst>
                <a:ext uri="{28A0092B-C50C-407E-A947-70E740481C1C}">
                  <a14:useLocalDpi xmlns:a14="http://schemas.microsoft.com/office/drawing/2010/main" val="0"/>
                </a:ext>
              </a:extLst>
            </a:blip>
            <a:srcRect l="12982" t="16315" r="16141" b="10001"/>
            <a:stretch/>
          </p:blipFill>
          <p:spPr>
            <a:xfrm rot="5400000">
              <a:off x="1848643" y="912080"/>
              <a:ext cx="4860761" cy="5053264"/>
            </a:xfrm>
            <a:prstGeom prst="rect">
              <a:avLst/>
            </a:prstGeom>
          </p:spPr>
        </p:pic>
        <p:sp>
          <p:nvSpPr>
            <p:cNvPr id="16" name="円/楕円 15"/>
            <p:cNvSpPr/>
            <p:nvPr/>
          </p:nvSpPr>
          <p:spPr>
            <a:xfrm>
              <a:off x="5065293" y="1418567"/>
              <a:ext cx="782054" cy="7459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p:cNvSpPr txBox="1"/>
          <p:nvPr/>
        </p:nvSpPr>
        <p:spPr>
          <a:xfrm>
            <a:off x="4231086" y="5168507"/>
            <a:ext cx="1665171" cy="646331"/>
          </a:xfrm>
          <a:prstGeom prst="rect">
            <a:avLst/>
          </a:prstGeom>
          <a:noFill/>
        </p:spPr>
        <p:txBody>
          <a:bodyPr wrap="square" rtlCol="0">
            <a:spAutoFit/>
          </a:bodyPr>
          <a:lstStyle/>
          <a:p>
            <a:pPr algn="ctr"/>
            <a:r>
              <a:rPr kumimoji="1" lang="ja-JP" altLang="en-US" dirty="0" smtClean="0"/>
              <a:t>柄</a:t>
            </a:r>
            <a:r>
              <a:rPr kumimoji="1" lang="en-US" altLang="ja-JP" dirty="0" smtClean="0"/>
              <a:t>A</a:t>
            </a:r>
            <a:r>
              <a:rPr kumimoji="1" lang="ja-JP" altLang="en-US" dirty="0" smtClean="0"/>
              <a:t>（健康）</a:t>
            </a:r>
            <a:endParaRPr kumimoji="1" lang="en-US" altLang="ja-JP" dirty="0" smtClean="0"/>
          </a:p>
          <a:p>
            <a:pPr algn="ctr"/>
            <a:r>
              <a:rPr kumimoji="1" lang="en-US" altLang="ja-JP" dirty="0" smtClean="0">
                <a:solidFill>
                  <a:srgbClr val="FF0000"/>
                </a:solidFill>
              </a:rPr>
              <a:t>×</a:t>
            </a:r>
            <a:endParaRPr kumimoji="1" lang="ja-JP" altLang="en-US" dirty="0">
              <a:solidFill>
                <a:srgbClr val="FF0000"/>
              </a:solidFill>
            </a:endParaRPr>
          </a:p>
        </p:txBody>
      </p:sp>
      <p:sp>
        <p:nvSpPr>
          <p:cNvPr id="19" name="テキスト ボックス 18"/>
          <p:cNvSpPr txBox="1"/>
          <p:nvPr/>
        </p:nvSpPr>
        <p:spPr>
          <a:xfrm>
            <a:off x="5514525" y="5168507"/>
            <a:ext cx="1919217" cy="646331"/>
          </a:xfrm>
          <a:prstGeom prst="rect">
            <a:avLst/>
          </a:prstGeom>
          <a:noFill/>
        </p:spPr>
        <p:txBody>
          <a:bodyPr wrap="square" rtlCol="0">
            <a:spAutoFit/>
          </a:bodyPr>
          <a:lstStyle/>
          <a:p>
            <a:pPr algn="ctr"/>
            <a:r>
              <a:rPr kumimoji="1" lang="ja-JP" altLang="en-US" dirty="0" smtClean="0"/>
              <a:t>柄</a:t>
            </a:r>
            <a:r>
              <a:rPr lang="en-US" altLang="ja-JP" dirty="0"/>
              <a:t>B</a:t>
            </a:r>
            <a:r>
              <a:rPr kumimoji="1" lang="ja-JP" altLang="en-US" dirty="0" smtClean="0"/>
              <a:t>（</a:t>
            </a:r>
            <a:r>
              <a:rPr lang="ja-JP" altLang="en-US" dirty="0"/>
              <a:t>白点病</a:t>
            </a:r>
            <a:r>
              <a:rPr kumimoji="1" lang="ja-JP" altLang="en-US" dirty="0" smtClean="0"/>
              <a:t>）</a:t>
            </a:r>
            <a:endParaRPr kumimoji="1" lang="en-US" altLang="ja-JP" dirty="0" smtClean="0"/>
          </a:p>
          <a:p>
            <a:pPr algn="ctr"/>
            <a:r>
              <a:rPr lang="ja-JP" altLang="en-US" dirty="0">
                <a:solidFill>
                  <a:srgbClr val="FF0000"/>
                </a:solidFill>
              </a:rPr>
              <a:t>○</a:t>
            </a:r>
            <a:endParaRPr kumimoji="1" lang="ja-JP" altLang="en-US" dirty="0">
              <a:solidFill>
                <a:srgbClr val="FF0000"/>
              </a:solidFill>
            </a:endParaRPr>
          </a:p>
        </p:txBody>
      </p:sp>
      <p:cxnSp>
        <p:nvCxnSpPr>
          <p:cNvPr id="21" name="直線矢印コネクタ 20"/>
          <p:cNvCxnSpPr/>
          <p:nvPr/>
        </p:nvCxnSpPr>
        <p:spPr>
          <a:xfrm flipH="1">
            <a:off x="5190678" y="4695413"/>
            <a:ext cx="358764" cy="5083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p:cNvCxnSpPr/>
          <p:nvPr/>
        </p:nvCxnSpPr>
        <p:spPr>
          <a:xfrm>
            <a:off x="6058181" y="4684801"/>
            <a:ext cx="386305" cy="502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テキスト ボックス 32"/>
          <p:cNvSpPr txBox="1"/>
          <p:nvPr/>
        </p:nvSpPr>
        <p:spPr>
          <a:xfrm>
            <a:off x="4883166" y="4312349"/>
            <a:ext cx="1860971" cy="369332"/>
          </a:xfrm>
          <a:prstGeom prst="rect">
            <a:avLst/>
          </a:prstGeom>
          <a:noFill/>
        </p:spPr>
        <p:txBody>
          <a:bodyPr wrap="square" rtlCol="0">
            <a:spAutoFit/>
          </a:bodyPr>
          <a:lstStyle/>
          <a:p>
            <a:pPr algn="ctr"/>
            <a:r>
              <a:rPr kumimoji="1" lang="ja-JP" altLang="en-US" dirty="0" smtClean="0"/>
              <a:t>柄</a:t>
            </a:r>
            <a:r>
              <a:rPr kumimoji="1" lang="en-US" altLang="ja-JP" dirty="0" smtClean="0"/>
              <a:t>A</a:t>
            </a:r>
            <a:r>
              <a:rPr kumimoji="1" lang="ja-JP" altLang="en-US" dirty="0" smtClean="0"/>
              <a:t>（白点病）</a:t>
            </a:r>
            <a:endParaRPr kumimoji="1" lang="ja-JP" altLang="en-US" dirty="0"/>
          </a:p>
        </p:txBody>
      </p:sp>
      <p:sp>
        <p:nvSpPr>
          <p:cNvPr id="13" name="角丸四角形吹き出し 12"/>
          <p:cNvSpPr/>
          <p:nvPr/>
        </p:nvSpPr>
        <p:spPr>
          <a:xfrm>
            <a:off x="2486358" y="5308288"/>
            <a:ext cx="1418505" cy="808311"/>
          </a:xfrm>
          <a:prstGeom prst="wedgeRoundRectCallout">
            <a:avLst>
              <a:gd name="adj1" fmla="val 80255"/>
              <a:gd name="adj2" fmla="val -403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柄で判別</a:t>
            </a:r>
            <a:endParaRPr kumimoji="1" lang="en-US" altLang="ja-JP" dirty="0" smtClean="0"/>
          </a:p>
          <a:p>
            <a:pPr algn="ctr"/>
            <a:r>
              <a:rPr lang="ja-JP" altLang="en-US" dirty="0" smtClean="0">
                <a:solidFill>
                  <a:srgbClr val="FF0000"/>
                </a:solidFill>
              </a:rPr>
              <a:t>代用不可</a:t>
            </a:r>
            <a:endParaRPr kumimoji="1" lang="ja-JP" altLang="en-US" dirty="0">
              <a:solidFill>
                <a:srgbClr val="FF0000"/>
              </a:solidFill>
            </a:endParaRPr>
          </a:p>
        </p:txBody>
      </p:sp>
      <p:sp>
        <p:nvSpPr>
          <p:cNvPr id="28" name="角丸四角形吹き出し 27"/>
          <p:cNvSpPr/>
          <p:nvPr/>
        </p:nvSpPr>
        <p:spPr>
          <a:xfrm>
            <a:off x="7544010" y="5308289"/>
            <a:ext cx="1418505" cy="808311"/>
          </a:xfrm>
          <a:prstGeom prst="wedgeRoundRectCallout">
            <a:avLst>
              <a:gd name="adj1" fmla="val -76505"/>
              <a:gd name="adj2" fmla="val -403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病気</a:t>
            </a:r>
            <a:r>
              <a:rPr kumimoji="1" lang="ja-JP" altLang="en-US" dirty="0" smtClean="0"/>
              <a:t>で判別</a:t>
            </a:r>
            <a:endParaRPr kumimoji="1" lang="en-US" altLang="ja-JP" dirty="0" smtClean="0"/>
          </a:p>
          <a:p>
            <a:pPr algn="ctr"/>
            <a:r>
              <a:rPr lang="ja-JP" altLang="en-US" dirty="0" smtClean="0">
                <a:solidFill>
                  <a:srgbClr val="FF0000"/>
                </a:solidFill>
              </a:rPr>
              <a:t>代用</a:t>
            </a:r>
            <a:r>
              <a:rPr lang="ja-JP" altLang="en-US" dirty="0">
                <a:solidFill>
                  <a:srgbClr val="FF0000"/>
                </a:solidFill>
              </a:rPr>
              <a:t>可</a:t>
            </a:r>
          </a:p>
        </p:txBody>
      </p:sp>
    </p:spTree>
    <p:extLst>
      <p:ext uri="{BB962C8B-B14F-4D97-AF65-F5344CB8AC3E}">
        <p14:creationId xmlns:p14="http://schemas.microsoft.com/office/powerpoint/2010/main" val="3858009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１　実験</a:t>
            </a:r>
            <a:r>
              <a:rPr lang="ja-JP" altLang="en-US" dirty="0" smtClean="0"/>
              <a:t>結果</a:t>
            </a:r>
            <a:endParaRPr kumimoji="1" lang="ja-JP" altLang="en-US" dirty="0"/>
          </a:p>
        </p:txBody>
      </p:sp>
      <p:sp>
        <p:nvSpPr>
          <p:cNvPr id="3" name="コンテンツ プレースホルダー 2"/>
          <p:cNvSpPr>
            <a:spLocks noGrp="1"/>
          </p:cNvSpPr>
          <p:nvPr>
            <p:ph idx="1"/>
          </p:nvPr>
        </p:nvSpPr>
        <p:spPr>
          <a:xfrm>
            <a:off x="822960" y="1407584"/>
            <a:ext cx="7543801" cy="4899600"/>
          </a:xfrm>
        </p:spPr>
        <p:txBody>
          <a:bodyPr>
            <a:normAutofit/>
          </a:bodyPr>
          <a:lstStyle/>
          <a:p>
            <a:r>
              <a:rPr lang="en-US" altLang="ja-JP" sz="2200" dirty="0" smtClean="0"/>
              <a:t>4</a:t>
            </a:r>
            <a:r>
              <a:rPr lang="ja-JP" altLang="en-US" sz="2200" dirty="0"/>
              <a:t>組全てが，白点病の有無に関係なく柄ごとに</a:t>
            </a:r>
            <a:r>
              <a:rPr lang="ja-JP" altLang="en-US" sz="2200" dirty="0" smtClean="0"/>
              <a:t>分類</a:t>
            </a:r>
            <a:endParaRPr lang="en-US" altLang="ja-JP" sz="2200" dirty="0" smtClean="0"/>
          </a:p>
          <a:p>
            <a:r>
              <a:rPr lang="ja-JP" altLang="en-US" sz="2200" dirty="0" smtClean="0"/>
              <a:t>例</a:t>
            </a:r>
            <a:r>
              <a:rPr lang="ja-JP" altLang="en-US" sz="2200" dirty="0"/>
              <a:t>：</a:t>
            </a:r>
            <a:r>
              <a:rPr lang="ja-JP" altLang="ja-JP" sz="2200" dirty="0" smtClean="0"/>
              <a:t>柄</a:t>
            </a:r>
            <a:r>
              <a:rPr lang="en-US" altLang="ja-JP" sz="2200" dirty="0"/>
              <a:t>A</a:t>
            </a:r>
            <a:r>
              <a:rPr lang="ja-JP" altLang="ja-JP" sz="2200" dirty="0" smtClean="0"/>
              <a:t>（</a:t>
            </a:r>
            <a:r>
              <a:rPr lang="ja-JP" altLang="ja-JP" sz="2200" dirty="0"/>
              <a:t>健康）</a:t>
            </a:r>
            <a:r>
              <a:rPr lang="ja-JP" altLang="en-US" sz="2200" dirty="0"/>
              <a:t>と</a:t>
            </a:r>
            <a:r>
              <a:rPr lang="ja-JP" altLang="ja-JP" sz="2200" dirty="0"/>
              <a:t>柄 </a:t>
            </a:r>
            <a:r>
              <a:rPr lang="en-US" altLang="ja-JP" sz="2200" dirty="0"/>
              <a:t>B</a:t>
            </a:r>
            <a:r>
              <a:rPr lang="ja-JP" altLang="ja-JP" sz="2200" dirty="0" smtClean="0"/>
              <a:t>（</a:t>
            </a:r>
            <a:r>
              <a:rPr lang="ja-JP" altLang="ja-JP" sz="2200" dirty="0"/>
              <a:t>白点病）</a:t>
            </a:r>
            <a:r>
              <a:rPr lang="ja-JP" altLang="en-US" sz="2200" dirty="0"/>
              <a:t>を学習データとした場合，</a:t>
            </a:r>
            <a:r>
              <a:rPr lang="ja-JP" altLang="ja-JP" sz="2200" dirty="0"/>
              <a:t>柄 </a:t>
            </a:r>
            <a:r>
              <a:rPr lang="en-US" altLang="ja-JP" sz="2200" dirty="0" smtClean="0"/>
              <a:t>A</a:t>
            </a:r>
            <a:r>
              <a:rPr lang="ja-JP" altLang="ja-JP" sz="2200" dirty="0" smtClean="0"/>
              <a:t>（</a:t>
            </a:r>
            <a:r>
              <a:rPr lang="ja-JP" altLang="ja-JP" sz="2200" dirty="0"/>
              <a:t>白点</a:t>
            </a:r>
            <a:r>
              <a:rPr lang="ja-JP" altLang="ja-JP" sz="2200" dirty="0" smtClean="0"/>
              <a:t>）</a:t>
            </a:r>
            <a:r>
              <a:rPr lang="ja-JP" altLang="en-US" sz="2200" dirty="0" smtClean="0"/>
              <a:t>は柄</a:t>
            </a:r>
            <a:r>
              <a:rPr lang="en-US" altLang="ja-JP" sz="2200" dirty="0" smtClean="0"/>
              <a:t>A</a:t>
            </a:r>
            <a:r>
              <a:rPr lang="ja-JP" altLang="en-US" sz="2200" dirty="0" smtClean="0"/>
              <a:t>（健康），</a:t>
            </a:r>
            <a:r>
              <a:rPr lang="ja-JP" altLang="ja-JP" sz="2200" dirty="0" smtClean="0"/>
              <a:t>柄</a:t>
            </a:r>
            <a:r>
              <a:rPr lang="en-US" altLang="ja-JP" sz="2200" dirty="0"/>
              <a:t>B</a:t>
            </a:r>
            <a:r>
              <a:rPr lang="ja-JP" altLang="ja-JP" sz="2200" dirty="0" smtClean="0"/>
              <a:t>（</a:t>
            </a:r>
            <a:r>
              <a:rPr lang="ja-JP" altLang="ja-JP" sz="2200" dirty="0"/>
              <a:t>健康</a:t>
            </a:r>
            <a:r>
              <a:rPr lang="ja-JP" altLang="ja-JP" sz="2200" dirty="0" smtClean="0"/>
              <a:t>）</a:t>
            </a:r>
            <a:r>
              <a:rPr lang="ja-JP" altLang="en-US" sz="2200" dirty="0" smtClean="0"/>
              <a:t>は柄</a:t>
            </a:r>
            <a:r>
              <a:rPr lang="en-US" altLang="ja-JP" sz="2200" dirty="0" smtClean="0"/>
              <a:t>B</a:t>
            </a:r>
            <a:r>
              <a:rPr lang="ja-JP" altLang="en-US" sz="2200" dirty="0" smtClean="0"/>
              <a:t>（白点病）に分類</a:t>
            </a:r>
            <a:endParaRPr lang="en-US" altLang="ja-JP" sz="2200" dirty="0" smtClean="0"/>
          </a:p>
          <a:p>
            <a:pPr lvl="1"/>
            <a:endParaRPr lang="en-US" altLang="ja-JP" sz="2000" dirty="0"/>
          </a:p>
          <a:p>
            <a:pPr lvl="1"/>
            <a:endParaRPr lang="en-US" altLang="ja-JP" sz="2000" dirty="0" smtClean="0"/>
          </a:p>
          <a:p>
            <a:pPr lvl="1"/>
            <a:endParaRPr lang="en-US" altLang="ja-JP" sz="2000" dirty="0"/>
          </a:p>
          <a:p>
            <a:pPr lvl="1"/>
            <a:endParaRPr lang="en-US" altLang="ja-JP" sz="2000" dirty="0" smtClean="0"/>
          </a:p>
          <a:p>
            <a:pPr lvl="1"/>
            <a:endParaRPr lang="en-US" altLang="ja-JP" sz="2000" dirty="0"/>
          </a:p>
          <a:p>
            <a:pPr marL="201168" lvl="1" indent="0">
              <a:buNone/>
            </a:pPr>
            <a:endParaRPr lang="en-US" altLang="ja-JP" sz="2000" dirty="0" smtClean="0"/>
          </a:p>
          <a:p>
            <a:pPr marL="201168" lvl="1" indent="0">
              <a:buNone/>
            </a:pPr>
            <a:endParaRPr lang="en-US" altLang="ja-JP" sz="2000" dirty="0" smtClean="0"/>
          </a:p>
          <a:p>
            <a:pPr marL="201168" lvl="1" indent="0">
              <a:buNone/>
            </a:pPr>
            <a:endParaRPr lang="en-US" altLang="ja-JP" sz="20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17</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6570" y="3219603"/>
            <a:ext cx="1293118" cy="1293169"/>
          </a:xfrm>
          <a:prstGeom prst="rect">
            <a:avLst/>
          </a:prstGeom>
          <a:noFill/>
          <a:ln>
            <a:no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303834" y="3258321"/>
            <a:ext cx="1230715" cy="1230761"/>
          </a:xfrm>
          <a:prstGeom prst="rect">
            <a:avLst/>
          </a:prstGeom>
          <a:noFill/>
          <a:ln>
            <a:noFill/>
          </a:ln>
        </p:spPr>
      </p:pic>
      <p:grpSp>
        <p:nvGrpSpPr>
          <p:cNvPr id="9" name="グループ化 8"/>
          <p:cNvGrpSpPr/>
          <p:nvPr/>
        </p:nvGrpSpPr>
        <p:grpSpPr>
          <a:xfrm>
            <a:off x="4929728" y="3258321"/>
            <a:ext cx="1287475" cy="1230760"/>
            <a:chOff x="1752392" y="1008331"/>
            <a:chExt cx="5053264" cy="4860761"/>
          </a:xfrm>
        </p:grpSpPr>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12982" t="16315" r="16141" b="10001"/>
            <a:stretch/>
          </p:blipFill>
          <p:spPr>
            <a:xfrm rot="5400000">
              <a:off x="1848643" y="912080"/>
              <a:ext cx="4860761" cy="5053264"/>
            </a:xfrm>
            <a:prstGeom prst="rect">
              <a:avLst/>
            </a:prstGeom>
          </p:spPr>
        </p:pic>
        <p:sp>
          <p:nvSpPr>
            <p:cNvPr id="8" name="円/楕円 7"/>
            <p:cNvSpPr/>
            <p:nvPr/>
          </p:nvSpPr>
          <p:spPr>
            <a:xfrm>
              <a:off x="5065293" y="1418567"/>
              <a:ext cx="782054" cy="7459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785522" y="3219603"/>
            <a:ext cx="1401674" cy="1293169"/>
            <a:chOff x="3298229" y="-307378"/>
            <a:chExt cx="5269832" cy="4993106"/>
          </a:xfrm>
        </p:grpSpPr>
        <p:pic>
          <p:nvPicPr>
            <p:cNvPr id="10" name="図 9"/>
            <p:cNvPicPr>
              <a:picLocks noChangeAspect="1"/>
            </p:cNvPicPr>
            <p:nvPr/>
          </p:nvPicPr>
          <p:blipFill rotWithShape="1">
            <a:blip r:embed="rId5" cstate="print">
              <a:extLst>
                <a:ext uri="{28A0092B-C50C-407E-A947-70E740481C1C}">
                  <a14:useLocalDpi xmlns:a14="http://schemas.microsoft.com/office/drawing/2010/main" val="0"/>
                </a:ext>
              </a:extLst>
            </a:blip>
            <a:srcRect l="10702" t="14036" r="16491" b="9122"/>
            <a:stretch/>
          </p:blipFill>
          <p:spPr>
            <a:xfrm rot="5400000">
              <a:off x="3436592" y="-445741"/>
              <a:ext cx="4993106" cy="5269832"/>
            </a:xfrm>
            <a:prstGeom prst="rect">
              <a:avLst/>
            </a:prstGeom>
          </p:spPr>
        </p:pic>
        <p:sp>
          <p:nvSpPr>
            <p:cNvPr id="11" name="円/楕円 10"/>
            <p:cNvSpPr/>
            <p:nvPr/>
          </p:nvSpPr>
          <p:spPr>
            <a:xfrm>
              <a:off x="3929057" y="3581920"/>
              <a:ext cx="780834" cy="7475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96650" y="4584271"/>
            <a:ext cx="1732958" cy="338554"/>
          </a:xfrm>
          <a:prstGeom prst="rect">
            <a:avLst/>
          </a:prstGeom>
          <a:noFill/>
        </p:spPr>
        <p:txBody>
          <a:bodyPr wrap="square" rtlCol="0">
            <a:spAutoFit/>
          </a:bodyPr>
          <a:lstStyle/>
          <a:p>
            <a:pPr algn="ctr"/>
            <a:r>
              <a:rPr kumimoji="1" lang="ja-JP" altLang="en-US" sz="1600" dirty="0" smtClean="0"/>
              <a:t>柄</a:t>
            </a:r>
            <a:r>
              <a:rPr lang="en-US" altLang="ja-JP" sz="1600" dirty="0"/>
              <a:t>A</a:t>
            </a:r>
            <a:r>
              <a:rPr kumimoji="1" lang="ja-JP" altLang="en-US" sz="1600" dirty="0" smtClean="0"/>
              <a:t>（健康）</a:t>
            </a:r>
            <a:endParaRPr kumimoji="1" lang="ja-JP" altLang="en-US" sz="1600" dirty="0"/>
          </a:p>
        </p:txBody>
      </p:sp>
      <p:sp>
        <p:nvSpPr>
          <p:cNvPr id="15" name="テキスト ボックス 14"/>
          <p:cNvSpPr txBox="1"/>
          <p:nvPr/>
        </p:nvSpPr>
        <p:spPr>
          <a:xfrm>
            <a:off x="1552511" y="4584271"/>
            <a:ext cx="1867695" cy="338554"/>
          </a:xfrm>
          <a:prstGeom prst="rect">
            <a:avLst/>
          </a:prstGeom>
          <a:noFill/>
        </p:spPr>
        <p:txBody>
          <a:bodyPr wrap="square" rtlCol="0">
            <a:spAutoFit/>
          </a:bodyPr>
          <a:lstStyle/>
          <a:p>
            <a:pPr algn="ctr"/>
            <a:r>
              <a:rPr kumimoji="1" lang="ja-JP" altLang="en-US" sz="1600" dirty="0" smtClean="0"/>
              <a:t>柄</a:t>
            </a:r>
            <a:r>
              <a:rPr kumimoji="1" lang="en-US" altLang="ja-JP" sz="1600" dirty="0" smtClean="0"/>
              <a:t>B</a:t>
            </a:r>
            <a:r>
              <a:rPr kumimoji="1" lang="ja-JP" altLang="en-US" sz="1600" dirty="0" smtClean="0"/>
              <a:t>（白点病）</a:t>
            </a:r>
            <a:endParaRPr kumimoji="1" lang="ja-JP" altLang="en-US" sz="1600" dirty="0"/>
          </a:p>
        </p:txBody>
      </p:sp>
      <p:sp>
        <p:nvSpPr>
          <p:cNvPr id="17" name="正方形/長方形 16"/>
          <p:cNvSpPr/>
          <p:nvPr/>
        </p:nvSpPr>
        <p:spPr>
          <a:xfrm>
            <a:off x="203316" y="3088864"/>
            <a:ext cx="3057228" cy="183396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37517" y="4973878"/>
            <a:ext cx="2052588" cy="369332"/>
          </a:xfrm>
          <a:prstGeom prst="rect">
            <a:avLst/>
          </a:prstGeom>
          <a:noFill/>
        </p:spPr>
        <p:txBody>
          <a:bodyPr wrap="square" rtlCol="0">
            <a:spAutoFit/>
          </a:bodyPr>
          <a:lstStyle/>
          <a:p>
            <a:pPr algn="ctr"/>
            <a:r>
              <a:rPr kumimoji="1" lang="ja-JP" altLang="en-US" dirty="0" smtClean="0"/>
              <a:t>学習データ</a:t>
            </a:r>
            <a:endParaRPr kumimoji="1" lang="ja-JP" altLang="en-US" dirty="0"/>
          </a:p>
        </p:txBody>
      </p:sp>
      <p:graphicFrame>
        <p:nvGraphicFramePr>
          <p:cNvPr id="19" name="表 18"/>
          <p:cNvGraphicFramePr>
            <a:graphicFrameLocks noGrp="1"/>
          </p:cNvGraphicFramePr>
          <p:nvPr>
            <p:extLst>
              <p:ext uri="{D42A27DB-BD31-4B8C-83A1-F6EECF244321}">
                <p14:modId xmlns:p14="http://schemas.microsoft.com/office/powerpoint/2010/main" val="2245669487"/>
              </p:ext>
            </p:extLst>
          </p:nvPr>
        </p:nvGraphicFramePr>
        <p:xfrm>
          <a:off x="3252498" y="4609423"/>
          <a:ext cx="5785776" cy="1483416"/>
        </p:xfrm>
        <a:graphic>
          <a:graphicData uri="http://schemas.openxmlformats.org/drawingml/2006/table">
            <a:tbl>
              <a:tblPr firstRow="1" bandRow="1">
                <a:tableStyleId>{5C22544A-7EE6-4342-B048-85BDC9FD1C3A}</a:tableStyleId>
              </a:tblPr>
              <a:tblGrid>
                <a:gridCol w="1287844"/>
                <a:gridCol w="2048716"/>
                <a:gridCol w="418486"/>
                <a:gridCol w="2030730"/>
              </a:tblGrid>
              <a:tr h="332714">
                <a:tc>
                  <a:txBody>
                    <a:bodyPr/>
                    <a:lstStyle/>
                    <a:p>
                      <a:r>
                        <a:rPr kumimoji="1" lang="ja-JP" altLang="en-US" b="0" dirty="0" smtClean="0">
                          <a:solidFill>
                            <a:schemeClr val="tx1"/>
                          </a:solidFill>
                        </a:rPr>
                        <a:t>識別画像</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a:t>
                      </a:r>
                      <a:r>
                        <a:rPr kumimoji="1" lang="en-US" altLang="ja-JP" b="0" dirty="0" smtClean="0">
                          <a:solidFill>
                            <a:schemeClr val="tx1"/>
                          </a:solidFill>
                        </a:rPr>
                        <a:t>A</a:t>
                      </a:r>
                      <a:r>
                        <a:rPr kumimoji="1" lang="ja-JP" altLang="en-US" b="0" dirty="0" smtClean="0">
                          <a:solidFill>
                            <a:schemeClr val="tx1"/>
                          </a:solidFill>
                        </a:rPr>
                        <a:t>（白点病）</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b="0" dirty="0" smtClean="0">
                          <a:solidFill>
                            <a:schemeClr val="tx1"/>
                          </a:solidFill>
                        </a:rPr>
                        <a:t>柄</a:t>
                      </a:r>
                      <a:r>
                        <a:rPr kumimoji="1" lang="en-US" altLang="ja-JP" b="0" dirty="0" smtClean="0">
                          <a:solidFill>
                            <a:schemeClr val="tx1"/>
                          </a:solidFill>
                        </a:rPr>
                        <a:t>B</a:t>
                      </a:r>
                      <a:r>
                        <a:rPr kumimoji="1" lang="ja-JP" altLang="en-US" b="0" dirty="0" smtClean="0">
                          <a:solidFill>
                            <a:schemeClr val="tx1"/>
                          </a:solidFill>
                        </a:rPr>
                        <a:t>（健康）</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77576">
                <a:tc>
                  <a:txBody>
                    <a:bodyPr/>
                    <a:lstStyle/>
                    <a:p>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2714">
                <a:tc>
                  <a:txBody>
                    <a:bodyPr/>
                    <a:lstStyle/>
                    <a:p>
                      <a:r>
                        <a:rPr kumimoji="1" lang="ja-JP" altLang="en-US" dirty="0" smtClean="0"/>
                        <a:t>分類結果</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solidFill>
                            <a:schemeClr val="tx1"/>
                          </a:solidFill>
                        </a:rPr>
                        <a:t>柄</a:t>
                      </a:r>
                      <a:r>
                        <a:rPr kumimoji="1" lang="en-US" altLang="ja-JP" dirty="0" smtClean="0">
                          <a:solidFill>
                            <a:schemeClr val="tx1"/>
                          </a:solidFill>
                        </a:rPr>
                        <a:t>A</a:t>
                      </a:r>
                      <a:r>
                        <a:rPr kumimoji="1" lang="ja-JP" altLang="en-US" dirty="0" smtClean="0">
                          <a:solidFill>
                            <a:schemeClr val="tx1"/>
                          </a:solidFill>
                        </a:rPr>
                        <a:t>（健康）</a:t>
                      </a:r>
                      <a:endParaRPr kumimoji="1" lang="en-US" altLang="ja-JP" dirty="0" smtClean="0">
                        <a:solidFill>
                          <a:schemeClr val="tx1"/>
                        </a:solidFill>
                      </a:endParaRPr>
                    </a:p>
                    <a:p>
                      <a:pPr algn="ctr"/>
                      <a:r>
                        <a:rPr kumimoji="1" lang="en-US" altLang="ja-JP" dirty="0" smtClean="0">
                          <a:solidFill>
                            <a:srgbClr val="FF0000"/>
                          </a:solidFill>
                        </a:rPr>
                        <a:t>×</a:t>
                      </a:r>
                      <a:endParaRPr kumimoji="1" lang="ja-JP"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en-US" altLang="ja-JP"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smtClean="0"/>
                        <a:t>柄</a:t>
                      </a:r>
                      <a:r>
                        <a:rPr kumimoji="1" lang="en-US" altLang="ja-JP" dirty="0" smtClean="0"/>
                        <a:t>B</a:t>
                      </a:r>
                      <a:r>
                        <a:rPr kumimoji="1" lang="ja-JP" altLang="en-US" dirty="0" smtClean="0"/>
                        <a:t>（白点病）</a:t>
                      </a:r>
                      <a:endParaRPr kumimoji="1" lang="en-US" altLang="ja-JP" dirty="0" smtClean="0"/>
                    </a:p>
                    <a:p>
                      <a:pPr algn="ctr"/>
                      <a:r>
                        <a:rPr kumimoji="1" lang="en-US" altLang="ja-JP" dirty="0" smtClean="0">
                          <a:solidFill>
                            <a:srgbClr val="FF0000"/>
                          </a:solidFill>
                        </a:rPr>
                        <a:t>×</a:t>
                      </a:r>
                      <a:endParaRPr kumimoji="1" lang="ja-JP"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24991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実験１　</a:t>
            </a:r>
            <a:r>
              <a:rPr lang="ja-JP" altLang="en-US" dirty="0" smtClean="0"/>
              <a:t>考察</a:t>
            </a:r>
            <a:endParaRPr kumimoji="1" lang="ja-JP" altLang="en-US" dirty="0"/>
          </a:p>
        </p:txBody>
      </p:sp>
      <p:sp>
        <p:nvSpPr>
          <p:cNvPr id="3" name="コンテンツ プレースホルダー 2"/>
          <p:cNvSpPr>
            <a:spLocks noGrp="1"/>
          </p:cNvSpPr>
          <p:nvPr>
            <p:ph idx="1"/>
          </p:nvPr>
        </p:nvSpPr>
        <p:spPr>
          <a:xfrm>
            <a:off x="822960" y="1409700"/>
            <a:ext cx="7543801" cy="4876800"/>
          </a:xfrm>
        </p:spPr>
        <p:txBody>
          <a:bodyPr>
            <a:normAutofit/>
          </a:bodyPr>
          <a:lstStyle/>
          <a:p>
            <a:pPr marL="265113" indent="-265113">
              <a:buFont typeface="Wingdings" panose="05000000000000000000" pitchFamily="2" charset="2"/>
              <a:buChar char="Ø"/>
            </a:pPr>
            <a:endParaRPr lang="en-US" altLang="ja-JP" sz="2400" dirty="0" smtClean="0"/>
          </a:p>
          <a:p>
            <a:pPr marL="265113" indent="-265113">
              <a:buFont typeface="Wingdings" panose="05000000000000000000" pitchFamily="2" charset="2"/>
              <a:buChar char="Ø"/>
            </a:pPr>
            <a:r>
              <a:rPr lang="ja-JP" altLang="en-US" sz="2400" dirty="0" smtClean="0"/>
              <a:t>異なる模様の画像を学習データとして代用した場合，外観検知は困難</a:t>
            </a:r>
            <a:endParaRPr lang="en-US" altLang="ja-JP" sz="2400" dirty="0" smtClean="0"/>
          </a:p>
          <a:p>
            <a:pPr>
              <a:buFont typeface="Wingdings" panose="05000000000000000000" pitchFamily="2" charset="2"/>
              <a:buChar char="Ø"/>
            </a:pPr>
            <a:endParaRPr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18</a:t>
            </a:fld>
            <a:endParaRPr lang="ja-JP" altLang="en-US" dirty="0"/>
          </a:p>
        </p:txBody>
      </p:sp>
      <p:sp>
        <p:nvSpPr>
          <p:cNvPr id="5" name="下矢印 4"/>
          <p:cNvSpPr/>
          <p:nvPr/>
        </p:nvSpPr>
        <p:spPr>
          <a:xfrm>
            <a:off x="4151946" y="3219450"/>
            <a:ext cx="885825" cy="628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124230" y="4404425"/>
            <a:ext cx="6941258" cy="1077218"/>
          </a:xfrm>
          <a:prstGeom prst="rect">
            <a:avLst/>
          </a:prstGeom>
          <a:noFill/>
        </p:spPr>
        <p:txBody>
          <a:bodyPr wrap="square" rtlCol="0">
            <a:spAutoFit/>
          </a:bodyPr>
          <a:lstStyle/>
          <a:p>
            <a:pPr algn="ctr"/>
            <a:r>
              <a:rPr lang="ja-JP" altLang="en-US" sz="3200" dirty="0" smtClean="0">
                <a:solidFill>
                  <a:srgbClr val="FF0000"/>
                </a:solidFill>
              </a:rPr>
              <a:t>同じ個体模様の画像を</a:t>
            </a:r>
            <a:endParaRPr lang="en-US" altLang="ja-JP" sz="3200" dirty="0" smtClean="0">
              <a:solidFill>
                <a:srgbClr val="FF0000"/>
              </a:solidFill>
            </a:endParaRPr>
          </a:p>
          <a:p>
            <a:pPr algn="ctr"/>
            <a:r>
              <a:rPr lang="ja-JP" altLang="en-US" sz="3200" dirty="0" smtClean="0">
                <a:solidFill>
                  <a:srgbClr val="FF0000"/>
                </a:solidFill>
              </a:rPr>
              <a:t>学習データとする必要がある</a:t>
            </a:r>
            <a:endParaRPr kumimoji="1" lang="ja-JP" altLang="en-US" sz="3200" dirty="0">
              <a:solidFill>
                <a:srgbClr val="FF0000"/>
              </a:solidFill>
            </a:endParaRPr>
          </a:p>
        </p:txBody>
      </p:sp>
    </p:spTree>
    <p:extLst>
      <p:ext uri="{BB962C8B-B14F-4D97-AF65-F5344CB8AC3E}">
        <p14:creationId xmlns:p14="http://schemas.microsoft.com/office/powerpoint/2010/main" val="3575906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a:t>
            </a:r>
            <a:r>
              <a:rPr lang="ja-JP" altLang="en-US" dirty="0" smtClean="0"/>
              <a:t>目的</a:t>
            </a:r>
            <a:endParaRPr kumimoji="1" lang="ja-JP" altLang="en-US" dirty="0"/>
          </a:p>
        </p:txBody>
      </p:sp>
      <p:sp>
        <p:nvSpPr>
          <p:cNvPr id="3" name="コンテンツ プレースホルダー 2"/>
          <p:cNvSpPr>
            <a:spLocks noGrp="1"/>
          </p:cNvSpPr>
          <p:nvPr>
            <p:ph idx="1"/>
          </p:nvPr>
        </p:nvSpPr>
        <p:spPr>
          <a:xfrm>
            <a:off x="822960" y="1409700"/>
            <a:ext cx="7543801" cy="4876800"/>
          </a:xfrm>
        </p:spPr>
        <p:txBody>
          <a:bodyPr>
            <a:normAutofit/>
          </a:bodyPr>
          <a:lstStyle/>
          <a:p>
            <a:r>
              <a:rPr lang="ja-JP" altLang="en-US" sz="2400" dirty="0" smtClean="0"/>
              <a:t>提案</a:t>
            </a:r>
            <a:r>
              <a:rPr lang="ja-JP" altLang="en-US" sz="2400" dirty="0"/>
              <a:t>手法である時系列画像集合間の類似度の差分から，着目している画像データのわずかな外観変化の検知が可能であるか検証</a:t>
            </a:r>
            <a:r>
              <a:rPr lang="ja-JP" altLang="en-US" sz="2400" dirty="0" smtClean="0"/>
              <a:t>する</a:t>
            </a:r>
            <a:endParaRPr lang="en-US" altLang="ja-JP" sz="2400" dirty="0" smtClean="0"/>
          </a:p>
          <a:p>
            <a:pPr lvl="1"/>
            <a:endParaRPr lang="en-US" altLang="ja-JP" sz="22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19</a:t>
            </a:fld>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50693" y="3438349"/>
            <a:ext cx="1207241" cy="1207241"/>
          </a:xfrm>
          <a:prstGeom prst="rect">
            <a:avLst/>
          </a:prstGeom>
          <a:ln>
            <a:solidFill>
              <a:schemeClr val="tx1"/>
            </a:solidFill>
          </a:ln>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37308" y="3356646"/>
            <a:ext cx="1194468" cy="1194468"/>
          </a:xfrm>
          <a:prstGeom prst="rect">
            <a:avLst/>
          </a:prstGeom>
          <a:ln>
            <a:solidFill>
              <a:schemeClr val="tx1"/>
            </a:solidFill>
          </a:ln>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67172" y="3472716"/>
            <a:ext cx="1207652" cy="1207652"/>
          </a:xfrm>
          <a:prstGeom prst="rect">
            <a:avLst/>
          </a:prstGeom>
          <a:ln>
            <a:solidFill>
              <a:schemeClr val="tx1"/>
            </a:solidFill>
          </a:ln>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71309" y="3375257"/>
            <a:ext cx="1198816" cy="1198816"/>
          </a:xfrm>
          <a:prstGeom prst="rect">
            <a:avLst/>
          </a:prstGeom>
          <a:ln>
            <a:solidFill>
              <a:schemeClr val="tx1"/>
            </a:solidFill>
          </a:ln>
        </p:spPr>
      </p:pic>
      <p:pic>
        <p:nvPicPr>
          <p:cNvPr id="9" name="図 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30156" y="3429858"/>
            <a:ext cx="1209675" cy="1209675"/>
          </a:xfrm>
          <a:prstGeom prst="rect">
            <a:avLst/>
          </a:prstGeom>
          <a:ln>
            <a:solidFill>
              <a:schemeClr val="tx1"/>
            </a:solidFill>
          </a:ln>
        </p:spPr>
      </p:pic>
      <p:pic>
        <p:nvPicPr>
          <p:cNvPr id="10" name="図 9"/>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22001" y="3280679"/>
            <a:ext cx="1244480" cy="1244480"/>
          </a:xfrm>
          <a:prstGeom prst="rect">
            <a:avLst/>
          </a:prstGeom>
          <a:ln>
            <a:solidFill>
              <a:schemeClr val="tx1"/>
            </a:solidFill>
          </a:ln>
        </p:spPr>
      </p:pic>
      <p:pic>
        <p:nvPicPr>
          <p:cNvPr id="11" name="図 10"/>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44972" y="3215838"/>
            <a:ext cx="1200150" cy="1200150"/>
          </a:xfrm>
          <a:prstGeom prst="rect">
            <a:avLst/>
          </a:prstGeom>
          <a:ln>
            <a:solidFill>
              <a:schemeClr val="tx1"/>
            </a:solidFill>
          </a:ln>
        </p:spPr>
      </p:pic>
      <p:pic>
        <p:nvPicPr>
          <p:cNvPr id="12" name="図 11"/>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56633" y="3268962"/>
            <a:ext cx="1202782" cy="1202782"/>
          </a:xfrm>
          <a:prstGeom prst="rect">
            <a:avLst/>
          </a:prstGeom>
          <a:ln>
            <a:solidFill>
              <a:schemeClr val="tx1"/>
            </a:solidFill>
          </a:ln>
        </p:spPr>
      </p:pic>
      <p:pic>
        <p:nvPicPr>
          <p:cNvPr id="13" name="図 12"/>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00508" y="3245721"/>
            <a:ext cx="1200150" cy="1200150"/>
          </a:xfrm>
          <a:prstGeom prst="rect">
            <a:avLst/>
          </a:prstGeom>
          <a:ln>
            <a:solidFill>
              <a:schemeClr val="tx1"/>
            </a:solidFill>
          </a:ln>
        </p:spPr>
      </p:pic>
      <p:sp>
        <p:nvSpPr>
          <p:cNvPr id="14" name="テキスト ボックス 13"/>
          <p:cNvSpPr txBox="1"/>
          <p:nvPr/>
        </p:nvSpPr>
        <p:spPr>
          <a:xfrm>
            <a:off x="3006352" y="2899630"/>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5" name="テキスト ボックス 14"/>
          <p:cNvSpPr txBox="1"/>
          <p:nvPr/>
        </p:nvSpPr>
        <p:spPr>
          <a:xfrm>
            <a:off x="2349255" y="4710682"/>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70</a:t>
            </a:r>
          </a:p>
        </p:txBody>
      </p:sp>
      <p:sp>
        <p:nvSpPr>
          <p:cNvPr id="16" name="テキスト ボックス 15"/>
          <p:cNvSpPr txBox="1"/>
          <p:nvPr/>
        </p:nvSpPr>
        <p:spPr>
          <a:xfrm>
            <a:off x="4558228" y="4729651"/>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7" name="テキスト ボックス 16"/>
          <p:cNvSpPr txBox="1"/>
          <p:nvPr/>
        </p:nvSpPr>
        <p:spPr>
          <a:xfrm>
            <a:off x="6644397" y="4703796"/>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solidFill>
                  <a:srgbClr val="FF0000"/>
                </a:solidFill>
              </a:rPr>
              <a:t>55</a:t>
            </a:r>
            <a:endParaRPr kumimoji="1" lang="ja-JP" altLang="en-US" dirty="0">
              <a:solidFill>
                <a:srgbClr val="FF0000"/>
              </a:solidFill>
            </a:endParaRPr>
          </a:p>
        </p:txBody>
      </p:sp>
      <p:sp>
        <p:nvSpPr>
          <p:cNvPr id="18" name="右矢印 17"/>
          <p:cNvSpPr/>
          <p:nvPr/>
        </p:nvSpPr>
        <p:spPr>
          <a:xfrm>
            <a:off x="4347458" y="343834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右矢印 18"/>
          <p:cNvSpPr/>
          <p:nvPr/>
        </p:nvSpPr>
        <p:spPr>
          <a:xfrm>
            <a:off x="6384399" y="3458409"/>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上カーブ矢印 19"/>
          <p:cNvSpPr/>
          <p:nvPr/>
        </p:nvSpPr>
        <p:spPr>
          <a:xfrm>
            <a:off x="3721642" y="5221944"/>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p:cNvSpPr txBox="1"/>
          <p:nvPr/>
        </p:nvSpPr>
        <p:spPr>
          <a:xfrm>
            <a:off x="3890579" y="5217763"/>
            <a:ext cx="1381991" cy="369332"/>
          </a:xfrm>
          <a:prstGeom prst="rect">
            <a:avLst/>
          </a:prstGeom>
          <a:noFill/>
        </p:spPr>
        <p:txBody>
          <a:bodyPr wrap="square" rtlCol="0">
            <a:spAutoFit/>
          </a:bodyPr>
          <a:lstStyle/>
          <a:p>
            <a:r>
              <a:rPr kumimoji="1" lang="ja-JP" altLang="en-US" dirty="0" smtClean="0"/>
              <a:t>差分：</a:t>
            </a:r>
            <a:r>
              <a:rPr kumimoji="1" lang="en-US" altLang="ja-JP" dirty="0" smtClean="0"/>
              <a:t>3</a:t>
            </a:r>
            <a:endParaRPr kumimoji="1" lang="ja-JP" altLang="en-US" dirty="0"/>
          </a:p>
        </p:txBody>
      </p:sp>
      <p:sp>
        <p:nvSpPr>
          <p:cNvPr id="22" name="上カーブ矢印 21"/>
          <p:cNvSpPr/>
          <p:nvPr/>
        </p:nvSpPr>
        <p:spPr>
          <a:xfrm>
            <a:off x="5793162" y="5258521"/>
            <a:ext cx="1537855" cy="3687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a:off x="5975172" y="5221944"/>
            <a:ext cx="1381991" cy="369332"/>
          </a:xfrm>
          <a:prstGeom prst="rect">
            <a:avLst/>
          </a:prstGeom>
          <a:noFill/>
        </p:spPr>
        <p:txBody>
          <a:bodyPr wrap="square" rtlCol="0">
            <a:spAutoFit/>
          </a:bodyPr>
          <a:lstStyle/>
          <a:p>
            <a:r>
              <a:rPr kumimoji="1" lang="ja-JP" altLang="en-US" dirty="0" smtClean="0"/>
              <a:t>差分：</a:t>
            </a:r>
            <a:r>
              <a:rPr kumimoji="1" lang="en-US" altLang="ja-JP" dirty="0" smtClean="0">
                <a:solidFill>
                  <a:srgbClr val="FF0000"/>
                </a:solidFill>
              </a:rPr>
              <a:t>12</a:t>
            </a:r>
            <a:endParaRPr kumimoji="1" lang="ja-JP" altLang="en-US" dirty="0">
              <a:solidFill>
                <a:srgbClr val="FF0000"/>
              </a:solidFill>
            </a:endParaRPr>
          </a:p>
        </p:txBody>
      </p:sp>
      <p:sp>
        <p:nvSpPr>
          <p:cNvPr id="24" name="テキスト ボックス 23"/>
          <p:cNvSpPr txBox="1"/>
          <p:nvPr/>
        </p:nvSpPr>
        <p:spPr>
          <a:xfrm>
            <a:off x="704470" y="2950331"/>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5" name="図 24"/>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21855" y="3471829"/>
            <a:ext cx="1216771" cy="1216771"/>
          </a:xfrm>
          <a:prstGeom prst="rect">
            <a:avLst/>
          </a:prstGeom>
          <a:ln>
            <a:solidFill>
              <a:schemeClr val="tx1"/>
            </a:solidFill>
          </a:ln>
        </p:spPr>
      </p:pic>
      <p:sp>
        <p:nvSpPr>
          <p:cNvPr id="26" name="右矢印 25"/>
          <p:cNvSpPr/>
          <p:nvPr/>
        </p:nvSpPr>
        <p:spPr>
          <a:xfrm>
            <a:off x="2283825" y="3440181"/>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37383" y="3374823"/>
            <a:ext cx="1213709" cy="1213709"/>
          </a:xfrm>
          <a:prstGeom prst="rect">
            <a:avLst/>
          </a:prstGeom>
          <a:ln>
            <a:solidFill>
              <a:schemeClr val="tx1"/>
            </a:solidFill>
          </a:ln>
        </p:spPr>
      </p:pic>
      <p:pic>
        <p:nvPicPr>
          <p:cNvPr id="28" name="図 27"/>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30662" y="3281286"/>
            <a:ext cx="1213709" cy="1213709"/>
          </a:xfrm>
          <a:prstGeom prst="rect">
            <a:avLst/>
          </a:prstGeom>
          <a:ln>
            <a:solidFill>
              <a:schemeClr val="tx1"/>
            </a:solidFill>
          </a:ln>
        </p:spPr>
      </p:pic>
      <p:sp>
        <p:nvSpPr>
          <p:cNvPr id="29" name="テキスト ボックス 28"/>
          <p:cNvSpPr txBox="1"/>
          <p:nvPr/>
        </p:nvSpPr>
        <p:spPr>
          <a:xfrm>
            <a:off x="5017869" y="2931644"/>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30" name="テキスト ボックス 29"/>
          <p:cNvSpPr txBox="1"/>
          <p:nvPr/>
        </p:nvSpPr>
        <p:spPr>
          <a:xfrm>
            <a:off x="6856557" y="2943993"/>
            <a:ext cx="1688051" cy="369332"/>
          </a:xfrm>
          <a:prstGeom prst="rect">
            <a:avLst/>
          </a:prstGeom>
          <a:noFill/>
        </p:spPr>
        <p:txBody>
          <a:bodyPr wrap="square" rtlCol="0">
            <a:spAutoFit/>
          </a:bodyPr>
          <a:lstStyle/>
          <a:p>
            <a:pPr algn="ctr"/>
            <a:r>
              <a:rPr lang="en-US" altLang="ja-JP" dirty="0" smtClean="0"/>
              <a:t>Day3</a:t>
            </a:r>
            <a:r>
              <a:rPr lang="ja-JP" altLang="en-US" dirty="0" smtClean="0"/>
              <a:t>（発病）</a:t>
            </a:r>
            <a:endParaRPr kumimoji="1" lang="ja-JP" altLang="en-US" baseline="-25000" dirty="0"/>
          </a:p>
        </p:txBody>
      </p:sp>
      <p:sp>
        <p:nvSpPr>
          <p:cNvPr id="31" name="上カーブ矢印 30"/>
          <p:cNvSpPr/>
          <p:nvPr/>
        </p:nvSpPr>
        <p:spPr>
          <a:xfrm>
            <a:off x="1752990" y="5301856"/>
            <a:ext cx="1530076" cy="353772"/>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482030" y="4697637"/>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75</a:t>
            </a:r>
          </a:p>
        </p:txBody>
      </p:sp>
      <p:sp>
        <p:nvSpPr>
          <p:cNvPr id="33" name="上カーブ矢印 32"/>
          <p:cNvSpPr/>
          <p:nvPr/>
        </p:nvSpPr>
        <p:spPr>
          <a:xfrm>
            <a:off x="1717217" y="5301111"/>
            <a:ext cx="3785842" cy="536349"/>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上カーブ矢印 33"/>
          <p:cNvSpPr/>
          <p:nvPr/>
        </p:nvSpPr>
        <p:spPr>
          <a:xfrm>
            <a:off x="1717217" y="5288066"/>
            <a:ext cx="5940258" cy="961772"/>
          </a:xfrm>
          <a:prstGeom prst="curvedUpArrow">
            <a:avLst>
              <a:gd name="adj1" fmla="val 13703"/>
              <a:gd name="adj2" fmla="val 36986"/>
              <a:gd name="adj3" fmla="val 2069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p:cNvSpPr txBox="1"/>
          <p:nvPr/>
        </p:nvSpPr>
        <p:spPr>
          <a:xfrm>
            <a:off x="1902950" y="5274579"/>
            <a:ext cx="1381991" cy="369332"/>
          </a:xfrm>
          <a:prstGeom prst="rect">
            <a:avLst/>
          </a:prstGeom>
          <a:noFill/>
        </p:spPr>
        <p:txBody>
          <a:bodyPr wrap="square" rtlCol="0">
            <a:spAutoFit/>
          </a:bodyPr>
          <a:lstStyle/>
          <a:p>
            <a:r>
              <a:rPr kumimoji="1" lang="ja-JP" altLang="en-US" dirty="0" smtClean="0"/>
              <a:t>差分：</a:t>
            </a:r>
            <a:r>
              <a:rPr kumimoji="1" lang="en-US" altLang="ja-JP" dirty="0" smtClean="0"/>
              <a:t>5</a:t>
            </a:r>
            <a:endParaRPr kumimoji="1" lang="ja-JP" altLang="en-US" dirty="0"/>
          </a:p>
        </p:txBody>
      </p:sp>
      <p:sp>
        <p:nvSpPr>
          <p:cNvPr id="36" name="テキスト ボックス 35"/>
          <p:cNvSpPr txBox="1"/>
          <p:nvPr/>
        </p:nvSpPr>
        <p:spPr>
          <a:xfrm>
            <a:off x="2980995" y="5538380"/>
            <a:ext cx="1381991" cy="369332"/>
          </a:xfrm>
          <a:prstGeom prst="rect">
            <a:avLst/>
          </a:prstGeom>
          <a:noFill/>
        </p:spPr>
        <p:txBody>
          <a:bodyPr wrap="square" rtlCol="0">
            <a:spAutoFit/>
          </a:bodyPr>
          <a:lstStyle/>
          <a:p>
            <a:r>
              <a:rPr kumimoji="1" lang="ja-JP" altLang="en-US" dirty="0" smtClean="0"/>
              <a:t>差分：</a:t>
            </a:r>
            <a:r>
              <a:rPr lang="en-US" altLang="ja-JP" dirty="0"/>
              <a:t>8</a:t>
            </a:r>
            <a:endParaRPr kumimoji="1" lang="ja-JP" altLang="en-US" dirty="0"/>
          </a:p>
        </p:txBody>
      </p:sp>
      <p:sp>
        <p:nvSpPr>
          <p:cNvPr id="37" name="テキスト ボックス 36"/>
          <p:cNvSpPr txBox="1"/>
          <p:nvPr/>
        </p:nvSpPr>
        <p:spPr>
          <a:xfrm>
            <a:off x="4201692" y="5934397"/>
            <a:ext cx="1381991" cy="369332"/>
          </a:xfrm>
          <a:prstGeom prst="rect">
            <a:avLst/>
          </a:prstGeom>
          <a:noFill/>
        </p:spPr>
        <p:txBody>
          <a:bodyPr wrap="square" rtlCol="0">
            <a:spAutoFit/>
          </a:bodyPr>
          <a:lstStyle/>
          <a:p>
            <a:r>
              <a:rPr kumimoji="1" lang="ja-JP" altLang="en-US" dirty="0" smtClean="0"/>
              <a:t>差分：</a:t>
            </a:r>
            <a:r>
              <a:rPr lang="en-US" altLang="ja-JP" dirty="0" smtClean="0">
                <a:solidFill>
                  <a:srgbClr val="FF0000"/>
                </a:solidFill>
              </a:rPr>
              <a:t>2</a:t>
            </a:r>
            <a:r>
              <a:rPr lang="en-US" altLang="ja-JP" dirty="0">
                <a:solidFill>
                  <a:srgbClr val="FF0000"/>
                </a:solidFill>
              </a:rPr>
              <a:t>0</a:t>
            </a:r>
            <a:endParaRPr kumimoji="1" lang="ja-JP" altLang="en-US" dirty="0">
              <a:solidFill>
                <a:srgbClr val="FF0000"/>
              </a:solidFill>
            </a:endParaRPr>
          </a:p>
        </p:txBody>
      </p:sp>
      <p:sp>
        <p:nvSpPr>
          <p:cNvPr id="38" name="角丸四角形吹き出し 37"/>
          <p:cNvSpPr/>
          <p:nvPr/>
        </p:nvSpPr>
        <p:spPr>
          <a:xfrm>
            <a:off x="7693248" y="5386171"/>
            <a:ext cx="1214819" cy="602673"/>
          </a:xfrm>
          <a:prstGeom prst="wedgeRoundRectCallout">
            <a:avLst>
              <a:gd name="adj1" fmla="val -100761"/>
              <a:gd name="adj2" fmla="val -376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
        <p:nvSpPr>
          <p:cNvPr id="39" name="角丸四角形吹き出し 38"/>
          <p:cNvSpPr/>
          <p:nvPr/>
        </p:nvSpPr>
        <p:spPr>
          <a:xfrm>
            <a:off x="5887005" y="5723046"/>
            <a:ext cx="1214819" cy="602673"/>
          </a:xfrm>
          <a:prstGeom prst="wedgeRoundRectCallout">
            <a:avLst>
              <a:gd name="adj1" fmla="val -94412"/>
              <a:gd name="adj2" fmla="val 17154"/>
              <a:gd name="adj3" fmla="val 16667"/>
            </a:avLst>
          </a:prstGeom>
          <a:solidFill>
            <a:srgbClr val="FF4F4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外観変化を検知</a:t>
            </a:r>
            <a:endParaRPr kumimoji="1" lang="ja-JP" altLang="en-US" dirty="0"/>
          </a:p>
        </p:txBody>
      </p:sp>
    </p:spTree>
    <p:extLst>
      <p:ext uri="{BB962C8B-B14F-4D97-AF65-F5344CB8AC3E}">
        <p14:creationId xmlns:p14="http://schemas.microsoft.com/office/powerpoint/2010/main" val="1043166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lang="ja-JP" altLang="en-US" dirty="0"/>
              <a:t>背景</a:t>
            </a:r>
            <a:endParaRPr kumimoji="1" lang="ja-JP" altLang="en-US" dirty="0"/>
          </a:p>
        </p:txBody>
      </p:sp>
      <p:sp>
        <p:nvSpPr>
          <p:cNvPr id="3" name="コンテンツ プレースホルダー 2"/>
          <p:cNvSpPr>
            <a:spLocks noGrp="1"/>
          </p:cNvSpPr>
          <p:nvPr>
            <p:ph idx="1"/>
          </p:nvPr>
        </p:nvSpPr>
        <p:spPr/>
        <p:txBody>
          <a:bodyPr>
            <a:normAutofit/>
          </a:bodyPr>
          <a:lstStyle/>
          <a:p>
            <a:pPr marL="265113" indent="-265113">
              <a:lnSpc>
                <a:spcPct val="100000"/>
              </a:lnSpc>
              <a:buFont typeface="Wingdings" panose="05000000000000000000" pitchFamily="2" charset="2"/>
              <a:buChar char="l"/>
            </a:pPr>
            <a:r>
              <a:rPr kumimoji="1" lang="ja-JP" altLang="en-US" sz="2400" dirty="0" smtClean="0"/>
              <a:t>観賞魚は環境適応能力が強まり，飼育経験の豊富でない人でもペットとして飼育可能</a:t>
            </a:r>
            <a:endParaRPr kumimoji="1" lang="en-US" altLang="ja-JP" sz="2400" dirty="0" smtClean="0"/>
          </a:p>
          <a:p>
            <a:pPr marL="265113" indent="-265113">
              <a:lnSpc>
                <a:spcPct val="100000"/>
              </a:lnSpc>
            </a:pPr>
            <a:r>
              <a:rPr lang="ja-JP" altLang="en-US" sz="2400" dirty="0" smtClean="0"/>
              <a:t>飼育</a:t>
            </a:r>
            <a:r>
              <a:rPr lang="ja-JP" altLang="en-US" sz="2400" dirty="0"/>
              <a:t>経験のない人にとって観賞魚の病気の早期発見は</a:t>
            </a:r>
            <a:r>
              <a:rPr lang="ja-JP" altLang="en-US" sz="2400" dirty="0" smtClean="0"/>
              <a:t>困難</a:t>
            </a:r>
            <a:endParaRPr lang="en-US" altLang="ja-JP" sz="2400" dirty="0" smtClean="0"/>
          </a:p>
          <a:p>
            <a:pPr lvl="1">
              <a:lnSpc>
                <a:spcPct val="100000"/>
              </a:lnSpc>
            </a:pPr>
            <a:r>
              <a:rPr lang="ja-JP" altLang="en-US" sz="2200" dirty="0"/>
              <a:t>観賞魚が小さいために，病気の時に現れる外観や動きの変化に気づきにくい</a:t>
            </a:r>
            <a:endParaRPr lang="en-US" altLang="ja-JP" sz="2200" dirty="0" smtClean="0"/>
          </a:p>
          <a:p>
            <a:pPr>
              <a:lnSpc>
                <a:spcPct val="100000"/>
              </a:lnSpc>
            </a:pPr>
            <a:endParaRPr lang="en-US" altLang="ja-JP" sz="1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4112509"/>
            <a:ext cx="1911256" cy="1433442"/>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013" y="4103507"/>
            <a:ext cx="1994588" cy="149594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592" y="4160948"/>
            <a:ext cx="1939759" cy="1396089"/>
          </a:xfrm>
          <a:prstGeom prst="rect">
            <a:avLst/>
          </a:prstGeom>
        </p:spPr>
      </p:pic>
      <p:sp>
        <p:nvSpPr>
          <p:cNvPr id="8" name="テキスト ボックス 7"/>
          <p:cNvSpPr txBox="1"/>
          <p:nvPr/>
        </p:nvSpPr>
        <p:spPr>
          <a:xfrm>
            <a:off x="1311511" y="5589389"/>
            <a:ext cx="934151" cy="369332"/>
          </a:xfrm>
          <a:prstGeom prst="rect">
            <a:avLst/>
          </a:prstGeom>
          <a:noFill/>
        </p:spPr>
        <p:txBody>
          <a:bodyPr wrap="square" rtlCol="0">
            <a:spAutoFit/>
          </a:bodyPr>
          <a:lstStyle/>
          <a:p>
            <a:pPr algn="ctr"/>
            <a:r>
              <a:rPr kumimoji="1" lang="ja-JP" altLang="en-US" dirty="0" smtClean="0"/>
              <a:t>健康</a:t>
            </a:r>
            <a:endParaRPr kumimoji="1" lang="ja-JP" altLang="en-US" dirty="0"/>
          </a:p>
        </p:txBody>
      </p:sp>
      <p:sp>
        <p:nvSpPr>
          <p:cNvPr id="9" name="テキスト ボックス 8"/>
          <p:cNvSpPr txBox="1"/>
          <p:nvPr/>
        </p:nvSpPr>
        <p:spPr>
          <a:xfrm>
            <a:off x="2947207" y="5600761"/>
            <a:ext cx="2955485" cy="646331"/>
          </a:xfrm>
          <a:prstGeom prst="rect">
            <a:avLst/>
          </a:prstGeom>
          <a:noFill/>
        </p:spPr>
        <p:txBody>
          <a:bodyPr wrap="square" rtlCol="0">
            <a:spAutoFit/>
          </a:bodyPr>
          <a:lstStyle/>
          <a:p>
            <a:pPr algn="ctr"/>
            <a:r>
              <a:rPr lang="ja-JP" altLang="en-US" dirty="0" smtClean="0"/>
              <a:t>白点病</a:t>
            </a:r>
            <a:endParaRPr lang="en-US" altLang="ja-JP" dirty="0" smtClean="0"/>
          </a:p>
          <a:p>
            <a:pPr algn="ctr"/>
            <a:r>
              <a:rPr kumimoji="1" lang="ja-JP" altLang="en-US" dirty="0" smtClean="0"/>
              <a:t>熱帯魚の体に白い斑点</a:t>
            </a:r>
            <a:endParaRPr kumimoji="1" lang="ja-JP" altLang="en-US" dirty="0"/>
          </a:p>
        </p:txBody>
      </p:sp>
      <p:sp>
        <p:nvSpPr>
          <p:cNvPr id="10" name="テキスト ボックス 9"/>
          <p:cNvSpPr txBox="1"/>
          <p:nvPr/>
        </p:nvSpPr>
        <p:spPr>
          <a:xfrm>
            <a:off x="5566186" y="5633875"/>
            <a:ext cx="3289126" cy="646331"/>
          </a:xfrm>
          <a:prstGeom prst="rect">
            <a:avLst/>
          </a:prstGeom>
          <a:noFill/>
        </p:spPr>
        <p:txBody>
          <a:bodyPr wrap="square" rtlCol="0">
            <a:spAutoFit/>
          </a:bodyPr>
          <a:lstStyle/>
          <a:p>
            <a:pPr algn="ctr"/>
            <a:r>
              <a:rPr lang="ja-JP" altLang="en-US" dirty="0" smtClean="0"/>
              <a:t>尾腐れ病</a:t>
            </a:r>
            <a:endParaRPr lang="en-US" altLang="ja-JP" dirty="0" smtClean="0"/>
          </a:p>
          <a:p>
            <a:pPr algn="ctr"/>
            <a:r>
              <a:rPr lang="ja-JP" altLang="en-US" dirty="0"/>
              <a:t>ヒレや尻尾が</a:t>
            </a:r>
            <a:r>
              <a:rPr lang="ja-JP" altLang="en-US" dirty="0" smtClean="0"/>
              <a:t>溶ける</a:t>
            </a:r>
            <a:endParaRPr kumimoji="1" lang="ja-JP" altLang="en-US" dirty="0"/>
          </a:p>
        </p:txBody>
      </p:sp>
      <p:sp>
        <p:nvSpPr>
          <p:cNvPr id="11" name="円/楕円 10"/>
          <p:cNvSpPr/>
          <p:nvPr/>
        </p:nvSpPr>
        <p:spPr>
          <a:xfrm>
            <a:off x="3983871" y="4681279"/>
            <a:ext cx="754383" cy="6804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7453919" y="4469426"/>
            <a:ext cx="472914" cy="5520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940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実験</a:t>
            </a:r>
            <a:r>
              <a:rPr lang="ja-JP" altLang="en-US" dirty="0" smtClean="0"/>
              <a:t>データ</a:t>
            </a:r>
            <a:endParaRPr kumimoji="1" lang="ja-JP" altLang="en-US" dirty="0"/>
          </a:p>
        </p:txBody>
      </p:sp>
      <p:sp>
        <p:nvSpPr>
          <p:cNvPr id="3" name="コンテンツ プレースホルダー 2"/>
          <p:cNvSpPr>
            <a:spLocks noGrp="1"/>
          </p:cNvSpPr>
          <p:nvPr>
            <p:ph idx="1"/>
          </p:nvPr>
        </p:nvSpPr>
        <p:spPr>
          <a:xfrm>
            <a:off x="822960" y="1343025"/>
            <a:ext cx="7543801" cy="4943024"/>
          </a:xfrm>
        </p:spPr>
        <p:txBody>
          <a:bodyPr>
            <a:normAutofit/>
          </a:bodyPr>
          <a:lstStyle/>
          <a:p>
            <a:r>
              <a:rPr lang="ja-JP" altLang="en-US" sz="2200" dirty="0" smtClean="0"/>
              <a:t>柄</a:t>
            </a:r>
            <a:r>
              <a:rPr lang="ja-JP" altLang="en-US" sz="2200" dirty="0"/>
              <a:t>の異なる</a:t>
            </a:r>
            <a:r>
              <a:rPr lang="en-US" altLang="ja-JP" sz="2200" dirty="0"/>
              <a:t>4</a:t>
            </a:r>
            <a:r>
              <a:rPr lang="ja-JP" altLang="en-US" sz="2200" dirty="0"/>
              <a:t>種類の千代紙を観賞魚の個体</a:t>
            </a:r>
            <a:r>
              <a:rPr lang="en-US" altLang="ja-JP" sz="2200" dirty="0"/>
              <a:t>A, B, C, D</a:t>
            </a:r>
            <a:r>
              <a:rPr lang="ja-JP" altLang="en-US" sz="2200" dirty="0"/>
              <a:t>と見立てて用意（</a:t>
            </a:r>
            <a:r>
              <a:rPr lang="ja-JP" altLang="en-US" sz="2200" dirty="0" smtClean="0"/>
              <a:t>各</a:t>
            </a:r>
            <a:r>
              <a:rPr lang="en-US" altLang="ja-JP" sz="2200" dirty="0" smtClean="0"/>
              <a:t>50</a:t>
            </a:r>
            <a:r>
              <a:rPr lang="ja-JP" altLang="en-US" sz="2200" dirty="0" smtClean="0"/>
              <a:t>枚）</a:t>
            </a:r>
            <a:endParaRPr lang="en-US" altLang="ja-JP" sz="2200" dirty="0" smtClean="0"/>
          </a:p>
          <a:p>
            <a:r>
              <a:rPr lang="ja-JP" altLang="en-US" sz="2200" dirty="0"/>
              <a:t>時系列が進むごとに病気が進行と想定</a:t>
            </a:r>
            <a:endParaRPr lang="en-US" altLang="ja-JP" sz="2200" dirty="0"/>
          </a:p>
          <a:p>
            <a:r>
              <a:rPr lang="ja-JP" altLang="ja-JP" sz="2200" dirty="0" smtClean="0"/>
              <a:t>何</a:t>
            </a:r>
            <a:r>
              <a:rPr lang="ja-JP" altLang="ja-JP" sz="2200" dirty="0"/>
              <a:t>も加工を施さない場合を「健康</a:t>
            </a:r>
            <a:r>
              <a:rPr lang="ja-JP" altLang="ja-JP" sz="2200" dirty="0" smtClean="0"/>
              <a:t>」</a:t>
            </a:r>
            <a:r>
              <a:rPr lang="ja-JP" altLang="en-US" sz="2200" dirty="0" smtClean="0"/>
              <a:t>（</a:t>
            </a:r>
            <a:r>
              <a:rPr lang="en-US" altLang="ja-JP" sz="2200" dirty="0" smtClean="0"/>
              <a:t>Day0</a:t>
            </a:r>
            <a:r>
              <a:rPr lang="ja-JP" altLang="en-US" sz="2200" dirty="0" smtClean="0"/>
              <a:t>）</a:t>
            </a:r>
            <a:endParaRPr lang="en-US" altLang="ja-JP" sz="2200" dirty="0"/>
          </a:p>
          <a:p>
            <a:r>
              <a:rPr lang="ja-JP" altLang="ja-JP" sz="2200" dirty="0"/>
              <a:t>小さい白点を付与したものを「白点病</a:t>
            </a:r>
            <a:r>
              <a:rPr lang="ja-JP" altLang="ja-JP" sz="2200" dirty="0" smtClean="0"/>
              <a:t>」</a:t>
            </a:r>
            <a:r>
              <a:rPr lang="ja-JP" altLang="en-US" sz="2200" dirty="0" smtClean="0"/>
              <a:t>（</a:t>
            </a:r>
            <a:r>
              <a:rPr lang="en-US" altLang="ja-JP" sz="2200" dirty="0" smtClean="0"/>
              <a:t>Day1</a:t>
            </a:r>
            <a:r>
              <a:rPr lang="ja-JP" altLang="en-US" sz="2200" dirty="0" smtClean="0"/>
              <a:t>～</a:t>
            </a:r>
            <a:r>
              <a:rPr lang="en-US" altLang="ja-JP" sz="2200" dirty="0" smtClean="0"/>
              <a:t>Day5</a:t>
            </a:r>
            <a:r>
              <a:rPr lang="ja-JP" altLang="en-US" sz="2200" dirty="0" smtClean="0"/>
              <a:t>）</a:t>
            </a:r>
            <a:endParaRPr lang="en-US" altLang="ja-JP" sz="2200" dirty="0"/>
          </a:p>
          <a:p>
            <a:r>
              <a:rPr lang="ja-JP" altLang="ja-JP" sz="2200" dirty="0"/>
              <a:t>一部切り取ったものを「尾腐れ病</a:t>
            </a:r>
            <a:r>
              <a:rPr lang="ja-JP" altLang="ja-JP" sz="2200" dirty="0" smtClean="0"/>
              <a:t>」</a:t>
            </a:r>
            <a:r>
              <a:rPr lang="ja-JP" altLang="en-US" sz="2200" dirty="0"/>
              <a:t>（</a:t>
            </a:r>
            <a:r>
              <a:rPr lang="en-US" altLang="ja-JP" sz="2200" dirty="0"/>
              <a:t>Day1</a:t>
            </a:r>
            <a:r>
              <a:rPr lang="ja-JP" altLang="en-US" sz="2200" dirty="0"/>
              <a:t>～</a:t>
            </a:r>
            <a:r>
              <a:rPr lang="en-US" altLang="ja-JP" sz="2200" dirty="0"/>
              <a:t>Day5</a:t>
            </a:r>
            <a:r>
              <a:rPr lang="ja-JP" altLang="en-US" sz="2200" dirty="0"/>
              <a:t>）</a:t>
            </a:r>
            <a:endParaRPr lang="en-US" altLang="ja-JP" sz="2200" dirty="0"/>
          </a:p>
          <a:p>
            <a:pPr lvl="1"/>
            <a:endParaRPr lang="en-US" altLang="ja-JP" sz="2000" dirty="0" smtClean="0"/>
          </a:p>
          <a:p>
            <a:pPr lvl="1"/>
            <a:endParaRPr kumimoji="1" lang="en-US" altLang="ja-JP" sz="20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20</a:t>
            </a:fld>
            <a:endParaRPr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461" y="4328669"/>
            <a:ext cx="1013991" cy="990332"/>
          </a:xfrm>
          <a:prstGeom prst="rect">
            <a:avLst/>
          </a:prstGeom>
          <a:noFill/>
          <a:ln>
            <a:noFill/>
          </a:ln>
        </p:spPr>
      </p:pic>
      <p:pic>
        <p:nvPicPr>
          <p:cNvPr id="6" name="図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038" y="4328669"/>
            <a:ext cx="1045224" cy="990332"/>
          </a:xfrm>
          <a:prstGeom prst="rect">
            <a:avLst/>
          </a:prstGeom>
          <a:noFill/>
          <a:ln>
            <a:noFill/>
          </a:ln>
        </p:spPr>
      </p:pic>
      <p:pic>
        <p:nvPicPr>
          <p:cNvPr id="7" name="図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9846" y="4328669"/>
            <a:ext cx="934079" cy="990332"/>
          </a:xfrm>
          <a:prstGeom prst="rect">
            <a:avLst/>
          </a:prstGeom>
          <a:noFill/>
          <a:ln>
            <a:noFill/>
          </a:ln>
        </p:spPr>
      </p:pic>
      <p:pic>
        <p:nvPicPr>
          <p:cNvPr id="8" name="図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3510" y="4328669"/>
            <a:ext cx="963360" cy="990332"/>
          </a:xfrm>
          <a:prstGeom prst="rect">
            <a:avLst/>
          </a:prstGeom>
          <a:noFill/>
          <a:ln>
            <a:noFill/>
          </a:ln>
        </p:spPr>
      </p:pic>
      <p:pic>
        <p:nvPicPr>
          <p:cNvPr id="13" name="図 1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6186" y="4347794"/>
            <a:ext cx="973124" cy="988905"/>
          </a:xfrm>
          <a:prstGeom prst="rect">
            <a:avLst/>
          </a:prstGeom>
          <a:noFill/>
          <a:ln>
            <a:noFill/>
          </a:ln>
        </p:spPr>
      </p:pic>
      <p:pic>
        <p:nvPicPr>
          <p:cNvPr id="14" name="図 1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23131" y="4353848"/>
            <a:ext cx="882599" cy="976795"/>
          </a:xfrm>
          <a:prstGeom prst="rect">
            <a:avLst/>
          </a:prstGeom>
          <a:noFill/>
          <a:ln>
            <a:noFill/>
          </a:ln>
        </p:spPr>
      </p:pic>
      <p:pic>
        <p:nvPicPr>
          <p:cNvPr id="15" name="図 14"/>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1463" y="4347794"/>
            <a:ext cx="926360" cy="988904"/>
          </a:xfrm>
          <a:prstGeom prst="rect">
            <a:avLst/>
          </a:prstGeom>
          <a:noFill/>
          <a:ln>
            <a:noFill/>
          </a:ln>
        </p:spPr>
      </p:pic>
      <p:sp>
        <p:nvSpPr>
          <p:cNvPr id="16" name="テキスト ボックス 15"/>
          <p:cNvSpPr txBox="1"/>
          <p:nvPr/>
        </p:nvSpPr>
        <p:spPr>
          <a:xfrm>
            <a:off x="4989754" y="5269445"/>
            <a:ext cx="1241298" cy="369332"/>
          </a:xfrm>
          <a:prstGeom prst="rect">
            <a:avLst/>
          </a:prstGeom>
          <a:noFill/>
        </p:spPr>
        <p:txBody>
          <a:bodyPr wrap="square" rtlCol="0">
            <a:spAutoFit/>
          </a:bodyPr>
          <a:lstStyle/>
          <a:p>
            <a:pPr algn="ctr"/>
            <a:r>
              <a:rPr lang="en-US" altLang="ja-JP" dirty="0" smtClean="0"/>
              <a:t>Day1</a:t>
            </a:r>
            <a:endParaRPr kumimoji="1" lang="ja-JP" altLang="en-US" dirty="0"/>
          </a:p>
        </p:txBody>
      </p:sp>
      <p:sp>
        <p:nvSpPr>
          <p:cNvPr id="29" name="テキスト ボックス 28"/>
          <p:cNvSpPr txBox="1"/>
          <p:nvPr/>
        </p:nvSpPr>
        <p:spPr>
          <a:xfrm>
            <a:off x="6201845" y="5269444"/>
            <a:ext cx="1241298" cy="369332"/>
          </a:xfrm>
          <a:prstGeom prst="rect">
            <a:avLst/>
          </a:prstGeom>
          <a:noFill/>
        </p:spPr>
        <p:txBody>
          <a:bodyPr wrap="square" rtlCol="0">
            <a:spAutoFit/>
          </a:bodyPr>
          <a:lstStyle/>
          <a:p>
            <a:pPr algn="ctr"/>
            <a:r>
              <a:rPr lang="en-US" altLang="ja-JP" dirty="0" smtClean="0"/>
              <a:t>Day2</a:t>
            </a:r>
            <a:endParaRPr kumimoji="1" lang="ja-JP" altLang="en-US" dirty="0"/>
          </a:p>
        </p:txBody>
      </p:sp>
      <p:sp>
        <p:nvSpPr>
          <p:cNvPr id="30" name="テキスト ボックス 29"/>
          <p:cNvSpPr txBox="1"/>
          <p:nvPr/>
        </p:nvSpPr>
        <p:spPr>
          <a:xfrm>
            <a:off x="7369246" y="5269443"/>
            <a:ext cx="1241298" cy="369332"/>
          </a:xfrm>
          <a:prstGeom prst="rect">
            <a:avLst/>
          </a:prstGeom>
          <a:noFill/>
        </p:spPr>
        <p:txBody>
          <a:bodyPr wrap="square" rtlCol="0">
            <a:spAutoFit/>
          </a:bodyPr>
          <a:lstStyle/>
          <a:p>
            <a:pPr algn="ctr"/>
            <a:r>
              <a:rPr lang="en-US" altLang="ja-JP" dirty="0" smtClean="0"/>
              <a:t>Day3</a:t>
            </a:r>
            <a:endParaRPr kumimoji="1" lang="ja-JP" altLang="en-US" dirty="0"/>
          </a:p>
        </p:txBody>
      </p:sp>
      <p:sp>
        <p:nvSpPr>
          <p:cNvPr id="31" name="テキスト ボックス 30"/>
          <p:cNvSpPr txBox="1"/>
          <p:nvPr/>
        </p:nvSpPr>
        <p:spPr>
          <a:xfrm>
            <a:off x="377807" y="5336699"/>
            <a:ext cx="1241298" cy="369332"/>
          </a:xfrm>
          <a:prstGeom prst="rect">
            <a:avLst/>
          </a:prstGeom>
          <a:noFill/>
        </p:spPr>
        <p:txBody>
          <a:bodyPr wrap="square" rtlCol="0">
            <a:spAutoFit/>
          </a:bodyPr>
          <a:lstStyle/>
          <a:p>
            <a:pPr algn="ctr"/>
            <a:r>
              <a:rPr kumimoji="1" lang="ja-JP" altLang="en-US" dirty="0" smtClean="0"/>
              <a:t>個体</a:t>
            </a:r>
            <a:r>
              <a:rPr kumimoji="1" lang="en-US" altLang="ja-JP" dirty="0" smtClean="0"/>
              <a:t>A</a:t>
            </a:r>
          </a:p>
        </p:txBody>
      </p:sp>
      <p:sp>
        <p:nvSpPr>
          <p:cNvPr id="32" name="テキスト ボックス 31"/>
          <p:cNvSpPr txBox="1"/>
          <p:nvPr/>
        </p:nvSpPr>
        <p:spPr>
          <a:xfrm>
            <a:off x="1380358" y="5353443"/>
            <a:ext cx="1241298" cy="369332"/>
          </a:xfrm>
          <a:prstGeom prst="rect">
            <a:avLst/>
          </a:prstGeom>
          <a:noFill/>
        </p:spPr>
        <p:txBody>
          <a:bodyPr wrap="square" rtlCol="0">
            <a:spAutoFit/>
          </a:bodyPr>
          <a:lstStyle/>
          <a:p>
            <a:pPr algn="ctr"/>
            <a:r>
              <a:rPr kumimoji="1" lang="ja-JP" altLang="en-US" dirty="0" smtClean="0"/>
              <a:t>個体</a:t>
            </a:r>
            <a:r>
              <a:rPr lang="en-US" altLang="ja-JP" dirty="0" smtClean="0"/>
              <a:t>B</a:t>
            </a:r>
            <a:endParaRPr kumimoji="1" lang="en-US" altLang="ja-JP" dirty="0" smtClean="0"/>
          </a:p>
        </p:txBody>
      </p:sp>
      <p:sp>
        <p:nvSpPr>
          <p:cNvPr id="33" name="テキスト ボックス 32"/>
          <p:cNvSpPr txBox="1"/>
          <p:nvPr/>
        </p:nvSpPr>
        <p:spPr>
          <a:xfrm>
            <a:off x="2458054" y="5348294"/>
            <a:ext cx="1241298" cy="369332"/>
          </a:xfrm>
          <a:prstGeom prst="rect">
            <a:avLst/>
          </a:prstGeom>
          <a:noFill/>
        </p:spPr>
        <p:txBody>
          <a:bodyPr wrap="square" rtlCol="0">
            <a:spAutoFit/>
          </a:bodyPr>
          <a:lstStyle/>
          <a:p>
            <a:pPr algn="ctr"/>
            <a:r>
              <a:rPr kumimoji="1" lang="ja-JP" altLang="en-US" dirty="0" smtClean="0"/>
              <a:t>個体</a:t>
            </a:r>
            <a:r>
              <a:rPr lang="en-US" altLang="ja-JP" dirty="0" smtClean="0"/>
              <a:t>C</a:t>
            </a:r>
            <a:endParaRPr kumimoji="1" lang="en-US" altLang="ja-JP" dirty="0" smtClean="0"/>
          </a:p>
        </p:txBody>
      </p:sp>
      <p:sp>
        <p:nvSpPr>
          <p:cNvPr id="34" name="テキスト ボックス 33"/>
          <p:cNvSpPr txBox="1"/>
          <p:nvPr/>
        </p:nvSpPr>
        <p:spPr>
          <a:xfrm>
            <a:off x="3455012" y="5357308"/>
            <a:ext cx="1241298" cy="369332"/>
          </a:xfrm>
          <a:prstGeom prst="rect">
            <a:avLst/>
          </a:prstGeom>
          <a:noFill/>
        </p:spPr>
        <p:txBody>
          <a:bodyPr wrap="square" rtlCol="0">
            <a:spAutoFit/>
          </a:bodyPr>
          <a:lstStyle/>
          <a:p>
            <a:pPr algn="ctr"/>
            <a:r>
              <a:rPr kumimoji="1" lang="ja-JP" altLang="en-US" dirty="0" smtClean="0"/>
              <a:t>個体</a:t>
            </a:r>
            <a:r>
              <a:rPr lang="en-US" altLang="ja-JP" dirty="0" smtClean="0"/>
              <a:t>D</a:t>
            </a:r>
            <a:endParaRPr kumimoji="1" lang="en-US" altLang="ja-JP" dirty="0" smtClean="0"/>
          </a:p>
        </p:txBody>
      </p:sp>
      <p:sp>
        <p:nvSpPr>
          <p:cNvPr id="9" name="テキスト ボックス 8"/>
          <p:cNvSpPr txBox="1"/>
          <p:nvPr/>
        </p:nvSpPr>
        <p:spPr>
          <a:xfrm>
            <a:off x="650194" y="5697791"/>
            <a:ext cx="3766886" cy="369332"/>
          </a:xfrm>
          <a:prstGeom prst="rect">
            <a:avLst/>
          </a:prstGeom>
          <a:noFill/>
        </p:spPr>
        <p:txBody>
          <a:bodyPr wrap="square" rtlCol="0">
            <a:spAutoFit/>
          </a:bodyPr>
          <a:lstStyle/>
          <a:p>
            <a:r>
              <a:rPr lang="ja-JP" altLang="en-US" dirty="0"/>
              <a:t>個体</a:t>
            </a:r>
            <a:r>
              <a:rPr lang="en-US" altLang="ja-JP" dirty="0"/>
              <a:t>A</a:t>
            </a:r>
            <a:r>
              <a:rPr lang="ja-JP" altLang="en-US" dirty="0" err="1"/>
              <a:t>，</a:t>
            </a:r>
            <a:r>
              <a:rPr lang="en-US" altLang="ja-JP" dirty="0"/>
              <a:t>B</a:t>
            </a:r>
            <a:r>
              <a:rPr lang="ja-JP" altLang="en-US" dirty="0" err="1"/>
              <a:t>，</a:t>
            </a:r>
            <a:r>
              <a:rPr lang="en-US" altLang="ja-JP" dirty="0"/>
              <a:t>C</a:t>
            </a:r>
            <a:r>
              <a:rPr lang="ja-JP" altLang="en-US" dirty="0" err="1"/>
              <a:t>，</a:t>
            </a:r>
            <a:r>
              <a:rPr lang="en-US" altLang="ja-JP" dirty="0"/>
              <a:t>D</a:t>
            </a:r>
            <a:r>
              <a:rPr lang="ja-JP" altLang="en-US" dirty="0"/>
              <a:t>の画像データ例</a:t>
            </a:r>
            <a:endParaRPr kumimoji="1" lang="ja-JP" altLang="en-US" dirty="0"/>
          </a:p>
        </p:txBody>
      </p:sp>
      <p:sp>
        <p:nvSpPr>
          <p:cNvPr id="20" name="正方形/長方形 19"/>
          <p:cNvSpPr/>
          <p:nvPr/>
        </p:nvSpPr>
        <p:spPr>
          <a:xfrm>
            <a:off x="377807" y="4281470"/>
            <a:ext cx="4311661" cy="13870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5015425" y="4281468"/>
            <a:ext cx="3635254" cy="138702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015425" y="5697791"/>
            <a:ext cx="3766886" cy="369332"/>
          </a:xfrm>
          <a:prstGeom prst="rect">
            <a:avLst/>
          </a:prstGeom>
          <a:noFill/>
        </p:spPr>
        <p:txBody>
          <a:bodyPr wrap="square" rtlCol="0">
            <a:spAutoFit/>
          </a:bodyPr>
          <a:lstStyle/>
          <a:p>
            <a:r>
              <a:rPr lang="ja-JP" altLang="en-US" dirty="0"/>
              <a:t>個体</a:t>
            </a:r>
            <a:r>
              <a:rPr lang="en-US" altLang="ja-JP" dirty="0" smtClean="0"/>
              <a:t>A</a:t>
            </a:r>
            <a:r>
              <a:rPr lang="ja-JP" altLang="en-US" dirty="0" smtClean="0"/>
              <a:t>における時系列症状変化例</a:t>
            </a:r>
            <a:endParaRPr kumimoji="1" lang="ja-JP" altLang="en-US" dirty="0"/>
          </a:p>
        </p:txBody>
      </p:sp>
    </p:spTree>
    <p:extLst>
      <p:ext uri="{BB962C8B-B14F-4D97-AF65-F5344CB8AC3E}">
        <p14:creationId xmlns:p14="http://schemas.microsoft.com/office/powerpoint/2010/main" val="3134599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実験２　実験データ</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21</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294848785"/>
              </p:ext>
            </p:extLst>
          </p:nvPr>
        </p:nvGraphicFramePr>
        <p:xfrm>
          <a:off x="958198" y="1271809"/>
          <a:ext cx="7273324" cy="4919457"/>
        </p:xfrm>
        <a:graphic>
          <a:graphicData uri="http://schemas.openxmlformats.org/drawingml/2006/table">
            <a:tbl>
              <a:tblPr firstRow="1" firstCol="1" bandRow="1"/>
              <a:tblGrid>
                <a:gridCol w="1326995"/>
                <a:gridCol w="1481699"/>
                <a:gridCol w="3079150"/>
                <a:gridCol w="1385480"/>
              </a:tblGrid>
              <a:tr h="529796">
                <a:tc>
                  <a:txBody>
                    <a:bodyPr/>
                    <a:lstStyle/>
                    <a:p>
                      <a:pPr algn="ctr">
                        <a:spcAft>
                          <a:spcPts val="0"/>
                        </a:spcAft>
                      </a:pPr>
                      <a:r>
                        <a:rPr lang="ja-JP" sz="1800" kern="100" dirty="0">
                          <a:effectLst/>
                          <a:latin typeface="+mn-ea"/>
                          <a:ea typeface="+mn-ea"/>
                        </a:rPr>
                        <a:t>症状</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時間</a:t>
                      </a:r>
                    </a:p>
                    <a:p>
                      <a:pPr algn="ctr">
                        <a:spcAft>
                          <a:spcPts val="0"/>
                        </a:spcAft>
                      </a:pPr>
                      <a:r>
                        <a:rPr lang="ja-JP" sz="1800" kern="100">
                          <a:effectLst/>
                          <a:latin typeface="+mn-ea"/>
                          <a:ea typeface="+mn-ea"/>
                        </a:rPr>
                        <a:t>区間</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画像上の状態</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dirty="0">
                          <a:effectLst/>
                          <a:latin typeface="+mn-ea"/>
                          <a:ea typeface="+mn-ea"/>
                        </a:rPr>
                        <a:t>画像枚数</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a:txBody>
                    <a:bodyPr/>
                    <a:lstStyle/>
                    <a:p>
                      <a:pPr algn="ctr">
                        <a:spcAft>
                          <a:spcPts val="0"/>
                        </a:spcAft>
                      </a:pPr>
                      <a:r>
                        <a:rPr lang="ja-JP" sz="1800" kern="100">
                          <a:effectLst/>
                          <a:latin typeface="+mn-ea"/>
                          <a:ea typeface="+mn-ea"/>
                        </a:rPr>
                        <a:t>健康</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Day0</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760" algn="ctr">
                        <a:spcAft>
                          <a:spcPts val="0"/>
                        </a:spcAft>
                      </a:pPr>
                      <a:r>
                        <a:rPr lang="ja-JP" sz="1800" kern="100" dirty="0">
                          <a:effectLst/>
                          <a:latin typeface="+mn-ea"/>
                          <a:ea typeface="+mn-ea"/>
                        </a:rPr>
                        <a:t>加工</a:t>
                      </a:r>
                      <a:r>
                        <a:rPr lang="ja-JP" sz="1800" kern="100" dirty="0" smtClean="0">
                          <a:effectLst/>
                          <a:latin typeface="+mn-ea"/>
                          <a:ea typeface="+mn-ea"/>
                        </a:rPr>
                        <a:t>なし</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760" algn="ctr">
                        <a:spcAft>
                          <a:spcPts val="0"/>
                        </a:spcAft>
                      </a:pPr>
                      <a:r>
                        <a:rPr lang="en-US" sz="1800" kern="100" dirty="0">
                          <a:effectLst/>
                          <a:latin typeface="+mn-ea"/>
                          <a:ea typeface="+mn-ea"/>
                        </a:rPr>
                        <a:t>50</a:t>
                      </a:r>
                      <a:r>
                        <a:rPr lang="ja-JP" sz="1800" kern="100" dirty="0">
                          <a:effectLst/>
                          <a:latin typeface="+mn-ea"/>
                          <a:ea typeface="+mn-ea"/>
                        </a:rPr>
                        <a:t>枚</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rowSpan="5">
                  <a:txBody>
                    <a:bodyPr/>
                    <a:lstStyle/>
                    <a:p>
                      <a:pPr algn="ctr">
                        <a:spcAft>
                          <a:spcPts val="0"/>
                        </a:spcAft>
                      </a:pPr>
                      <a:r>
                        <a:rPr lang="ja-JP" sz="1800" kern="100" dirty="0">
                          <a:effectLst/>
                          <a:latin typeface="+mn-ea"/>
                          <a:ea typeface="+mn-ea"/>
                        </a:rPr>
                        <a:t>尾腐れ病</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mn-ea"/>
                          <a:ea typeface="+mn-ea"/>
                        </a:rPr>
                        <a:t>Day1</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1mm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Day2</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2mm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Day3</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3mm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Day4</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4mm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Day5</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一部切り取り（</a:t>
                      </a:r>
                      <a:r>
                        <a:rPr lang="en-US" sz="1800" kern="100">
                          <a:effectLst/>
                          <a:latin typeface="+mn-ea"/>
                          <a:ea typeface="+mn-ea"/>
                        </a:rPr>
                        <a:t>5mm</a:t>
                      </a:r>
                      <a:r>
                        <a:rPr lang="ja-JP" sz="1800" kern="100">
                          <a:effectLst/>
                          <a:latin typeface="+mn-ea"/>
                          <a:ea typeface="+mn-ea"/>
                        </a:rPr>
                        <a:t>）</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rowSpan="5">
                  <a:txBody>
                    <a:bodyPr/>
                    <a:lstStyle/>
                    <a:p>
                      <a:pPr algn="ctr">
                        <a:spcAft>
                          <a:spcPts val="0"/>
                        </a:spcAft>
                      </a:pPr>
                      <a:r>
                        <a:rPr lang="ja-JP" sz="1800" kern="100" dirty="0">
                          <a:effectLst/>
                          <a:latin typeface="+mn-ea"/>
                          <a:ea typeface="+mn-ea"/>
                        </a:rPr>
                        <a:t>白点病</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Day1</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1mm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Day2</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3mm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Day3</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5mm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a:effectLst/>
                          <a:latin typeface="+mn-ea"/>
                          <a:ea typeface="+mn-ea"/>
                        </a:rPr>
                        <a:t>Day4</a:t>
                      </a:r>
                      <a:endParaRPr lang="ja-JP" sz="1800" kern="10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a:effectLst/>
                          <a:latin typeface="+mn-ea"/>
                          <a:ea typeface="+mn-ea"/>
                        </a:rPr>
                        <a:t>小さい白点（</a:t>
                      </a:r>
                      <a:r>
                        <a:rPr lang="en-US" sz="1800" kern="100">
                          <a:effectLst/>
                          <a:latin typeface="+mn-ea"/>
                          <a:ea typeface="+mn-ea"/>
                        </a:rPr>
                        <a:t>7mm</a:t>
                      </a:r>
                      <a:r>
                        <a:rPr lang="ja-JP" sz="1800" kern="10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ea"/>
                          <a:ea typeface="+mn-ea"/>
                        </a:rPr>
                        <a:t>50</a:t>
                      </a:r>
                      <a:r>
                        <a:rPr lang="ja-JP" sz="1800" kern="10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47">
                <a:tc vMerge="1">
                  <a:txBody>
                    <a:bodyPr/>
                    <a:lstStyle/>
                    <a:p>
                      <a:endParaRPr kumimoji="1" lang="ja-JP" altLang="en-US"/>
                    </a:p>
                  </a:txBody>
                  <a:tcPr/>
                </a:tc>
                <a:tc>
                  <a:txBody>
                    <a:bodyPr/>
                    <a:lstStyle/>
                    <a:p>
                      <a:pPr algn="ctr">
                        <a:spcAft>
                          <a:spcPts val="0"/>
                        </a:spcAft>
                      </a:pPr>
                      <a:r>
                        <a:rPr lang="en-US" sz="1800" kern="100" dirty="0">
                          <a:effectLst/>
                          <a:latin typeface="+mn-ea"/>
                          <a:ea typeface="+mn-ea"/>
                        </a:rPr>
                        <a:t>Day5</a:t>
                      </a:r>
                      <a:endParaRPr lang="ja-JP" sz="1800" kern="100" dirty="0">
                        <a:effectLst/>
                        <a:latin typeface="+mn-ea"/>
                        <a:ea typeface="+mn-ea"/>
                      </a:endParaRP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800" kern="100" dirty="0">
                          <a:effectLst/>
                          <a:latin typeface="+mn-ea"/>
                          <a:ea typeface="+mn-ea"/>
                        </a:rPr>
                        <a:t>小さい白点（</a:t>
                      </a:r>
                      <a:r>
                        <a:rPr lang="en-US" sz="1800" kern="100" dirty="0">
                          <a:effectLst/>
                          <a:latin typeface="+mn-ea"/>
                          <a:ea typeface="+mn-ea"/>
                        </a:rPr>
                        <a:t>9mm</a:t>
                      </a:r>
                      <a:r>
                        <a:rPr lang="ja-JP" sz="1800" kern="100" dirty="0">
                          <a:effectLst/>
                          <a:latin typeface="+mn-ea"/>
                          <a:ea typeface="+mn-ea"/>
                        </a:rPr>
                        <a:t>φ）</a:t>
                      </a:r>
                    </a:p>
                  </a:txBody>
                  <a:tcPr marL="59602" marR="596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mn-ea"/>
                          <a:ea typeface="+mn-ea"/>
                        </a:rPr>
                        <a:t>50</a:t>
                      </a:r>
                      <a:r>
                        <a:rPr lang="ja-JP" sz="1800" kern="100" dirty="0">
                          <a:effectLst/>
                          <a:latin typeface="+mn-ea"/>
                          <a:ea typeface="+mn-ea"/>
                        </a:rPr>
                        <a:t>枚</a:t>
                      </a:r>
                    </a:p>
                  </a:txBody>
                  <a:tcPr marL="59602" marR="596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938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実験２　</a:t>
            </a:r>
            <a:r>
              <a:rPr lang="ja-JP" altLang="en-US" dirty="0"/>
              <a:t>実験</a:t>
            </a:r>
            <a:r>
              <a:rPr lang="ja-JP" altLang="en-US" dirty="0" smtClean="0"/>
              <a:t>方法</a:t>
            </a:r>
            <a:endParaRPr kumimoji="1" lang="ja-JP" altLang="en-US" dirty="0"/>
          </a:p>
        </p:txBody>
      </p:sp>
      <p:sp>
        <p:nvSpPr>
          <p:cNvPr id="3" name="コンテンツ プレースホルダー 2"/>
          <p:cNvSpPr>
            <a:spLocks noGrp="1"/>
          </p:cNvSpPr>
          <p:nvPr>
            <p:ph idx="1"/>
          </p:nvPr>
        </p:nvSpPr>
        <p:spPr/>
        <p:txBody>
          <a:bodyPr>
            <a:normAutofit/>
          </a:bodyPr>
          <a:lstStyle/>
          <a:p>
            <a:pPr marL="185738" indent="-185738"/>
            <a:endParaRPr kumimoji="1" lang="en-US" altLang="ja-JP" sz="2400" dirty="0" smtClean="0"/>
          </a:p>
          <a:p>
            <a:pPr marL="185738" indent="-185738"/>
            <a:r>
              <a:rPr kumimoji="1" lang="ja-JP" altLang="en-US" sz="2400" dirty="0" smtClean="0"/>
              <a:t>以下の実験結果を比較することで</a:t>
            </a:r>
            <a:r>
              <a:rPr lang="ja-JP" altLang="en-US" sz="2400" dirty="0"/>
              <a:t>外観変化の検知が可能であるか検証</a:t>
            </a:r>
            <a:endParaRPr kumimoji="1" lang="en-US" altLang="ja-JP" sz="2400" dirty="0" smtClean="0"/>
          </a:p>
          <a:p>
            <a:pPr marL="457200" indent="-457200">
              <a:buFont typeface="+mj-lt"/>
              <a:buAutoNum type="arabicPeriod"/>
            </a:pPr>
            <a:r>
              <a:rPr lang="ja-JP" altLang="en-US" sz="2400" dirty="0" smtClean="0"/>
              <a:t>単体画像間の類似度</a:t>
            </a:r>
            <a:endParaRPr lang="en-US" altLang="ja-JP" sz="2400" dirty="0" smtClean="0"/>
          </a:p>
          <a:p>
            <a:pPr marL="749808" lvl="1" indent="-457200"/>
            <a:r>
              <a:rPr lang="ja-JP" altLang="en-US" sz="2200" dirty="0"/>
              <a:t>画像集合からランダム</a:t>
            </a:r>
            <a:r>
              <a:rPr lang="ja-JP" altLang="en-US" sz="2200" dirty="0" smtClean="0"/>
              <a:t>に</a:t>
            </a:r>
            <a:r>
              <a:rPr lang="en-US" altLang="ja-JP" sz="2200" dirty="0" smtClean="0"/>
              <a:t>3</a:t>
            </a:r>
            <a:r>
              <a:rPr lang="ja-JP" altLang="en-US" sz="2200" dirty="0" smtClean="0"/>
              <a:t>ペア</a:t>
            </a:r>
            <a:r>
              <a:rPr lang="ja-JP" altLang="en-US" sz="2200" dirty="0"/>
              <a:t>を抽出し</a:t>
            </a:r>
            <a:r>
              <a:rPr lang="ja-JP" altLang="en-US" sz="2200" dirty="0" smtClean="0"/>
              <a:t>比較</a:t>
            </a:r>
            <a:endParaRPr lang="en-US" altLang="ja-JP" sz="2200" dirty="0"/>
          </a:p>
          <a:p>
            <a:pPr marL="457200" indent="-457200">
              <a:buFont typeface="+mj-lt"/>
              <a:buAutoNum type="arabicPeriod"/>
            </a:pPr>
            <a:r>
              <a:rPr lang="ja-JP" altLang="en-US" sz="2400" dirty="0" smtClean="0"/>
              <a:t>画像集合間の類似度（提案手法）</a:t>
            </a:r>
            <a:endParaRPr lang="en-US" altLang="ja-JP" sz="2400" dirty="0" smtClean="0"/>
          </a:p>
          <a:p>
            <a:pPr marL="457200" indent="-457200">
              <a:buFont typeface="+mj-lt"/>
              <a:buAutoNum type="arabicPeriod"/>
            </a:pPr>
            <a:endParaRPr lang="en-US" altLang="ja-JP" sz="2400" dirty="0"/>
          </a:p>
          <a:p>
            <a:pPr marL="0" indent="0">
              <a:buNone/>
            </a:pPr>
            <a:endParaRPr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22</a:t>
            </a:fld>
            <a:endParaRPr lang="ja-JP" altLang="en-US" dirty="0"/>
          </a:p>
        </p:txBody>
      </p:sp>
    </p:spTree>
    <p:extLst>
      <p:ext uri="{BB962C8B-B14F-4D97-AF65-F5344CB8AC3E}">
        <p14:creationId xmlns:p14="http://schemas.microsoft.com/office/powerpoint/2010/main" val="2872884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実験２　</a:t>
            </a:r>
            <a:r>
              <a:rPr lang="ja-JP" altLang="en-US" dirty="0"/>
              <a:t>実験結果：個体</a:t>
            </a:r>
            <a:r>
              <a:rPr lang="en-US" altLang="ja-JP" dirty="0" smtClean="0"/>
              <a:t>A</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23</a:t>
            </a:fld>
            <a:endParaRPr lang="ja-JP" altLang="en-US" dirty="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1896869"/>
            <a:ext cx="3726014" cy="2086803"/>
          </a:xfrm>
          <a:prstGeom prst="rect">
            <a:avLst/>
          </a:prstGeom>
          <a:noFill/>
          <a:ln>
            <a:noFill/>
          </a:ln>
        </p:spPr>
      </p:pic>
      <p:pic>
        <p:nvPicPr>
          <p:cNvPr id="10" name="図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4162144"/>
            <a:ext cx="3726014" cy="2086803"/>
          </a:xfrm>
          <a:prstGeom prst="rect">
            <a:avLst/>
          </a:prstGeom>
          <a:noFill/>
          <a:ln>
            <a:noFill/>
          </a:ln>
        </p:spPr>
      </p:pic>
      <p:sp>
        <p:nvSpPr>
          <p:cNvPr id="7" name="テキスト ボックス 6"/>
          <p:cNvSpPr txBox="1"/>
          <p:nvPr/>
        </p:nvSpPr>
        <p:spPr>
          <a:xfrm>
            <a:off x="0" y="2602258"/>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8" name="テキスト ボックス 7"/>
          <p:cNvSpPr txBox="1"/>
          <p:nvPr/>
        </p:nvSpPr>
        <p:spPr>
          <a:xfrm>
            <a:off x="102020" y="5161286"/>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2" name="テキスト ボックス 11"/>
          <p:cNvSpPr txBox="1"/>
          <p:nvPr/>
        </p:nvSpPr>
        <p:spPr>
          <a:xfrm>
            <a:off x="1296564" y="1570454"/>
            <a:ext cx="3382641" cy="369332"/>
          </a:xfrm>
          <a:prstGeom prst="rect">
            <a:avLst/>
          </a:prstGeom>
          <a:noFill/>
        </p:spPr>
        <p:txBody>
          <a:bodyPr wrap="square" rtlCol="0">
            <a:spAutoFit/>
          </a:bodyPr>
          <a:lstStyle/>
          <a:p>
            <a:pPr algn="ctr"/>
            <a:r>
              <a:rPr lang="ja-JP" altLang="en-US" dirty="0"/>
              <a:t>単体画像間の類似度</a:t>
            </a:r>
            <a:endParaRPr lang="en-US" altLang="ja-JP" dirty="0"/>
          </a:p>
        </p:txBody>
      </p:sp>
      <p:sp>
        <p:nvSpPr>
          <p:cNvPr id="13" name="テキスト ボックス 12"/>
          <p:cNvSpPr txBox="1"/>
          <p:nvPr/>
        </p:nvSpPr>
        <p:spPr>
          <a:xfrm>
            <a:off x="5090773" y="1587060"/>
            <a:ext cx="3700926" cy="369332"/>
          </a:xfrm>
          <a:prstGeom prst="rect">
            <a:avLst/>
          </a:prstGeom>
          <a:noFill/>
        </p:spPr>
        <p:txBody>
          <a:bodyPr wrap="square" rtlCol="0">
            <a:spAutoFit/>
          </a:bodyPr>
          <a:lstStyle/>
          <a:p>
            <a:pPr algn="ctr"/>
            <a:r>
              <a:rPr lang="ja-JP" altLang="en-US" dirty="0"/>
              <a:t>画像集合間の類似度（提案手法）</a:t>
            </a:r>
          </a:p>
        </p:txBody>
      </p:sp>
      <p:pic>
        <p:nvPicPr>
          <p:cNvPr id="3" name="図 2"/>
          <p:cNvPicPr>
            <a:picLocks noChangeAspect="1"/>
          </p:cNvPicPr>
          <p:nvPr/>
        </p:nvPicPr>
        <p:blipFill>
          <a:blip r:embed="rId4"/>
          <a:stretch>
            <a:fillRect/>
          </a:stretch>
        </p:blipFill>
        <p:spPr>
          <a:xfrm>
            <a:off x="1090781" y="1896870"/>
            <a:ext cx="3782493" cy="2086802"/>
          </a:xfrm>
          <a:prstGeom prst="rect">
            <a:avLst/>
          </a:prstGeom>
        </p:spPr>
      </p:pic>
      <p:pic>
        <p:nvPicPr>
          <p:cNvPr id="14" name="図 13"/>
          <p:cNvPicPr>
            <a:picLocks noChangeAspect="1"/>
          </p:cNvPicPr>
          <p:nvPr/>
        </p:nvPicPr>
        <p:blipFill>
          <a:blip r:embed="rId5"/>
          <a:stretch>
            <a:fillRect/>
          </a:stretch>
        </p:blipFill>
        <p:spPr>
          <a:xfrm>
            <a:off x="1090781" y="4162145"/>
            <a:ext cx="3782493" cy="2086802"/>
          </a:xfrm>
          <a:prstGeom prst="rect">
            <a:avLst/>
          </a:prstGeom>
        </p:spPr>
      </p:pic>
    </p:spTree>
    <p:extLst>
      <p:ext uri="{BB962C8B-B14F-4D97-AF65-F5344CB8AC3E}">
        <p14:creationId xmlns:p14="http://schemas.microsoft.com/office/powerpoint/2010/main" val="2832665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実験</a:t>
            </a:r>
            <a:r>
              <a:rPr lang="ja-JP" altLang="en-US" dirty="0"/>
              <a:t>２　実験結果：個体</a:t>
            </a:r>
            <a:r>
              <a:rPr lang="en-US" altLang="ja-JP" dirty="0" smtClean="0"/>
              <a:t>D</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24</a:t>
            </a:fld>
            <a:endParaRPr lang="ja-JP" altLang="en-US" dirty="0"/>
          </a:p>
        </p:txBody>
      </p:sp>
      <p:pic>
        <p:nvPicPr>
          <p:cNvPr id="14" name="図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1271" y="1884020"/>
            <a:ext cx="3726014" cy="2105150"/>
          </a:xfrm>
          <a:prstGeom prst="rect">
            <a:avLst/>
          </a:prstGeom>
          <a:noFill/>
          <a:ln>
            <a:noFill/>
          </a:ln>
        </p:spPr>
      </p:pic>
      <p:pic>
        <p:nvPicPr>
          <p:cNvPr id="13" name="図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1271" y="4120377"/>
            <a:ext cx="3726014" cy="2105150"/>
          </a:xfrm>
          <a:prstGeom prst="rect">
            <a:avLst/>
          </a:prstGeom>
          <a:noFill/>
          <a:ln>
            <a:noFill/>
          </a:ln>
        </p:spPr>
      </p:pic>
      <p:sp>
        <p:nvSpPr>
          <p:cNvPr id="18" name="テキスト ボックス 17"/>
          <p:cNvSpPr txBox="1"/>
          <p:nvPr/>
        </p:nvSpPr>
        <p:spPr>
          <a:xfrm>
            <a:off x="0" y="2602258"/>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19" name="テキスト ボックス 18"/>
          <p:cNvSpPr txBox="1"/>
          <p:nvPr/>
        </p:nvSpPr>
        <p:spPr>
          <a:xfrm>
            <a:off x="102020" y="5161286"/>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6" name="テキスト ボックス 15"/>
          <p:cNvSpPr txBox="1"/>
          <p:nvPr/>
        </p:nvSpPr>
        <p:spPr>
          <a:xfrm>
            <a:off x="1369267" y="1560887"/>
            <a:ext cx="3382641" cy="369332"/>
          </a:xfrm>
          <a:prstGeom prst="rect">
            <a:avLst/>
          </a:prstGeom>
          <a:noFill/>
        </p:spPr>
        <p:txBody>
          <a:bodyPr wrap="square" rtlCol="0">
            <a:spAutoFit/>
          </a:bodyPr>
          <a:lstStyle/>
          <a:p>
            <a:pPr algn="ctr"/>
            <a:r>
              <a:rPr lang="ja-JP" altLang="en-US" dirty="0"/>
              <a:t>単体画像間の類似度</a:t>
            </a:r>
            <a:endParaRPr lang="en-US" altLang="ja-JP" dirty="0"/>
          </a:p>
        </p:txBody>
      </p:sp>
      <p:sp>
        <p:nvSpPr>
          <p:cNvPr id="17" name="テキスト ボックス 16"/>
          <p:cNvSpPr txBox="1"/>
          <p:nvPr/>
        </p:nvSpPr>
        <p:spPr>
          <a:xfrm>
            <a:off x="5095281" y="1560887"/>
            <a:ext cx="3700926" cy="369332"/>
          </a:xfrm>
          <a:prstGeom prst="rect">
            <a:avLst/>
          </a:prstGeom>
          <a:noFill/>
        </p:spPr>
        <p:txBody>
          <a:bodyPr wrap="square" rtlCol="0">
            <a:spAutoFit/>
          </a:bodyPr>
          <a:lstStyle/>
          <a:p>
            <a:pPr algn="ctr"/>
            <a:r>
              <a:rPr lang="ja-JP" altLang="en-US" dirty="0"/>
              <a:t>画像集合間の類似度（提案手法）</a:t>
            </a:r>
          </a:p>
        </p:txBody>
      </p:sp>
      <p:pic>
        <p:nvPicPr>
          <p:cNvPr id="3" name="図 2"/>
          <p:cNvPicPr>
            <a:picLocks noChangeAspect="1"/>
          </p:cNvPicPr>
          <p:nvPr/>
        </p:nvPicPr>
        <p:blipFill>
          <a:blip r:embed="rId4"/>
          <a:stretch>
            <a:fillRect/>
          </a:stretch>
        </p:blipFill>
        <p:spPr>
          <a:xfrm>
            <a:off x="1129274" y="1884021"/>
            <a:ext cx="3810224" cy="2105150"/>
          </a:xfrm>
          <a:prstGeom prst="rect">
            <a:avLst/>
          </a:prstGeom>
        </p:spPr>
      </p:pic>
      <p:pic>
        <p:nvPicPr>
          <p:cNvPr id="5" name="図 4"/>
          <p:cNvPicPr>
            <a:picLocks noChangeAspect="1"/>
          </p:cNvPicPr>
          <p:nvPr/>
        </p:nvPicPr>
        <p:blipFill>
          <a:blip r:embed="rId5"/>
          <a:stretch>
            <a:fillRect/>
          </a:stretch>
        </p:blipFill>
        <p:spPr>
          <a:xfrm>
            <a:off x="1129274" y="4120378"/>
            <a:ext cx="3800662" cy="2105150"/>
          </a:xfrm>
          <a:prstGeom prst="rect">
            <a:avLst/>
          </a:prstGeom>
        </p:spPr>
      </p:pic>
    </p:spTree>
    <p:extLst>
      <p:ext uri="{BB962C8B-B14F-4D97-AF65-F5344CB8AC3E}">
        <p14:creationId xmlns:p14="http://schemas.microsoft.com/office/powerpoint/2010/main" val="150089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smtClean="0"/>
              <a:t>２　実験結果</a:t>
            </a:r>
            <a:endParaRPr kumimoji="1" lang="ja-JP" altLang="en-US" dirty="0"/>
          </a:p>
        </p:txBody>
      </p:sp>
      <p:sp>
        <p:nvSpPr>
          <p:cNvPr id="3" name="コンテンツ プレースホルダー 2"/>
          <p:cNvSpPr>
            <a:spLocks noGrp="1"/>
          </p:cNvSpPr>
          <p:nvPr>
            <p:ph idx="1"/>
          </p:nvPr>
        </p:nvSpPr>
        <p:spPr>
          <a:xfrm>
            <a:off x="822959" y="1400177"/>
            <a:ext cx="7543801" cy="1442176"/>
          </a:xfrm>
          <a:ln>
            <a:solidFill>
              <a:schemeClr val="tx1"/>
            </a:solidFill>
          </a:ln>
        </p:spPr>
        <p:txBody>
          <a:bodyPr>
            <a:normAutofit/>
          </a:bodyPr>
          <a:lstStyle/>
          <a:p>
            <a:r>
              <a:rPr lang="ja-JP" altLang="en-US" sz="2600" dirty="0" smtClean="0"/>
              <a:t>類似度が</a:t>
            </a:r>
            <a:r>
              <a:rPr lang="ja-JP" altLang="en-US" sz="2600" dirty="0"/>
              <a:t>不安定</a:t>
            </a:r>
            <a:endParaRPr lang="en-US" altLang="ja-JP" sz="2600" dirty="0" smtClean="0"/>
          </a:p>
          <a:p>
            <a:pPr lvl="1"/>
            <a:r>
              <a:rPr lang="ja-JP" altLang="en-US" sz="2200" dirty="0" smtClean="0"/>
              <a:t>例：ペア</a:t>
            </a:r>
            <a:r>
              <a:rPr lang="en-US" altLang="ja-JP" sz="2200" dirty="0" smtClean="0"/>
              <a:t>1</a:t>
            </a:r>
            <a:r>
              <a:rPr lang="ja-JP" altLang="en-US" sz="2200" dirty="0" smtClean="0"/>
              <a:t>では変動が激しいがペア</a:t>
            </a:r>
            <a:r>
              <a:rPr lang="en-US" altLang="ja-JP" sz="2200" dirty="0" smtClean="0"/>
              <a:t>2,3</a:t>
            </a:r>
            <a:r>
              <a:rPr lang="ja-JP" altLang="en-US" sz="2200" dirty="0" smtClean="0"/>
              <a:t>では変動なし</a:t>
            </a:r>
            <a:endParaRPr lang="en-US" altLang="ja-JP" sz="2200" dirty="0" smtClean="0"/>
          </a:p>
          <a:p>
            <a:r>
              <a:rPr lang="ja-JP" altLang="ja-JP" sz="2600" dirty="0"/>
              <a:t>時間の経過につれ</a:t>
            </a:r>
            <a:r>
              <a:rPr lang="ja-JP" altLang="ja-JP" sz="2600" dirty="0" smtClean="0"/>
              <a:t>病気</a:t>
            </a:r>
            <a:r>
              <a:rPr lang="ja-JP" altLang="en-US" sz="2600" dirty="0"/>
              <a:t>の</a:t>
            </a:r>
            <a:r>
              <a:rPr lang="ja-JP" altLang="ja-JP" sz="2600" dirty="0" smtClean="0"/>
              <a:t>進行を捉え</a:t>
            </a:r>
            <a:r>
              <a:rPr lang="ja-JP" altLang="en-US" sz="2600" dirty="0" smtClean="0"/>
              <a:t>ることは困難</a:t>
            </a:r>
            <a:endParaRPr lang="en-US" altLang="ja-JP" sz="26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25</a:t>
            </a:fld>
            <a:endParaRPr lang="ja-JP" altLang="en-US" dirty="0"/>
          </a:p>
        </p:txBody>
      </p:sp>
      <p:sp>
        <p:nvSpPr>
          <p:cNvPr id="7" name="テキスト ボックス 6"/>
          <p:cNvSpPr txBox="1"/>
          <p:nvPr/>
        </p:nvSpPr>
        <p:spPr>
          <a:xfrm>
            <a:off x="668059"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単体画像間の</a:t>
            </a:r>
            <a:r>
              <a:rPr lang="ja-JP" altLang="en-US" dirty="0" smtClean="0"/>
              <a:t>類似度</a:t>
            </a:r>
            <a:endParaRPr lang="ja-JP" altLang="en-US" dirty="0"/>
          </a:p>
          <a:p>
            <a:pPr algn="ctr"/>
            <a:endParaRPr kumimoji="1" lang="en-US" altLang="ja-JP" dirty="0" smtClean="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7706" y="2964225"/>
            <a:ext cx="4093200" cy="2690670"/>
          </a:xfrm>
          <a:prstGeom prst="rect">
            <a:avLst/>
          </a:prstGeom>
          <a:noFill/>
          <a:ln>
            <a:noFill/>
          </a:ln>
        </p:spPr>
      </p:pic>
      <p:sp>
        <p:nvSpPr>
          <p:cNvPr id="13" name="テキスト ボックス 12"/>
          <p:cNvSpPr txBox="1"/>
          <p:nvPr/>
        </p:nvSpPr>
        <p:spPr>
          <a:xfrm>
            <a:off x="4891945"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画像集合間の類似度（提案手法）</a:t>
            </a:r>
          </a:p>
          <a:p>
            <a:pPr algn="ctr"/>
            <a:endParaRPr kumimoji="1" lang="ja-JP" altLang="en-US" dirty="0"/>
          </a:p>
        </p:txBody>
      </p:sp>
      <p:pic>
        <p:nvPicPr>
          <p:cNvPr id="10" name="図 9"/>
          <p:cNvPicPr>
            <a:picLocks noChangeAspect="1"/>
          </p:cNvPicPr>
          <p:nvPr/>
        </p:nvPicPr>
        <p:blipFill>
          <a:blip r:embed="rId3"/>
          <a:stretch>
            <a:fillRect/>
          </a:stretch>
        </p:blipFill>
        <p:spPr>
          <a:xfrm>
            <a:off x="429658" y="2964225"/>
            <a:ext cx="4013808" cy="2690670"/>
          </a:xfrm>
          <a:prstGeom prst="rect">
            <a:avLst/>
          </a:prstGeom>
        </p:spPr>
      </p:pic>
      <p:sp>
        <p:nvSpPr>
          <p:cNvPr id="11" name="上矢印 10"/>
          <p:cNvSpPr/>
          <p:nvPr/>
        </p:nvSpPr>
        <p:spPr>
          <a:xfrm>
            <a:off x="2324559" y="2754217"/>
            <a:ext cx="440675" cy="4957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1748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ja-JP" altLang="en-US" dirty="0" smtClean="0"/>
              <a:t>２　実験結果</a:t>
            </a:r>
            <a:endParaRPr kumimoji="1" lang="ja-JP" altLang="en-US" dirty="0"/>
          </a:p>
        </p:txBody>
      </p:sp>
      <p:sp>
        <p:nvSpPr>
          <p:cNvPr id="3" name="コンテンツ プレースホルダー 2"/>
          <p:cNvSpPr>
            <a:spLocks noGrp="1"/>
          </p:cNvSpPr>
          <p:nvPr>
            <p:ph idx="1"/>
          </p:nvPr>
        </p:nvSpPr>
        <p:spPr>
          <a:xfrm>
            <a:off x="822959" y="1400176"/>
            <a:ext cx="7543801" cy="1317363"/>
          </a:xfrm>
          <a:ln>
            <a:solidFill>
              <a:schemeClr val="tx1"/>
            </a:solidFill>
          </a:ln>
        </p:spPr>
        <p:txBody>
          <a:bodyPr>
            <a:normAutofit/>
          </a:bodyPr>
          <a:lstStyle/>
          <a:p>
            <a:r>
              <a:rPr lang="ja-JP" altLang="en-US" sz="2200" dirty="0" smtClean="0"/>
              <a:t>時間</a:t>
            </a:r>
            <a:r>
              <a:rPr lang="ja-JP" altLang="en-US" sz="2200" dirty="0"/>
              <a:t>が経過するごとに類似度が減少</a:t>
            </a:r>
            <a:endParaRPr lang="en-US" altLang="ja-JP" sz="2200" dirty="0"/>
          </a:p>
          <a:p>
            <a:pPr marL="185738" indent="-185738"/>
            <a:r>
              <a:rPr lang="ja-JP" altLang="ja-JP" sz="2200" dirty="0"/>
              <a:t>特に，</a:t>
            </a:r>
            <a:r>
              <a:rPr lang="en-US" altLang="ja-JP" sz="2200" dirty="0"/>
              <a:t>Day0</a:t>
            </a:r>
            <a:r>
              <a:rPr lang="ja-JP" altLang="ja-JP" sz="2200" dirty="0"/>
              <a:t>と</a:t>
            </a:r>
            <a:r>
              <a:rPr lang="en-US" altLang="ja-JP" sz="2200" dirty="0"/>
              <a:t>Day1</a:t>
            </a:r>
            <a:r>
              <a:rPr lang="ja-JP" altLang="ja-JP" sz="2200" dirty="0"/>
              <a:t>間</a:t>
            </a:r>
            <a:r>
              <a:rPr lang="ja-JP" altLang="en-US" sz="2200" dirty="0"/>
              <a:t>で類似度が</a:t>
            </a:r>
            <a:r>
              <a:rPr lang="ja-JP" altLang="ja-JP" sz="2200" dirty="0"/>
              <a:t>大きく減少している</a:t>
            </a:r>
            <a:r>
              <a:rPr lang="ja-JP" altLang="ja-JP" sz="2200" dirty="0" smtClean="0"/>
              <a:t>ため</a:t>
            </a:r>
            <a:r>
              <a:rPr lang="en-US" altLang="ja-JP" sz="2200" dirty="0" smtClean="0"/>
              <a:t>Day1</a:t>
            </a:r>
            <a:r>
              <a:rPr lang="ja-JP" altLang="ja-JP" sz="2200" dirty="0"/>
              <a:t>で病気症状の発見が可能</a:t>
            </a:r>
            <a:endParaRPr lang="en-US" altLang="ja-JP" sz="22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26</a:t>
            </a:fld>
            <a:endParaRPr lang="ja-JP" altLang="en-US" dirty="0"/>
          </a:p>
        </p:txBody>
      </p:sp>
      <p:sp>
        <p:nvSpPr>
          <p:cNvPr id="7" name="テキスト ボックス 6"/>
          <p:cNvSpPr txBox="1"/>
          <p:nvPr/>
        </p:nvSpPr>
        <p:spPr>
          <a:xfrm>
            <a:off x="668059"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単体画像間の類似度</a:t>
            </a:r>
          </a:p>
          <a:p>
            <a:pPr algn="ctr"/>
            <a:endParaRPr kumimoji="1" lang="ja-JP" altLang="en-US" dirty="0"/>
          </a:p>
        </p:txBody>
      </p:sp>
      <p:pic>
        <p:nvPicPr>
          <p:cNvPr id="9" name="図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7706" y="2964225"/>
            <a:ext cx="4093200" cy="2690670"/>
          </a:xfrm>
          <a:prstGeom prst="rect">
            <a:avLst/>
          </a:prstGeom>
          <a:noFill/>
          <a:ln>
            <a:noFill/>
          </a:ln>
        </p:spPr>
      </p:pic>
      <p:sp>
        <p:nvSpPr>
          <p:cNvPr id="13" name="テキスト ボックス 12"/>
          <p:cNvSpPr txBox="1"/>
          <p:nvPr/>
        </p:nvSpPr>
        <p:spPr>
          <a:xfrm>
            <a:off x="4891945" y="5654895"/>
            <a:ext cx="3644721" cy="923330"/>
          </a:xfrm>
          <a:prstGeom prst="rect">
            <a:avLst/>
          </a:prstGeom>
          <a:noFill/>
        </p:spPr>
        <p:txBody>
          <a:bodyPr wrap="square" rtlCol="0">
            <a:spAutoFit/>
          </a:bodyPr>
          <a:lstStyle/>
          <a:p>
            <a:pPr algn="ctr"/>
            <a:r>
              <a:rPr kumimoji="1" lang="ja-JP" altLang="en-US" dirty="0" smtClean="0"/>
              <a:t>個体</a:t>
            </a:r>
            <a:r>
              <a:rPr kumimoji="1" lang="en-US" altLang="ja-JP" dirty="0" smtClean="0"/>
              <a:t>A</a:t>
            </a:r>
            <a:r>
              <a:rPr kumimoji="1" lang="ja-JP" altLang="en-US" dirty="0" smtClean="0"/>
              <a:t>（尾腐れ病）</a:t>
            </a:r>
            <a:endParaRPr kumimoji="1" lang="en-US" altLang="ja-JP" dirty="0" smtClean="0"/>
          </a:p>
          <a:p>
            <a:pPr algn="ctr"/>
            <a:r>
              <a:rPr lang="ja-JP" altLang="en-US" dirty="0"/>
              <a:t>画像集合間の類似度（提案手法）</a:t>
            </a:r>
          </a:p>
          <a:p>
            <a:pPr algn="ctr"/>
            <a:endParaRPr kumimoji="1" lang="ja-JP" altLang="en-US" dirty="0"/>
          </a:p>
        </p:txBody>
      </p:sp>
      <p:sp>
        <p:nvSpPr>
          <p:cNvPr id="6" name="円/楕円 5"/>
          <p:cNvSpPr/>
          <p:nvPr/>
        </p:nvSpPr>
        <p:spPr>
          <a:xfrm>
            <a:off x="5998119" y="4090485"/>
            <a:ext cx="4191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6527529" y="2821888"/>
            <a:ext cx="1969581" cy="921975"/>
          </a:xfrm>
          <a:prstGeom prst="wedgeRoundRectCallout">
            <a:avLst>
              <a:gd name="adj1" fmla="val -57103"/>
              <a:gd name="adj2" fmla="val 9349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lumMod val="75000"/>
                    <a:lumOff val="25000"/>
                  </a:schemeClr>
                </a:solidFill>
              </a:rPr>
              <a:t>外観変化検知</a:t>
            </a:r>
            <a:endParaRPr kumimoji="1" lang="ja-JP" altLang="en-US" sz="2000" dirty="0">
              <a:solidFill>
                <a:schemeClr val="tx1">
                  <a:lumMod val="75000"/>
                  <a:lumOff val="25000"/>
                </a:schemeClr>
              </a:solidFill>
            </a:endParaRPr>
          </a:p>
        </p:txBody>
      </p:sp>
      <p:sp>
        <p:nvSpPr>
          <p:cNvPr id="12" name="上矢印 11"/>
          <p:cNvSpPr/>
          <p:nvPr/>
        </p:nvSpPr>
        <p:spPr>
          <a:xfrm>
            <a:off x="5913043" y="2634848"/>
            <a:ext cx="440675" cy="4957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45600" y="1064994"/>
            <a:ext cx="1961003" cy="461665"/>
          </a:xfrm>
          <a:prstGeom prst="rect">
            <a:avLst/>
          </a:prstGeom>
          <a:noFill/>
        </p:spPr>
        <p:txBody>
          <a:bodyPr wrap="square" rtlCol="0">
            <a:spAutoFit/>
          </a:bodyPr>
          <a:lstStyle/>
          <a:p>
            <a:r>
              <a:rPr kumimoji="1" lang="ja-JP" altLang="en-US" sz="2400" smtClean="0"/>
              <a:t>提案手法</a:t>
            </a:r>
            <a:endParaRPr kumimoji="1" lang="ja-JP" altLang="en-US" sz="2400"/>
          </a:p>
        </p:txBody>
      </p:sp>
      <p:pic>
        <p:nvPicPr>
          <p:cNvPr id="15" name="図 14"/>
          <p:cNvPicPr>
            <a:picLocks noChangeAspect="1"/>
          </p:cNvPicPr>
          <p:nvPr/>
        </p:nvPicPr>
        <p:blipFill>
          <a:blip r:embed="rId3"/>
          <a:stretch>
            <a:fillRect/>
          </a:stretch>
        </p:blipFill>
        <p:spPr>
          <a:xfrm>
            <a:off x="429658" y="2964225"/>
            <a:ext cx="4013808" cy="2690670"/>
          </a:xfrm>
          <a:prstGeom prst="rect">
            <a:avLst/>
          </a:prstGeom>
        </p:spPr>
      </p:pic>
    </p:spTree>
    <p:extLst>
      <p:ext uri="{BB962C8B-B14F-4D97-AF65-F5344CB8AC3E}">
        <p14:creationId xmlns:p14="http://schemas.microsoft.com/office/powerpoint/2010/main" val="1434268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1400176"/>
            <a:ext cx="7543801" cy="2698099"/>
          </a:xfrm>
        </p:spPr>
        <p:txBody>
          <a:bodyPr>
            <a:normAutofit/>
          </a:bodyPr>
          <a:lstStyle/>
          <a:p>
            <a:r>
              <a:rPr lang="ja-JP" altLang="ja-JP" sz="2400" dirty="0"/>
              <a:t>単体の画像データ間の類似度</a:t>
            </a:r>
            <a:r>
              <a:rPr lang="ja-JP" altLang="en-US" sz="2400" dirty="0"/>
              <a:t>で比較</a:t>
            </a:r>
            <a:r>
              <a:rPr lang="ja-JP" altLang="ja-JP" sz="2400" dirty="0"/>
              <a:t>する場合</a:t>
            </a:r>
            <a:endParaRPr lang="en-US" altLang="ja-JP" sz="2400" dirty="0"/>
          </a:p>
          <a:p>
            <a:pPr marL="0">
              <a:buNone/>
            </a:pPr>
            <a:r>
              <a:rPr lang="ja-JP" altLang="en-US" sz="2400" dirty="0"/>
              <a:t>→ </a:t>
            </a:r>
            <a:r>
              <a:rPr lang="ja-JP" altLang="ja-JP" sz="2400" dirty="0"/>
              <a:t>着目している画像データの</a:t>
            </a:r>
            <a:r>
              <a:rPr lang="ja-JP" altLang="en-US" sz="2400" dirty="0"/>
              <a:t>外観変化の検知は</a:t>
            </a:r>
            <a:r>
              <a:rPr lang="ja-JP" altLang="en-US" sz="2400" dirty="0">
                <a:solidFill>
                  <a:srgbClr val="FF0000"/>
                </a:solidFill>
              </a:rPr>
              <a:t>困難</a:t>
            </a:r>
            <a:endParaRPr lang="en-US" altLang="ja-JP" sz="2400" dirty="0">
              <a:solidFill>
                <a:srgbClr val="FF0000"/>
              </a:solidFill>
            </a:endParaRPr>
          </a:p>
          <a:p>
            <a:pPr marL="185738" indent="-185738"/>
            <a:r>
              <a:rPr lang="ja-JP" altLang="ja-JP" sz="2400" dirty="0"/>
              <a:t>提案方式の適用に</a:t>
            </a:r>
            <a:r>
              <a:rPr lang="ja-JP" altLang="ja-JP" sz="2400" dirty="0" smtClean="0"/>
              <a:t>より</a:t>
            </a:r>
            <a:r>
              <a:rPr lang="ja-JP" altLang="en-US" sz="2400" dirty="0" smtClean="0"/>
              <a:t>時</a:t>
            </a:r>
            <a:r>
              <a:rPr lang="ja-JP" altLang="ja-JP" sz="2400" dirty="0" smtClean="0"/>
              <a:t>系列</a:t>
            </a:r>
            <a:r>
              <a:rPr lang="ja-JP" altLang="ja-JP" sz="2400" dirty="0"/>
              <a:t>画像集合間の類似度</a:t>
            </a:r>
            <a:r>
              <a:rPr lang="ja-JP" altLang="en-US" sz="2400" dirty="0"/>
              <a:t>で比較する場合</a:t>
            </a:r>
            <a:endParaRPr lang="en-US" altLang="ja-JP" sz="2400" dirty="0"/>
          </a:p>
          <a:p>
            <a:pPr marL="0">
              <a:buNone/>
            </a:pPr>
            <a:r>
              <a:rPr lang="ja-JP" altLang="en-US" sz="2400" dirty="0"/>
              <a:t>→ </a:t>
            </a:r>
            <a:r>
              <a:rPr lang="ja-JP" altLang="ja-JP" sz="2400" dirty="0"/>
              <a:t>着目している画像データの外観変化の検知が</a:t>
            </a:r>
            <a:r>
              <a:rPr lang="ja-JP" altLang="ja-JP" sz="2400" dirty="0" smtClean="0">
                <a:solidFill>
                  <a:srgbClr val="FF0000"/>
                </a:solidFill>
              </a:rPr>
              <a:t>可能</a:t>
            </a:r>
            <a:endParaRPr lang="en-US" altLang="ja-JP" sz="2400" dirty="0" smtClean="0">
              <a:solidFill>
                <a:srgbClr val="FF0000"/>
              </a:solidFill>
            </a:endParaRPr>
          </a:p>
          <a:p>
            <a:pPr marL="0">
              <a:buNone/>
            </a:pPr>
            <a:endParaRPr lang="en-US" altLang="ja-JP"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27</a:t>
            </a:fld>
            <a:endParaRPr lang="ja-JP" altLang="en-US" dirty="0"/>
          </a:p>
        </p:txBody>
      </p:sp>
      <p:sp>
        <p:nvSpPr>
          <p:cNvPr id="5" name="下矢印 4"/>
          <p:cNvSpPr/>
          <p:nvPr/>
        </p:nvSpPr>
        <p:spPr>
          <a:xfrm>
            <a:off x="4280878" y="3811836"/>
            <a:ext cx="627961" cy="5728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0257" y="4595984"/>
            <a:ext cx="6249202" cy="1366092"/>
          </a:xfrm>
          <a:prstGeom prst="roundRect">
            <a:avLst/>
          </a:prstGeom>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solidFill>
                  <a:schemeClr val="tx1"/>
                </a:solidFill>
              </a:rPr>
              <a:t>提案方式の適用に</a:t>
            </a:r>
            <a:r>
              <a:rPr lang="ja-JP" altLang="en-US" sz="2800" dirty="0" smtClean="0">
                <a:solidFill>
                  <a:schemeClr val="tx1"/>
                </a:solidFill>
              </a:rPr>
              <a:t>より</a:t>
            </a:r>
            <a:endParaRPr lang="en-US" altLang="ja-JP" sz="2800" dirty="0">
              <a:solidFill>
                <a:schemeClr val="tx1"/>
              </a:solidFill>
            </a:endParaRPr>
          </a:p>
          <a:p>
            <a:pPr algn="ctr"/>
            <a:r>
              <a:rPr lang="ja-JP" altLang="en-US" sz="2800" dirty="0" smtClean="0"/>
              <a:t>個体の</a:t>
            </a:r>
            <a:r>
              <a:rPr lang="ja-JP" altLang="en-US" sz="2800" dirty="0"/>
              <a:t>症状変化を追跡が実現可能</a:t>
            </a:r>
            <a:endParaRPr lang="en-US" altLang="ja-JP" sz="2800" dirty="0"/>
          </a:p>
        </p:txBody>
      </p:sp>
    </p:spTree>
    <p:extLst>
      <p:ext uri="{BB962C8B-B14F-4D97-AF65-F5344CB8AC3E}">
        <p14:creationId xmlns:p14="http://schemas.microsoft.com/office/powerpoint/2010/main" val="1014531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提案方式</a:t>
            </a:r>
            <a:endParaRPr lang="en-US" altLang="ja-JP" sz="2800" dirty="0" smtClean="0"/>
          </a:p>
          <a:p>
            <a:pPr lvl="1"/>
            <a:r>
              <a:rPr lang="ja-JP" altLang="en-US" sz="2400" dirty="0"/>
              <a:t>観賞魚の個体画像集合を時系列で分類し，</a:t>
            </a:r>
            <a:r>
              <a:rPr lang="ja-JP" altLang="en-US" sz="2400" dirty="0">
                <a:solidFill>
                  <a:srgbClr val="FF0000"/>
                </a:solidFill>
              </a:rPr>
              <a:t>画像集合間類似度の差分</a:t>
            </a:r>
            <a:r>
              <a:rPr lang="ja-JP" altLang="en-US" sz="2400" dirty="0"/>
              <a:t>を変化値として捉え，外観変化の検知方式を提案</a:t>
            </a:r>
          </a:p>
          <a:p>
            <a:r>
              <a:rPr lang="ja-JP" altLang="en-US" sz="2800" dirty="0" smtClean="0"/>
              <a:t>今後の課題</a:t>
            </a:r>
            <a:endParaRPr lang="en-US" altLang="ja-JP" sz="2800" dirty="0" smtClean="0"/>
          </a:p>
          <a:p>
            <a:pPr lvl="1"/>
            <a:r>
              <a:rPr kumimoji="1" lang="ja-JP" altLang="en-US" sz="2400" dirty="0" smtClean="0"/>
              <a:t>今回の実験で使用した模様以外でも</a:t>
            </a:r>
            <a:r>
              <a:rPr lang="ja-JP" altLang="ja-JP" sz="2400" dirty="0"/>
              <a:t>病気の症状を検知可能で</a:t>
            </a:r>
            <a:r>
              <a:rPr lang="ja-JP" altLang="ja-JP" sz="2400" dirty="0" smtClean="0"/>
              <a:t>ある</a:t>
            </a:r>
            <a:r>
              <a:rPr lang="ja-JP" altLang="en-US" sz="2400" dirty="0" smtClean="0"/>
              <a:t>か</a:t>
            </a:r>
            <a:endParaRPr lang="en-US" altLang="ja-JP" sz="2400" dirty="0" smtClean="0"/>
          </a:p>
          <a:p>
            <a:pPr lvl="1"/>
            <a:r>
              <a:rPr lang="ja-JP" altLang="en-US" sz="2400" dirty="0" smtClean="0"/>
              <a:t>千代紙</a:t>
            </a:r>
            <a:r>
              <a:rPr lang="ja-JP" altLang="en-US" sz="2400" dirty="0"/>
              <a:t>でなく観賞魚に適用できる</a:t>
            </a:r>
            <a:r>
              <a:rPr lang="ja-JP" altLang="en-US" sz="2400" dirty="0" smtClean="0"/>
              <a:t>か</a:t>
            </a:r>
            <a:endParaRPr lang="en-US" altLang="ja-JP" sz="2400" dirty="0" smtClean="0"/>
          </a:p>
          <a:p>
            <a:pPr lvl="1"/>
            <a:r>
              <a:rPr lang="ja-JP" altLang="en-US" sz="2400" dirty="0" smtClean="0"/>
              <a:t>画像集合に最低限必要な画像枚数の検証</a:t>
            </a:r>
            <a:endParaRPr lang="en-US" altLang="ja-JP" sz="2400" dirty="0"/>
          </a:p>
          <a:p>
            <a:pPr lvl="1"/>
            <a:r>
              <a:rPr lang="ja-JP" altLang="en-US" sz="2400" dirty="0" smtClean="0"/>
              <a:t>外観変化を検知した場合，病気の</a:t>
            </a:r>
            <a:r>
              <a:rPr lang="ja-JP" altLang="en-US" sz="2400" dirty="0" smtClean="0"/>
              <a:t>判定</a:t>
            </a:r>
            <a:endParaRPr lang="en-US" altLang="ja-JP" sz="2400" dirty="0" smtClean="0"/>
          </a:p>
          <a:p>
            <a:pPr lvl="1"/>
            <a:r>
              <a:rPr lang="en-US" altLang="ja-JP" sz="2400" dirty="0" err="1" smtClean="0"/>
              <a:t>GoogLeNet</a:t>
            </a:r>
            <a:r>
              <a:rPr lang="ja-JP" altLang="en-US" sz="2400" dirty="0" smtClean="0"/>
              <a:t>（転移学習）</a:t>
            </a:r>
            <a:endParaRPr lang="en-US" altLang="ja-JP" sz="2400" dirty="0" smtClean="0"/>
          </a:p>
          <a:p>
            <a:pPr lvl="1"/>
            <a:endParaRPr lang="en-US" altLang="ja-JP"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28</a:t>
            </a:fld>
            <a:endParaRPr lang="ja-JP" altLang="en-US" dirty="0"/>
          </a:p>
        </p:txBody>
      </p:sp>
    </p:spTree>
    <p:extLst>
      <p:ext uri="{BB962C8B-B14F-4D97-AF65-F5344CB8AC3E}">
        <p14:creationId xmlns:p14="http://schemas.microsoft.com/office/powerpoint/2010/main" val="2424772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r>
              <a:rPr lang="ja-JP" altLang="ja-JP" dirty="0"/>
              <a:t>実際の観賞魚の場合，対象が動くため他のタイミングで撮影するのか，また背景の海藻などのノイズの影響を受けてしまうので</a:t>
            </a:r>
            <a:r>
              <a:rPr lang="ja-JP" altLang="ja-JP" dirty="0" smtClean="0"/>
              <a:t>は→</a:t>
            </a:r>
            <a:r>
              <a:rPr lang="ja-JP" altLang="ja-JP" dirty="0"/>
              <a:t>前処理（エッジ抽出）</a:t>
            </a:r>
          </a:p>
          <a:p>
            <a:r>
              <a:rPr lang="ja-JP" altLang="ja-JP" dirty="0" smtClean="0"/>
              <a:t>どの</a:t>
            </a:r>
            <a:r>
              <a:rPr lang="ja-JP" altLang="ja-JP" dirty="0"/>
              <a:t>ように対象である観賞魚の画像範囲を決めるのか</a:t>
            </a:r>
            <a:r>
              <a:rPr lang="en-US" altLang="ja-JP" dirty="0"/>
              <a:t>(</a:t>
            </a:r>
            <a:r>
              <a:rPr lang="ja-JP" altLang="ja-JP" dirty="0"/>
              <a:t>判別を行うのか</a:t>
            </a:r>
            <a:r>
              <a:rPr lang="en-US" altLang="ja-JP" dirty="0"/>
              <a:t>)</a:t>
            </a:r>
            <a:endParaRPr lang="ja-JP" altLang="ja-JP" dirty="0"/>
          </a:p>
          <a:p>
            <a:r>
              <a:rPr lang="ja-JP" altLang="ja-JP" dirty="0" smtClean="0"/>
              <a:t>画像</a:t>
            </a:r>
            <a:r>
              <a:rPr lang="ja-JP" altLang="ja-JP" dirty="0"/>
              <a:t>の変化量を検知した後にどのような病気なのかを分類する</a:t>
            </a:r>
          </a:p>
          <a:p>
            <a:r>
              <a:rPr lang="ja-JP" altLang="ja-JP" dirty="0" smtClean="0"/>
              <a:t>成長</a:t>
            </a:r>
            <a:r>
              <a:rPr lang="ja-JP" altLang="ja-JP" dirty="0"/>
              <a:t>の変化と病気の変化の判別をつける案</a:t>
            </a:r>
            <a:r>
              <a:rPr lang="en-US" altLang="ja-JP" dirty="0"/>
              <a:t>(</a:t>
            </a:r>
            <a:r>
              <a:rPr lang="ja-JP" altLang="ja-JP" dirty="0"/>
              <a:t>今後におけるビジョン</a:t>
            </a:r>
            <a:r>
              <a:rPr lang="en-US" altLang="ja-JP" dirty="0"/>
              <a:t>)</a:t>
            </a:r>
            <a:r>
              <a:rPr lang="ja-JP" altLang="ja-JP" dirty="0"/>
              <a:t>はありますか</a:t>
            </a:r>
          </a:p>
          <a:p>
            <a:r>
              <a:rPr lang="ja-JP" altLang="ja-JP" dirty="0" smtClean="0"/>
              <a:t>類似度</a:t>
            </a:r>
            <a:r>
              <a:rPr lang="ja-JP" altLang="ja-JP" dirty="0"/>
              <a:t>をどのように見ているのか</a:t>
            </a:r>
            <a:r>
              <a:rPr lang="en-US" altLang="ja-JP" dirty="0"/>
              <a:t>(</a:t>
            </a:r>
            <a:r>
              <a:rPr lang="ja-JP" altLang="ja-JP" dirty="0"/>
              <a:t>学習時に健康個体の特徴量</a:t>
            </a:r>
            <a:r>
              <a:rPr lang="en-US" altLang="ja-JP" dirty="0"/>
              <a:t>(</a:t>
            </a:r>
            <a:r>
              <a:rPr lang="ja-JP" altLang="ja-JP" dirty="0"/>
              <a:t>たぶん</a:t>
            </a:r>
            <a:r>
              <a:rPr lang="en-US" altLang="ja-JP" dirty="0"/>
              <a:t>1</a:t>
            </a:r>
            <a:r>
              <a:rPr lang="ja-JP" altLang="ja-JP" dirty="0"/>
              <a:t>次元の値</a:t>
            </a:r>
            <a:r>
              <a:rPr lang="en-US" altLang="ja-JP" dirty="0"/>
              <a:t>)</a:t>
            </a:r>
            <a:r>
              <a:rPr lang="ja-JP" altLang="ja-JP" dirty="0"/>
              <a:t>を基にしているのか，比較画像を重ね合わせてその差分をとるような類似度なのか</a:t>
            </a:r>
            <a:r>
              <a:rPr lang="en-US" altLang="ja-JP" dirty="0"/>
              <a:t>)</a:t>
            </a:r>
            <a:endParaRPr lang="ja-JP" altLang="ja-JP" dirty="0"/>
          </a:p>
          <a:p>
            <a:r>
              <a:rPr lang="ja-JP" altLang="ja-JP" dirty="0" smtClean="0"/>
              <a:t>白点病</a:t>
            </a:r>
            <a:r>
              <a:rPr lang="ja-JP" altLang="ja-JP" dirty="0"/>
              <a:t>ではたくさんあるように見えたが実験の一つの点を大きくする変化は妥当なの</a:t>
            </a:r>
            <a:r>
              <a:rPr lang="ja-JP" altLang="ja-JP" dirty="0" smtClean="0"/>
              <a:t>か→</a:t>
            </a:r>
            <a:r>
              <a:rPr lang="ja-JP" altLang="ja-JP" dirty="0"/>
              <a:t>白点が増えていく場合も実験</a:t>
            </a:r>
          </a:p>
          <a:p>
            <a:r>
              <a:rPr lang="ja-JP" altLang="ja-JP" dirty="0" smtClean="0"/>
              <a:t>どのように判定</a:t>
            </a:r>
            <a:r>
              <a:rPr lang="ja-JP" altLang="ja-JP" dirty="0"/>
              <a:t>することで観賞魚が助かるラインを決めるのか．</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29</a:t>
            </a:fld>
            <a:endParaRPr lang="ja-JP" altLang="en-US" dirty="0"/>
          </a:p>
        </p:txBody>
      </p:sp>
    </p:spTree>
    <p:extLst>
      <p:ext uri="{BB962C8B-B14F-4D97-AF65-F5344CB8AC3E}">
        <p14:creationId xmlns:p14="http://schemas.microsoft.com/office/powerpoint/2010/main" val="130565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Autofit/>
          </a:bodyPr>
          <a:lstStyle/>
          <a:p>
            <a:pPr marL="265113" indent="-265113"/>
            <a:r>
              <a:rPr lang="ja-JP" altLang="en-US" sz="2400" dirty="0" smtClean="0"/>
              <a:t>観賞魚</a:t>
            </a:r>
            <a:r>
              <a:rPr lang="ja-JP" altLang="en-US" sz="2400" dirty="0"/>
              <a:t>の病気の症状として外見の変化として表れる特徴が</a:t>
            </a:r>
            <a:r>
              <a:rPr lang="ja-JP" altLang="en-US" sz="2400" dirty="0" smtClean="0"/>
              <a:t>ある</a:t>
            </a:r>
            <a:endParaRPr lang="en-US" altLang="ja-JP" sz="2400" dirty="0" smtClean="0"/>
          </a:p>
          <a:p>
            <a:pPr lvl="1"/>
            <a:r>
              <a:rPr lang="ja-JP" altLang="ja-JP" sz="2000" dirty="0"/>
              <a:t>体に寄生虫や白いカビが付着する</a:t>
            </a:r>
            <a:r>
              <a:rPr lang="ja-JP" altLang="ja-JP" sz="2000" dirty="0" smtClean="0"/>
              <a:t>白点病</a:t>
            </a:r>
            <a:endParaRPr lang="en-US" altLang="ja-JP" sz="2000" dirty="0" smtClean="0"/>
          </a:p>
          <a:p>
            <a:pPr lvl="1"/>
            <a:r>
              <a:rPr lang="ja-JP" altLang="ja-JP" sz="2000" dirty="0" smtClean="0"/>
              <a:t>尾ひれ</a:t>
            </a:r>
            <a:r>
              <a:rPr lang="ja-JP" altLang="ja-JP" sz="2000" dirty="0"/>
              <a:t>や背びれが溶けたりボロボロに破れたりする尾腐れ病</a:t>
            </a:r>
            <a:endParaRPr lang="en-US" altLang="ja-JP" sz="2000" dirty="0"/>
          </a:p>
          <a:p>
            <a:endParaRPr lang="en-US" altLang="ja-JP" sz="2400" dirty="0" smtClean="0"/>
          </a:p>
          <a:p>
            <a:pPr marL="0" indent="0">
              <a:buNone/>
            </a:pPr>
            <a:endParaRPr lang="en-US" altLang="ja-JP" sz="2400" dirty="0" smtClean="0"/>
          </a:p>
          <a:p>
            <a:pPr marL="0" indent="0">
              <a:buNone/>
            </a:pPr>
            <a:endParaRPr lang="en-US" altLang="ja-JP" sz="2400" dirty="0" smtClean="0"/>
          </a:p>
          <a:p>
            <a:pPr>
              <a:buFont typeface="Wingdings" panose="05000000000000000000" pitchFamily="2" charset="2"/>
              <a:buChar char="Ø"/>
            </a:pPr>
            <a:endParaRPr lang="en-US" altLang="ja-JP" sz="2400" dirty="0" smtClean="0"/>
          </a:p>
          <a:p>
            <a:pPr marL="265113" indent="-265113">
              <a:buFont typeface="Wingdings" panose="05000000000000000000" pitchFamily="2" charset="2"/>
              <a:buChar char="Ø"/>
            </a:pPr>
            <a:r>
              <a:rPr lang="ja-JP" altLang="en-US" sz="2400" dirty="0" smtClean="0"/>
              <a:t>固定カメラなどで</a:t>
            </a:r>
            <a:r>
              <a:rPr lang="ja-JP" altLang="en-US" sz="2400" dirty="0"/>
              <a:t>撮影した画像を基に外観変化を検知する手法が観賞魚の病気の早期発見に</a:t>
            </a:r>
            <a:r>
              <a:rPr lang="ja-JP" altLang="en-US" sz="2400" dirty="0" smtClean="0"/>
              <a:t>つながる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2977004"/>
            <a:ext cx="1877875" cy="140840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012" y="2969094"/>
            <a:ext cx="1959751" cy="146981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594" y="3024791"/>
            <a:ext cx="1905880" cy="1371706"/>
          </a:xfrm>
          <a:prstGeom prst="rect">
            <a:avLst/>
          </a:prstGeom>
        </p:spPr>
      </p:pic>
      <p:sp>
        <p:nvSpPr>
          <p:cNvPr id="8" name="テキスト ボックス 7"/>
          <p:cNvSpPr txBox="1"/>
          <p:nvPr/>
        </p:nvSpPr>
        <p:spPr>
          <a:xfrm>
            <a:off x="1302978" y="4412965"/>
            <a:ext cx="917835" cy="369332"/>
          </a:xfrm>
          <a:prstGeom prst="rect">
            <a:avLst/>
          </a:prstGeom>
          <a:noFill/>
        </p:spPr>
        <p:txBody>
          <a:bodyPr wrap="square" rtlCol="0">
            <a:spAutoFit/>
          </a:bodyPr>
          <a:lstStyle/>
          <a:p>
            <a:pPr algn="ctr"/>
            <a:r>
              <a:rPr kumimoji="1" lang="ja-JP" altLang="en-US" dirty="0" smtClean="0"/>
              <a:t>健康</a:t>
            </a:r>
            <a:endParaRPr kumimoji="1" lang="ja-JP" altLang="en-US" dirty="0"/>
          </a:p>
        </p:txBody>
      </p:sp>
      <p:sp>
        <p:nvSpPr>
          <p:cNvPr id="9" name="テキスト ボックス 8"/>
          <p:cNvSpPr txBox="1"/>
          <p:nvPr/>
        </p:nvSpPr>
        <p:spPr>
          <a:xfrm>
            <a:off x="2869953" y="4440049"/>
            <a:ext cx="2903867" cy="369332"/>
          </a:xfrm>
          <a:prstGeom prst="rect">
            <a:avLst/>
          </a:prstGeom>
          <a:noFill/>
        </p:spPr>
        <p:txBody>
          <a:bodyPr wrap="square" rtlCol="0">
            <a:spAutoFit/>
          </a:bodyPr>
          <a:lstStyle/>
          <a:p>
            <a:pPr algn="ctr"/>
            <a:r>
              <a:rPr kumimoji="1" lang="ja-JP" altLang="en-US" dirty="0" smtClean="0"/>
              <a:t>白点病</a:t>
            </a:r>
            <a:endParaRPr kumimoji="1" lang="ja-JP" altLang="en-US" dirty="0"/>
          </a:p>
        </p:txBody>
      </p:sp>
      <p:sp>
        <p:nvSpPr>
          <p:cNvPr id="10" name="テキスト ボックス 9"/>
          <p:cNvSpPr txBox="1"/>
          <p:nvPr/>
        </p:nvSpPr>
        <p:spPr>
          <a:xfrm>
            <a:off x="5577694" y="4412965"/>
            <a:ext cx="3231680" cy="369332"/>
          </a:xfrm>
          <a:prstGeom prst="rect">
            <a:avLst/>
          </a:prstGeom>
          <a:noFill/>
        </p:spPr>
        <p:txBody>
          <a:bodyPr wrap="square" rtlCol="0">
            <a:spAutoFit/>
          </a:bodyPr>
          <a:lstStyle/>
          <a:p>
            <a:pPr algn="ctr"/>
            <a:r>
              <a:rPr lang="ja-JP" altLang="en-US" dirty="0" smtClean="0"/>
              <a:t>尾腐れ病</a:t>
            </a:r>
            <a:endParaRPr lang="en-US" altLang="ja-JP" dirty="0" smtClean="0"/>
          </a:p>
        </p:txBody>
      </p:sp>
      <p:sp>
        <p:nvSpPr>
          <p:cNvPr id="11" name="円/楕円 10"/>
          <p:cNvSpPr/>
          <p:nvPr/>
        </p:nvSpPr>
        <p:spPr>
          <a:xfrm>
            <a:off x="3983871" y="3527890"/>
            <a:ext cx="754383" cy="68042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7453919" y="3316034"/>
            <a:ext cx="472914" cy="5520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9282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実験２　実験結果</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30</a:t>
            </a:fld>
            <a:endParaRPr lang="ja-JP" altLang="en-US" dirty="0"/>
          </a:p>
        </p:txBody>
      </p:sp>
      <p:pic>
        <p:nvPicPr>
          <p:cNvPr id="5" name="図 4"/>
          <p:cNvPicPr>
            <a:picLocks noChangeAspect="1"/>
          </p:cNvPicPr>
          <p:nvPr/>
        </p:nvPicPr>
        <p:blipFill>
          <a:blip r:embed="rId2"/>
          <a:stretch>
            <a:fillRect/>
          </a:stretch>
        </p:blipFill>
        <p:spPr>
          <a:xfrm>
            <a:off x="1215435" y="3920269"/>
            <a:ext cx="3739663" cy="2124000"/>
          </a:xfrm>
          <a:prstGeom prst="rect">
            <a:avLst/>
          </a:prstGeom>
        </p:spPr>
      </p:pic>
      <p:pic>
        <p:nvPicPr>
          <p:cNvPr id="8" name="図 7"/>
          <p:cNvPicPr>
            <a:picLocks noChangeAspect="1"/>
          </p:cNvPicPr>
          <p:nvPr/>
        </p:nvPicPr>
        <p:blipFill>
          <a:blip r:embed="rId3"/>
          <a:stretch>
            <a:fillRect/>
          </a:stretch>
        </p:blipFill>
        <p:spPr>
          <a:xfrm>
            <a:off x="1215435" y="1706106"/>
            <a:ext cx="3739663" cy="2124000"/>
          </a:xfrm>
          <a:prstGeom prst="rect">
            <a:avLst/>
          </a:prstGeom>
        </p:spPr>
      </p:pic>
      <p:pic>
        <p:nvPicPr>
          <p:cNvPr id="9" name="図 8"/>
          <p:cNvPicPr>
            <a:picLocks noChangeAspect="1"/>
          </p:cNvPicPr>
          <p:nvPr/>
        </p:nvPicPr>
        <p:blipFill>
          <a:blip r:embed="rId4"/>
          <a:stretch>
            <a:fillRect/>
          </a:stretch>
        </p:blipFill>
        <p:spPr>
          <a:xfrm>
            <a:off x="5166807" y="1706106"/>
            <a:ext cx="3739663" cy="2124000"/>
          </a:xfrm>
          <a:prstGeom prst="rect">
            <a:avLst/>
          </a:prstGeom>
        </p:spPr>
      </p:pic>
      <p:pic>
        <p:nvPicPr>
          <p:cNvPr id="10" name="図 9"/>
          <p:cNvPicPr>
            <a:picLocks noChangeAspect="1"/>
          </p:cNvPicPr>
          <p:nvPr/>
        </p:nvPicPr>
        <p:blipFill>
          <a:blip r:embed="rId5"/>
          <a:stretch>
            <a:fillRect/>
          </a:stretch>
        </p:blipFill>
        <p:spPr>
          <a:xfrm>
            <a:off x="5166807" y="3920269"/>
            <a:ext cx="3739663" cy="2124000"/>
          </a:xfrm>
          <a:prstGeom prst="rect">
            <a:avLst/>
          </a:prstGeom>
        </p:spPr>
      </p:pic>
      <p:sp>
        <p:nvSpPr>
          <p:cNvPr id="11" name="テキスト ボックス 10"/>
          <p:cNvSpPr txBox="1"/>
          <p:nvPr/>
        </p:nvSpPr>
        <p:spPr>
          <a:xfrm>
            <a:off x="82326" y="2583440"/>
            <a:ext cx="1129274" cy="369332"/>
          </a:xfrm>
          <a:prstGeom prst="rect">
            <a:avLst/>
          </a:prstGeom>
          <a:noFill/>
        </p:spPr>
        <p:txBody>
          <a:bodyPr wrap="square" rtlCol="0">
            <a:spAutoFit/>
          </a:bodyPr>
          <a:lstStyle/>
          <a:p>
            <a:pPr algn="ctr"/>
            <a:r>
              <a:rPr kumimoji="1" lang="ja-JP" altLang="en-US" dirty="0" smtClean="0"/>
              <a:t>尾腐れ病</a:t>
            </a:r>
            <a:endParaRPr kumimoji="1" lang="ja-JP" altLang="en-US" dirty="0"/>
          </a:p>
        </p:txBody>
      </p:sp>
      <p:sp>
        <p:nvSpPr>
          <p:cNvPr id="12" name="テキスト ボックス 11"/>
          <p:cNvSpPr txBox="1"/>
          <p:nvPr/>
        </p:nvSpPr>
        <p:spPr>
          <a:xfrm>
            <a:off x="184347" y="4807994"/>
            <a:ext cx="925233" cy="369332"/>
          </a:xfrm>
          <a:prstGeom prst="rect">
            <a:avLst/>
          </a:prstGeom>
          <a:noFill/>
        </p:spPr>
        <p:txBody>
          <a:bodyPr wrap="square" rtlCol="0">
            <a:spAutoFit/>
          </a:bodyPr>
          <a:lstStyle/>
          <a:p>
            <a:pPr algn="ctr"/>
            <a:r>
              <a:rPr lang="ja-JP" altLang="en-US" dirty="0" smtClean="0"/>
              <a:t>白点</a:t>
            </a:r>
            <a:r>
              <a:rPr kumimoji="1" lang="ja-JP" altLang="en-US" dirty="0" smtClean="0"/>
              <a:t>病</a:t>
            </a:r>
            <a:endParaRPr kumimoji="1" lang="ja-JP" altLang="en-US" dirty="0"/>
          </a:p>
        </p:txBody>
      </p:sp>
      <p:sp>
        <p:nvSpPr>
          <p:cNvPr id="13" name="テキスト ボックス 12"/>
          <p:cNvSpPr txBox="1"/>
          <p:nvPr/>
        </p:nvSpPr>
        <p:spPr>
          <a:xfrm>
            <a:off x="2520629" y="1336774"/>
            <a:ext cx="1129274" cy="369332"/>
          </a:xfrm>
          <a:prstGeom prst="rect">
            <a:avLst/>
          </a:prstGeom>
          <a:noFill/>
        </p:spPr>
        <p:txBody>
          <a:bodyPr wrap="square" rtlCol="0">
            <a:spAutoFit/>
          </a:bodyPr>
          <a:lstStyle/>
          <a:p>
            <a:pPr algn="ctr"/>
            <a:r>
              <a:rPr kumimoji="1" lang="ja-JP" altLang="en-US" dirty="0" smtClean="0"/>
              <a:t>個体</a:t>
            </a:r>
            <a:r>
              <a:rPr kumimoji="1" lang="en-US" altLang="ja-JP" dirty="0" smtClean="0"/>
              <a:t>B</a:t>
            </a:r>
            <a:endParaRPr kumimoji="1" lang="ja-JP" altLang="en-US" dirty="0"/>
          </a:p>
        </p:txBody>
      </p:sp>
      <p:sp>
        <p:nvSpPr>
          <p:cNvPr id="14" name="テキスト ボックス 13"/>
          <p:cNvSpPr txBox="1"/>
          <p:nvPr/>
        </p:nvSpPr>
        <p:spPr>
          <a:xfrm>
            <a:off x="6472001" y="1336774"/>
            <a:ext cx="1129274" cy="369332"/>
          </a:xfrm>
          <a:prstGeom prst="rect">
            <a:avLst/>
          </a:prstGeom>
          <a:noFill/>
        </p:spPr>
        <p:txBody>
          <a:bodyPr wrap="square" rtlCol="0">
            <a:spAutoFit/>
          </a:bodyPr>
          <a:lstStyle/>
          <a:p>
            <a:pPr algn="ctr"/>
            <a:r>
              <a:rPr lang="ja-JP" altLang="en-US" dirty="0" smtClean="0"/>
              <a:t>個体</a:t>
            </a:r>
            <a:r>
              <a:rPr lang="en-US" altLang="ja-JP" dirty="0" smtClean="0"/>
              <a:t>C</a:t>
            </a:r>
            <a:endParaRPr kumimoji="1" lang="ja-JP" altLang="en-US" dirty="0"/>
          </a:p>
        </p:txBody>
      </p:sp>
    </p:spTree>
    <p:extLst>
      <p:ext uri="{BB962C8B-B14F-4D97-AF65-F5344CB8AC3E}">
        <p14:creationId xmlns:p14="http://schemas.microsoft.com/office/powerpoint/2010/main" val="149764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関連研究</a:t>
            </a:r>
            <a:endParaRPr kumimoji="1" lang="ja-JP" altLang="en-US" dirty="0"/>
          </a:p>
        </p:txBody>
      </p:sp>
      <p:sp>
        <p:nvSpPr>
          <p:cNvPr id="3" name="コンテンツ プレースホルダー 2"/>
          <p:cNvSpPr>
            <a:spLocks noGrp="1"/>
          </p:cNvSpPr>
          <p:nvPr>
            <p:ph idx="1"/>
          </p:nvPr>
        </p:nvSpPr>
        <p:spPr/>
        <p:txBody>
          <a:bodyPr>
            <a:noAutofit/>
          </a:bodyPr>
          <a:lstStyle/>
          <a:p>
            <a:pPr marL="185738" indent="-185738"/>
            <a:r>
              <a:rPr lang="ja-JP" altLang="en-US" sz="2400" dirty="0" smtClean="0"/>
              <a:t>病気判定</a:t>
            </a:r>
            <a:endParaRPr lang="en-US" altLang="ja-JP" sz="2400" dirty="0" smtClean="0"/>
          </a:p>
          <a:p>
            <a:pPr marL="478346" lvl="1" indent="-185738"/>
            <a:r>
              <a:rPr lang="ja-JP" altLang="en-US" sz="2000" dirty="0" smtClean="0"/>
              <a:t>画像</a:t>
            </a:r>
            <a:r>
              <a:rPr lang="ja-JP" altLang="en-US" sz="2000" dirty="0"/>
              <a:t>特徴を利用したイネ病気の判別・</a:t>
            </a:r>
            <a:r>
              <a:rPr lang="ja-JP" altLang="en-US" sz="2000" dirty="0" smtClean="0"/>
              <a:t>分類［</a:t>
            </a:r>
            <a:r>
              <a:rPr lang="en-US" altLang="ja-JP" sz="2000" dirty="0"/>
              <a:t>2010</a:t>
            </a:r>
            <a:r>
              <a:rPr lang="ja-JP" altLang="en-US" sz="2000" dirty="0"/>
              <a:t>］</a:t>
            </a:r>
            <a:r>
              <a:rPr lang="en-US" altLang="ja-JP" sz="2000" dirty="0"/>
              <a:t>-</a:t>
            </a:r>
            <a:r>
              <a:rPr lang="ja-JP" altLang="en-US" sz="2000" dirty="0" smtClean="0"/>
              <a:t>農業機械學會誌</a:t>
            </a:r>
            <a:endParaRPr lang="en-US" altLang="ja-JP" sz="2000" dirty="0" smtClean="0"/>
          </a:p>
          <a:p>
            <a:pPr marL="478346" lvl="1" indent="-185738">
              <a:tabLst>
                <a:tab pos="185738" algn="l"/>
              </a:tabLst>
            </a:pPr>
            <a:r>
              <a:rPr lang="ja-JP" altLang="en-US" sz="2000" dirty="0" smtClean="0"/>
              <a:t>画像</a:t>
            </a:r>
            <a:r>
              <a:rPr lang="ja-JP" altLang="en-US" sz="2000" dirty="0"/>
              <a:t>処理によるキュウリの葉の病気</a:t>
            </a:r>
            <a:r>
              <a:rPr lang="ja-JP" altLang="en-US" sz="2000" dirty="0" smtClean="0"/>
              <a:t>診断［</a:t>
            </a:r>
            <a:r>
              <a:rPr lang="en-US" altLang="ja-JP" sz="2000" dirty="0" smtClean="0"/>
              <a:t>2011</a:t>
            </a:r>
            <a:r>
              <a:rPr lang="ja-JP" altLang="en-US" sz="2000" dirty="0" smtClean="0"/>
              <a:t>］</a:t>
            </a:r>
            <a:r>
              <a:rPr lang="en-US" altLang="ja-JP" sz="2000" dirty="0" smtClean="0"/>
              <a:t>-</a:t>
            </a:r>
            <a:r>
              <a:rPr lang="zh-TW" altLang="en-US" sz="2000" dirty="0">
                <a:latin typeface="メイリオ" panose="020B0604030504040204" pitchFamily="50" charset="-128"/>
                <a:ea typeface="メイリオ" panose="020B0604030504040204" pitchFamily="50" charset="-128"/>
              </a:rPr>
              <a:t>愛知教育大学研究</a:t>
            </a:r>
            <a:r>
              <a:rPr lang="zh-TW" altLang="en-US" sz="2000" dirty="0" smtClean="0">
                <a:latin typeface="メイリオ" panose="020B0604030504040204" pitchFamily="50" charset="-128"/>
                <a:ea typeface="メイリオ" panose="020B0604030504040204" pitchFamily="50" charset="-128"/>
              </a:rPr>
              <a:t>報告</a:t>
            </a:r>
            <a:endParaRPr lang="en-US" altLang="zh-TW" sz="2000" dirty="0" smtClean="0">
              <a:latin typeface="メイリオ" panose="020B0604030504040204" pitchFamily="50" charset="-128"/>
              <a:ea typeface="メイリオ" panose="020B0604030504040204" pitchFamily="50" charset="-128"/>
            </a:endParaRPr>
          </a:p>
          <a:p>
            <a:r>
              <a:rPr lang="ja-JP" altLang="en-US" sz="2400" dirty="0" smtClean="0"/>
              <a:t>類似度</a:t>
            </a:r>
            <a:endParaRPr lang="en-US" altLang="ja-JP" sz="2400" dirty="0" smtClean="0"/>
          </a:p>
          <a:p>
            <a:pPr lvl="1"/>
            <a:r>
              <a:rPr lang="ja-JP" altLang="en-US" sz="2000" dirty="0" smtClean="0"/>
              <a:t>画像処理を用いた研磨面の評価［</a:t>
            </a:r>
            <a:r>
              <a:rPr lang="en-US" altLang="ja-JP" sz="2000" dirty="0" smtClean="0"/>
              <a:t>2016</a:t>
            </a:r>
            <a:r>
              <a:rPr lang="ja-JP" altLang="en-US" sz="2000" dirty="0" smtClean="0"/>
              <a:t>］</a:t>
            </a:r>
            <a:r>
              <a:rPr lang="en-US" altLang="ja-JP" sz="2000" dirty="0" smtClean="0"/>
              <a:t>-</a:t>
            </a:r>
            <a:r>
              <a:rPr lang="ja-JP" altLang="en-US" sz="2000" dirty="0"/>
              <a:t>精密</a:t>
            </a:r>
            <a:r>
              <a:rPr lang="ja-JP" altLang="en-US" sz="2000" dirty="0" smtClean="0"/>
              <a:t>工学会</a:t>
            </a:r>
            <a:endParaRPr lang="en-US" altLang="ja-JP" sz="20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画像の回転・拡大を考慮した画像特徴量</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ベルマークの画像識別［</a:t>
            </a:r>
            <a:r>
              <a:rPr lang="en-US" altLang="ja-JP" sz="2000" dirty="0" smtClean="0">
                <a:latin typeface="メイリオ" panose="020B0604030504040204" pitchFamily="50" charset="-128"/>
                <a:ea typeface="メイリオ" panose="020B0604030504040204" pitchFamily="50" charset="-128"/>
              </a:rPr>
              <a:t>2014</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rPr>
              <a:t>第</a:t>
            </a:r>
            <a:r>
              <a:rPr lang="en-US" altLang="ja-JP" sz="2000" dirty="0">
                <a:latin typeface="メイリオ" panose="020B0604030504040204" pitchFamily="50" charset="-128"/>
              </a:rPr>
              <a:t>76</a:t>
            </a:r>
            <a:r>
              <a:rPr lang="ja-JP" altLang="en-US" sz="2000" dirty="0">
                <a:latin typeface="メイリオ" panose="020B0604030504040204" pitchFamily="50" charset="-128"/>
              </a:rPr>
              <a:t>回全国大会講演論</a:t>
            </a:r>
            <a:r>
              <a:rPr lang="ja-JP" altLang="en-US" sz="2000" dirty="0" smtClean="0">
                <a:latin typeface="メイリオ" panose="020B0604030504040204" pitchFamily="50" charset="-128"/>
              </a:rPr>
              <a:t>文集</a:t>
            </a:r>
            <a:endParaRPr lang="en-US" altLang="ja-JP" sz="2000" dirty="0" smtClean="0">
              <a:latin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Autofit/>
          </a:bodyPr>
          <a:lstStyle/>
          <a:p>
            <a:pPr marL="185738" indent="-185738"/>
            <a:r>
              <a:rPr lang="ja-JP" altLang="ja-JP" sz="2400" dirty="0"/>
              <a:t>観賞魚の外観の変化に着目して病気判定する場合，画像認識技術を適用することが可能</a:t>
            </a:r>
            <a:endParaRPr lang="en-US" altLang="ja-JP" sz="2400" dirty="0"/>
          </a:p>
          <a:p>
            <a:pPr lvl="1"/>
            <a:endParaRPr lang="en-US" altLang="ja-JP" sz="2400" dirty="0"/>
          </a:p>
          <a:p>
            <a:pPr marL="201168" lvl="1" indent="0">
              <a:buNone/>
            </a:pPr>
            <a:endParaRPr lang="en-US" altLang="ja-JP" sz="2400" dirty="0" smtClean="0"/>
          </a:p>
          <a:p>
            <a:pPr marL="201168" lvl="1" indent="0">
              <a:buNone/>
            </a:pPr>
            <a:endParaRPr lang="en-US" altLang="ja-JP" sz="2400" dirty="0"/>
          </a:p>
          <a:p>
            <a:r>
              <a:rPr lang="ja-JP" altLang="en-US" sz="2400" dirty="0"/>
              <a:t>下記の課題点がある</a:t>
            </a:r>
            <a:endParaRPr lang="en-US" altLang="ja-JP" sz="2400" dirty="0"/>
          </a:p>
          <a:p>
            <a:pPr marL="658368" lvl="1" indent="-457200">
              <a:buFont typeface="+mj-lt"/>
              <a:buAutoNum type="arabicPeriod"/>
            </a:pPr>
            <a:r>
              <a:rPr lang="ja-JP" altLang="en-US" sz="2400" dirty="0"/>
              <a:t>観賞魚の個体の識別</a:t>
            </a:r>
            <a:endParaRPr lang="en-US" altLang="ja-JP" sz="2400" dirty="0"/>
          </a:p>
          <a:p>
            <a:pPr marL="658368" lvl="1" indent="-457200">
              <a:buFont typeface="+mj-lt"/>
              <a:buAutoNum type="arabicPeriod"/>
            </a:pPr>
            <a:r>
              <a:rPr lang="ja-JP" altLang="en-US" sz="2400" dirty="0" smtClean="0"/>
              <a:t>病気症状箇所が柄に混ざる可能性があるので，個体別</a:t>
            </a:r>
            <a:r>
              <a:rPr lang="ja-JP" altLang="en-US" sz="2400" dirty="0"/>
              <a:t>の模様を考慮した上で外観の変化を</a:t>
            </a:r>
            <a:r>
              <a:rPr lang="ja-JP" altLang="en-US" sz="2400" dirty="0" smtClean="0"/>
              <a:t>認識</a:t>
            </a:r>
            <a:r>
              <a:rPr lang="en-US" altLang="ja-JP" sz="2400" dirty="0"/>
              <a:t/>
            </a:r>
            <a:br>
              <a:rPr lang="en-US" altLang="ja-JP" sz="2400" dirty="0"/>
            </a:br>
            <a:endParaRPr lang="en-US" altLang="ja-JP" sz="2400" dirty="0" smtClean="0"/>
          </a:p>
          <a:p>
            <a:pPr marL="450850" lvl="1" indent="-250825">
              <a:buFont typeface="Wingdings" panose="05000000000000000000" pitchFamily="2" charset="2"/>
              <a:buChar char="Ø"/>
            </a:pPr>
            <a:r>
              <a:rPr lang="ja-JP" altLang="ja-JP" sz="2600" dirty="0" smtClean="0"/>
              <a:t>類似度</a:t>
            </a:r>
            <a:r>
              <a:rPr lang="ja-JP" altLang="ja-JP" sz="2600" dirty="0"/>
              <a:t>を算出する際の比較データが１枚だけでは判定材料が少なく正確な判定が困難</a:t>
            </a:r>
            <a:endParaRPr lang="en-US" altLang="ja-JP" sz="2600" dirty="0"/>
          </a:p>
          <a:p>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
        <p:nvSpPr>
          <p:cNvPr id="5" name="下矢印 4"/>
          <p:cNvSpPr/>
          <p:nvPr/>
        </p:nvSpPr>
        <p:spPr>
          <a:xfrm>
            <a:off x="1978353" y="2435441"/>
            <a:ext cx="914400" cy="626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20667" t="12596" r="28848" b="20469"/>
          <a:stretch/>
        </p:blipFill>
        <p:spPr>
          <a:xfrm>
            <a:off x="5695721" y="1774869"/>
            <a:ext cx="2355301" cy="2355301"/>
          </a:xfrm>
          <a:prstGeom prst="rect">
            <a:avLst/>
          </a:prstGeom>
        </p:spPr>
      </p:pic>
      <p:sp>
        <p:nvSpPr>
          <p:cNvPr id="8" name="円/楕円 7"/>
          <p:cNvSpPr/>
          <p:nvPr/>
        </p:nvSpPr>
        <p:spPr>
          <a:xfrm>
            <a:off x="6785237" y="2390659"/>
            <a:ext cx="353694" cy="3635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71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単体画像の比較による類似度算出</a:t>
            </a:r>
            <a:endParaRPr kumimoji="1" lang="en-US" altLang="ja-JP" sz="2400" dirty="0" smtClean="0"/>
          </a:p>
          <a:p>
            <a:r>
              <a:rPr lang="ja-JP" altLang="en-US" sz="2400" dirty="0" smtClean="0"/>
              <a:t>欠点：画像の向き・角度・光の加減に影響されやすい</a:t>
            </a:r>
            <a:endParaRPr lang="en-US" altLang="ja-JP" sz="2400" dirty="0" smtClean="0"/>
          </a:p>
          <a:p>
            <a:pPr lvl="1"/>
            <a:r>
              <a:rPr kumimoji="1" lang="ja-JP" altLang="en-US" sz="2000" dirty="0" smtClean="0"/>
              <a:t>文献</a:t>
            </a:r>
            <a:r>
              <a:rPr kumimoji="1" lang="en-US" altLang="ja-JP" sz="2000" dirty="0" smtClean="0"/>
              <a:t>[4]</a:t>
            </a:r>
            <a:r>
              <a:rPr kumimoji="1" lang="ja-JP" altLang="en-US" sz="2000" dirty="0" smtClean="0"/>
              <a:t> </a:t>
            </a:r>
            <a:r>
              <a:rPr kumimoji="1" lang="en-US" altLang="ja-JP" sz="2000" dirty="0" smtClean="0"/>
              <a:t>SURF</a:t>
            </a:r>
            <a:r>
              <a:rPr kumimoji="1" lang="ja-JP" altLang="en-US" sz="2000" dirty="0" smtClean="0"/>
              <a:t>特徴：</a:t>
            </a:r>
            <a:r>
              <a:rPr lang="ja-JP" altLang="en-US" sz="2000" dirty="0" smtClean="0"/>
              <a:t>向きによる類似度の影響→減少</a:t>
            </a:r>
            <a:endParaRPr lang="en-US" altLang="ja-JP" sz="2000" dirty="0" smtClean="0"/>
          </a:p>
          <a:p>
            <a:pPr marL="2511425" lvl="1" indent="87313">
              <a:buNone/>
            </a:pPr>
            <a:r>
              <a:rPr kumimoji="1" lang="ja-JP" altLang="en-US" sz="2000" dirty="0" smtClean="0"/>
              <a:t>角度・光の加減の影響→変化なし</a:t>
            </a:r>
            <a:endParaRPr kumimoji="1" lang="en-US" altLang="ja-JP" sz="2000" dirty="0" smtClean="0"/>
          </a:p>
          <a:p>
            <a:endParaRPr kumimoji="1"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30930553"/>
              </p:ext>
            </p:extLst>
          </p:nvPr>
        </p:nvGraphicFramePr>
        <p:xfrm>
          <a:off x="979273" y="3076090"/>
          <a:ext cx="7003480" cy="3225136"/>
        </p:xfrm>
        <a:graphic>
          <a:graphicData uri="http://schemas.openxmlformats.org/drawingml/2006/table">
            <a:tbl>
              <a:tblPr firstRow="1" bandRow="1">
                <a:tableStyleId>{5940675A-B579-460E-94D1-54222C63F5DA}</a:tableStyleId>
              </a:tblPr>
              <a:tblGrid>
                <a:gridCol w="1750870"/>
                <a:gridCol w="1750870"/>
                <a:gridCol w="1750870"/>
                <a:gridCol w="1750870"/>
              </a:tblGrid>
              <a:tr h="361851">
                <a:tc>
                  <a:txBody>
                    <a:bodyPr/>
                    <a:lstStyle/>
                    <a:p>
                      <a:pPr algn="ctr"/>
                      <a:r>
                        <a:rPr kumimoji="1" lang="ja-JP" altLang="en-US" dirty="0" smtClean="0"/>
                        <a:t>識別画像</a:t>
                      </a:r>
                      <a:endParaRPr kumimoji="1" lang="ja-JP" altLang="en-US" dirty="0"/>
                    </a:p>
                  </a:txBody>
                  <a:tcPr anchor="ctr"/>
                </a:tc>
                <a:tc gridSpan="3">
                  <a:txBody>
                    <a:bodyPr/>
                    <a:lstStyle/>
                    <a:p>
                      <a:pPr algn="ctr"/>
                      <a:r>
                        <a:rPr kumimoji="1" lang="ja-JP" altLang="en-US" dirty="0" smtClean="0"/>
                        <a:t>初期画像</a:t>
                      </a:r>
                      <a:endParaRPr kumimoji="1" lang="ja-JP" altLang="en-US" dirty="0"/>
                    </a:p>
                  </a:txBody>
                  <a:tcPr anchor="ctr"/>
                </a:tc>
                <a:tc hMerge="1">
                  <a:txBody>
                    <a:bodyPr/>
                    <a:lstStyle/>
                    <a:p>
                      <a:pPr algn="ctr"/>
                      <a:endParaRPr kumimoji="1" lang="ja-JP" altLang="en-US" dirty="0"/>
                    </a:p>
                  </a:txBody>
                  <a:tcPr/>
                </a:tc>
                <a:tc hMerge="1">
                  <a:txBody>
                    <a:bodyPr/>
                    <a:lstStyle/>
                    <a:p>
                      <a:pPr algn="ctr"/>
                      <a:endParaRPr kumimoji="1" lang="ja-JP" altLang="en-US" dirty="0"/>
                    </a:p>
                  </a:txBody>
                  <a:tcPr/>
                </a:tc>
              </a:tr>
              <a:tr h="1502369">
                <a:tc>
                  <a:txBody>
                    <a:bodyPr/>
                    <a:lstStyle/>
                    <a:p>
                      <a:endParaRPr kumimoji="1" lang="ja-JP" altLang="en-US" dirty="0"/>
                    </a:p>
                  </a:txBody>
                  <a:tcPr anchor="ctr"/>
                </a:tc>
                <a:tc>
                  <a:txBody>
                    <a:bodyPr/>
                    <a:lstStyle/>
                    <a:p>
                      <a:endParaRPr kumimoji="1" lang="ja-JP" altLang="en-US" dirty="0"/>
                    </a:p>
                  </a:txBody>
                  <a:tcPr anchor="ctr"/>
                </a:tc>
                <a:tc>
                  <a:txBody>
                    <a:bodyPr/>
                    <a:lstStyle/>
                    <a:p>
                      <a:endParaRPr kumimoji="1" lang="ja-JP" altLang="en-US" dirty="0"/>
                    </a:p>
                  </a:txBody>
                  <a:tcPr anchor="ctr"/>
                </a:tc>
                <a:tc>
                  <a:txBody>
                    <a:bodyPr/>
                    <a:lstStyle/>
                    <a:p>
                      <a:endParaRPr kumimoji="1" lang="ja-JP" altLang="en-US" dirty="0"/>
                    </a:p>
                  </a:txBody>
                  <a:tcPr anchor="ctr"/>
                </a:tc>
              </a:tr>
              <a:tr h="782579">
                <a:tc>
                  <a:txBody>
                    <a:bodyPr/>
                    <a:lstStyle/>
                    <a:p>
                      <a:pPr algn="ctr"/>
                      <a:r>
                        <a:rPr kumimoji="1" lang="ja-JP" altLang="en-US" dirty="0" smtClean="0"/>
                        <a:t>画像の</a:t>
                      </a:r>
                      <a:endParaRPr kumimoji="1" lang="en-US" altLang="ja-JP" dirty="0" smtClean="0"/>
                    </a:p>
                    <a:p>
                      <a:pPr algn="ctr"/>
                      <a:r>
                        <a:rPr kumimoji="1" lang="ja-JP" altLang="en-US" dirty="0" smtClean="0"/>
                        <a:t>回転角度</a:t>
                      </a:r>
                      <a:endParaRPr kumimoji="1" lang="ja-JP" altLang="en-US" dirty="0"/>
                    </a:p>
                  </a:txBody>
                  <a:tcPr anchor="ctr"/>
                </a:tc>
                <a:tc>
                  <a:txBody>
                    <a:bodyPr/>
                    <a:lstStyle/>
                    <a:p>
                      <a:pPr algn="ctr"/>
                      <a:r>
                        <a:rPr kumimoji="1" lang="ja-JP" altLang="en-US" dirty="0" smtClean="0"/>
                        <a:t>少</a:t>
                      </a:r>
                      <a:endParaRPr kumimoji="1" lang="ja-JP" altLang="en-US" dirty="0"/>
                    </a:p>
                  </a:txBody>
                  <a:tcPr anchor="ctr"/>
                </a:tc>
                <a:tc>
                  <a:txBody>
                    <a:bodyPr/>
                    <a:lstStyle/>
                    <a:p>
                      <a:pPr algn="ctr"/>
                      <a:r>
                        <a:rPr kumimoji="1" lang="ja-JP" altLang="en-US" dirty="0" smtClean="0"/>
                        <a:t>中</a:t>
                      </a:r>
                      <a:endParaRPr kumimoji="1" lang="ja-JP" altLang="en-US" dirty="0"/>
                    </a:p>
                  </a:txBody>
                  <a:tcPr anchor="ctr"/>
                </a:tc>
                <a:tc>
                  <a:txBody>
                    <a:bodyPr/>
                    <a:lstStyle/>
                    <a:p>
                      <a:pPr algn="ctr"/>
                      <a:r>
                        <a:rPr kumimoji="1" lang="ja-JP" altLang="en-US" dirty="0" smtClean="0"/>
                        <a:t>大</a:t>
                      </a:r>
                      <a:endParaRPr kumimoji="1" lang="ja-JP" altLang="en-US" dirty="0"/>
                    </a:p>
                  </a:txBody>
                  <a:tcPr anchor="ctr"/>
                </a:tc>
              </a:tr>
              <a:tr h="574428">
                <a:tc>
                  <a:txBody>
                    <a:bodyPr/>
                    <a:lstStyle/>
                    <a:p>
                      <a:pPr algn="ctr"/>
                      <a:r>
                        <a:rPr kumimoji="1" lang="ja-JP" altLang="en-US" dirty="0" smtClean="0"/>
                        <a:t>類似度</a:t>
                      </a:r>
                      <a:endParaRPr kumimoji="1" lang="ja-JP" altLang="en-US" dirty="0"/>
                    </a:p>
                  </a:txBody>
                  <a:tcPr anchor="ctr"/>
                </a:tc>
                <a:tc>
                  <a:txBody>
                    <a:bodyPr/>
                    <a:lstStyle/>
                    <a:p>
                      <a:pPr algn="ctr"/>
                      <a:r>
                        <a:rPr kumimoji="1" lang="ja-JP" altLang="en-US" dirty="0" smtClean="0"/>
                        <a:t>高</a:t>
                      </a:r>
                      <a:endParaRPr kumimoji="1" lang="ja-JP" altLang="en-US" dirty="0"/>
                    </a:p>
                  </a:txBody>
                  <a:tcPr anchor="ctr"/>
                </a:tc>
                <a:tc>
                  <a:txBody>
                    <a:bodyPr/>
                    <a:lstStyle/>
                    <a:p>
                      <a:pPr algn="ctr"/>
                      <a:r>
                        <a:rPr kumimoji="1" lang="ja-JP" altLang="en-US" dirty="0" smtClean="0"/>
                        <a:t>中</a:t>
                      </a:r>
                      <a:endParaRPr kumimoji="1" lang="ja-JP" altLang="en-US" dirty="0"/>
                    </a:p>
                  </a:txBody>
                  <a:tcPr anchor="ctr"/>
                </a:tc>
                <a:tc>
                  <a:txBody>
                    <a:bodyPr/>
                    <a:lstStyle/>
                    <a:p>
                      <a:pPr algn="ctr"/>
                      <a:r>
                        <a:rPr kumimoji="1" lang="ja-JP" altLang="en-US" dirty="0" smtClean="0"/>
                        <a:t>低</a:t>
                      </a:r>
                      <a:endParaRPr kumimoji="1" lang="ja-JP" altLang="en-US" dirty="0"/>
                    </a:p>
                  </a:txBody>
                  <a:tcPr anchor="ctr"/>
                </a:tc>
              </a:tr>
            </a:tbl>
          </a:graphicData>
        </a:graphic>
      </p:graphicFrame>
      <p:pic>
        <p:nvPicPr>
          <p:cNvPr id="24" name="図 23"/>
          <p:cNvPicPr>
            <a:picLocks noChangeAspect="1"/>
          </p:cNvPicPr>
          <p:nvPr/>
        </p:nvPicPr>
        <p:blipFill rotWithShape="1">
          <a:blip r:embed="rId2" cstate="print">
            <a:extLst>
              <a:ext uri="{28A0092B-C50C-407E-A947-70E740481C1C}">
                <a14:useLocalDpi xmlns:a14="http://schemas.microsoft.com/office/drawing/2010/main" val="0"/>
              </a:ext>
            </a:extLst>
          </a:blip>
          <a:srcRect l="10351" t="11053" r="10351" b="7192"/>
          <a:stretch/>
        </p:blipFill>
        <p:spPr>
          <a:xfrm rot="5400000">
            <a:off x="2949458" y="3502123"/>
            <a:ext cx="1350443" cy="1392270"/>
          </a:xfrm>
          <a:prstGeom prst="rect">
            <a:avLst/>
          </a:prstGeom>
        </p:spPr>
      </p:pic>
      <p:pic>
        <p:nvPicPr>
          <p:cNvPr id="12" name="図 11"/>
          <p:cNvPicPr>
            <a:picLocks noChangeAspect="1"/>
          </p:cNvPicPr>
          <p:nvPr/>
        </p:nvPicPr>
        <p:blipFill rotWithShape="1">
          <a:blip r:embed="rId3" cstate="print">
            <a:extLst>
              <a:ext uri="{28A0092B-C50C-407E-A947-70E740481C1C}">
                <a14:useLocalDpi xmlns:a14="http://schemas.microsoft.com/office/drawing/2010/main" val="0"/>
              </a:ext>
            </a:extLst>
          </a:blip>
          <a:srcRect l="5262" t="9474" r="9474" b="9473"/>
          <a:stretch/>
        </p:blipFill>
        <p:spPr>
          <a:xfrm>
            <a:off x="1135378" y="3523036"/>
            <a:ext cx="1420594" cy="1350442"/>
          </a:xfrm>
          <a:prstGeom prst="rect">
            <a:avLst/>
          </a:prstGeom>
        </p:spPr>
      </p:pic>
      <p:pic>
        <p:nvPicPr>
          <p:cNvPr id="20" name="図 19"/>
          <p:cNvPicPr>
            <a:picLocks noChangeAspect="1"/>
          </p:cNvPicPr>
          <p:nvPr/>
        </p:nvPicPr>
        <p:blipFill rotWithShape="1">
          <a:blip r:embed="rId4" cstate="print">
            <a:extLst>
              <a:ext uri="{28A0092B-C50C-407E-A947-70E740481C1C}">
                <a14:useLocalDpi xmlns:a14="http://schemas.microsoft.com/office/drawing/2010/main" val="0"/>
              </a:ext>
            </a:extLst>
          </a:blip>
          <a:srcRect l="20175" t="14912"/>
          <a:stretch/>
        </p:blipFill>
        <p:spPr>
          <a:xfrm rot="5400000">
            <a:off x="4644595" y="3478395"/>
            <a:ext cx="1354108" cy="1443391"/>
          </a:xfrm>
          <a:prstGeom prst="rect">
            <a:avLst/>
          </a:prstGeom>
        </p:spPr>
      </p:pic>
      <p:pic>
        <p:nvPicPr>
          <p:cNvPr id="23" name="図 22"/>
          <p:cNvPicPr>
            <a:picLocks noChangeAspect="1"/>
          </p:cNvPicPr>
          <p:nvPr/>
        </p:nvPicPr>
        <p:blipFill rotWithShape="1">
          <a:blip r:embed="rId5" cstate="print">
            <a:extLst>
              <a:ext uri="{28A0092B-C50C-407E-A947-70E740481C1C}">
                <a14:useLocalDpi xmlns:a14="http://schemas.microsoft.com/office/drawing/2010/main" val="0"/>
              </a:ext>
            </a:extLst>
          </a:blip>
          <a:srcRect l="6140" t="7018" r="6315" b="1052"/>
          <a:stretch/>
        </p:blipFill>
        <p:spPr>
          <a:xfrm rot="5400000">
            <a:off x="6434452" y="3489207"/>
            <a:ext cx="1350442" cy="1418100"/>
          </a:xfrm>
          <a:prstGeom prst="rect">
            <a:avLst/>
          </a:prstGeom>
        </p:spPr>
      </p:pic>
    </p:spTree>
    <p:extLst>
      <p:ext uri="{BB962C8B-B14F-4D97-AF65-F5344CB8AC3E}">
        <p14:creationId xmlns:p14="http://schemas.microsoft.com/office/powerpoint/2010/main" val="2944378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noAutofit/>
          </a:bodyPr>
          <a:lstStyle/>
          <a:p>
            <a:pPr marL="0" indent="0">
              <a:lnSpc>
                <a:spcPct val="150000"/>
              </a:lnSpc>
              <a:buNone/>
            </a:pPr>
            <a:r>
              <a:rPr lang="ja-JP" altLang="en-US" sz="2800" dirty="0" smtClean="0">
                <a:solidFill>
                  <a:schemeClr val="tx1"/>
                </a:solidFill>
              </a:rPr>
              <a:t>観賞魚</a:t>
            </a:r>
            <a:r>
              <a:rPr lang="ja-JP" altLang="en-US" sz="2800" dirty="0">
                <a:solidFill>
                  <a:schemeClr val="tx1"/>
                </a:solidFill>
              </a:rPr>
              <a:t>の</a:t>
            </a:r>
            <a:r>
              <a:rPr lang="ja-JP" altLang="en-US" sz="2800" dirty="0">
                <a:solidFill>
                  <a:srgbClr val="FF0000"/>
                </a:solidFill>
              </a:rPr>
              <a:t>個体</a:t>
            </a:r>
            <a:r>
              <a:rPr lang="ja-JP" altLang="en-US" sz="2800" dirty="0" smtClean="0">
                <a:solidFill>
                  <a:srgbClr val="FF0000"/>
                </a:solidFill>
              </a:rPr>
              <a:t>画像集合</a:t>
            </a:r>
            <a:r>
              <a:rPr lang="ja-JP" altLang="en-US" sz="2800" dirty="0" smtClean="0">
                <a:solidFill>
                  <a:schemeClr val="tx1"/>
                </a:solidFill>
              </a:rPr>
              <a:t>を</a:t>
            </a:r>
            <a:r>
              <a:rPr lang="ja-JP" altLang="en-US" sz="2800" dirty="0">
                <a:solidFill>
                  <a:schemeClr val="tx1"/>
                </a:solidFill>
              </a:rPr>
              <a:t>時系列で分類し，</a:t>
            </a:r>
            <a:r>
              <a:rPr lang="ja-JP" altLang="en-US" sz="2800" dirty="0" smtClean="0">
                <a:solidFill>
                  <a:srgbClr val="FF0000"/>
                </a:solidFill>
              </a:rPr>
              <a:t>画像集合間類似度</a:t>
            </a:r>
            <a:r>
              <a:rPr lang="ja-JP" altLang="en-US" sz="2800" dirty="0">
                <a:solidFill>
                  <a:srgbClr val="FF0000"/>
                </a:solidFill>
              </a:rPr>
              <a:t>の差分</a:t>
            </a:r>
            <a:r>
              <a:rPr lang="ja-JP" altLang="en-US" sz="2800" dirty="0">
                <a:solidFill>
                  <a:schemeClr val="tx1"/>
                </a:solidFill>
              </a:rPr>
              <a:t>を変化値として捉え</a:t>
            </a:r>
            <a:r>
              <a:rPr lang="ja-JP" altLang="en-US" sz="2800" dirty="0" smtClean="0">
                <a:solidFill>
                  <a:schemeClr val="tx1"/>
                </a:solidFill>
              </a:rPr>
              <a:t>，外観変化の検知方式を提案</a:t>
            </a:r>
            <a:endParaRPr lang="en-US" altLang="ja-JP" sz="2800" dirty="0">
              <a:solidFill>
                <a:schemeClr val="tx1"/>
              </a:solidFill>
            </a:endParaRPr>
          </a:p>
          <a:p>
            <a:pPr>
              <a:lnSpc>
                <a:spcPct val="200000"/>
              </a:lnSpc>
            </a:pPr>
            <a:endParaRPr lang="en-US" altLang="ja-JP" sz="2800" dirty="0"/>
          </a:p>
          <a:p>
            <a:pPr>
              <a:lnSpc>
                <a:spcPct val="200000"/>
              </a:lnSpc>
            </a:pPr>
            <a:endParaRPr lang="en-US" altLang="ja-JP" sz="2800" dirty="0"/>
          </a:p>
          <a:p>
            <a:pPr>
              <a:lnSpc>
                <a:spcPct val="200000"/>
              </a:lnSpc>
            </a:pPr>
            <a:endParaRPr lang="en-US" altLang="ja-JP" sz="2800" dirty="0" smtClean="0"/>
          </a:p>
          <a:p>
            <a:pPr>
              <a:lnSpc>
                <a:spcPct val="200000"/>
              </a:lnSpc>
            </a:pPr>
            <a:endParaRPr kumimoji="1" lang="en-US" altLang="ja-JP" sz="2800"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24222" t="20665" b="3556"/>
          <a:stretch/>
        </p:blipFill>
        <p:spPr>
          <a:xfrm>
            <a:off x="6961710" y="4033260"/>
            <a:ext cx="1207241" cy="1207241"/>
          </a:xfrm>
          <a:prstGeom prst="rect">
            <a:avLst/>
          </a:prstGeom>
          <a:ln>
            <a:solidFill>
              <a:schemeClr val="tx1"/>
            </a:solidFill>
          </a:ln>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14583" r="14583"/>
          <a:stretch/>
        </p:blipFill>
        <p:spPr>
          <a:xfrm>
            <a:off x="7048325" y="3951557"/>
            <a:ext cx="1194468" cy="1194468"/>
          </a:xfrm>
          <a:prstGeom prst="rect">
            <a:avLst/>
          </a:prstGeom>
          <a:ln>
            <a:solidFill>
              <a:schemeClr val="tx1"/>
            </a:solidFill>
          </a:ln>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5556" b="5556"/>
          <a:stretch/>
        </p:blipFill>
        <p:spPr>
          <a:xfrm>
            <a:off x="4878189" y="4067627"/>
            <a:ext cx="1207652" cy="1207652"/>
          </a:xfrm>
          <a:prstGeom prst="rect">
            <a:avLst/>
          </a:prstGeom>
          <a:ln>
            <a:solidFill>
              <a:schemeClr val="tx1"/>
            </a:solidFill>
          </a:ln>
        </p:spPr>
      </p:pic>
      <p:pic>
        <p:nvPicPr>
          <p:cNvPr id="8" name="図 7"/>
          <p:cNvPicPr>
            <a:picLocks noChangeAspect="1"/>
          </p:cNvPicPr>
          <p:nvPr/>
        </p:nvPicPr>
        <p:blipFill rotWithShape="1">
          <a:blip r:embed="rId5" cstate="print">
            <a:extLst>
              <a:ext uri="{28A0092B-C50C-407E-A947-70E740481C1C}">
                <a14:useLocalDpi xmlns:a14="http://schemas.microsoft.com/office/drawing/2010/main" val="0"/>
              </a:ext>
            </a:extLst>
          </a:blip>
          <a:srcRect t="875" b="875"/>
          <a:stretch/>
        </p:blipFill>
        <p:spPr>
          <a:xfrm>
            <a:off x="4982326" y="3970168"/>
            <a:ext cx="1198816" cy="1198816"/>
          </a:xfrm>
          <a:prstGeom prst="rect">
            <a:avLst/>
          </a:prstGeom>
          <a:ln>
            <a:solidFill>
              <a:schemeClr val="tx1"/>
            </a:solidFill>
          </a:ln>
        </p:spPr>
      </p:pic>
      <p:pic>
        <p:nvPicPr>
          <p:cNvPr id="9" name="図 8"/>
          <p:cNvPicPr>
            <a:picLocks noChangeAspect="1"/>
          </p:cNvPicPr>
          <p:nvPr/>
        </p:nvPicPr>
        <p:blipFill rotWithShape="1">
          <a:blip r:embed="rId6" cstate="print">
            <a:extLst>
              <a:ext uri="{28A0092B-C50C-407E-A947-70E740481C1C}">
                <a14:useLocalDpi xmlns:a14="http://schemas.microsoft.com/office/drawing/2010/main" val="0"/>
              </a:ext>
            </a:extLst>
          </a:blip>
          <a:srcRect l="23492" t="4965" r="18413" b="8511"/>
          <a:stretch/>
        </p:blipFill>
        <p:spPr>
          <a:xfrm>
            <a:off x="2841173" y="4024769"/>
            <a:ext cx="1209675" cy="1209675"/>
          </a:xfrm>
          <a:prstGeom prst="rect">
            <a:avLst/>
          </a:prstGeom>
          <a:ln>
            <a:solidFill>
              <a:schemeClr val="tx1"/>
            </a:solidFill>
          </a:ln>
        </p:spPr>
      </p:pic>
      <p:pic>
        <p:nvPicPr>
          <p:cNvPr id="10" name="図 9"/>
          <p:cNvPicPr>
            <a:picLocks noChangeAspect="1"/>
          </p:cNvPicPr>
          <p:nvPr/>
        </p:nvPicPr>
        <p:blipFill rotWithShape="1">
          <a:blip r:embed="rId7" cstate="print">
            <a:extLst>
              <a:ext uri="{28A0092B-C50C-407E-A947-70E740481C1C}">
                <a14:useLocalDpi xmlns:a14="http://schemas.microsoft.com/office/drawing/2010/main" val="0"/>
              </a:ext>
            </a:extLst>
          </a:blip>
          <a:srcRect l="22170" t="5110" r="16258" b="4900"/>
          <a:stretch/>
        </p:blipFill>
        <p:spPr>
          <a:xfrm>
            <a:off x="2933018" y="3875590"/>
            <a:ext cx="1244480" cy="1244480"/>
          </a:xfrm>
          <a:prstGeom prst="rect">
            <a:avLst/>
          </a:prstGeom>
          <a:ln>
            <a:solidFill>
              <a:schemeClr val="tx1"/>
            </a:solidFill>
          </a:ln>
        </p:spPr>
      </p:pic>
      <p:pic>
        <p:nvPicPr>
          <p:cNvPr id="11" name="図 10"/>
          <p:cNvPicPr>
            <a:picLocks noChangeAspect="1"/>
          </p:cNvPicPr>
          <p:nvPr/>
        </p:nvPicPr>
        <p:blipFill rotWithShape="1">
          <a:blip r:embed="rId8">
            <a:extLst>
              <a:ext uri="{28A0092B-C50C-407E-A947-70E740481C1C}">
                <a14:useLocalDpi xmlns:a14="http://schemas.microsoft.com/office/drawing/2010/main" val="0"/>
              </a:ext>
            </a:extLst>
          </a:blip>
          <a:srcRect l="10422" t="7966" r="24201" b="4865"/>
          <a:stretch/>
        </p:blipFill>
        <p:spPr>
          <a:xfrm>
            <a:off x="3055989" y="3810749"/>
            <a:ext cx="1200150" cy="1200150"/>
          </a:xfrm>
          <a:prstGeom prst="rect">
            <a:avLst/>
          </a:prstGeom>
          <a:ln>
            <a:solidFill>
              <a:schemeClr val="tx1"/>
            </a:solidFill>
          </a:ln>
        </p:spPr>
      </p:pic>
      <p:pic>
        <p:nvPicPr>
          <p:cNvPr id="12" name="図 11"/>
          <p:cNvPicPr>
            <a:picLocks noChangeAspect="1"/>
          </p:cNvPicPr>
          <p:nvPr/>
        </p:nvPicPr>
        <p:blipFill rotWithShape="1">
          <a:blip r:embed="rId9" cstate="print">
            <a:extLst>
              <a:ext uri="{28A0092B-C50C-407E-A947-70E740481C1C}">
                <a14:useLocalDpi xmlns:a14="http://schemas.microsoft.com/office/drawing/2010/main" val="0"/>
              </a:ext>
            </a:extLst>
          </a:blip>
          <a:srcRect l="19318" t="5909" r="12500" b="3182"/>
          <a:stretch/>
        </p:blipFill>
        <p:spPr>
          <a:xfrm>
            <a:off x="5067650" y="3863873"/>
            <a:ext cx="1202782" cy="1202782"/>
          </a:xfrm>
          <a:prstGeom prst="rect">
            <a:avLst/>
          </a:prstGeom>
          <a:ln>
            <a:solidFill>
              <a:schemeClr val="tx1"/>
            </a:solidFill>
          </a:ln>
        </p:spPr>
      </p:pic>
      <p:pic>
        <p:nvPicPr>
          <p:cNvPr id="13" name="図 12"/>
          <p:cNvPicPr>
            <a:picLocks noChangeAspect="1"/>
          </p:cNvPicPr>
          <p:nvPr/>
        </p:nvPicPr>
        <p:blipFill rotWithShape="1">
          <a:blip r:embed="rId10">
            <a:extLst>
              <a:ext uri="{28A0092B-C50C-407E-A947-70E740481C1C}">
                <a14:useLocalDpi xmlns:a14="http://schemas.microsoft.com/office/drawing/2010/main" val="0"/>
              </a:ext>
            </a:extLst>
          </a:blip>
          <a:srcRect l="18788" t="12878" r="18637" b="24546"/>
          <a:stretch/>
        </p:blipFill>
        <p:spPr>
          <a:xfrm>
            <a:off x="7111525" y="3840632"/>
            <a:ext cx="1200150" cy="1200150"/>
          </a:xfrm>
          <a:prstGeom prst="rect">
            <a:avLst/>
          </a:prstGeom>
          <a:ln>
            <a:solidFill>
              <a:schemeClr val="tx1"/>
            </a:solidFill>
          </a:ln>
        </p:spPr>
      </p:pic>
      <p:sp>
        <p:nvSpPr>
          <p:cNvPr id="14" name="テキスト ボックス 13"/>
          <p:cNvSpPr txBox="1"/>
          <p:nvPr/>
        </p:nvSpPr>
        <p:spPr>
          <a:xfrm>
            <a:off x="3017369" y="3494541"/>
            <a:ext cx="1205345" cy="369332"/>
          </a:xfrm>
          <a:prstGeom prst="rect">
            <a:avLst/>
          </a:prstGeom>
          <a:noFill/>
        </p:spPr>
        <p:txBody>
          <a:bodyPr wrap="square" rtlCol="0">
            <a:spAutoFit/>
          </a:bodyPr>
          <a:lstStyle/>
          <a:p>
            <a:pPr algn="ctr"/>
            <a:r>
              <a:rPr lang="en-US" altLang="ja-JP" dirty="0" smtClean="0"/>
              <a:t>Day</a:t>
            </a:r>
            <a:r>
              <a:rPr lang="en-US" altLang="ja-JP" dirty="0"/>
              <a:t>1</a:t>
            </a:r>
            <a:endParaRPr kumimoji="1" lang="ja-JP" altLang="en-US" baseline="-25000" dirty="0"/>
          </a:p>
        </p:txBody>
      </p:sp>
      <p:sp>
        <p:nvSpPr>
          <p:cNvPr id="15" name="テキスト ボックス 14"/>
          <p:cNvSpPr txBox="1"/>
          <p:nvPr/>
        </p:nvSpPr>
        <p:spPr>
          <a:xfrm>
            <a:off x="2360272" y="5305593"/>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a:t>
            </a:r>
            <a:r>
              <a:rPr lang="en-US" altLang="ja-JP" dirty="0"/>
              <a:t>0</a:t>
            </a:r>
            <a:endParaRPr lang="en-US" altLang="ja-JP" dirty="0" smtClean="0"/>
          </a:p>
        </p:txBody>
      </p:sp>
      <p:sp>
        <p:nvSpPr>
          <p:cNvPr id="16" name="テキスト ボックス 15"/>
          <p:cNvSpPr txBox="1"/>
          <p:nvPr/>
        </p:nvSpPr>
        <p:spPr>
          <a:xfrm>
            <a:off x="4569245" y="5324562"/>
            <a:ext cx="1851601"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a:t>6</a:t>
            </a:r>
            <a:r>
              <a:rPr lang="en-US" altLang="ja-JP" dirty="0" smtClean="0"/>
              <a:t>7</a:t>
            </a:r>
            <a:endParaRPr kumimoji="1" lang="ja-JP" altLang="en-US" dirty="0"/>
          </a:p>
        </p:txBody>
      </p:sp>
      <p:sp>
        <p:nvSpPr>
          <p:cNvPr id="17" name="テキスト ボックス 16"/>
          <p:cNvSpPr txBox="1"/>
          <p:nvPr/>
        </p:nvSpPr>
        <p:spPr>
          <a:xfrm>
            <a:off x="6655414" y="5298707"/>
            <a:ext cx="1850966" cy="646331"/>
          </a:xfrm>
          <a:prstGeom prst="rect">
            <a:avLst/>
          </a:prstGeom>
          <a:noFill/>
        </p:spPr>
        <p:txBody>
          <a:bodyPr wrap="square" rtlCol="0">
            <a:spAutoFit/>
          </a:bodyPr>
          <a:lstStyle/>
          <a:p>
            <a:pPr algn="ctr"/>
            <a:r>
              <a:rPr lang="ja-JP" altLang="en-US" dirty="0" smtClean="0"/>
              <a:t>類似度の総和</a:t>
            </a:r>
            <a:endParaRPr lang="en-US" altLang="ja-JP" dirty="0" smtClean="0"/>
          </a:p>
          <a:p>
            <a:pPr algn="ctr"/>
            <a:r>
              <a:rPr lang="en-US" altLang="ja-JP" dirty="0" smtClean="0"/>
              <a:t>55</a:t>
            </a:r>
            <a:endParaRPr kumimoji="1" lang="ja-JP" altLang="en-US" dirty="0"/>
          </a:p>
        </p:txBody>
      </p:sp>
      <p:sp>
        <p:nvSpPr>
          <p:cNvPr id="18" name="右矢印 17"/>
          <p:cNvSpPr/>
          <p:nvPr/>
        </p:nvSpPr>
        <p:spPr>
          <a:xfrm>
            <a:off x="4358475" y="4033260"/>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右矢印 18"/>
          <p:cNvSpPr/>
          <p:nvPr/>
        </p:nvSpPr>
        <p:spPr>
          <a:xfrm>
            <a:off x="6395416" y="4053320"/>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715487" y="3545242"/>
            <a:ext cx="1649400" cy="369332"/>
          </a:xfrm>
          <a:prstGeom prst="rect">
            <a:avLst/>
          </a:prstGeom>
          <a:noFill/>
        </p:spPr>
        <p:txBody>
          <a:bodyPr wrap="square" rtlCol="0">
            <a:spAutoFit/>
          </a:bodyPr>
          <a:lstStyle/>
          <a:p>
            <a:pPr algn="ctr"/>
            <a:r>
              <a:rPr lang="en-US" altLang="ja-JP" dirty="0" smtClean="0"/>
              <a:t>Day</a:t>
            </a:r>
            <a:r>
              <a:rPr lang="en-US" altLang="ja-JP" dirty="0"/>
              <a:t>0</a:t>
            </a:r>
            <a:endParaRPr kumimoji="1" lang="ja-JP" altLang="en-US" dirty="0"/>
          </a:p>
        </p:txBody>
      </p:sp>
      <p:pic>
        <p:nvPicPr>
          <p:cNvPr id="21" name="図 20"/>
          <p:cNvPicPr>
            <a:picLocks noChangeAspect="1"/>
          </p:cNvPicPr>
          <p:nvPr/>
        </p:nvPicPr>
        <p:blipFill rotWithShape="1">
          <a:blip r:embed="rId11">
            <a:extLst>
              <a:ext uri="{28A0092B-C50C-407E-A947-70E740481C1C}">
                <a14:useLocalDpi xmlns:a14="http://schemas.microsoft.com/office/drawing/2010/main" val="0"/>
              </a:ext>
            </a:extLst>
          </a:blip>
          <a:srcRect t="11650" b="17997"/>
          <a:stretch/>
        </p:blipFill>
        <p:spPr>
          <a:xfrm>
            <a:off x="732872" y="4066740"/>
            <a:ext cx="1216771" cy="1216771"/>
          </a:xfrm>
          <a:prstGeom prst="rect">
            <a:avLst/>
          </a:prstGeom>
          <a:ln>
            <a:solidFill>
              <a:schemeClr val="tx1"/>
            </a:solidFill>
          </a:ln>
        </p:spPr>
      </p:pic>
      <p:sp>
        <p:nvSpPr>
          <p:cNvPr id="22" name="右矢印 21"/>
          <p:cNvSpPr/>
          <p:nvPr/>
        </p:nvSpPr>
        <p:spPr>
          <a:xfrm>
            <a:off x="2294842" y="4035092"/>
            <a:ext cx="426028" cy="890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3" name="図 22"/>
          <p:cNvPicPr>
            <a:picLocks noChangeAspect="1"/>
          </p:cNvPicPr>
          <p:nvPr/>
        </p:nvPicPr>
        <p:blipFill rotWithShape="1">
          <a:blip r:embed="rId12" cstate="print">
            <a:extLst>
              <a:ext uri="{28A0092B-C50C-407E-A947-70E740481C1C}">
                <a14:useLocalDpi xmlns:a14="http://schemas.microsoft.com/office/drawing/2010/main" val="0"/>
              </a:ext>
            </a:extLst>
          </a:blip>
          <a:srcRect l="421" t="8710" r="-421" b="16290"/>
          <a:stretch/>
        </p:blipFill>
        <p:spPr>
          <a:xfrm>
            <a:off x="848400" y="3969734"/>
            <a:ext cx="1213709" cy="1213709"/>
          </a:xfrm>
          <a:prstGeom prst="rect">
            <a:avLst/>
          </a:prstGeom>
          <a:ln>
            <a:solidFill>
              <a:schemeClr val="tx1"/>
            </a:solidFill>
          </a:ln>
        </p:spPr>
      </p:pic>
      <p:pic>
        <p:nvPicPr>
          <p:cNvPr id="24" name="図 23"/>
          <p:cNvPicPr>
            <a:picLocks noChangeAspect="1"/>
          </p:cNvPicPr>
          <p:nvPr/>
        </p:nvPicPr>
        <p:blipFill rotWithShape="1">
          <a:blip r:embed="rId13">
            <a:extLst>
              <a:ext uri="{28A0092B-C50C-407E-A947-70E740481C1C}">
                <a14:useLocalDpi xmlns:a14="http://schemas.microsoft.com/office/drawing/2010/main" val="0"/>
              </a:ext>
            </a:extLst>
          </a:blip>
          <a:srcRect l="16744" t="13581" r="14279" b="17442"/>
          <a:stretch/>
        </p:blipFill>
        <p:spPr>
          <a:xfrm>
            <a:off x="941679" y="3876197"/>
            <a:ext cx="1213709" cy="1213709"/>
          </a:xfrm>
          <a:prstGeom prst="rect">
            <a:avLst/>
          </a:prstGeom>
          <a:ln>
            <a:solidFill>
              <a:schemeClr val="tx1"/>
            </a:solidFill>
          </a:ln>
        </p:spPr>
      </p:pic>
      <p:sp>
        <p:nvSpPr>
          <p:cNvPr id="25" name="テキスト ボックス 24"/>
          <p:cNvSpPr txBox="1"/>
          <p:nvPr/>
        </p:nvSpPr>
        <p:spPr>
          <a:xfrm>
            <a:off x="5028886" y="3526555"/>
            <a:ext cx="1205345" cy="369332"/>
          </a:xfrm>
          <a:prstGeom prst="rect">
            <a:avLst/>
          </a:prstGeom>
          <a:noFill/>
        </p:spPr>
        <p:txBody>
          <a:bodyPr wrap="square" rtlCol="0">
            <a:spAutoFit/>
          </a:bodyPr>
          <a:lstStyle/>
          <a:p>
            <a:pPr algn="ctr"/>
            <a:r>
              <a:rPr lang="en-US" altLang="ja-JP" dirty="0" smtClean="0"/>
              <a:t>Day2</a:t>
            </a:r>
            <a:endParaRPr kumimoji="1" lang="ja-JP" altLang="en-US" baseline="-25000" dirty="0"/>
          </a:p>
        </p:txBody>
      </p:sp>
      <p:sp>
        <p:nvSpPr>
          <p:cNvPr id="26" name="テキスト ボックス 25"/>
          <p:cNvSpPr txBox="1"/>
          <p:nvPr/>
        </p:nvSpPr>
        <p:spPr>
          <a:xfrm>
            <a:off x="7048325" y="3514821"/>
            <a:ext cx="1205345" cy="369332"/>
          </a:xfrm>
          <a:prstGeom prst="rect">
            <a:avLst/>
          </a:prstGeom>
          <a:noFill/>
        </p:spPr>
        <p:txBody>
          <a:bodyPr wrap="square" rtlCol="0">
            <a:spAutoFit/>
          </a:bodyPr>
          <a:lstStyle/>
          <a:p>
            <a:pPr algn="ctr"/>
            <a:r>
              <a:rPr lang="en-US" altLang="ja-JP" dirty="0" smtClean="0"/>
              <a:t>Day3</a:t>
            </a:r>
            <a:endParaRPr kumimoji="1" lang="ja-JP" altLang="en-US" baseline="-25000" dirty="0"/>
          </a:p>
        </p:txBody>
      </p:sp>
      <p:sp>
        <p:nvSpPr>
          <p:cNvPr id="27" name="テキスト ボックス 26"/>
          <p:cNvSpPr txBox="1"/>
          <p:nvPr/>
        </p:nvSpPr>
        <p:spPr>
          <a:xfrm>
            <a:off x="493047" y="5292548"/>
            <a:ext cx="2047323" cy="646331"/>
          </a:xfrm>
          <a:prstGeom prst="rect">
            <a:avLst/>
          </a:prstGeom>
          <a:noFill/>
        </p:spPr>
        <p:txBody>
          <a:bodyPr wrap="square" rtlCol="0">
            <a:spAutoFit/>
          </a:bodyPr>
          <a:lstStyle/>
          <a:p>
            <a:pPr algn="ctr"/>
            <a:r>
              <a:rPr lang="ja-JP" altLang="en-US" dirty="0" smtClean="0"/>
              <a:t>類似度の総和</a:t>
            </a:r>
            <a:endParaRPr lang="en-US" altLang="ja-JP" dirty="0"/>
          </a:p>
          <a:p>
            <a:pPr algn="ctr"/>
            <a:r>
              <a:rPr lang="en-US" altLang="ja-JP" dirty="0" smtClean="0"/>
              <a:t>7</a:t>
            </a:r>
            <a:r>
              <a:rPr lang="en-US" altLang="ja-JP" dirty="0"/>
              <a:t>5</a:t>
            </a:r>
            <a:endParaRPr lang="en-US" altLang="ja-JP" dirty="0" smtClean="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提案方式　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sp>
        <p:nvSpPr>
          <p:cNvPr id="5" name="正方形/長方形 4"/>
          <p:cNvSpPr/>
          <p:nvPr/>
        </p:nvSpPr>
        <p:spPr>
          <a:xfrm>
            <a:off x="123567" y="3525476"/>
            <a:ext cx="1441109" cy="972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（複数個体）</a:t>
            </a:r>
            <a:endParaRPr kumimoji="1" lang="ja-JP" altLang="en-US" sz="1600" dirty="0"/>
          </a:p>
        </p:txBody>
      </p:sp>
      <p:sp>
        <p:nvSpPr>
          <p:cNvPr id="6" name="角丸四角形 5"/>
          <p:cNvSpPr/>
          <p:nvPr/>
        </p:nvSpPr>
        <p:spPr>
          <a:xfrm>
            <a:off x="1827816" y="2525420"/>
            <a:ext cx="533909" cy="29727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個体識別</a:t>
            </a:r>
            <a:endParaRPr kumimoji="1" lang="ja-JP" altLang="en-US" sz="1600" dirty="0"/>
          </a:p>
        </p:txBody>
      </p:sp>
      <p:sp>
        <p:nvSpPr>
          <p:cNvPr id="8" name="角丸四角形 7"/>
          <p:cNvSpPr/>
          <p:nvPr/>
        </p:nvSpPr>
        <p:spPr>
          <a:xfrm>
            <a:off x="8230862" y="2696443"/>
            <a:ext cx="533909" cy="2972788"/>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外観変化検知</a:t>
            </a:r>
            <a:endParaRPr kumimoji="1" lang="ja-JP" altLang="en-US" sz="1600" dirty="0"/>
          </a:p>
        </p:txBody>
      </p:sp>
      <p:cxnSp>
        <p:nvCxnSpPr>
          <p:cNvPr id="10" name="直線矢印コネクタ 9"/>
          <p:cNvCxnSpPr>
            <a:stCxn id="5" idx="3"/>
            <a:endCxn id="6" idx="1"/>
          </p:cNvCxnSpPr>
          <p:nvPr/>
        </p:nvCxnSpPr>
        <p:spPr>
          <a:xfrm flipV="1">
            <a:off x="1564676" y="4011814"/>
            <a:ext cx="263140"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 name="正方形/長方形 11"/>
          <p:cNvSpPr/>
          <p:nvPr/>
        </p:nvSpPr>
        <p:spPr>
          <a:xfrm>
            <a:off x="3053487"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17" name="正方形/長方形 16"/>
          <p:cNvSpPr/>
          <p:nvPr/>
        </p:nvSpPr>
        <p:spPr>
          <a:xfrm>
            <a:off x="3053487" y="3196819"/>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18" name="正方形/長方形 17"/>
          <p:cNvSpPr/>
          <p:nvPr/>
        </p:nvSpPr>
        <p:spPr>
          <a:xfrm>
            <a:off x="3053487" y="4126444"/>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19" name="正方形/長方形 18"/>
          <p:cNvSpPr/>
          <p:nvPr/>
        </p:nvSpPr>
        <p:spPr>
          <a:xfrm>
            <a:off x="3053487" y="506299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cxnSp>
        <p:nvCxnSpPr>
          <p:cNvPr id="20" name="直線矢印コネクタ 19"/>
          <p:cNvCxnSpPr>
            <a:stCxn id="6" idx="3"/>
            <a:endCxn id="12" idx="1"/>
          </p:cNvCxnSpPr>
          <p:nvPr/>
        </p:nvCxnSpPr>
        <p:spPr>
          <a:xfrm flipV="1">
            <a:off x="2361725" y="2647822"/>
            <a:ext cx="691762" cy="136399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1" name="直線矢印コネクタ 20"/>
          <p:cNvCxnSpPr>
            <a:stCxn id="6" idx="3"/>
            <a:endCxn id="17" idx="1"/>
          </p:cNvCxnSpPr>
          <p:nvPr/>
        </p:nvCxnSpPr>
        <p:spPr>
          <a:xfrm flipV="1">
            <a:off x="2361725" y="3579236"/>
            <a:ext cx="691762" cy="43257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2" name="直線矢印コネクタ 21"/>
          <p:cNvCxnSpPr>
            <a:stCxn id="6" idx="3"/>
            <a:endCxn id="18" idx="1"/>
          </p:cNvCxnSpPr>
          <p:nvPr/>
        </p:nvCxnSpPr>
        <p:spPr>
          <a:xfrm>
            <a:off x="2361725" y="4011814"/>
            <a:ext cx="691762" cy="49704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6" idx="3"/>
            <a:endCxn id="19" idx="1"/>
          </p:cNvCxnSpPr>
          <p:nvPr/>
        </p:nvCxnSpPr>
        <p:spPr>
          <a:xfrm>
            <a:off x="2361725" y="4011814"/>
            <a:ext cx="691762" cy="143359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3" idx="3"/>
            <a:endCxn id="8" idx="1"/>
          </p:cNvCxnSpPr>
          <p:nvPr/>
        </p:nvCxnSpPr>
        <p:spPr>
          <a:xfrm>
            <a:off x="7433813" y="2647822"/>
            <a:ext cx="797049" cy="153501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p:cNvCxnSpPr>
            <a:stCxn id="46" idx="3"/>
            <a:endCxn id="8" idx="1"/>
          </p:cNvCxnSpPr>
          <p:nvPr/>
        </p:nvCxnSpPr>
        <p:spPr>
          <a:xfrm flipV="1">
            <a:off x="7433813" y="4182837"/>
            <a:ext cx="797049" cy="126257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7" name="直線矢印コネクタ 36"/>
          <p:cNvCxnSpPr>
            <a:stCxn id="45" idx="3"/>
            <a:endCxn id="8" idx="1"/>
          </p:cNvCxnSpPr>
          <p:nvPr/>
        </p:nvCxnSpPr>
        <p:spPr>
          <a:xfrm flipV="1">
            <a:off x="7433813" y="4182837"/>
            <a:ext cx="797049" cy="32602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8" name="直線矢印コネクタ 37"/>
          <p:cNvCxnSpPr>
            <a:stCxn id="44" idx="3"/>
            <a:endCxn id="8" idx="1"/>
          </p:cNvCxnSpPr>
          <p:nvPr/>
        </p:nvCxnSpPr>
        <p:spPr>
          <a:xfrm>
            <a:off x="7433813" y="3579236"/>
            <a:ext cx="797049" cy="60360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9" name="正方形/長方形 38"/>
          <p:cNvSpPr/>
          <p:nvPr/>
        </p:nvSpPr>
        <p:spPr>
          <a:xfrm>
            <a:off x="4413493"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40" name="正方形/長方形 39"/>
          <p:cNvSpPr/>
          <p:nvPr/>
        </p:nvSpPr>
        <p:spPr>
          <a:xfrm>
            <a:off x="4429963" y="3195030"/>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41" name="正方形/長方形 40"/>
          <p:cNvSpPr/>
          <p:nvPr/>
        </p:nvSpPr>
        <p:spPr>
          <a:xfrm>
            <a:off x="4429963" y="412465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42" name="正方形/長方形 41"/>
          <p:cNvSpPr/>
          <p:nvPr/>
        </p:nvSpPr>
        <p:spPr>
          <a:xfrm>
            <a:off x="4429963" y="5061206"/>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sp>
        <p:nvSpPr>
          <p:cNvPr id="43" name="正方形/長方形 42"/>
          <p:cNvSpPr/>
          <p:nvPr/>
        </p:nvSpPr>
        <p:spPr>
          <a:xfrm>
            <a:off x="6252578" y="226540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smtClean="0"/>
              <a:t>A</a:t>
            </a:r>
            <a:r>
              <a:rPr lang="ja-JP" altLang="en-US" sz="1600" dirty="0" smtClean="0"/>
              <a:t>）</a:t>
            </a:r>
            <a:endParaRPr kumimoji="1" lang="ja-JP" altLang="en-US" sz="1600" dirty="0"/>
          </a:p>
        </p:txBody>
      </p:sp>
      <p:sp>
        <p:nvSpPr>
          <p:cNvPr id="44" name="正方形/長方形 43"/>
          <p:cNvSpPr/>
          <p:nvPr/>
        </p:nvSpPr>
        <p:spPr>
          <a:xfrm>
            <a:off x="6252578" y="3196819"/>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B</a:t>
            </a:r>
            <a:r>
              <a:rPr lang="ja-JP" altLang="en-US" sz="1600" dirty="0" smtClean="0"/>
              <a:t>）</a:t>
            </a:r>
            <a:endParaRPr kumimoji="1" lang="ja-JP" altLang="en-US" sz="1600" dirty="0"/>
          </a:p>
        </p:txBody>
      </p:sp>
      <p:sp>
        <p:nvSpPr>
          <p:cNvPr id="45" name="正方形/長方形 44"/>
          <p:cNvSpPr/>
          <p:nvPr/>
        </p:nvSpPr>
        <p:spPr>
          <a:xfrm>
            <a:off x="6252578" y="4126444"/>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C</a:t>
            </a:r>
            <a:r>
              <a:rPr lang="ja-JP" altLang="en-US" sz="1600" dirty="0" smtClean="0"/>
              <a:t>）</a:t>
            </a:r>
            <a:endParaRPr kumimoji="1" lang="ja-JP" altLang="en-US" sz="1600" dirty="0"/>
          </a:p>
        </p:txBody>
      </p:sp>
      <p:sp>
        <p:nvSpPr>
          <p:cNvPr id="46" name="正方形/長方形 45"/>
          <p:cNvSpPr/>
          <p:nvPr/>
        </p:nvSpPr>
        <p:spPr>
          <a:xfrm>
            <a:off x="6252578" y="5062995"/>
            <a:ext cx="1181235" cy="7648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画像集合</a:t>
            </a:r>
            <a:endParaRPr kumimoji="1" lang="en-US" altLang="ja-JP" sz="1600" dirty="0" smtClean="0"/>
          </a:p>
          <a:p>
            <a:pPr algn="ctr"/>
            <a:r>
              <a:rPr lang="ja-JP" altLang="en-US" sz="1600" dirty="0" smtClean="0"/>
              <a:t>（個体</a:t>
            </a:r>
            <a:r>
              <a:rPr lang="en-US" altLang="ja-JP" sz="1600" dirty="0"/>
              <a:t>D</a:t>
            </a:r>
            <a:r>
              <a:rPr lang="ja-JP" altLang="en-US" sz="1600" dirty="0" smtClean="0"/>
              <a:t>）</a:t>
            </a:r>
            <a:endParaRPr kumimoji="1" lang="ja-JP" altLang="en-US" sz="1600" dirty="0"/>
          </a:p>
        </p:txBody>
      </p:sp>
      <p:sp>
        <p:nvSpPr>
          <p:cNvPr id="48" name="テキスト ボックス 47"/>
          <p:cNvSpPr txBox="1"/>
          <p:nvPr/>
        </p:nvSpPr>
        <p:spPr>
          <a:xfrm>
            <a:off x="5721058" y="2379306"/>
            <a:ext cx="448629" cy="369332"/>
          </a:xfrm>
          <a:prstGeom prst="rect">
            <a:avLst/>
          </a:prstGeom>
          <a:noFill/>
        </p:spPr>
        <p:txBody>
          <a:bodyPr wrap="square" rtlCol="0">
            <a:spAutoFit/>
          </a:bodyPr>
          <a:lstStyle/>
          <a:p>
            <a:r>
              <a:rPr lang="en-US" altLang="ja-JP" dirty="0"/>
              <a:t>…</a:t>
            </a:r>
            <a:endParaRPr kumimoji="1" lang="ja-JP" altLang="en-US" dirty="0"/>
          </a:p>
        </p:txBody>
      </p:sp>
      <p:sp>
        <p:nvSpPr>
          <p:cNvPr id="49" name="テキスト ボックス 48"/>
          <p:cNvSpPr txBox="1"/>
          <p:nvPr/>
        </p:nvSpPr>
        <p:spPr>
          <a:xfrm>
            <a:off x="5720823" y="3337901"/>
            <a:ext cx="448629" cy="369332"/>
          </a:xfrm>
          <a:prstGeom prst="rect">
            <a:avLst/>
          </a:prstGeom>
          <a:noFill/>
        </p:spPr>
        <p:txBody>
          <a:bodyPr wrap="square" rtlCol="0">
            <a:spAutoFit/>
          </a:bodyPr>
          <a:lstStyle/>
          <a:p>
            <a:r>
              <a:rPr lang="en-US" altLang="ja-JP" dirty="0"/>
              <a:t>…</a:t>
            </a:r>
            <a:endParaRPr kumimoji="1" lang="ja-JP" altLang="en-US" dirty="0"/>
          </a:p>
        </p:txBody>
      </p:sp>
      <p:sp>
        <p:nvSpPr>
          <p:cNvPr id="50" name="テキスト ボックス 49"/>
          <p:cNvSpPr txBox="1"/>
          <p:nvPr/>
        </p:nvSpPr>
        <p:spPr>
          <a:xfrm>
            <a:off x="5720824" y="4296496"/>
            <a:ext cx="448629" cy="369332"/>
          </a:xfrm>
          <a:prstGeom prst="rect">
            <a:avLst/>
          </a:prstGeom>
          <a:noFill/>
        </p:spPr>
        <p:txBody>
          <a:bodyPr wrap="square" rtlCol="0">
            <a:spAutoFit/>
          </a:bodyPr>
          <a:lstStyle/>
          <a:p>
            <a:r>
              <a:rPr lang="en-US" altLang="ja-JP" dirty="0"/>
              <a:t>…</a:t>
            </a:r>
            <a:endParaRPr kumimoji="1" lang="ja-JP" altLang="en-US" dirty="0"/>
          </a:p>
        </p:txBody>
      </p:sp>
      <p:sp>
        <p:nvSpPr>
          <p:cNvPr id="51" name="テキスト ボックス 50"/>
          <p:cNvSpPr txBox="1"/>
          <p:nvPr/>
        </p:nvSpPr>
        <p:spPr>
          <a:xfrm>
            <a:off x="5721058" y="5166576"/>
            <a:ext cx="448629" cy="369332"/>
          </a:xfrm>
          <a:prstGeom prst="rect">
            <a:avLst/>
          </a:prstGeom>
          <a:noFill/>
        </p:spPr>
        <p:txBody>
          <a:bodyPr wrap="square" rtlCol="0">
            <a:spAutoFit/>
          </a:bodyPr>
          <a:lstStyle/>
          <a:p>
            <a:r>
              <a:rPr lang="en-US" altLang="ja-JP" dirty="0"/>
              <a:t>…</a:t>
            </a:r>
            <a:endParaRPr kumimoji="1" lang="ja-JP" altLang="en-US" dirty="0"/>
          </a:p>
        </p:txBody>
      </p:sp>
      <p:sp>
        <p:nvSpPr>
          <p:cNvPr id="52" name="テキスト ボックス 51"/>
          <p:cNvSpPr txBox="1"/>
          <p:nvPr/>
        </p:nvSpPr>
        <p:spPr>
          <a:xfrm>
            <a:off x="3154904" y="1895050"/>
            <a:ext cx="985562"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1</a:t>
            </a:r>
            <a:endParaRPr kumimoji="1" lang="ja-JP" altLang="en-US" dirty="0"/>
          </a:p>
        </p:txBody>
      </p:sp>
      <p:sp>
        <p:nvSpPr>
          <p:cNvPr id="53" name="テキスト ボックス 52"/>
          <p:cNvSpPr txBox="1"/>
          <p:nvPr/>
        </p:nvSpPr>
        <p:spPr>
          <a:xfrm>
            <a:off x="4576590" y="1885441"/>
            <a:ext cx="855039"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2</a:t>
            </a:r>
            <a:endParaRPr kumimoji="1" lang="ja-JP" altLang="en-US" dirty="0"/>
          </a:p>
        </p:txBody>
      </p:sp>
      <p:sp>
        <p:nvSpPr>
          <p:cNvPr id="54" name="テキスト ボックス 53"/>
          <p:cNvSpPr txBox="1"/>
          <p:nvPr/>
        </p:nvSpPr>
        <p:spPr>
          <a:xfrm>
            <a:off x="6371595" y="1885441"/>
            <a:ext cx="943200" cy="369332"/>
          </a:xfrm>
          <a:prstGeom prst="rect">
            <a:avLst/>
          </a:prstGeom>
          <a:noFill/>
        </p:spPr>
        <p:txBody>
          <a:bodyPr wrap="square" rtlCol="0">
            <a:spAutoFit/>
          </a:bodyPr>
          <a:lstStyle/>
          <a:p>
            <a:pPr algn="ctr"/>
            <a:r>
              <a:rPr kumimoji="1" lang="en-US" altLang="ja-JP" dirty="0" smtClean="0"/>
              <a:t>Day</a:t>
            </a:r>
            <a:r>
              <a:rPr kumimoji="1" lang="ja-JP" altLang="en-US" dirty="0" smtClean="0"/>
              <a:t> </a:t>
            </a:r>
            <a:r>
              <a:rPr kumimoji="1" lang="en-US" altLang="ja-JP" dirty="0" smtClean="0"/>
              <a:t>n</a:t>
            </a:r>
            <a:endParaRPr kumimoji="1" lang="ja-JP" altLang="en-US" dirty="0"/>
          </a:p>
        </p:txBody>
      </p:sp>
    </p:spTree>
    <p:extLst>
      <p:ext uri="{BB962C8B-B14F-4D97-AF65-F5344CB8AC3E}">
        <p14:creationId xmlns:p14="http://schemas.microsoft.com/office/powerpoint/2010/main" val="2854857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個体の識別機能の概要図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
        <p:nvSpPr>
          <p:cNvPr id="6" name="正方形/長方形 5"/>
          <p:cNvSpPr/>
          <p:nvPr/>
        </p:nvSpPr>
        <p:spPr>
          <a:xfrm>
            <a:off x="1264191" y="2529499"/>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個体画像</a:t>
            </a:r>
            <a:endParaRPr lang="ja-JP" altLang="en-US" dirty="0"/>
          </a:p>
        </p:txBody>
      </p:sp>
      <p:sp>
        <p:nvSpPr>
          <p:cNvPr id="7" name="角丸四角形 6"/>
          <p:cNvSpPr/>
          <p:nvPr/>
        </p:nvSpPr>
        <p:spPr>
          <a:xfrm>
            <a:off x="2145413" y="3404732"/>
            <a:ext cx="3410465" cy="6283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類似度スコア</a:t>
            </a:r>
            <a:r>
              <a:rPr lang="ja-JP" altLang="ja-JP" dirty="0" smtClean="0"/>
              <a:t>を</a:t>
            </a:r>
            <a:r>
              <a:rPr lang="ja-JP" altLang="ja-JP" dirty="0"/>
              <a:t>算出</a:t>
            </a:r>
            <a:endParaRPr lang="en-US" altLang="ja-JP" dirty="0"/>
          </a:p>
        </p:txBody>
      </p:sp>
      <p:cxnSp>
        <p:nvCxnSpPr>
          <p:cNvPr id="8" name="直線矢印コネクタ 7"/>
          <p:cNvCxnSpPr>
            <a:stCxn id="23" idx="2"/>
          </p:cNvCxnSpPr>
          <p:nvPr/>
        </p:nvCxnSpPr>
        <p:spPr>
          <a:xfrm flipH="1">
            <a:off x="4580405" y="3127078"/>
            <a:ext cx="1080512" cy="27313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a:stCxn id="7" idx="2"/>
            <a:endCxn id="17" idx="0"/>
          </p:cNvCxnSpPr>
          <p:nvPr/>
        </p:nvCxnSpPr>
        <p:spPr>
          <a:xfrm>
            <a:off x="3850646" y="4033098"/>
            <a:ext cx="9821" cy="3186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0" name="正方形/長方形 9"/>
          <p:cNvSpPr/>
          <p:nvPr/>
        </p:nvSpPr>
        <p:spPr>
          <a:xfrm>
            <a:off x="4356024" y="2564906"/>
            <a:ext cx="2419350" cy="4149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en-US" altLang="ja-JP" dirty="0" smtClean="0"/>
              <a:t>A</a:t>
            </a:r>
            <a:r>
              <a:rPr lang="ja-JP" altLang="en-US" dirty="0" smtClean="0"/>
              <a:t>画像集合</a:t>
            </a:r>
            <a:endParaRPr lang="en-US" altLang="ja-JP" dirty="0"/>
          </a:p>
        </p:txBody>
      </p:sp>
      <p:sp>
        <p:nvSpPr>
          <p:cNvPr id="11" name="正方形/長方形 10"/>
          <p:cNvSpPr/>
          <p:nvPr/>
        </p:nvSpPr>
        <p:spPr>
          <a:xfrm>
            <a:off x="4347503" y="1648829"/>
            <a:ext cx="2419350" cy="542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en-US" altLang="ja-JP" dirty="0" smtClean="0"/>
              <a:t>A</a:t>
            </a:r>
            <a:r>
              <a:rPr lang="ja-JP" altLang="en-US" dirty="0" smtClean="0"/>
              <a:t>初期画像集合</a:t>
            </a:r>
            <a:endParaRPr lang="ja-JP" altLang="en-US" dirty="0"/>
          </a:p>
        </p:txBody>
      </p:sp>
      <p:cxnSp>
        <p:nvCxnSpPr>
          <p:cNvPr id="12" name="直線矢印コネクタ 11"/>
          <p:cNvCxnSpPr>
            <a:stCxn id="6" idx="2"/>
          </p:cNvCxnSpPr>
          <p:nvPr/>
        </p:nvCxnSpPr>
        <p:spPr>
          <a:xfrm>
            <a:off x="2473866" y="2944453"/>
            <a:ext cx="639764" cy="45799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 name="角丸四角形 12"/>
          <p:cNvSpPr/>
          <p:nvPr/>
        </p:nvSpPr>
        <p:spPr>
          <a:xfrm>
            <a:off x="4580405" y="5402553"/>
            <a:ext cx="3057887" cy="6517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個体</a:t>
            </a:r>
            <a:r>
              <a:rPr lang="ja-JP" altLang="ja-JP" dirty="0" smtClean="0"/>
              <a:t>画像</a:t>
            </a:r>
            <a:r>
              <a:rPr lang="ja-JP" altLang="en-US" dirty="0" smtClean="0"/>
              <a:t>を</a:t>
            </a:r>
            <a:endParaRPr lang="en-US" altLang="ja-JP" dirty="0" smtClean="0"/>
          </a:p>
          <a:p>
            <a:pPr algn="ctr"/>
            <a:r>
              <a:rPr lang="ja-JP" altLang="en-US" dirty="0" smtClean="0"/>
              <a:t>個体</a:t>
            </a:r>
            <a:r>
              <a:rPr lang="en-US" altLang="ja-JP" dirty="0" smtClean="0"/>
              <a:t>A</a:t>
            </a:r>
            <a:r>
              <a:rPr lang="ja-JP" altLang="en-US" dirty="0" smtClean="0"/>
              <a:t>画像集合に追加</a:t>
            </a:r>
            <a:endParaRPr lang="en-US" altLang="ja-JP" dirty="0"/>
          </a:p>
        </p:txBody>
      </p:sp>
      <p:cxnSp>
        <p:nvCxnSpPr>
          <p:cNvPr id="14" name="カギ線コネクタ 13"/>
          <p:cNvCxnSpPr>
            <a:stCxn id="13" idx="3"/>
            <a:endCxn id="23" idx="3"/>
          </p:cNvCxnSpPr>
          <p:nvPr/>
        </p:nvCxnSpPr>
        <p:spPr>
          <a:xfrm flipH="1" flipV="1">
            <a:off x="7193347" y="2331844"/>
            <a:ext cx="444945" cy="3396576"/>
          </a:xfrm>
          <a:prstGeom prst="bentConnector3">
            <a:avLst>
              <a:gd name="adj1" fmla="val -30145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グループ化 14"/>
          <p:cNvGrpSpPr/>
          <p:nvPr/>
        </p:nvGrpSpPr>
        <p:grpSpPr>
          <a:xfrm>
            <a:off x="2155234" y="4351733"/>
            <a:ext cx="3410465" cy="912263"/>
            <a:chOff x="1828263" y="4210838"/>
            <a:chExt cx="3410465" cy="971247"/>
          </a:xfrm>
        </p:grpSpPr>
        <p:sp>
          <p:nvSpPr>
            <p:cNvPr id="16" name="テキスト ボックス 15"/>
            <p:cNvSpPr txBox="1"/>
            <p:nvPr/>
          </p:nvSpPr>
          <p:spPr>
            <a:xfrm>
              <a:off x="2254530" y="4550075"/>
              <a:ext cx="2667493" cy="338554"/>
            </a:xfrm>
            <a:prstGeom prst="rect">
              <a:avLst/>
            </a:prstGeom>
            <a:noFill/>
          </p:spPr>
          <p:txBody>
            <a:bodyPr wrap="square" rtlCol="0">
              <a:spAutoFit/>
            </a:bodyPr>
            <a:lstStyle/>
            <a:p>
              <a:r>
                <a:rPr lang="ja-JP" altLang="ja-JP" sz="1600" dirty="0"/>
                <a:t>差分δ</a:t>
              </a:r>
              <a:r>
                <a:rPr lang="en-US" altLang="ja-JP" sz="1600" i="1" baseline="-25000" dirty="0"/>
                <a:t>x</a:t>
              </a:r>
              <a:r>
                <a:rPr lang="en-US" altLang="ja-JP" sz="1600" dirty="0"/>
                <a:t> (</a:t>
              </a:r>
              <a:r>
                <a:rPr lang="en-US" altLang="ja-JP" sz="1600" i="1" dirty="0" err="1"/>
                <a:t>t</a:t>
              </a:r>
              <a:r>
                <a:rPr lang="en-US" altLang="ja-JP" sz="1600" i="1" baseline="-25000" dirty="0" err="1"/>
                <a:t>p</a:t>
              </a:r>
              <a:r>
                <a:rPr lang="en-US" altLang="ja-JP" sz="1600" dirty="0"/>
                <a:t>, </a:t>
              </a:r>
              <a:r>
                <a:rPr lang="en-US" altLang="ja-JP" sz="1600" i="1" dirty="0" err="1"/>
                <a:t>t</a:t>
              </a:r>
              <a:r>
                <a:rPr lang="en-US" altLang="ja-JP" sz="1600" i="1" baseline="-25000" dirty="0" err="1"/>
                <a:t>q</a:t>
              </a:r>
              <a:r>
                <a:rPr lang="en-US" altLang="ja-JP" sz="1600" dirty="0" smtClean="0"/>
                <a:t>)</a:t>
              </a:r>
              <a:r>
                <a:rPr lang="ja-JP" altLang="en-US" sz="1600" dirty="0" smtClean="0"/>
                <a:t> </a:t>
              </a:r>
              <a:r>
                <a:rPr lang="en-US" altLang="ja-JP" sz="1600" dirty="0" smtClean="0"/>
                <a:t>&gt;</a:t>
              </a:r>
              <a:r>
                <a:rPr lang="ja-JP" altLang="en-US" sz="1600" dirty="0" smtClean="0"/>
                <a:t> し</a:t>
              </a:r>
              <a:r>
                <a:rPr lang="ja-JP" altLang="ja-JP" sz="1600" dirty="0"/>
                <a:t>きい値</a:t>
              </a:r>
              <a:r>
                <a:rPr lang="ja-JP" altLang="ja-JP" sz="1600" i="1" dirty="0"/>
                <a:t>θ</a:t>
              </a:r>
              <a:r>
                <a:rPr lang="en-US" altLang="ja-JP" sz="1600" baseline="-25000" dirty="0" smtClean="0"/>
                <a:t>2</a:t>
              </a:r>
              <a:endParaRPr lang="ja-JP" altLang="en-US" sz="1600" dirty="0"/>
            </a:p>
          </p:txBody>
        </p:sp>
        <p:sp>
          <p:nvSpPr>
            <p:cNvPr id="17" name="フローチャート: 判断 16"/>
            <p:cNvSpPr/>
            <p:nvPr/>
          </p:nvSpPr>
          <p:spPr>
            <a:xfrm>
              <a:off x="1828263" y="4210838"/>
              <a:ext cx="3410465" cy="971247"/>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endParaRPr lang="ja-JP" altLang="en-US" dirty="0"/>
            </a:p>
          </p:txBody>
        </p:sp>
      </p:grpSp>
      <p:sp>
        <p:nvSpPr>
          <p:cNvPr id="18" name="テキスト ボックス 17"/>
          <p:cNvSpPr txBox="1"/>
          <p:nvPr/>
        </p:nvSpPr>
        <p:spPr>
          <a:xfrm>
            <a:off x="1015337" y="4381584"/>
            <a:ext cx="1367481" cy="369332"/>
          </a:xfrm>
          <a:prstGeom prst="rect">
            <a:avLst/>
          </a:prstGeom>
          <a:noFill/>
        </p:spPr>
        <p:txBody>
          <a:bodyPr wrap="square" rtlCol="0">
            <a:spAutoFit/>
          </a:bodyPr>
          <a:lstStyle/>
          <a:p>
            <a:r>
              <a:rPr lang="en-US" altLang="ja-JP" dirty="0" smtClean="0"/>
              <a:t>Fals</a:t>
            </a:r>
            <a:r>
              <a:rPr lang="en-US" altLang="ja-JP" dirty="0"/>
              <a:t>e</a:t>
            </a:r>
            <a:endParaRPr kumimoji="1" lang="ja-JP" altLang="en-US" dirty="0"/>
          </a:p>
        </p:txBody>
      </p:sp>
      <p:cxnSp>
        <p:nvCxnSpPr>
          <p:cNvPr id="19" name="カギ線コネクタ 18"/>
          <p:cNvCxnSpPr>
            <a:stCxn id="17" idx="1"/>
            <a:endCxn id="21" idx="0"/>
          </p:cNvCxnSpPr>
          <p:nvPr/>
        </p:nvCxnSpPr>
        <p:spPr>
          <a:xfrm rot="10800000" flipV="1">
            <a:off x="1260556" y="4807864"/>
            <a:ext cx="894678" cy="533321"/>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17" idx="3"/>
            <a:endCxn id="13" idx="0"/>
          </p:cNvCxnSpPr>
          <p:nvPr/>
        </p:nvCxnSpPr>
        <p:spPr>
          <a:xfrm>
            <a:off x="5565699" y="4807865"/>
            <a:ext cx="543650" cy="59468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代替処理 20"/>
          <p:cNvSpPr/>
          <p:nvPr/>
        </p:nvSpPr>
        <p:spPr>
          <a:xfrm>
            <a:off x="257935" y="5341186"/>
            <a:ext cx="2005241" cy="52391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ja-JP" dirty="0" smtClean="0"/>
              <a:t>画像</a:t>
            </a:r>
            <a:r>
              <a:rPr lang="ja-JP" altLang="en-US" dirty="0" smtClean="0"/>
              <a:t>を削除</a:t>
            </a:r>
            <a:endParaRPr lang="en-US" altLang="ja-JP" dirty="0"/>
          </a:p>
        </p:txBody>
      </p:sp>
      <p:sp>
        <p:nvSpPr>
          <p:cNvPr id="22" name="テキスト ボックス 21"/>
          <p:cNvSpPr txBox="1"/>
          <p:nvPr/>
        </p:nvSpPr>
        <p:spPr>
          <a:xfrm>
            <a:off x="5260473" y="4384144"/>
            <a:ext cx="700071" cy="369332"/>
          </a:xfrm>
          <a:prstGeom prst="rect">
            <a:avLst/>
          </a:prstGeom>
          <a:noFill/>
        </p:spPr>
        <p:txBody>
          <a:bodyPr wrap="square" rtlCol="0">
            <a:spAutoFit/>
          </a:bodyPr>
          <a:lstStyle/>
          <a:p>
            <a:r>
              <a:rPr kumimoji="1" lang="en-US" altLang="ja-JP" dirty="0" smtClean="0"/>
              <a:t>True</a:t>
            </a:r>
            <a:endParaRPr kumimoji="1" lang="ja-JP" altLang="en-US" dirty="0"/>
          </a:p>
        </p:txBody>
      </p:sp>
      <p:sp>
        <p:nvSpPr>
          <p:cNvPr id="23" name="正方形/長方形 22"/>
          <p:cNvSpPr/>
          <p:nvPr/>
        </p:nvSpPr>
        <p:spPr>
          <a:xfrm>
            <a:off x="4128486" y="1536609"/>
            <a:ext cx="3064861" cy="1590469"/>
          </a:xfrm>
          <a:prstGeom prst="rect">
            <a:avLst/>
          </a:prstGeom>
          <a:noFill/>
          <a:ln w="381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6109349" y="3353138"/>
            <a:ext cx="2834812" cy="1754326"/>
          </a:xfrm>
          <a:prstGeom prst="rect">
            <a:avLst/>
          </a:prstGeom>
          <a:noFill/>
        </p:spPr>
        <p:txBody>
          <a:bodyPr wrap="square" rtlCol="0">
            <a:spAutoFit/>
          </a:bodyPr>
          <a:lstStyle/>
          <a:p>
            <a:pPr marL="342900" indent="-342900">
              <a:buFont typeface="+mj-lt"/>
              <a:buAutoNum type="arabicPeriod"/>
            </a:pPr>
            <a:r>
              <a:rPr lang="ja-JP" altLang="ja-JP" dirty="0" smtClean="0">
                <a:solidFill>
                  <a:srgbClr val="FF0000"/>
                </a:solidFill>
              </a:rPr>
              <a:t>これ</a:t>
            </a:r>
            <a:r>
              <a:rPr lang="ja-JP" altLang="ja-JP" dirty="0">
                <a:solidFill>
                  <a:srgbClr val="FF0000"/>
                </a:solidFill>
              </a:rPr>
              <a:t>を繰り返し</a:t>
            </a:r>
            <a:r>
              <a:rPr lang="ja-JP" altLang="ja-JP" dirty="0" smtClean="0">
                <a:solidFill>
                  <a:srgbClr val="FF0000"/>
                </a:solidFill>
              </a:rPr>
              <a:t>，</a:t>
            </a:r>
            <a:r>
              <a:rPr lang="ja-JP" altLang="en-US" dirty="0" smtClean="0">
                <a:solidFill>
                  <a:srgbClr val="FF0000"/>
                </a:solidFill>
              </a:rPr>
              <a:t>追加された個体</a:t>
            </a:r>
            <a:r>
              <a:rPr lang="en-US" altLang="ja-JP" dirty="0" smtClean="0">
                <a:solidFill>
                  <a:srgbClr val="FF0000"/>
                </a:solidFill>
              </a:rPr>
              <a:t>A</a:t>
            </a:r>
            <a:r>
              <a:rPr lang="ja-JP" altLang="ja-JP" dirty="0" smtClean="0">
                <a:solidFill>
                  <a:srgbClr val="FF0000"/>
                </a:solidFill>
              </a:rPr>
              <a:t>画像</a:t>
            </a:r>
            <a:r>
              <a:rPr lang="ja-JP" altLang="ja-JP" dirty="0">
                <a:solidFill>
                  <a:srgbClr val="FF0000"/>
                </a:solidFill>
              </a:rPr>
              <a:t>集合を学習データとして</a:t>
            </a:r>
            <a:r>
              <a:rPr lang="ja-JP" altLang="ja-JP" dirty="0" smtClean="0">
                <a:solidFill>
                  <a:srgbClr val="FF0000"/>
                </a:solidFill>
              </a:rPr>
              <a:t>，個体</a:t>
            </a:r>
            <a:r>
              <a:rPr lang="en-US" altLang="ja-JP" i="1" dirty="0">
                <a:solidFill>
                  <a:srgbClr val="FF0000"/>
                </a:solidFill>
              </a:rPr>
              <a:t>A</a:t>
            </a:r>
            <a:r>
              <a:rPr lang="ja-JP" altLang="ja-JP" dirty="0" err="1" smtClean="0">
                <a:solidFill>
                  <a:srgbClr val="FF0000"/>
                </a:solidFill>
              </a:rPr>
              <a:t>を</a:t>
            </a:r>
            <a:r>
              <a:rPr lang="ja-JP" altLang="ja-JP" dirty="0" err="1">
                <a:solidFill>
                  <a:srgbClr val="FF0000"/>
                </a:solidFill>
              </a:rPr>
              <a:t>識</a:t>
            </a:r>
            <a:r>
              <a:rPr lang="ja-JP" altLang="ja-JP" dirty="0" smtClean="0">
                <a:solidFill>
                  <a:srgbClr val="FF0000"/>
                </a:solidFill>
              </a:rPr>
              <a:t>別する</a:t>
            </a:r>
            <a:r>
              <a:rPr lang="ja-JP" altLang="en-US" dirty="0" smtClean="0">
                <a:solidFill>
                  <a:srgbClr val="FF0000"/>
                </a:solidFill>
              </a:rPr>
              <a:t>．</a:t>
            </a:r>
            <a:endParaRPr lang="en-US" altLang="ja-JP" dirty="0" smtClean="0">
              <a:solidFill>
                <a:srgbClr val="FF0000"/>
              </a:solidFill>
            </a:endParaRPr>
          </a:p>
          <a:p>
            <a:pPr marL="342900" indent="-342900">
              <a:buFont typeface="+mj-lt"/>
              <a:buAutoNum type="arabicPeriod"/>
            </a:pPr>
            <a:r>
              <a:rPr kumimoji="1" lang="ja-JP" altLang="en-US" dirty="0" smtClean="0">
                <a:solidFill>
                  <a:srgbClr val="FF0000"/>
                </a:solidFill>
              </a:rPr>
              <a:t>個体</a:t>
            </a:r>
            <a:r>
              <a:rPr kumimoji="1" lang="en-US" altLang="ja-JP" dirty="0" smtClean="0">
                <a:solidFill>
                  <a:srgbClr val="FF0000"/>
                </a:solidFill>
              </a:rPr>
              <a:t>A</a:t>
            </a:r>
            <a:r>
              <a:rPr kumimoji="1" lang="ja-JP" altLang="en-US" dirty="0" smtClean="0">
                <a:solidFill>
                  <a:srgbClr val="FF0000"/>
                </a:solidFill>
              </a:rPr>
              <a:t>画像集合を時系列に分割する．</a:t>
            </a:r>
            <a:endParaRPr kumimoji="1" lang="ja-JP" altLang="en-US" dirty="0">
              <a:solidFill>
                <a:srgbClr val="FF0000"/>
              </a:solidFill>
            </a:endParaRPr>
          </a:p>
        </p:txBody>
      </p:sp>
      <p:sp>
        <p:nvSpPr>
          <p:cNvPr id="25" name="テキスト ボックス 24"/>
          <p:cNvSpPr txBox="1"/>
          <p:nvPr/>
        </p:nvSpPr>
        <p:spPr>
          <a:xfrm>
            <a:off x="4608164" y="1213116"/>
            <a:ext cx="2105504" cy="369332"/>
          </a:xfrm>
          <a:prstGeom prst="rect">
            <a:avLst/>
          </a:prstGeom>
          <a:noFill/>
        </p:spPr>
        <p:txBody>
          <a:bodyPr wrap="square" rtlCol="0">
            <a:spAutoFit/>
          </a:bodyPr>
          <a:lstStyle/>
          <a:p>
            <a:pPr algn="ctr"/>
            <a:r>
              <a:rPr kumimoji="1" lang="ja-JP" altLang="en-US" dirty="0" smtClean="0"/>
              <a:t>学習データセット</a:t>
            </a:r>
            <a:endParaRPr kumimoji="1" lang="ja-JP" altLang="en-US" dirty="0"/>
          </a:p>
        </p:txBody>
      </p:sp>
      <p:sp>
        <p:nvSpPr>
          <p:cNvPr id="26" name="テキスト ボックス 25"/>
          <p:cNvSpPr txBox="1"/>
          <p:nvPr/>
        </p:nvSpPr>
        <p:spPr>
          <a:xfrm>
            <a:off x="5294726" y="1988795"/>
            <a:ext cx="665818" cy="769441"/>
          </a:xfrm>
          <a:prstGeom prst="rect">
            <a:avLst/>
          </a:prstGeom>
          <a:noFill/>
        </p:spPr>
        <p:txBody>
          <a:bodyPr wrap="square" rtlCol="0">
            <a:spAutoFit/>
          </a:bodyPr>
          <a:lstStyle/>
          <a:p>
            <a:pPr algn="ctr"/>
            <a:r>
              <a:rPr kumimoji="1" lang="en-US" altLang="ja-JP" sz="4400" dirty="0" smtClean="0"/>
              <a:t>+</a:t>
            </a:r>
            <a:endParaRPr kumimoji="1" lang="ja-JP" altLang="en-US" sz="4400" dirty="0"/>
          </a:p>
        </p:txBody>
      </p:sp>
    </p:spTree>
    <p:extLst>
      <p:ext uri="{BB962C8B-B14F-4D97-AF65-F5344CB8AC3E}">
        <p14:creationId xmlns:p14="http://schemas.microsoft.com/office/powerpoint/2010/main" val="3260202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TM04033919[[fn=回路]]</Template>
  <TotalTime>10905</TotalTime>
  <Words>2205</Words>
  <Application>Microsoft Office PowerPoint</Application>
  <PresentationFormat>画面に合わせる (4:3)</PresentationFormat>
  <Paragraphs>429</Paragraphs>
  <Slides>30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ＭＳ Ｐゴシック</vt:lpstr>
      <vt:lpstr>メイリオ</vt:lpstr>
      <vt:lpstr>Calibri</vt:lpstr>
      <vt:lpstr>Century Gothic</vt:lpstr>
      <vt:lpstr>Wingdings</vt:lpstr>
      <vt:lpstr>レトロスペクト</vt:lpstr>
      <vt:lpstr>時系列画像集合の類似度に基づいた外観変化の検知手法の検討</vt:lpstr>
      <vt:lpstr>研究背景</vt:lpstr>
      <vt:lpstr>研究動機</vt:lpstr>
      <vt:lpstr>関連研究</vt:lpstr>
      <vt:lpstr>研究課題</vt:lpstr>
      <vt:lpstr>従来手法</vt:lpstr>
      <vt:lpstr>提案方式</vt:lpstr>
      <vt:lpstr>提案方式　概要図</vt:lpstr>
      <vt:lpstr>個体の識別機能の概要図</vt:lpstr>
      <vt:lpstr>個体識別機能のアプローチ</vt:lpstr>
      <vt:lpstr>外観変化の検知機能 概要図</vt:lpstr>
      <vt:lpstr>画像集合間の類似度の算出方法</vt:lpstr>
      <vt:lpstr>外観変化の検知方法</vt:lpstr>
      <vt:lpstr>実験１　実験目的</vt:lpstr>
      <vt:lpstr>実験１　実験データ</vt:lpstr>
      <vt:lpstr>実験１　実験手順</vt:lpstr>
      <vt:lpstr>実験１　実験結果</vt:lpstr>
      <vt:lpstr>実験１　考察</vt:lpstr>
      <vt:lpstr>実験２　目的</vt:lpstr>
      <vt:lpstr>実験２　実験データ</vt:lpstr>
      <vt:lpstr>実験２　実験データ</vt:lpstr>
      <vt:lpstr>実験２　実験方法</vt:lpstr>
      <vt:lpstr>実験２　実験結果：個体A</vt:lpstr>
      <vt:lpstr>実験２　実験結果：個体D</vt:lpstr>
      <vt:lpstr>実験２　実験結果</vt:lpstr>
      <vt:lpstr>実験２　実験結果</vt:lpstr>
      <vt:lpstr>考察</vt:lpstr>
      <vt:lpstr>まとめ</vt:lpstr>
      <vt:lpstr>PowerPoint プレゼンテーション</vt:lpstr>
      <vt:lpstr>実験２　実験結果</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matsuoka</cp:lastModifiedBy>
  <cp:revision>376</cp:revision>
  <cp:lastPrinted>2017-10-03T06:32:54Z</cp:lastPrinted>
  <dcterms:created xsi:type="dcterms:W3CDTF">2017-04-11T06:26:01Z</dcterms:created>
  <dcterms:modified xsi:type="dcterms:W3CDTF">2017-11-29T05:03:53Z</dcterms:modified>
</cp:coreProperties>
</file>