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1.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7"/>
  </p:notesMasterIdLst>
  <p:handoutMasterIdLst>
    <p:handoutMasterId r:id="rId38"/>
  </p:handoutMasterIdLst>
  <p:sldIdLst>
    <p:sldId id="260" r:id="rId2"/>
    <p:sldId id="264" r:id="rId3"/>
    <p:sldId id="295" r:id="rId4"/>
    <p:sldId id="271" r:id="rId5"/>
    <p:sldId id="305" r:id="rId6"/>
    <p:sldId id="294" r:id="rId7"/>
    <p:sldId id="265" r:id="rId8"/>
    <p:sldId id="298" r:id="rId9"/>
    <p:sldId id="296" r:id="rId10"/>
    <p:sldId id="309" r:id="rId11"/>
    <p:sldId id="285" r:id="rId12"/>
    <p:sldId id="290" r:id="rId13"/>
    <p:sldId id="282" r:id="rId14"/>
    <p:sldId id="297" r:id="rId15"/>
    <p:sldId id="287" r:id="rId16"/>
    <p:sldId id="311" r:id="rId17"/>
    <p:sldId id="288" r:id="rId18"/>
    <p:sldId id="301" r:id="rId19"/>
    <p:sldId id="308" r:id="rId20"/>
    <p:sldId id="291" r:id="rId21"/>
    <p:sldId id="312" r:id="rId22"/>
    <p:sldId id="310" r:id="rId23"/>
    <p:sldId id="302" r:id="rId24"/>
    <p:sldId id="306" r:id="rId25"/>
    <p:sldId id="286" r:id="rId26"/>
    <p:sldId id="307" r:id="rId27"/>
    <p:sldId id="304" r:id="rId28"/>
    <p:sldId id="313" r:id="rId29"/>
    <p:sldId id="315" r:id="rId30"/>
    <p:sldId id="317" r:id="rId31"/>
    <p:sldId id="319" r:id="rId32"/>
    <p:sldId id="318" r:id="rId33"/>
    <p:sldId id="316" r:id="rId34"/>
    <p:sldId id="293" r:id="rId35"/>
    <p:sldId id="314"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snapToGrid="0">
      <p:cViewPr varScale="1">
        <p:scale>
          <a:sx n="62" d="100"/>
          <a:sy n="62" d="100"/>
        </p:scale>
        <p:origin x="84" y="720"/>
      </p:cViewPr>
      <p:guideLst/>
    </p:cSldViewPr>
  </p:slideViewPr>
  <p:notesTextViewPr>
    <p:cViewPr>
      <p:scale>
        <a:sx n="1" d="1"/>
        <a:sy n="1" d="1"/>
      </p:scale>
      <p:origin x="0" y="0"/>
    </p:cViewPr>
  </p:notesTextViewPr>
  <p:sorterViewPr>
    <p:cViewPr>
      <p:scale>
        <a:sx n="100" d="100"/>
        <a:sy n="100" d="100"/>
      </p:scale>
      <p:origin x="0" y="-1398"/>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suoka\Documents\2017092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Sheet6!$D$15:$D$22</c:f>
              <c:strCache>
                <c:ptCount val="8"/>
                <c:pt idx="0">
                  <c:v>day1</c:v>
                </c:pt>
                <c:pt idx="1">
                  <c:v>day2</c:v>
                </c:pt>
                <c:pt idx="2">
                  <c:v>day3</c:v>
                </c:pt>
                <c:pt idx="3">
                  <c:v>day4</c:v>
                </c:pt>
                <c:pt idx="4">
                  <c:v>day5</c:v>
                </c:pt>
                <c:pt idx="5">
                  <c:v>day6</c:v>
                </c:pt>
                <c:pt idx="6">
                  <c:v>day7</c:v>
                </c:pt>
                <c:pt idx="7">
                  <c:v>day8</c:v>
                </c:pt>
              </c:strCache>
            </c:strRef>
          </c:cat>
          <c:val>
            <c:numRef>
              <c:f>Sheet6!$E$15:$E$22</c:f>
              <c:numCache>
                <c:formatCode>General</c:formatCode>
                <c:ptCount val="8"/>
                <c:pt idx="0">
                  <c:v>0.68770799999999999</c:v>
                </c:pt>
                <c:pt idx="1">
                  <c:v>0.66330100000000003</c:v>
                </c:pt>
                <c:pt idx="2">
                  <c:v>0.67409499999999989</c:v>
                </c:pt>
                <c:pt idx="3">
                  <c:v>0.67819299999999993</c:v>
                </c:pt>
                <c:pt idx="4">
                  <c:v>0.57105900000000009</c:v>
                </c:pt>
                <c:pt idx="5">
                  <c:v>0.530192</c:v>
                </c:pt>
                <c:pt idx="6">
                  <c:v>0.51177899999999998</c:v>
                </c:pt>
                <c:pt idx="7">
                  <c:v>0.48274900000000009</c:v>
                </c:pt>
              </c:numCache>
            </c:numRef>
          </c:val>
          <c:smooth val="0"/>
        </c:ser>
        <c:dLbls>
          <c:showLegendKey val="0"/>
          <c:showVal val="0"/>
          <c:showCatName val="0"/>
          <c:showSerName val="0"/>
          <c:showPercent val="0"/>
          <c:showBubbleSize val="0"/>
        </c:dLbls>
        <c:marker val="1"/>
        <c:smooth val="0"/>
        <c:axId val="311267992"/>
        <c:axId val="311268384"/>
      </c:lineChart>
      <c:catAx>
        <c:axId val="311267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t>時系列</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268384"/>
        <c:crosses val="autoZero"/>
        <c:auto val="1"/>
        <c:lblAlgn val="ctr"/>
        <c:lblOffset val="100"/>
        <c:noMultiLvlLbl val="0"/>
      </c:catAx>
      <c:valAx>
        <c:axId val="311268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t>類似度</a:t>
                </a:r>
              </a:p>
            </c:rich>
          </c:tx>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267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A221AD-5CB0-4A25-97D8-A6228F844F3F}" type="datetimeFigureOut">
              <a:rPr kumimoji="1" lang="ja-JP" altLang="en-US" smtClean="0"/>
              <a:t>2017/12/13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783CC2-0E9A-4646-9134-3F72E826488D}" type="slidenum">
              <a:rPr kumimoji="1" lang="ja-JP" altLang="en-US" smtClean="0"/>
              <a:t>‹#›</a:t>
            </a:fld>
            <a:endParaRPr kumimoji="1" lang="ja-JP" altLang="en-US"/>
          </a:p>
        </p:txBody>
      </p:sp>
    </p:spTree>
    <p:extLst>
      <p:ext uri="{BB962C8B-B14F-4D97-AF65-F5344CB8AC3E}">
        <p14:creationId xmlns:p14="http://schemas.microsoft.com/office/powerpoint/2010/main" val="959986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2017/12/13</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36700"/>
            <a:ext cx="7543800" cy="766589"/>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22959" y="1400176"/>
            <a:ext cx="7543801" cy="49010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2017/12/13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2017/12/13</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66589"/>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119800"/>
            <a:ext cx="7543801" cy="5181425"/>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2017/12/13</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22959" y="10887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emf"/></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2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2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image" Target="../media/image49.emf"/></Relationships>
</file>

<file path=ppt/slides/_rels/slide2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4400" dirty="0" smtClean="0"/>
              <a:t>時系列画像集合の類似度に基づいた外観変化の検知手法の検討</a:t>
            </a:r>
            <a:endParaRPr kumimoji="1" lang="ja-JP" altLang="en-US" sz="4400" dirty="0"/>
          </a:p>
        </p:txBody>
      </p:sp>
      <p:sp>
        <p:nvSpPr>
          <p:cNvPr id="3" name="サブタイトル 2"/>
          <p:cNvSpPr>
            <a:spLocks noGrp="1"/>
          </p:cNvSpPr>
          <p:nvPr>
            <p:ph type="subTitle" idx="1"/>
          </p:nvPr>
        </p:nvSpPr>
        <p:spPr/>
        <p:txBody>
          <a:bodyPr>
            <a:normAutofit/>
          </a:bodyPr>
          <a:lstStyle/>
          <a:p>
            <a:r>
              <a:rPr lang="ja-JP" altLang="en-US" dirty="0" smtClean="0"/>
              <a:t>神奈川工科大学 情報学部 情報工学科</a:t>
            </a:r>
            <a:endParaRPr lang="en-US" altLang="ja-JP" dirty="0" smtClean="0"/>
          </a:p>
          <a:p>
            <a:r>
              <a:rPr kumimoji="1" lang="ja-JP" altLang="en-US" dirty="0" smtClean="0"/>
              <a:t>松岡 未紗  </a:t>
            </a:r>
            <a:r>
              <a:rPr lang="ja-JP" altLang="en-US" dirty="0" smtClean="0"/>
              <a:t>鷹野 孝典</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個体識別機能のアプローチ</a:t>
            </a:r>
            <a:endParaRPr kumimoji="1" lang="ja-JP" altLang="en-US" dirty="0"/>
          </a:p>
        </p:txBody>
      </p:sp>
      <p:sp>
        <p:nvSpPr>
          <p:cNvPr id="3" name="コンテンツ プレースホルダー 2"/>
          <p:cNvSpPr>
            <a:spLocks noGrp="1"/>
          </p:cNvSpPr>
          <p:nvPr>
            <p:ph idx="1"/>
          </p:nvPr>
        </p:nvSpPr>
        <p:spPr>
          <a:xfrm>
            <a:off x="822959" y="1400176"/>
            <a:ext cx="7543801" cy="4692152"/>
          </a:xfrm>
        </p:spPr>
        <p:txBody>
          <a:bodyPr>
            <a:normAutofit/>
          </a:bodyPr>
          <a:lstStyle/>
          <a:p>
            <a:pPr marL="185738" indent="-185738"/>
            <a:r>
              <a:rPr lang="ja-JP" altLang="en-US" sz="2400" dirty="0" smtClean="0"/>
              <a:t>複数の個体が混在する状況において各個体の画像集合を生成する</a:t>
            </a:r>
            <a:endParaRPr lang="en-US" altLang="ja-JP" sz="2400" dirty="0" smtClean="0"/>
          </a:p>
          <a:p>
            <a:r>
              <a:rPr lang="ja-JP" altLang="en-US" sz="2400" dirty="0" smtClean="0"/>
              <a:t>分類</a:t>
            </a:r>
            <a:r>
              <a:rPr lang="ja-JP" altLang="en-US" sz="2400" dirty="0"/>
              <a:t>された個体</a:t>
            </a:r>
            <a:r>
              <a:rPr lang="en-US" altLang="ja-JP" sz="2400" dirty="0"/>
              <a:t>A</a:t>
            </a:r>
            <a:r>
              <a:rPr lang="ja-JP" altLang="en-US" sz="2400" dirty="0"/>
              <a:t>の画像を時系列画像集合に分類する</a:t>
            </a:r>
            <a:endParaRPr lang="en-US" altLang="ja-JP" sz="2400" dirty="0"/>
          </a:p>
          <a:p>
            <a:pPr marL="182563" indent="-182563"/>
            <a:r>
              <a:rPr kumimoji="1" lang="ja-JP" altLang="en-US" sz="2400" dirty="0" smtClean="0"/>
              <a:t>他の個体画像においても閾値を超えた場合は類似度の高いほうに追加される</a:t>
            </a:r>
            <a:endParaRPr kumimoji="1" lang="en-US" altLang="ja-JP" sz="2400" dirty="0" smtClean="0"/>
          </a:p>
          <a:p>
            <a:r>
              <a:rPr lang="ja-JP" altLang="en-US" sz="2400" dirty="0"/>
              <a:t>個体</a:t>
            </a:r>
            <a:r>
              <a:rPr lang="en-US" altLang="ja-JP" sz="2400" dirty="0"/>
              <a:t>A</a:t>
            </a:r>
            <a:r>
              <a:rPr lang="ja-JP" altLang="en-US" sz="2400" dirty="0"/>
              <a:t> を識別するときに，それまでに識別された個体</a:t>
            </a:r>
            <a:r>
              <a:rPr lang="en-US" altLang="ja-JP" sz="2400" dirty="0"/>
              <a:t>A</a:t>
            </a:r>
            <a:r>
              <a:rPr lang="ja-JP" altLang="en-US" sz="2400" dirty="0"/>
              <a:t>画像の和集合を学習データとする</a:t>
            </a:r>
            <a:endParaRPr lang="en-US" altLang="ja-JP" sz="2400" dirty="0"/>
          </a:p>
          <a:p>
            <a:endParaRPr lang="en-US" altLang="ja-JP" sz="2400" dirty="0" smtClean="0"/>
          </a:p>
          <a:p>
            <a:r>
              <a:rPr lang="ja-JP" altLang="en-US" sz="2400" dirty="0" smtClean="0"/>
              <a:t>利点</a:t>
            </a:r>
            <a:endParaRPr lang="en-US" altLang="ja-JP" sz="2400" dirty="0" smtClean="0"/>
          </a:p>
          <a:p>
            <a:pPr lvl="1"/>
            <a:r>
              <a:rPr lang="ja-JP" altLang="en-US" sz="2200" dirty="0"/>
              <a:t>個体の外観変化に</a:t>
            </a:r>
            <a:r>
              <a:rPr lang="ja-JP" altLang="en-US" sz="2200" dirty="0" smtClean="0"/>
              <a:t>よる識別</a:t>
            </a:r>
            <a:r>
              <a:rPr lang="ja-JP" altLang="en-US" sz="2200" dirty="0"/>
              <a:t>の精度低下を抑える</a:t>
            </a:r>
          </a:p>
          <a:p>
            <a:pPr lvl="1"/>
            <a:endParaRPr lang="en-US" altLang="ja-JP" sz="2200" dirty="0" smtClean="0"/>
          </a:p>
          <a:p>
            <a:endParaRPr kumimoji="1"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Tree>
    <p:extLst>
      <p:ext uri="{BB962C8B-B14F-4D97-AF65-F5344CB8AC3E}">
        <p14:creationId xmlns:p14="http://schemas.microsoft.com/office/powerpoint/2010/main" val="1209502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外観変化の検知機能</a:t>
            </a:r>
            <a:r>
              <a:rPr lang="ja-JP" altLang="en-US" dirty="0" smtClean="0"/>
              <a:t> 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32" name="正方形/長方形 31"/>
          <p:cNvSpPr/>
          <p:nvPr/>
        </p:nvSpPr>
        <p:spPr>
          <a:xfrm>
            <a:off x="1030502" y="1582576"/>
            <a:ext cx="2215922" cy="549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初期画像</a:t>
            </a:r>
            <a:r>
              <a:rPr lang="ja-JP" altLang="en-US" sz="1600" dirty="0" smtClean="0"/>
              <a:t>集合</a:t>
            </a:r>
            <a:endParaRPr lang="ja-JP" altLang="en-US" sz="1600" dirty="0"/>
          </a:p>
        </p:txBody>
      </p:sp>
      <p:sp>
        <p:nvSpPr>
          <p:cNvPr id="33" name="正方形/長方形 32"/>
          <p:cNvSpPr/>
          <p:nvPr/>
        </p:nvSpPr>
        <p:spPr>
          <a:xfrm>
            <a:off x="1030502" y="2270471"/>
            <a:ext cx="2215922" cy="549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識別</a:t>
            </a:r>
            <a:r>
              <a:rPr lang="ja-JP" altLang="en-US" sz="1600" dirty="0" smtClean="0"/>
              <a:t>する画像集合</a:t>
            </a:r>
            <a:endParaRPr lang="ja-JP" altLang="en-US" sz="1600" dirty="0"/>
          </a:p>
        </p:txBody>
      </p:sp>
      <p:sp>
        <p:nvSpPr>
          <p:cNvPr id="34" name="角丸四角形 33"/>
          <p:cNvSpPr/>
          <p:nvPr/>
        </p:nvSpPr>
        <p:spPr>
          <a:xfrm>
            <a:off x="3690329" y="1857138"/>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smtClean="0"/>
              <a:t>類似度スコアを</a:t>
            </a:r>
            <a:r>
              <a:rPr lang="ja-JP" altLang="ja-JP" sz="1600" dirty="0"/>
              <a:t>算出</a:t>
            </a:r>
            <a:endParaRPr lang="en-US" altLang="ja-JP" sz="1600" dirty="0"/>
          </a:p>
        </p:txBody>
      </p:sp>
      <p:cxnSp>
        <p:nvCxnSpPr>
          <p:cNvPr id="35" name="直線矢印コネクタ 34"/>
          <p:cNvCxnSpPr>
            <a:stCxn id="32" idx="3"/>
            <a:endCxn id="34" idx="1"/>
          </p:cNvCxnSpPr>
          <p:nvPr/>
        </p:nvCxnSpPr>
        <p:spPr>
          <a:xfrm>
            <a:off x="3246424" y="1857138"/>
            <a:ext cx="443905" cy="3049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p:cNvCxnSpPr>
            <a:stCxn id="34" idx="2"/>
            <a:endCxn id="40" idx="0"/>
          </p:cNvCxnSpPr>
          <p:nvPr/>
        </p:nvCxnSpPr>
        <p:spPr>
          <a:xfrm>
            <a:off x="5536535" y="2467058"/>
            <a:ext cx="0" cy="2615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p:cNvCxnSpPr>
            <a:stCxn id="33" idx="3"/>
            <a:endCxn id="34" idx="1"/>
          </p:cNvCxnSpPr>
          <p:nvPr/>
        </p:nvCxnSpPr>
        <p:spPr>
          <a:xfrm flipV="1">
            <a:off x="3246424" y="2162098"/>
            <a:ext cx="443905" cy="3829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p:cNvCxnSpPr>
            <a:stCxn id="40" idx="2"/>
            <a:endCxn id="43" idx="0"/>
          </p:cNvCxnSpPr>
          <p:nvPr/>
        </p:nvCxnSpPr>
        <p:spPr>
          <a:xfrm>
            <a:off x="5536535" y="3338481"/>
            <a:ext cx="0" cy="27916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9" name="角丸四角形 38"/>
          <p:cNvSpPr/>
          <p:nvPr/>
        </p:nvSpPr>
        <p:spPr>
          <a:xfrm>
            <a:off x="6891731" y="4993496"/>
            <a:ext cx="1627307" cy="5399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外観</a:t>
            </a:r>
            <a:r>
              <a:rPr lang="ja-JP" altLang="en-US" sz="1600" dirty="0" smtClean="0"/>
              <a:t>変化検出</a:t>
            </a:r>
            <a:endParaRPr lang="en-US" altLang="ja-JP" sz="1600" dirty="0"/>
          </a:p>
        </p:txBody>
      </p:sp>
      <p:sp>
        <p:nvSpPr>
          <p:cNvPr id="40" name="角丸四角形 39"/>
          <p:cNvSpPr/>
          <p:nvPr/>
        </p:nvSpPr>
        <p:spPr>
          <a:xfrm>
            <a:off x="3690329" y="2728561"/>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smtClean="0"/>
              <a:t>類似度</a:t>
            </a:r>
            <a:r>
              <a:rPr lang="ja-JP" altLang="ja-JP" sz="1600" dirty="0"/>
              <a:t>スコアの差分δ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a:t>)</a:t>
            </a:r>
            <a:r>
              <a:rPr lang="ja-JP" altLang="ja-JP" sz="1600" dirty="0" err="1"/>
              <a:t>を算</a:t>
            </a:r>
            <a:r>
              <a:rPr lang="ja-JP" altLang="ja-JP" sz="1600" dirty="0"/>
              <a:t>出</a:t>
            </a:r>
            <a:endParaRPr lang="ja-JP" altLang="en-US" sz="1600" dirty="0"/>
          </a:p>
        </p:txBody>
      </p:sp>
      <p:grpSp>
        <p:nvGrpSpPr>
          <p:cNvPr id="41" name="グループ化 40"/>
          <p:cNvGrpSpPr/>
          <p:nvPr/>
        </p:nvGrpSpPr>
        <p:grpSpPr>
          <a:xfrm>
            <a:off x="3831302" y="3617646"/>
            <a:ext cx="3410465" cy="1323049"/>
            <a:chOff x="1828263" y="4210838"/>
            <a:chExt cx="3410465" cy="971247"/>
          </a:xfrm>
        </p:grpSpPr>
        <p:sp>
          <p:nvSpPr>
            <p:cNvPr id="42" name="テキスト ボックス 41"/>
            <p:cNvSpPr txBox="1"/>
            <p:nvPr/>
          </p:nvSpPr>
          <p:spPr>
            <a:xfrm>
              <a:off x="2221199" y="4498783"/>
              <a:ext cx="2667493" cy="524756"/>
            </a:xfrm>
            <a:prstGeom prst="rect">
              <a:avLst/>
            </a:prstGeom>
            <a:noFill/>
          </p:spPr>
          <p:txBody>
            <a:bodyPr wrap="square" rtlCol="0">
              <a:spAutoFit/>
            </a:bodyPr>
            <a:lstStyle/>
            <a:p>
              <a:pPr algn="ctr"/>
              <a:r>
                <a:rPr lang="ja-JP" altLang="en-US" sz="1600" dirty="0"/>
                <a:t>前日画像集合</a:t>
              </a:r>
              <a:r>
                <a:rPr lang="ja-JP" altLang="en-US" sz="1600" dirty="0" smtClean="0"/>
                <a:t>との類似</a:t>
              </a:r>
              <a:r>
                <a:rPr lang="ja-JP" altLang="en-US" sz="1600" dirty="0"/>
                <a:t>度</a:t>
              </a:r>
              <a:endParaRPr lang="en-US" altLang="ja-JP" sz="1600" dirty="0" smtClean="0"/>
            </a:p>
            <a:p>
              <a:pPr algn="ctr"/>
              <a:r>
                <a:rPr lang="ja-JP" altLang="ja-JP" sz="1600" dirty="0" smtClean="0"/>
                <a:t>δ</a:t>
              </a:r>
              <a:r>
                <a:rPr lang="en-US" altLang="ja-JP" sz="1600" i="1" baseline="-25000" dirty="0" smtClean="0"/>
                <a:t>x</a:t>
              </a:r>
              <a:r>
                <a:rPr lang="en-US" altLang="ja-JP" sz="1600" baseline="-25000" dirty="0" smtClean="0"/>
                <a:t> </a:t>
              </a:r>
              <a:r>
                <a:rPr lang="en-US" altLang="ja-JP" sz="1600" dirty="0"/>
                <a:t>(</a:t>
              </a:r>
              <a:r>
                <a:rPr lang="en-US" altLang="ja-JP" sz="1600" i="1" dirty="0"/>
                <a:t>t</a:t>
              </a:r>
              <a:r>
                <a:rPr lang="en-US" altLang="ja-JP" sz="1600" dirty="0"/>
                <a:t>-1, </a:t>
              </a:r>
              <a:r>
                <a:rPr lang="en-US" altLang="ja-JP" sz="1600" i="1" dirty="0"/>
                <a:t>t</a:t>
              </a:r>
              <a:r>
                <a:rPr lang="en-US" altLang="ja-JP" sz="1600" dirty="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43" name="フローチャート: 判断 42"/>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44" name="テキスト ボックス 43"/>
          <p:cNvSpPr txBox="1"/>
          <p:nvPr/>
        </p:nvSpPr>
        <p:spPr>
          <a:xfrm>
            <a:off x="7241767" y="3903247"/>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45" name="テキスト ボックス 44"/>
          <p:cNvSpPr txBox="1"/>
          <p:nvPr/>
        </p:nvSpPr>
        <p:spPr>
          <a:xfrm>
            <a:off x="3147561" y="3903247"/>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46" name="カギ線コネクタ 45"/>
          <p:cNvCxnSpPr>
            <a:stCxn id="43" idx="3"/>
            <a:endCxn id="39" idx="0"/>
          </p:cNvCxnSpPr>
          <p:nvPr/>
        </p:nvCxnSpPr>
        <p:spPr>
          <a:xfrm>
            <a:off x="7241767" y="4279171"/>
            <a:ext cx="463618" cy="71432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6891730" y="5837325"/>
            <a:ext cx="1627308" cy="4555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外観変化なし</a:t>
            </a:r>
            <a:endParaRPr lang="en-US" altLang="ja-JP" sz="1600" dirty="0"/>
          </a:p>
        </p:txBody>
      </p:sp>
      <p:cxnSp>
        <p:nvCxnSpPr>
          <p:cNvPr id="48" name="カギ線コネクタ 47"/>
          <p:cNvCxnSpPr>
            <a:stCxn id="43" idx="1"/>
            <a:endCxn id="51" idx="0"/>
          </p:cNvCxnSpPr>
          <p:nvPr/>
        </p:nvCxnSpPr>
        <p:spPr>
          <a:xfrm rot="10800000" flipV="1">
            <a:off x="3432800" y="4279170"/>
            <a:ext cx="398502" cy="29791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グループ化 48"/>
          <p:cNvGrpSpPr/>
          <p:nvPr/>
        </p:nvGrpSpPr>
        <p:grpSpPr>
          <a:xfrm>
            <a:off x="1727567" y="4577088"/>
            <a:ext cx="3410465" cy="1334957"/>
            <a:chOff x="1828263" y="4210838"/>
            <a:chExt cx="3410465" cy="971247"/>
          </a:xfrm>
        </p:grpSpPr>
        <p:sp>
          <p:nvSpPr>
            <p:cNvPr id="50" name="テキスト ボックス 49"/>
            <p:cNvSpPr txBox="1"/>
            <p:nvPr/>
          </p:nvSpPr>
          <p:spPr>
            <a:xfrm>
              <a:off x="2335527" y="4504048"/>
              <a:ext cx="2667493" cy="470285"/>
            </a:xfrm>
            <a:prstGeom prst="rect">
              <a:avLst/>
            </a:prstGeom>
            <a:noFill/>
          </p:spPr>
          <p:txBody>
            <a:bodyPr wrap="square" rtlCol="0">
              <a:spAutoFit/>
            </a:bodyPr>
            <a:lstStyle/>
            <a:p>
              <a:r>
                <a:rPr lang="ja-JP" altLang="en-US" sz="1600" dirty="0"/>
                <a:t>初期画像集合との類似度</a:t>
              </a:r>
              <a:endParaRPr lang="en-US" altLang="ja-JP" sz="1600" dirty="0" smtClean="0"/>
            </a:p>
            <a:p>
              <a:r>
                <a:rPr lang="ja-JP" altLang="ja-JP" sz="1600" dirty="0" smtClean="0"/>
                <a:t>差分</a:t>
              </a:r>
              <a:r>
                <a:rPr lang="ja-JP" altLang="ja-JP" sz="1600" dirty="0"/>
                <a:t>δ</a:t>
              </a:r>
              <a:r>
                <a:rPr lang="en-US" altLang="ja-JP" sz="1600" i="1" baseline="-25000" dirty="0"/>
                <a:t>x</a:t>
              </a:r>
              <a:r>
                <a:rPr lang="en-US" altLang="ja-JP" sz="1600" baseline="-25000" dirty="0"/>
                <a:t> </a:t>
              </a:r>
              <a:r>
                <a:rPr lang="en-US" altLang="ja-JP" sz="1600" dirty="0"/>
                <a:t>(0, </a:t>
              </a:r>
              <a:r>
                <a:rPr lang="en-US" altLang="ja-JP" sz="1600" i="1" dirty="0"/>
                <a:t>t</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a:t>
              </a:r>
              <a:r>
                <a:rPr lang="ja-JP" altLang="ja-JP" sz="1600" dirty="0" smtClean="0"/>
                <a:t>値</a:t>
              </a:r>
              <a:r>
                <a:rPr lang="ja-JP" altLang="ja-JP" sz="1600" i="1" dirty="0"/>
                <a:t>θ</a:t>
              </a:r>
              <a:r>
                <a:rPr lang="en-US" altLang="ja-JP" sz="1600" baseline="-25000" dirty="0"/>
                <a:t>3</a:t>
              </a:r>
              <a:endParaRPr lang="ja-JP" altLang="en-US" sz="1600" dirty="0"/>
            </a:p>
          </p:txBody>
        </p:sp>
        <p:sp>
          <p:nvSpPr>
            <p:cNvPr id="51" name="フローチャート: 判断 50"/>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cxnSp>
        <p:nvCxnSpPr>
          <p:cNvPr id="52" name="直線矢印コネクタ 51"/>
          <p:cNvCxnSpPr>
            <a:stCxn id="51" idx="3"/>
            <a:endCxn id="39" idx="1"/>
          </p:cNvCxnSpPr>
          <p:nvPr/>
        </p:nvCxnSpPr>
        <p:spPr>
          <a:xfrm>
            <a:off x="5138032" y="5244567"/>
            <a:ext cx="1753699" cy="189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テキスト ボックス 53"/>
          <p:cNvSpPr txBox="1"/>
          <p:nvPr/>
        </p:nvSpPr>
        <p:spPr>
          <a:xfrm>
            <a:off x="3690329" y="5727378"/>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sp>
        <p:nvSpPr>
          <p:cNvPr id="55" name="テキスト ボックス 54"/>
          <p:cNvSpPr txBox="1"/>
          <p:nvPr/>
        </p:nvSpPr>
        <p:spPr>
          <a:xfrm>
            <a:off x="5034970" y="4932299"/>
            <a:ext cx="669742" cy="369332"/>
          </a:xfrm>
          <a:prstGeom prst="rect">
            <a:avLst/>
          </a:prstGeom>
          <a:noFill/>
        </p:spPr>
        <p:txBody>
          <a:bodyPr wrap="square" rtlCol="0">
            <a:spAutoFit/>
          </a:bodyPr>
          <a:lstStyle/>
          <a:p>
            <a:r>
              <a:rPr kumimoji="1" lang="en-US" altLang="ja-JP" dirty="0" smtClean="0"/>
              <a:t>True</a:t>
            </a:r>
            <a:endParaRPr kumimoji="1" lang="ja-JP" altLang="en-US" dirty="0"/>
          </a:p>
        </p:txBody>
      </p:sp>
      <p:cxnSp>
        <p:nvCxnSpPr>
          <p:cNvPr id="100" name="カギ線コネクタ 99"/>
          <p:cNvCxnSpPr>
            <a:stCxn id="51" idx="2"/>
            <a:endCxn id="47" idx="1"/>
          </p:cNvCxnSpPr>
          <p:nvPr/>
        </p:nvCxnSpPr>
        <p:spPr>
          <a:xfrm rot="16200000" flipH="1">
            <a:off x="5085740" y="4259105"/>
            <a:ext cx="153051" cy="345893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グラフ 27"/>
          <p:cNvGraphicFramePr>
            <a:graphicFrameLocks/>
          </p:cNvGraphicFramePr>
          <p:nvPr>
            <p:extLst>
              <p:ext uri="{D42A27DB-BD31-4B8C-83A1-F6EECF244321}">
                <p14:modId xmlns:p14="http://schemas.microsoft.com/office/powerpoint/2010/main" val="839646373"/>
              </p:ext>
            </p:extLst>
          </p:nvPr>
        </p:nvGraphicFramePr>
        <p:xfrm>
          <a:off x="51344" y="3326270"/>
          <a:ext cx="2786370" cy="1646434"/>
        </p:xfrm>
        <a:graphic>
          <a:graphicData uri="http://schemas.openxmlformats.org/drawingml/2006/chart">
            <c:chart xmlns:c="http://schemas.openxmlformats.org/drawingml/2006/chart" xmlns:r="http://schemas.openxmlformats.org/officeDocument/2006/relationships" r:id="rId2"/>
          </a:graphicData>
        </a:graphic>
      </p:graphicFrame>
      <p:sp>
        <p:nvSpPr>
          <p:cNvPr id="3" name="円/楕円 2"/>
          <p:cNvSpPr/>
          <p:nvPr/>
        </p:nvSpPr>
        <p:spPr>
          <a:xfrm>
            <a:off x="1721376" y="3549391"/>
            <a:ext cx="270607" cy="2582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吹き出し 4"/>
          <p:cNvSpPr/>
          <p:nvPr/>
        </p:nvSpPr>
        <p:spPr>
          <a:xfrm>
            <a:off x="2101973" y="3051708"/>
            <a:ext cx="1189854" cy="537357"/>
          </a:xfrm>
          <a:prstGeom prst="wedgeRoundRectCallout">
            <a:avLst>
              <a:gd name="adj1" fmla="val -61660"/>
              <a:gd name="adj2" fmla="val 41581"/>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外観変化検知</a:t>
            </a:r>
            <a:endParaRPr kumimoji="1" lang="ja-JP" altLang="en-US" sz="1600" dirty="0"/>
          </a:p>
        </p:txBody>
      </p:sp>
    </p:spTree>
    <p:extLst>
      <p:ext uri="{BB962C8B-B14F-4D97-AF65-F5344CB8AC3E}">
        <p14:creationId xmlns:p14="http://schemas.microsoft.com/office/powerpoint/2010/main" val="2805593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画像集合間の類似度の算出方法</a:t>
            </a:r>
            <a:endParaRPr kumimoji="1" lang="ja-JP" altLang="en-US" dirty="0"/>
          </a:p>
        </p:txBody>
      </p:sp>
      <p:sp>
        <p:nvSpPr>
          <p:cNvPr id="3" name="コンテンツ プレースホルダー 2"/>
          <p:cNvSpPr>
            <a:spLocks noGrp="1"/>
          </p:cNvSpPr>
          <p:nvPr>
            <p:ph idx="1"/>
          </p:nvPr>
        </p:nvSpPr>
        <p:spPr/>
        <p:txBody>
          <a:bodyPr>
            <a:normAutofit/>
          </a:bodyPr>
          <a:lstStyle/>
          <a:p>
            <a:pPr marL="265113" indent="-265113"/>
            <a:r>
              <a:rPr kumimoji="1" lang="ja-JP" altLang="en-US" sz="2400" dirty="0" smtClean="0"/>
              <a:t>各識別画像の類似度の合計を識別画像集合の類似度とする</a:t>
            </a:r>
            <a:endParaRPr kumimoji="1" lang="en-US" altLang="ja-JP" sz="2400" dirty="0" smtClean="0"/>
          </a:p>
          <a:p>
            <a:pPr lvl="1"/>
            <a:r>
              <a:rPr kumimoji="1" lang="ja-JP" altLang="en-US" sz="2000" dirty="0" smtClean="0"/>
              <a:t>目的：画像の向き・角度・光の影響を減少</a:t>
            </a:r>
            <a:endParaRPr kumimoji="1" lang="en-US" altLang="ja-JP" sz="20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5" name="正方形/長方形 4"/>
          <p:cNvSpPr/>
          <p:nvPr/>
        </p:nvSpPr>
        <p:spPr>
          <a:xfrm>
            <a:off x="501421" y="3121251"/>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6" name="テキスト ボックス 5"/>
          <p:cNvSpPr txBox="1"/>
          <p:nvPr/>
        </p:nvSpPr>
        <p:spPr>
          <a:xfrm rot="5400000">
            <a:off x="682442" y="4622048"/>
            <a:ext cx="674443" cy="345747"/>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050" dirty="0"/>
              <a:t>・・・</a:t>
            </a:r>
          </a:p>
        </p:txBody>
      </p:sp>
      <p:sp>
        <p:nvSpPr>
          <p:cNvPr id="7" name="テキスト ボックス 6"/>
          <p:cNvSpPr txBox="1"/>
          <p:nvPr/>
        </p:nvSpPr>
        <p:spPr>
          <a:xfrm rot="5400000">
            <a:off x="2771059" y="4601416"/>
            <a:ext cx="738664" cy="387011"/>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200" dirty="0"/>
              <a:t>・・・</a:t>
            </a:r>
          </a:p>
        </p:txBody>
      </p:sp>
      <p:cxnSp>
        <p:nvCxnSpPr>
          <p:cNvPr id="8" name="直線矢印コネクタ 7"/>
          <p:cNvCxnSpPr>
            <a:stCxn id="19" idx="1"/>
            <a:endCxn id="5" idx="3"/>
          </p:cNvCxnSpPr>
          <p:nvPr/>
        </p:nvCxnSpPr>
        <p:spPr>
          <a:xfrm flipH="1">
            <a:off x="1476101" y="3415493"/>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9" name="直線矢印コネクタ 8"/>
          <p:cNvCxnSpPr>
            <a:stCxn id="19" idx="1"/>
            <a:endCxn id="16" idx="3"/>
          </p:cNvCxnSpPr>
          <p:nvPr/>
        </p:nvCxnSpPr>
        <p:spPr>
          <a:xfrm flipH="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1" name="直線矢印コネクタ 10"/>
          <p:cNvCxnSpPr>
            <a:stCxn id="19" idx="1"/>
            <a:endCxn id="18" idx="3"/>
          </p:cNvCxnSpPr>
          <p:nvPr/>
        </p:nvCxnSpPr>
        <p:spPr>
          <a:xfrm flipH="1">
            <a:off x="1475673" y="3415493"/>
            <a:ext cx="1191224" cy="1995671"/>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2" name="直線矢印コネクタ 11"/>
          <p:cNvCxnSpPr>
            <a:stCxn id="20" idx="1"/>
            <a:endCxn id="16" idx="3"/>
          </p:cNvCxnSpPr>
          <p:nvPr/>
        </p:nvCxnSpPr>
        <p:spPr>
          <a:xfrm flipH="1">
            <a:off x="1476101" y="4178681"/>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3" name="直線矢印コネクタ 12"/>
          <p:cNvCxnSpPr>
            <a:stCxn id="20" idx="1"/>
            <a:endCxn id="5" idx="3"/>
          </p:cNvCxnSpPr>
          <p:nvPr/>
        </p:nvCxnSpPr>
        <p:spPr>
          <a:xfrm flipH="1" flipV="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5" name="直線矢印コネクタ 14"/>
          <p:cNvCxnSpPr>
            <a:stCxn id="20" idx="1"/>
            <a:endCxn id="18" idx="3"/>
          </p:cNvCxnSpPr>
          <p:nvPr/>
        </p:nvCxnSpPr>
        <p:spPr>
          <a:xfrm flipH="1">
            <a:off x="1475673" y="4178681"/>
            <a:ext cx="1191224" cy="1232483"/>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sp>
        <p:nvSpPr>
          <p:cNvPr id="16" name="正方形/長方形 15"/>
          <p:cNvSpPr/>
          <p:nvPr/>
        </p:nvSpPr>
        <p:spPr>
          <a:xfrm>
            <a:off x="501421" y="3884439"/>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18" name="正方形/長方形 17"/>
          <p:cNvSpPr/>
          <p:nvPr/>
        </p:nvSpPr>
        <p:spPr>
          <a:xfrm>
            <a:off x="500993" y="5116922"/>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Ｎ枚目</a:t>
            </a:r>
            <a:endParaRPr lang="ja-JP" altLang="en-US" sz="1600" baseline="-25000" dirty="0"/>
          </a:p>
        </p:txBody>
      </p:sp>
      <p:sp>
        <p:nvSpPr>
          <p:cNvPr id="19" name="正方形/長方形 18"/>
          <p:cNvSpPr/>
          <p:nvPr/>
        </p:nvSpPr>
        <p:spPr>
          <a:xfrm>
            <a:off x="2666897" y="3121251"/>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20" name="正方形/長方形 19"/>
          <p:cNvSpPr/>
          <p:nvPr/>
        </p:nvSpPr>
        <p:spPr>
          <a:xfrm>
            <a:off x="2666897" y="3884439"/>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22" name="正方形/長方形 21"/>
          <p:cNvSpPr/>
          <p:nvPr/>
        </p:nvSpPr>
        <p:spPr>
          <a:xfrm>
            <a:off x="2662399" y="5105294"/>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Ｍ枚目</a:t>
            </a:r>
            <a:endParaRPr lang="ja-JP" altLang="en-US" sz="1600" baseline="-25000" dirty="0"/>
          </a:p>
        </p:txBody>
      </p:sp>
      <p:sp>
        <p:nvSpPr>
          <p:cNvPr id="23" name="テキスト ボックス 22"/>
          <p:cNvSpPr txBox="1"/>
          <p:nvPr/>
        </p:nvSpPr>
        <p:spPr>
          <a:xfrm>
            <a:off x="209845" y="5870497"/>
            <a:ext cx="1613135" cy="369332"/>
          </a:xfrm>
          <a:prstGeom prst="rect">
            <a:avLst/>
          </a:prstGeom>
          <a:noFill/>
        </p:spPr>
        <p:txBody>
          <a:bodyPr wrap="square" rtlCol="0">
            <a:spAutoFit/>
          </a:bodyPr>
          <a:lstStyle/>
          <a:p>
            <a:r>
              <a:rPr lang="ja-JP" altLang="en-US" dirty="0" smtClean="0"/>
              <a:t>画像集合１</a:t>
            </a:r>
            <a:endParaRPr kumimoji="1" lang="ja-JP" altLang="en-US" dirty="0"/>
          </a:p>
        </p:txBody>
      </p:sp>
      <p:sp>
        <p:nvSpPr>
          <p:cNvPr id="24" name="テキスト ボックス 23"/>
          <p:cNvSpPr txBox="1"/>
          <p:nvPr/>
        </p:nvSpPr>
        <p:spPr>
          <a:xfrm>
            <a:off x="2355267" y="5885683"/>
            <a:ext cx="1561359" cy="369332"/>
          </a:xfrm>
          <a:prstGeom prst="rect">
            <a:avLst/>
          </a:prstGeom>
          <a:noFill/>
        </p:spPr>
        <p:txBody>
          <a:bodyPr wrap="square" rtlCol="0">
            <a:spAutoFit/>
          </a:bodyPr>
          <a:lstStyle/>
          <a:p>
            <a:r>
              <a:rPr lang="ja-JP" altLang="en-US" dirty="0" smtClean="0"/>
              <a:t>画像集合２</a:t>
            </a:r>
            <a:endParaRPr kumimoji="1" lang="ja-JP" altLang="en-US" dirty="0"/>
          </a:p>
        </p:txBody>
      </p:sp>
      <p:sp>
        <p:nvSpPr>
          <p:cNvPr id="25" name="テキスト ボックス 24"/>
          <p:cNvSpPr txBox="1"/>
          <p:nvPr/>
        </p:nvSpPr>
        <p:spPr>
          <a:xfrm>
            <a:off x="5192340" y="3055943"/>
            <a:ext cx="3314897" cy="646331"/>
          </a:xfrm>
          <a:prstGeom prst="rect">
            <a:avLst/>
          </a:prstGeom>
          <a:noFill/>
          <a:ln>
            <a:solidFill>
              <a:schemeClr val="tx1"/>
            </a:solidFill>
          </a:ln>
        </p:spPr>
        <p:txBody>
          <a:bodyPr wrap="square" rtlCol="0">
            <a:spAutoFit/>
          </a:bodyPr>
          <a:lstStyle/>
          <a:p>
            <a:r>
              <a:rPr lang="ja-JP" altLang="en-US" dirty="0" smtClean="0"/>
              <a:t>画像集合１と画像集合２の</a:t>
            </a:r>
            <a:r>
              <a:rPr lang="en-US" altLang="ja-JP" dirty="0" smtClean="0"/>
              <a:t>1</a:t>
            </a:r>
            <a:r>
              <a:rPr lang="ja-JP" altLang="en-US" dirty="0" smtClean="0"/>
              <a:t>枚目の類似度</a:t>
            </a:r>
            <a:endParaRPr lang="ja-JP" altLang="en-US" baseline="-25000" dirty="0"/>
          </a:p>
        </p:txBody>
      </p:sp>
      <p:cxnSp>
        <p:nvCxnSpPr>
          <p:cNvPr id="26" name="直線矢印コネクタ 25"/>
          <p:cNvCxnSpPr>
            <a:stCxn id="19" idx="3"/>
            <a:endCxn id="25" idx="1"/>
          </p:cNvCxnSpPr>
          <p:nvPr/>
        </p:nvCxnSpPr>
        <p:spPr>
          <a:xfrm flipV="1">
            <a:off x="3613993" y="3379109"/>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192340" y="381913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2</a:t>
            </a:r>
            <a:r>
              <a:rPr lang="ja-JP" altLang="en-US" dirty="0" smtClean="0"/>
              <a:t>枚目の類似度</a:t>
            </a:r>
            <a:endParaRPr lang="ja-JP" altLang="en-US" baseline="-25000" dirty="0"/>
          </a:p>
        </p:txBody>
      </p:sp>
      <p:cxnSp>
        <p:nvCxnSpPr>
          <p:cNvPr id="28" name="直線矢印コネクタ 27"/>
          <p:cNvCxnSpPr>
            <a:stCxn id="20" idx="3"/>
            <a:endCxn id="27" idx="1"/>
          </p:cNvCxnSpPr>
          <p:nvPr/>
        </p:nvCxnSpPr>
        <p:spPr>
          <a:xfrm flipV="1">
            <a:off x="3613993" y="4142297"/>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920748" y="2932511"/>
            <a:ext cx="3774932" cy="270025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2" name="テキスト ボックス 31"/>
          <p:cNvSpPr txBox="1"/>
          <p:nvPr/>
        </p:nvSpPr>
        <p:spPr>
          <a:xfrm>
            <a:off x="6675097" y="4540674"/>
            <a:ext cx="492443" cy="299984"/>
          </a:xfrm>
          <a:prstGeom prst="rect">
            <a:avLst/>
          </a:prstGeom>
          <a:noFill/>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en-US" altLang="ja-JP" sz="2000" dirty="0" smtClean="0"/>
              <a:t>…</a:t>
            </a:r>
            <a:endParaRPr lang="ja-JP" altLang="en-US" sz="2000" dirty="0"/>
          </a:p>
        </p:txBody>
      </p:sp>
      <p:sp>
        <p:nvSpPr>
          <p:cNvPr id="33" name="テキスト ボックス 32"/>
          <p:cNvSpPr txBox="1"/>
          <p:nvPr/>
        </p:nvSpPr>
        <p:spPr>
          <a:xfrm>
            <a:off x="5167843" y="487612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M</a:t>
            </a:r>
            <a:r>
              <a:rPr lang="ja-JP" altLang="en-US" dirty="0" smtClean="0"/>
              <a:t>枚目の類似度</a:t>
            </a:r>
            <a:endParaRPr lang="ja-JP" altLang="en-US" baseline="-25000" dirty="0"/>
          </a:p>
        </p:txBody>
      </p:sp>
      <p:cxnSp>
        <p:nvCxnSpPr>
          <p:cNvPr id="34" name="直線矢印コネクタ 33"/>
          <p:cNvCxnSpPr>
            <a:stCxn id="22" idx="3"/>
            <a:endCxn id="33" idx="1"/>
          </p:cNvCxnSpPr>
          <p:nvPr/>
        </p:nvCxnSpPr>
        <p:spPr>
          <a:xfrm flipV="1">
            <a:off x="3609495" y="5199287"/>
            <a:ext cx="1558348" cy="2002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4612358" y="5714461"/>
            <a:ext cx="4254917" cy="646331"/>
          </a:xfrm>
          <a:prstGeom prst="rect">
            <a:avLst/>
          </a:prstGeom>
          <a:noFill/>
        </p:spPr>
        <p:txBody>
          <a:bodyPr wrap="square" rtlCol="0">
            <a:spAutoFit/>
          </a:bodyPr>
          <a:lstStyle/>
          <a:p>
            <a:pPr algn="ctr"/>
            <a:r>
              <a:rPr lang="ja-JP" altLang="en-US" dirty="0" smtClean="0">
                <a:solidFill>
                  <a:srgbClr val="FF0000"/>
                </a:solidFill>
              </a:rPr>
              <a:t>識別画像</a:t>
            </a:r>
            <a:r>
              <a:rPr lang="en-US" altLang="ja-JP" dirty="0" smtClean="0">
                <a:solidFill>
                  <a:srgbClr val="FF0000"/>
                </a:solidFill>
              </a:rPr>
              <a:t>1</a:t>
            </a:r>
            <a:r>
              <a:rPr lang="ja-JP" altLang="en-US" dirty="0" smtClean="0">
                <a:solidFill>
                  <a:srgbClr val="FF0000"/>
                </a:solidFill>
              </a:rPr>
              <a:t>枚目～</a:t>
            </a:r>
            <a:r>
              <a:rPr lang="en-US" altLang="ja-JP" dirty="0" smtClean="0">
                <a:solidFill>
                  <a:srgbClr val="FF0000"/>
                </a:solidFill>
              </a:rPr>
              <a:t>M</a:t>
            </a:r>
            <a:r>
              <a:rPr lang="ja-JP" altLang="en-US" dirty="0" smtClean="0">
                <a:solidFill>
                  <a:srgbClr val="FF0000"/>
                </a:solidFill>
              </a:rPr>
              <a:t>枚目の類似度の合計を識別画像集合の類似度とする</a:t>
            </a:r>
            <a:endParaRPr lang="ja-JP" altLang="en-US" baseline="-25000" dirty="0">
              <a:solidFill>
                <a:srgbClr val="FF0000"/>
              </a:solidFill>
            </a:endParaRPr>
          </a:p>
        </p:txBody>
      </p:sp>
    </p:spTree>
    <p:extLst>
      <p:ext uri="{BB962C8B-B14F-4D97-AF65-F5344CB8AC3E}">
        <p14:creationId xmlns:p14="http://schemas.microsoft.com/office/powerpoint/2010/main" val="128158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50693" y="3438349"/>
            <a:ext cx="1207241" cy="1207241"/>
          </a:xfrm>
          <a:prstGeom prst="rect">
            <a:avLst/>
          </a:prstGeom>
          <a:ln>
            <a:solidFill>
              <a:schemeClr val="tx1"/>
            </a:solidFill>
          </a:ln>
        </p:spPr>
      </p:pic>
      <p:pic>
        <p:nvPicPr>
          <p:cNvPr id="32" name="図 31"/>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37308" y="3356646"/>
            <a:ext cx="1194468" cy="1194468"/>
          </a:xfrm>
          <a:prstGeom prst="rect">
            <a:avLst/>
          </a:prstGeom>
          <a:ln>
            <a:solidFill>
              <a:schemeClr val="tx1"/>
            </a:solidFill>
          </a:ln>
        </p:spPr>
      </p:pic>
      <p:pic>
        <p:nvPicPr>
          <p:cNvPr id="31" name="図 30"/>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67172" y="3472716"/>
            <a:ext cx="1207652" cy="1207652"/>
          </a:xfrm>
          <a:prstGeom prst="rect">
            <a:avLst/>
          </a:prstGeom>
          <a:ln>
            <a:solidFill>
              <a:schemeClr val="tx1"/>
            </a:solidFill>
          </a:ln>
        </p:spPr>
      </p:pic>
      <p:pic>
        <p:nvPicPr>
          <p:cNvPr id="30" name="図 29"/>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71309" y="3375257"/>
            <a:ext cx="1198816" cy="1198816"/>
          </a:xfrm>
          <a:prstGeom prst="rect">
            <a:avLst/>
          </a:prstGeom>
          <a:ln>
            <a:solidFill>
              <a:schemeClr val="tx1"/>
            </a:solidFill>
          </a:ln>
        </p:spPr>
      </p:pic>
      <p:pic>
        <p:nvPicPr>
          <p:cNvPr id="29" name="図 2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30156" y="3429858"/>
            <a:ext cx="1209675" cy="1209675"/>
          </a:xfrm>
          <a:prstGeom prst="rect">
            <a:avLst/>
          </a:prstGeom>
          <a:ln>
            <a:solidFill>
              <a:schemeClr val="tx1"/>
            </a:solidFill>
          </a:ln>
        </p:spPr>
      </p:pic>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22001" y="3280679"/>
            <a:ext cx="1244480" cy="124448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smtClean="0"/>
              <a:t>外観変化の検知方法</a:t>
            </a:r>
            <a:endParaRPr kumimoji="1" lang="ja-JP" altLang="en-US" dirty="0"/>
          </a:p>
        </p:txBody>
      </p:sp>
      <p:sp>
        <p:nvSpPr>
          <p:cNvPr id="3" name="コンテンツ プレースホルダー 2"/>
          <p:cNvSpPr>
            <a:spLocks noGrp="1"/>
          </p:cNvSpPr>
          <p:nvPr>
            <p:ph idx="1"/>
          </p:nvPr>
        </p:nvSpPr>
        <p:spPr>
          <a:xfrm>
            <a:off x="822959" y="1367042"/>
            <a:ext cx="7543801" cy="1792815"/>
          </a:xfrm>
        </p:spPr>
        <p:txBody>
          <a:bodyPr>
            <a:normAutofit fontScale="92500" lnSpcReduction="10000"/>
          </a:bodyPr>
          <a:lstStyle/>
          <a:p>
            <a:r>
              <a:rPr lang="ja-JP" altLang="en-US" sz="2400" dirty="0" smtClean="0"/>
              <a:t>すべての画像集合において初期画像集合との類似度を算出</a:t>
            </a:r>
            <a:endParaRPr lang="en-US" altLang="ja-JP" sz="2400" dirty="0" smtClean="0"/>
          </a:p>
          <a:p>
            <a:r>
              <a:rPr lang="ja-JP" altLang="en-US" sz="2400" dirty="0" smtClean="0"/>
              <a:t>下記の類似度</a:t>
            </a:r>
            <a:r>
              <a:rPr lang="ja-JP" altLang="en-US" sz="2400" dirty="0"/>
              <a:t>の差分がしきい値を超えたら外観変化を検知</a:t>
            </a:r>
            <a:endParaRPr lang="en-US" altLang="ja-JP" sz="2400" dirty="0"/>
          </a:p>
          <a:p>
            <a:pPr marL="457200" indent="-457200">
              <a:buFont typeface="+mj-lt"/>
              <a:buAutoNum type="arabicPeriod"/>
            </a:pPr>
            <a:r>
              <a:rPr lang="ja-JP" altLang="en-US" sz="2400" dirty="0" smtClean="0">
                <a:solidFill>
                  <a:schemeClr val="bg2">
                    <a:lumMod val="50000"/>
                  </a:schemeClr>
                </a:solidFill>
              </a:rPr>
              <a:t>前日の画像集合との類似度</a:t>
            </a:r>
            <a:r>
              <a:rPr lang="ja-JP" altLang="en-US" sz="2400" dirty="0" smtClean="0"/>
              <a:t>の差分</a:t>
            </a:r>
            <a:endParaRPr lang="en-US" altLang="ja-JP" sz="2400" dirty="0" smtClean="0"/>
          </a:p>
          <a:p>
            <a:pPr marL="457200" indent="-457200">
              <a:buFont typeface="+mj-lt"/>
              <a:buAutoNum type="arabicPeriod"/>
            </a:pPr>
            <a:r>
              <a:rPr lang="ja-JP" altLang="en-US" sz="2400" dirty="0" smtClean="0">
                <a:solidFill>
                  <a:srgbClr val="FF0000"/>
                </a:solidFill>
              </a:rPr>
              <a:t>初期画像集合との類似度</a:t>
            </a:r>
            <a:r>
              <a:rPr lang="ja-JP" altLang="en-US" sz="2400" dirty="0" smtClean="0">
                <a:solidFill>
                  <a:schemeClr val="tx1"/>
                </a:solidFill>
              </a:rPr>
              <a:t>の差分</a:t>
            </a:r>
            <a:endParaRPr lang="en-US" altLang="ja-JP" sz="2400" dirty="0" smtClean="0"/>
          </a:p>
          <a:p>
            <a:pPr marL="0" indent="0">
              <a:buNone/>
            </a:pPr>
            <a:endParaRPr kumimoji="1"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pic>
        <p:nvPicPr>
          <p:cNvPr id="6" name="図 5"/>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44972" y="3215838"/>
            <a:ext cx="1200150" cy="1200150"/>
          </a:xfrm>
          <a:prstGeom prst="rect">
            <a:avLst/>
          </a:prstGeom>
          <a:ln>
            <a:solidFill>
              <a:schemeClr val="tx1"/>
            </a:solidFill>
          </a:ln>
        </p:spPr>
      </p:pic>
      <p:pic>
        <p:nvPicPr>
          <p:cNvPr id="7" name="図 6"/>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56633" y="3268962"/>
            <a:ext cx="1202782" cy="1202782"/>
          </a:xfrm>
          <a:prstGeom prst="rect">
            <a:avLst/>
          </a:prstGeom>
          <a:ln>
            <a:solidFill>
              <a:schemeClr val="tx1"/>
            </a:solidFill>
          </a:ln>
        </p:spPr>
      </p:pic>
      <p:pic>
        <p:nvPicPr>
          <p:cNvPr id="8" name="図 7"/>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00508" y="3245721"/>
            <a:ext cx="1200150" cy="1200150"/>
          </a:xfrm>
          <a:prstGeom prst="rect">
            <a:avLst/>
          </a:prstGeom>
          <a:ln>
            <a:solidFill>
              <a:schemeClr val="tx1"/>
            </a:solidFill>
          </a:ln>
        </p:spPr>
      </p:pic>
      <p:sp>
        <p:nvSpPr>
          <p:cNvPr id="9" name="テキスト ボックス 8"/>
          <p:cNvSpPr txBox="1"/>
          <p:nvPr/>
        </p:nvSpPr>
        <p:spPr>
          <a:xfrm>
            <a:off x="3006352" y="2899630"/>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2" name="テキスト ボックス 11"/>
          <p:cNvSpPr txBox="1"/>
          <p:nvPr/>
        </p:nvSpPr>
        <p:spPr>
          <a:xfrm>
            <a:off x="2349255" y="4710682"/>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70</a:t>
            </a:r>
          </a:p>
        </p:txBody>
      </p:sp>
      <p:sp>
        <p:nvSpPr>
          <p:cNvPr id="13" name="テキスト ボックス 12"/>
          <p:cNvSpPr txBox="1"/>
          <p:nvPr/>
        </p:nvSpPr>
        <p:spPr>
          <a:xfrm>
            <a:off x="4558228" y="4729651"/>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4" name="テキスト ボックス 13"/>
          <p:cNvSpPr txBox="1"/>
          <p:nvPr/>
        </p:nvSpPr>
        <p:spPr>
          <a:xfrm>
            <a:off x="6644397" y="4703796"/>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solidFill>
                  <a:srgbClr val="FF0000"/>
                </a:solidFill>
              </a:rPr>
              <a:t>55</a:t>
            </a:r>
            <a:endParaRPr kumimoji="1" lang="ja-JP" altLang="en-US" dirty="0">
              <a:solidFill>
                <a:srgbClr val="FF0000"/>
              </a:solidFill>
            </a:endParaRPr>
          </a:p>
        </p:txBody>
      </p:sp>
      <p:sp>
        <p:nvSpPr>
          <p:cNvPr id="15" name="右矢印 14"/>
          <p:cNvSpPr/>
          <p:nvPr/>
        </p:nvSpPr>
        <p:spPr>
          <a:xfrm>
            <a:off x="4347458" y="343834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右矢印 15"/>
          <p:cNvSpPr/>
          <p:nvPr/>
        </p:nvSpPr>
        <p:spPr>
          <a:xfrm>
            <a:off x="6384399" y="345840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上カーブ矢印 17"/>
          <p:cNvSpPr/>
          <p:nvPr/>
        </p:nvSpPr>
        <p:spPr>
          <a:xfrm>
            <a:off x="3721642" y="5221944"/>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890579" y="5217763"/>
            <a:ext cx="1381991" cy="369332"/>
          </a:xfrm>
          <a:prstGeom prst="rect">
            <a:avLst/>
          </a:prstGeom>
          <a:noFill/>
        </p:spPr>
        <p:txBody>
          <a:bodyPr wrap="square" rtlCol="0">
            <a:spAutoFit/>
          </a:bodyPr>
          <a:lstStyle/>
          <a:p>
            <a:r>
              <a:rPr kumimoji="1" lang="ja-JP" altLang="en-US" dirty="0" smtClean="0"/>
              <a:t>差分：</a:t>
            </a:r>
            <a:r>
              <a:rPr kumimoji="1" lang="en-US" altLang="ja-JP" dirty="0" smtClean="0"/>
              <a:t>3</a:t>
            </a:r>
            <a:endParaRPr kumimoji="1" lang="ja-JP" altLang="en-US" dirty="0"/>
          </a:p>
        </p:txBody>
      </p:sp>
      <p:sp>
        <p:nvSpPr>
          <p:cNvPr id="20" name="上カーブ矢印 19"/>
          <p:cNvSpPr/>
          <p:nvPr/>
        </p:nvSpPr>
        <p:spPr>
          <a:xfrm>
            <a:off x="5793162" y="5258521"/>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5975172" y="5221944"/>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12</a:t>
            </a:r>
            <a:endParaRPr kumimoji="1" lang="ja-JP" altLang="en-US" dirty="0">
              <a:solidFill>
                <a:srgbClr val="FF0000"/>
              </a:solidFill>
            </a:endParaRPr>
          </a:p>
        </p:txBody>
      </p:sp>
      <p:sp>
        <p:nvSpPr>
          <p:cNvPr id="23" name="テキスト ボックス 22"/>
          <p:cNvSpPr txBox="1"/>
          <p:nvPr/>
        </p:nvSpPr>
        <p:spPr>
          <a:xfrm>
            <a:off x="704470" y="2950331"/>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5" name="図 24"/>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21855" y="3471829"/>
            <a:ext cx="1216771" cy="1216771"/>
          </a:xfrm>
          <a:prstGeom prst="rect">
            <a:avLst/>
          </a:prstGeom>
          <a:ln>
            <a:solidFill>
              <a:schemeClr val="tx1"/>
            </a:solidFill>
          </a:ln>
        </p:spPr>
      </p:pic>
      <p:sp>
        <p:nvSpPr>
          <p:cNvPr id="24" name="右矢印 23"/>
          <p:cNvSpPr/>
          <p:nvPr/>
        </p:nvSpPr>
        <p:spPr>
          <a:xfrm>
            <a:off x="2283825" y="3440181"/>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37383" y="3374823"/>
            <a:ext cx="1213709" cy="1213709"/>
          </a:xfrm>
          <a:prstGeom prst="rect">
            <a:avLst/>
          </a:prstGeom>
          <a:ln>
            <a:solidFill>
              <a:schemeClr val="tx1"/>
            </a:solidFill>
          </a:ln>
        </p:spPr>
      </p:pic>
      <p:pic>
        <p:nvPicPr>
          <p:cNvPr id="22" name="図 21"/>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30662" y="3281286"/>
            <a:ext cx="1213709" cy="1213709"/>
          </a:xfrm>
          <a:prstGeom prst="rect">
            <a:avLst/>
          </a:prstGeom>
          <a:ln>
            <a:solidFill>
              <a:schemeClr val="tx1"/>
            </a:solidFill>
          </a:ln>
        </p:spPr>
      </p:pic>
      <p:sp>
        <p:nvSpPr>
          <p:cNvPr id="26" name="テキスト ボックス 25"/>
          <p:cNvSpPr txBox="1"/>
          <p:nvPr/>
        </p:nvSpPr>
        <p:spPr>
          <a:xfrm>
            <a:off x="5017869" y="2931644"/>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27" name="テキスト ボックス 26"/>
          <p:cNvSpPr txBox="1"/>
          <p:nvPr/>
        </p:nvSpPr>
        <p:spPr>
          <a:xfrm>
            <a:off x="6856557" y="2943993"/>
            <a:ext cx="1688051" cy="369332"/>
          </a:xfrm>
          <a:prstGeom prst="rect">
            <a:avLst/>
          </a:prstGeom>
          <a:noFill/>
        </p:spPr>
        <p:txBody>
          <a:bodyPr wrap="square" rtlCol="0">
            <a:spAutoFit/>
          </a:bodyPr>
          <a:lstStyle/>
          <a:p>
            <a:pPr algn="ctr"/>
            <a:r>
              <a:rPr lang="en-US" altLang="ja-JP" dirty="0" smtClean="0"/>
              <a:t>Day3</a:t>
            </a:r>
            <a:r>
              <a:rPr lang="ja-JP" altLang="en-US" dirty="0" smtClean="0"/>
              <a:t>（発病）</a:t>
            </a:r>
            <a:endParaRPr kumimoji="1" lang="ja-JP" altLang="en-US" baseline="-25000" dirty="0"/>
          </a:p>
        </p:txBody>
      </p:sp>
      <p:sp>
        <p:nvSpPr>
          <p:cNvPr id="10" name="上カーブ矢印 9"/>
          <p:cNvSpPr/>
          <p:nvPr/>
        </p:nvSpPr>
        <p:spPr>
          <a:xfrm>
            <a:off x="1752990" y="5301856"/>
            <a:ext cx="1530076" cy="353772"/>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482030" y="4697637"/>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75</a:t>
            </a:r>
          </a:p>
        </p:txBody>
      </p:sp>
      <p:sp>
        <p:nvSpPr>
          <p:cNvPr id="35" name="上カーブ矢印 34"/>
          <p:cNvSpPr/>
          <p:nvPr/>
        </p:nvSpPr>
        <p:spPr>
          <a:xfrm>
            <a:off x="1717217" y="5301111"/>
            <a:ext cx="3785842" cy="53634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上カーブ矢印 35"/>
          <p:cNvSpPr/>
          <p:nvPr/>
        </p:nvSpPr>
        <p:spPr>
          <a:xfrm>
            <a:off x="1717217" y="5288066"/>
            <a:ext cx="5940258" cy="961772"/>
          </a:xfrm>
          <a:prstGeom prst="curvedUpArrow">
            <a:avLst>
              <a:gd name="adj1" fmla="val 13703"/>
              <a:gd name="adj2" fmla="val 36986"/>
              <a:gd name="adj3" fmla="val 20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902950" y="5274579"/>
            <a:ext cx="1381991" cy="369332"/>
          </a:xfrm>
          <a:prstGeom prst="rect">
            <a:avLst/>
          </a:prstGeom>
          <a:noFill/>
        </p:spPr>
        <p:txBody>
          <a:bodyPr wrap="square" rtlCol="0">
            <a:spAutoFit/>
          </a:bodyPr>
          <a:lstStyle/>
          <a:p>
            <a:r>
              <a:rPr kumimoji="1" lang="ja-JP" altLang="en-US" dirty="0" smtClean="0"/>
              <a:t>差分：</a:t>
            </a:r>
            <a:r>
              <a:rPr kumimoji="1" lang="en-US" altLang="ja-JP" dirty="0" smtClean="0"/>
              <a:t>5</a:t>
            </a:r>
            <a:endParaRPr kumimoji="1" lang="ja-JP" altLang="en-US" dirty="0"/>
          </a:p>
        </p:txBody>
      </p:sp>
      <p:sp>
        <p:nvSpPr>
          <p:cNvPr id="38" name="テキスト ボックス 37"/>
          <p:cNvSpPr txBox="1"/>
          <p:nvPr/>
        </p:nvSpPr>
        <p:spPr>
          <a:xfrm>
            <a:off x="2980995" y="5538380"/>
            <a:ext cx="1381991" cy="369332"/>
          </a:xfrm>
          <a:prstGeom prst="rect">
            <a:avLst/>
          </a:prstGeom>
          <a:noFill/>
        </p:spPr>
        <p:txBody>
          <a:bodyPr wrap="square" rtlCol="0">
            <a:spAutoFit/>
          </a:bodyPr>
          <a:lstStyle/>
          <a:p>
            <a:r>
              <a:rPr kumimoji="1" lang="ja-JP" altLang="en-US" dirty="0" smtClean="0"/>
              <a:t>差分：</a:t>
            </a:r>
            <a:r>
              <a:rPr lang="en-US" altLang="ja-JP" dirty="0"/>
              <a:t>8</a:t>
            </a:r>
            <a:endParaRPr kumimoji="1" lang="ja-JP" altLang="en-US" dirty="0"/>
          </a:p>
        </p:txBody>
      </p:sp>
      <p:sp>
        <p:nvSpPr>
          <p:cNvPr id="39" name="テキスト ボックス 38"/>
          <p:cNvSpPr txBox="1"/>
          <p:nvPr/>
        </p:nvSpPr>
        <p:spPr>
          <a:xfrm>
            <a:off x="4201692" y="5934397"/>
            <a:ext cx="1381991" cy="369332"/>
          </a:xfrm>
          <a:prstGeom prst="rect">
            <a:avLst/>
          </a:prstGeom>
          <a:noFill/>
        </p:spPr>
        <p:txBody>
          <a:bodyPr wrap="square" rtlCol="0">
            <a:spAutoFit/>
          </a:bodyPr>
          <a:lstStyle/>
          <a:p>
            <a:r>
              <a:rPr kumimoji="1" lang="ja-JP" altLang="en-US" dirty="0" smtClean="0"/>
              <a:t>差分：</a:t>
            </a:r>
            <a:r>
              <a:rPr lang="en-US" altLang="ja-JP" dirty="0" smtClean="0">
                <a:solidFill>
                  <a:srgbClr val="FF0000"/>
                </a:solidFill>
              </a:rPr>
              <a:t>2</a:t>
            </a:r>
            <a:r>
              <a:rPr lang="en-US" altLang="ja-JP" dirty="0">
                <a:solidFill>
                  <a:srgbClr val="FF0000"/>
                </a:solidFill>
              </a:rPr>
              <a:t>0</a:t>
            </a:r>
            <a:endParaRPr kumimoji="1" lang="ja-JP" altLang="en-US" dirty="0">
              <a:solidFill>
                <a:srgbClr val="FF0000"/>
              </a:solidFill>
            </a:endParaRPr>
          </a:p>
        </p:txBody>
      </p:sp>
      <p:sp>
        <p:nvSpPr>
          <p:cNvPr id="17" name="角丸四角形吹き出し 16"/>
          <p:cNvSpPr/>
          <p:nvPr/>
        </p:nvSpPr>
        <p:spPr>
          <a:xfrm>
            <a:off x="7693248" y="5386171"/>
            <a:ext cx="1214819" cy="602673"/>
          </a:xfrm>
          <a:prstGeom prst="wedgeRoundRectCallout">
            <a:avLst>
              <a:gd name="adj1" fmla="val -100761"/>
              <a:gd name="adj2" fmla="val -376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
        <p:nvSpPr>
          <p:cNvPr id="40" name="角丸四角形吹き出し 39"/>
          <p:cNvSpPr/>
          <p:nvPr/>
        </p:nvSpPr>
        <p:spPr>
          <a:xfrm>
            <a:off x="5887005" y="5723046"/>
            <a:ext cx="1214819" cy="602673"/>
          </a:xfrm>
          <a:prstGeom prst="wedgeRoundRectCallout">
            <a:avLst>
              <a:gd name="adj1" fmla="val -94412"/>
              <a:gd name="adj2" fmla="val 17154"/>
              <a:gd name="adj3" fmla="val 16667"/>
            </a:avLst>
          </a:prstGeom>
          <a:solidFill>
            <a:srgbClr val="FF4F4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Tree>
    <p:extLst>
      <p:ext uri="{BB962C8B-B14F-4D97-AF65-F5344CB8AC3E}">
        <p14:creationId xmlns:p14="http://schemas.microsoft.com/office/powerpoint/2010/main" val="2117989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実験１　実験</a:t>
            </a:r>
            <a:r>
              <a:rPr lang="ja-JP" altLang="en-US" dirty="0" smtClean="0"/>
              <a:t>目的</a:t>
            </a:r>
            <a:endParaRPr kumimoji="1" lang="ja-JP" altLang="en-US" dirty="0"/>
          </a:p>
        </p:txBody>
      </p:sp>
      <p:sp>
        <p:nvSpPr>
          <p:cNvPr id="3" name="コンテンツ プレースホルダー 2"/>
          <p:cNvSpPr>
            <a:spLocks noGrp="1"/>
          </p:cNvSpPr>
          <p:nvPr>
            <p:ph idx="1"/>
          </p:nvPr>
        </p:nvSpPr>
        <p:spPr/>
        <p:txBody>
          <a:bodyPr>
            <a:noAutofit/>
          </a:bodyPr>
          <a:lstStyle/>
          <a:p>
            <a:pPr marL="269875" indent="-269875"/>
            <a:r>
              <a:rPr lang="ja-JP" altLang="en-US" sz="2600" dirty="0" smtClean="0"/>
              <a:t>観賞魚の画像を用いて病気判定をする場合，画像</a:t>
            </a:r>
            <a:r>
              <a:rPr lang="ja-JP" altLang="en-US" sz="2600" dirty="0"/>
              <a:t>データを学習</a:t>
            </a:r>
            <a:r>
              <a:rPr lang="ja-JP" altLang="en-US" sz="2600" dirty="0" smtClean="0"/>
              <a:t>データとする</a:t>
            </a:r>
            <a:r>
              <a:rPr lang="ja-JP" altLang="en-US" sz="2600" dirty="0"/>
              <a:t>必要が</a:t>
            </a:r>
            <a:r>
              <a:rPr lang="ja-JP" altLang="en-US" sz="2600" dirty="0" smtClean="0"/>
              <a:t>ある</a:t>
            </a:r>
            <a:endParaRPr lang="en-US" altLang="ja-JP" sz="2600" dirty="0" smtClean="0"/>
          </a:p>
          <a:p>
            <a:pPr marL="269875" indent="-269875"/>
            <a:r>
              <a:rPr lang="ja-JP" altLang="ja-JP" sz="2600" dirty="0" smtClean="0"/>
              <a:t>異なる</a:t>
            </a:r>
            <a:r>
              <a:rPr lang="ja-JP" altLang="en-US" sz="2600" dirty="0" smtClean="0"/>
              <a:t>個体</a:t>
            </a:r>
            <a:r>
              <a:rPr lang="ja-JP" altLang="ja-JP" sz="2600" dirty="0" smtClean="0"/>
              <a:t>模様の</a:t>
            </a:r>
            <a:r>
              <a:rPr lang="ja-JP" altLang="en-US" sz="2600" dirty="0" smtClean="0"/>
              <a:t>学習</a:t>
            </a:r>
            <a:r>
              <a:rPr lang="ja-JP" altLang="en-US" sz="2600" dirty="0"/>
              <a:t>データ</a:t>
            </a:r>
            <a:r>
              <a:rPr lang="ja-JP" altLang="en-US" sz="2600" dirty="0" smtClean="0"/>
              <a:t>から病気の検知が可能</a:t>
            </a:r>
            <a:r>
              <a:rPr lang="ja-JP" altLang="ja-JP" sz="2600" dirty="0"/>
              <a:t>であるかは明らかでは</a:t>
            </a:r>
            <a:r>
              <a:rPr lang="ja-JP" altLang="ja-JP" sz="2600" dirty="0" smtClean="0"/>
              <a:t>ない</a:t>
            </a:r>
            <a:endParaRPr lang="en-US" altLang="ja-JP" sz="2600" dirty="0" smtClean="0"/>
          </a:p>
          <a:p>
            <a:pPr lvl="1"/>
            <a:endParaRPr kumimoji="1" lang="en-US" altLang="ja-JP" sz="2400" dirty="0" smtClean="0"/>
          </a:p>
          <a:p>
            <a:pPr marL="269875" indent="-269875">
              <a:buFont typeface="Wingdings" panose="05000000000000000000" pitchFamily="2" charset="2"/>
              <a:buChar char="Ø"/>
            </a:pPr>
            <a:r>
              <a:rPr lang="ja-JP" altLang="en-US" sz="2600" dirty="0"/>
              <a:t>異なる模様の画像を学習データとして代用した場合の外観変化検知が可能であるか検証する</a:t>
            </a:r>
          </a:p>
          <a:p>
            <a:pPr lvl="1"/>
            <a:endParaRPr kumimoji="1"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Tree>
    <p:extLst>
      <p:ext uri="{BB962C8B-B14F-4D97-AF65-F5344CB8AC3E}">
        <p14:creationId xmlns:p14="http://schemas.microsoft.com/office/powerpoint/2010/main" val="3950632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a:t>実験</a:t>
            </a:r>
            <a:r>
              <a:rPr lang="ja-JP" altLang="en-US" dirty="0" smtClean="0"/>
              <a:t>データ</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200" dirty="0" smtClean="0"/>
              <a:t>観賞魚の代用として千代紙を使用</a:t>
            </a:r>
            <a:endParaRPr lang="en-US" altLang="ja-JP" sz="2200" dirty="0" smtClean="0"/>
          </a:p>
          <a:p>
            <a:r>
              <a:rPr lang="ja-JP" altLang="ja-JP" sz="2200" dirty="0" smtClean="0"/>
              <a:t>似た柄</a:t>
            </a:r>
            <a:r>
              <a:rPr lang="ja-JP" altLang="en-US" sz="2200" dirty="0" smtClean="0"/>
              <a:t>・色</a:t>
            </a:r>
            <a:r>
              <a:rPr lang="ja-JP" altLang="ja-JP" sz="2200" dirty="0" smtClean="0"/>
              <a:t>の千代紙</a:t>
            </a:r>
            <a:r>
              <a:rPr lang="en-US" altLang="ja-JP" sz="2200" dirty="0" smtClean="0"/>
              <a:t>2</a:t>
            </a:r>
            <a:r>
              <a:rPr lang="ja-JP" altLang="ja-JP" sz="2200" dirty="0" smtClean="0"/>
              <a:t>種類を</a:t>
            </a:r>
            <a:r>
              <a:rPr lang="en-US" altLang="ja-JP" sz="2200" dirty="0" smtClean="0"/>
              <a:t>1</a:t>
            </a:r>
            <a:r>
              <a:rPr lang="ja-JP" altLang="ja-JP" sz="2200" dirty="0" smtClean="0"/>
              <a:t>組</a:t>
            </a:r>
            <a:r>
              <a:rPr lang="ja-JP" altLang="en-US" sz="2200" dirty="0" smtClean="0"/>
              <a:t>，計</a:t>
            </a:r>
            <a:r>
              <a:rPr lang="en-US" altLang="ja-JP" sz="2200" dirty="0" smtClean="0"/>
              <a:t>4</a:t>
            </a:r>
            <a:r>
              <a:rPr lang="ja-JP" altLang="ja-JP" sz="2200" dirty="0" smtClean="0"/>
              <a:t>組を用意</a:t>
            </a:r>
            <a:r>
              <a:rPr lang="ja-JP" altLang="en-US" sz="2200" dirty="0" smtClean="0"/>
              <a:t>（各</a:t>
            </a:r>
            <a:r>
              <a:rPr lang="en-US" altLang="ja-JP" sz="2200" dirty="0" smtClean="0"/>
              <a:t>25</a:t>
            </a:r>
            <a:r>
              <a:rPr lang="ja-JP" altLang="en-US" sz="2200" dirty="0" smtClean="0"/>
              <a:t>枚）</a:t>
            </a:r>
            <a:endParaRPr lang="en-US" altLang="ja-JP" sz="2200" dirty="0" smtClean="0"/>
          </a:p>
          <a:p>
            <a:r>
              <a:rPr lang="ja-JP" altLang="ja-JP" sz="2200" dirty="0" smtClean="0"/>
              <a:t>何</a:t>
            </a:r>
            <a:r>
              <a:rPr lang="ja-JP" altLang="ja-JP" sz="2200" dirty="0"/>
              <a:t>も加工を施さない場合を「健康</a:t>
            </a:r>
            <a:r>
              <a:rPr lang="ja-JP" altLang="ja-JP" sz="2200" dirty="0" smtClean="0"/>
              <a:t>」</a:t>
            </a:r>
            <a:endParaRPr lang="en-US" altLang="ja-JP" sz="2200" dirty="0" smtClean="0"/>
          </a:p>
          <a:p>
            <a:r>
              <a:rPr lang="ja-JP" altLang="ja-JP" sz="2200" dirty="0"/>
              <a:t>小さい白点を付与したものを「白点病</a:t>
            </a:r>
            <a:r>
              <a:rPr lang="ja-JP" altLang="ja-JP" sz="2200" dirty="0" smtClean="0"/>
              <a:t>」</a:t>
            </a:r>
            <a:endParaRPr lang="en-US" altLang="ja-JP" sz="2200" dirty="0" smtClean="0"/>
          </a:p>
        </p:txBody>
      </p:sp>
      <p:sp>
        <p:nvSpPr>
          <p:cNvPr id="4" name="スライド番号プレースホルダー 3"/>
          <p:cNvSpPr>
            <a:spLocks noGrp="1"/>
          </p:cNvSpPr>
          <p:nvPr>
            <p:ph type="sldNum" sz="quarter" idx="12"/>
          </p:nvPr>
        </p:nvSpPr>
        <p:spPr>
          <a:xfrm>
            <a:off x="7364341" y="6473061"/>
            <a:ext cx="984019" cy="365125"/>
          </a:xfrm>
        </p:spPr>
        <p:txBody>
          <a:bodyPr/>
          <a:lstStyle/>
          <a:p>
            <a:fld id="{F0C8BD7C-297B-4AB2-8DEE-2A64CFBF57C1}" type="slidenum">
              <a:rPr lang="ja-JP" altLang="en-US" smtClean="0"/>
              <a:pPr/>
              <a:t>15</a:t>
            </a:fld>
            <a:endParaRPr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16069" y="3966597"/>
            <a:ext cx="975614" cy="975652"/>
          </a:xfrm>
          <a:prstGeom prst="rect">
            <a:avLst/>
          </a:prstGeom>
          <a:noFill/>
          <a:ln>
            <a:noFill/>
          </a:ln>
        </p:spPr>
      </p:pic>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56772" y="3966598"/>
            <a:ext cx="975614" cy="975651"/>
          </a:xfrm>
          <a:prstGeom prst="rect">
            <a:avLst/>
          </a:prstGeom>
          <a:noFill/>
          <a:ln>
            <a:noFill/>
          </a:ln>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397475" y="3985353"/>
            <a:ext cx="938104" cy="938141"/>
          </a:xfrm>
          <a:prstGeom prst="rect">
            <a:avLst/>
          </a:prstGeom>
          <a:noFill/>
          <a:ln>
            <a:noFill/>
          </a:ln>
        </p:spPr>
      </p:pic>
      <p:pic>
        <p:nvPicPr>
          <p:cNvPr id="18" name="図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500668" y="3985353"/>
            <a:ext cx="938917" cy="938141"/>
          </a:xfrm>
          <a:prstGeom prst="rect">
            <a:avLst/>
          </a:prstGeom>
          <a:noFill/>
          <a:ln>
            <a:noFill/>
          </a:ln>
        </p:spPr>
      </p:pic>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16317" y="4023798"/>
            <a:ext cx="925075" cy="925111"/>
          </a:xfrm>
          <a:prstGeom prst="rect">
            <a:avLst/>
          </a:prstGeom>
          <a:noFill/>
          <a:ln>
            <a:noFill/>
          </a:ln>
        </p:spPr>
      </p:pic>
      <p:pic>
        <p:nvPicPr>
          <p:cNvPr id="20" name="図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5706481" y="3997738"/>
            <a:ext cx="977192" cy="977230"/>
          </a:xfrm>
          <a:prstGeom prst="rect">
            <a:avLst/>
          </a:prstGeom>
          <a:noFill/>
          <a:ln>
            <a:noFill/>
          </a:ln>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6873292" y="4005740"/>
            <a:ext cx="964163" cy="964200"/>
          </a:xfrm>
          <a:prstGeom prst="rect">
            <a:avLst/>
          </a:prstGeom>
          <a:noFill/>
          <a:ln>
            <a:noFill/>
          </a:ln>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8002546" y="3989670"/>
            <a:ext cx="996302" cy="996340"/>
          </a:xfrm>
          <a:prstGeom prst="rect">
            <a:avLst/>
          </a:prstGeom>
          <a:noFill/>
          <a:ln>
            <a:noFill/>
          </a:ln>
        </p:spPr>
      </p:pic>
      <p:sp>
        <p:nvSpPr>
          <p:cNvPr id="8" name="テキスト ボックス 7"/>
          <p:cNvSpPr txBox="1"/>
          <p:nvPr/>
        </p:nvSpPr>
        <p:spPr>
          <a:xfrm>
            <a:off x="243166" y="4943038"/>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25" name="テキスト ボックス 24"/>
          <p:cNvSpPr txBox="1"/>
          <p:nvPr/>
        </p:nvSpPr>
        <p:spPr>
          <a:xfrm>
            <a:off x="1393394" y="4951584"/>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26" name="テキスト ボックス 25"/>
          <p:cNvSpPr txBox="1"/>
          <p:nvPr/>
        </p:nvSpPr>
        <p:spPr>
          <a:xfrm>
            <a:off x="7004190" y="4985001"/>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A</a:t>
            </a:r>
            <a:endParaRPr kumimoji="1" lang="ja-JP" altLang="en-US" sz="1600" dirty="0"/>
          </a:p>
        </p:txBody>
      </p:sp>
      <p:sp>
        <p:nvSpPr>
          <p:cNvPr id="27" name="テキスト ボックス 26"/>
          <p:cNvSpPr txBox="1"/>
          <p:nvPr/>
        </p:nvSpPr>
        <p:spPr>
          <a:xfrm>
            <a:off x="5842047" y="4983514"/>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28" name="テキスト ボックス 27"/>
          <p:cNvSpPr txBox="1"/>
          <p:nvPr/>
        </p:nvSpPr>
        <p:spPr>
          <a:xfrm>
            <a:off x="4730530" y="4958091"/>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29" name="テキスト ボックス 28"/>
          <p:cNvSpPr txBox="1"/>
          <p:nvPr/>
        </p:nvSpPr>
        <p:spPr>
          <a:xfrm>
            <a:off x="3605346" y="4914555"/>
            <a:ext cx="702370" cy="338554"/>
          </a:xfrm>
          <a:prstGeom prst="rect">
            <a:avLst/>
          </a:prstGeom>
          <a:noFill/>
        </p:spPr>
        <p:txBody>
          <a:bodyPr wrap="square" rtlCol="0">
            <a:spAutoFit/>
          </a:bodyPr>
          <a:lstStyle/>
          <a:p>
            <a:pPr algn="ctr"/>
            <a:r>
              <a:rPr kumimoji="1" lang="ja-JP" altLang="en-US" sz="1600" dirty="0" smtClean="0"/>
              <a:t>柄</a:t>
            </a:r>
            <a:r>
              <a:rPr lang="en-US" altLang="ja-JP" sz="1600" dirty="0"/>
              <a:t>B</a:t>
            </a:r>
            <a:endParaRPr kumimoji="1" lang="ja-JP" altLang="en-US" sz="1600" dirty="0"/>
          </a:p>
        </p:txBody>
      </p:sp>
      <p:sp>
        <p:nvSpPr>
          <p:cNvPr id="30" name="テキスト ボックス 29"/>
          <p:cNvSpPr txBox="1"/>
          <p:nvPr/>
        </p:nvSpPr>
        <p:spPr>
          <a:xfrm>
            <a:off x="2516752" y="4921714"/>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31" name="テキスト ボックス 30"/>
          <p:cNvSpPr txBox="1"/>
          <p:nvPr/>
        </p:nvSpPr>
        <p:spPr>
          <a:xfrm>
            <a:off x="8133441" y="4942802"/>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32" name="テキスト ボックス 31"/>
          <p:cNvSpPr txBox="1"/>
          <p:nvPr/>
        </p:nvSpPr>
        <p:spPr>
          <a:xfrm>
            <a:off x="491832" y="5227304"/>
            <a:ext cx="1355266" cy="338554"/>
          </a:xfrm>
          <a:prstGeom prst="rect">
            <a:avLst/>
          </a:prstGeom>
          <a:noFill/>
        </p:spPr>
        <p:txBody>
          <a:bodyPr wrap="square" rtlCol="0">
            <a:spAutoFit/>
          </a:bodyPr>
          <a:lstStyle/>
          <a:p>
            <a:pPr algn="ctr"/>
            <a:r>
              <a:rPr lang="ja-JP" altLang="en-US" sz="1600" dirty="0"/>
              <a:t>組み合</a:t>
            </a:r>
            <a:r>
              <a:rPr lang="ja-JP" altLang="en-US" sz="1600" dirty="0" smtClean="0"/>
              <a:t>わせ</a:t>
            </a:r>
            <a:r>
              <a:rPr kumimoji="1" lang="en-US" altLang="ja-JP" sz="1600" dirty="0" smtClean="0"/>
              <a:t>1</a:t>
            </a:r>
            <a:endParaRPr kumimoji="1" lang="ja-JP" altLang="en-US" sz="1600" dirty="0"/>
          </a:p>
        </p:txBody>
      </p:sp>
      <p:sp>
        <p:nvSpPr>
          <p:cNvPr id="33" name="テキスト ボックス 32"/>
          <p:cNvSpPr txBox="1"/>
          <p:nvPr/>
        </p:nvSpPr>
        <p:spPr>
          <a:xfrm>
            <a:off x="2649476" y="5218292"/>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2</a:t>
            </a:r>
            <a:endParaRPr kumimoji="1" lang="ja-JP" altLang="en-US" sz="1600" dirty="0"/>
          </a:p>
        </p:txBody>
      </p:sp>
      <p:sp>
        <p:nvSpPr>
          <p:cNvPr id="34" name="テキスト ボックス 33"/>
          <p:cNvSpPr txBox="1"/>
          <p:nvPr/>
        </p:nvSpPr>
        <p:spPr>
          <a:xfrm>
            <a:off x="4989178" y="5273145"/>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3</a:t>
            </a:r>
            <a:endParaRPr kumimoji="1" lang="ja-JP" altLang="en-US" sz="1600" dirty="0"/>
          </a:p>
        </p:txBody>
      </p:sp>
      <p:sp>
        <p:nvSpPr>
          <p:cNvPr id="35" name="テキスト ボックス 34"/>
          <p:cNvSpPr txBox="1"/>
          <p:nvPr/>
        </p:nvSpPr>
        <p:spPr>
          <a:xfrm>
            <a:off x="7287808" y="5304108"/>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4</a:t>
            </a:r>
            <a:endParaRPr kumimoji="1" lang="ja-JP" altLang="en-US" sz="1600" dirty="0"/>
          </a:p>
        </p:txBody>
      </p:sp>
      <p:sp>
        <p:nvSpPr>
          <p:cNvPr id="9" name="正方形/長方形 8"/>
          <p:cNvSpPr/>
          <p:nvPr/>
        </p:nvSpPr>
        <p:spPr>
          <a:xfrm>
            <a:off x="54945" y="3873521"/>
            <a:ext cx="2220802" cy="1353784"/>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338363" y="3861489"/>
            <a:ext cx="2167566" cy="136581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578414" y="3893420"/>
            <a:ext cx="2201101" cy="138645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41153" y="3890060"/>
            <a:ext cx="2242146" cy="139129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6871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a:t>実験</a:t>
            </a:r>
            <a:r>
              <a:rPr lang="ja-JP" altLang="en-US" dirty="0" smtClean="0"/>
              <a:t>手順</a:t>
            </a:r>
            <a:endParaRPr kumimoji="1" lang="ja-JP" altLang="en-US" dirty="0"/>
          </a:p>
        </p:txBody>
      </p:sp>
      <p:sp>
        <p:nvSpPr>
          <p:cNvPr id="3" name="コンテンツ プレースホルダー 2"/>
          <p:cNvSpPr>
            <a:spLocks noGrp="1"/>
          </p:cNvSpPr>
          <p:nvPr>
            <p:ph idx="1"/>
          </p:nvPr>
        </p:nvSpPr>
        <p:spPr>
          <a:xfrm>
            <a:off x="822959" y="1400176"/>
            <a:ext cx="7543801" cy="1879275"/>
          </a:xfrm>
        </p:spPr>
        <p:txBody>
          <a:bodyPr/>
          <a:lstStyle/>
          <a:p>
            <a:r>
              <a:rPr lang="ja-JP" altLang="en-US" sz="2200" dirty="0" smtClean="0"/>
              <a:t>柄</a:t>
            </a:r>
            <a:r>
              <a:rPr lang="en-US" altLang="ja-JP" sz="2200" dirty="0"/>
              <a:t>A</a:t>
            </a:r>
            <a:r>
              <a:rPr lang="ja-JP" altLang="en-US" sz="2200" dirty="0"/>
              <a:t>の健康画像と柄</a:t>
            </a:r>
            <a:r>
              <a:rPr lang="en-US" altLang="ja-JP" sz="2200" dirty="0"/>
              <a:t>B</a:t>
            </a:r>
            <a:r>
              <a:rPr lang="ja-JP" altLang="en-US" sz="2200" dirty="0"/>
              <a:t>の白点病画像を学習データ</a:t>
            </a:r>
            <a:endParaRPr lang="en-US" altLang="ja-JP" sz="2200" dirty="0"/>
          </a:p>
          <a:p>
            <a:r>
              <a:rPr lang="ja-JP" altLang="en-US" sz="2200" dirty="0"/>
              <a:t>柄</a:t>
            </a:r>
            <a:r>
              <a:rPr lang="en-US" altLang="ja-JP" sz="2200" dirty="0"/>
              <a:t>A</a:t>
            </a:r>
            <a:r>
              <a:rPr lang="ja-JP" altLang="en-US" sz="2200" dirty="0"/>
              <a:t>の白点病画像と柄</a:t>
            </a:r>
            <a:r>
              <a:rPr lang="en-US" altLang="ja-JP" sz="2200" dirty="0"/>
              <a:t>B</a:t>
            </a:r>
            <a:r>
              <a:rPr lang="ja-JP" altLang="en-US" sz="2200" dirty="0"/>
              <a:t>の健康画像を</a:t>
            </a:r>
            <a:r>
              <a:rPr lang="en-US" altLang="ja-JP" sz="2200" dirty="0"/>
              <a:t>CNN</a:t>
            </a:r>
            <a:r>
              <a:rPr lang="ja-JP" altLang="en-US" sz="2200" dirty="0"/>
              <a:t>を用いて判定</a:t>
            </a:r>
            <a:endParaRPr lang="en-US" altLang="ja-JP" sz="2200" dirty="0"/>
          </a:p>
          <a:p>
            <a:r>
              <a:rPr lang="ja-JP" altLang="en-US" sz="2200" dirty="0"/>
              <a:t>学習データと識別データを入れ替えた場合も同様に実験</a:t>
            </a:r>
            <a:endParaRPr lang="en-US" altLang="ja-JP" sz="22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16</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6570" y="3219603"/>
            <a:ext cx="1293118" cy="1293169"/>
          </a:xfrm>
          <a:prstGeom prst="rect">
            <a:avLst/>
          </a:prstGeom>
          <a:noFill/>
          <a:ln>
            <a:noFill/>
          </a:ln>
        </p:spPr>
      </p:pic>
      <p:grpSp>
        <p:nvGrpSpPr>
          <p:cNvPr id="6" name="グループ化 5"/>
          <p:cNvGrpSpPr/>
          <p:nvPr/>
        </p:nvGrpSpPr>
        <p:grpSpPr>
          <a:xfrm>
            <a:off x="1785522" y="3219603"/>
            <a:ext cx="1401674" cy="1293169"/>
            <a:chOff x="3298229" y="-307378"/>
            <a:chExt cx="5269832" cy="4993106"/>
          </a:xfrm>
        </p:grpSpPr>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8" name="円/楕円 7"/>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96650" y="4584271"/>
            <a:ext cx="1732958" cy="338554"/>
          </a:xfrm>
          <a:prstGeom prst="rect">
            <a:avLst/>
          </a:prstGeom>
          <a:noFill/>
        </p:spPr>
        <p:txBody>
          <a:bodyPr wrap="square" rtlCol="0">
            <a:spAutoFit/>
          </a:bodyPr>
          <a:lstStyle/>
          <a:p>
            <a:pPr algn="ctr"/>
            <a:r>
              <a:rPr kumimoji="1" lang="ja-JP" altLang="en-US" sz="1600" dirty="0" smtClean="0"/>
              <a:t>柄</a:t>
            </a:r>
            <a:r>
              <a:rPr lang="en-US" altLang="ja-JP" sz="1600" dirty="0"/>
              <a:t>A</a:t>
            </a:r>
            <a:r>
              <a:rPr kumimoji="1" lang="ja-JP" altLang="en-US" sz="1600" dirty="0" smtClean="0"/>
              <a:t>（健康）</a:t>
            </a:r>
            <a:endParaRPr kumimoji="1" lang="ja-JP" altLang="en-US" sz="1600" dirty="0"/>
          </a:p>
        </p:txBody>
      </p:sp>
      <p:sp>
        <p:nvSpPr>
          <p:cNvPr id="10" name="テキスト ボックス 9"/>
          <p:cNvSpPr txBox="1"/>
          <p:nvPr/>
        </p:nvSpPr>
        <p:spPr>
          <a:xfrm>
            <a:off x="1552511" y="4584271"/>
            <a:ext cx="1867695"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r>
              <a:rPr kumimoji="1" lang="ja-JP" altLang="en-US" sz="1600" dirty="0" smtClean="0"/>
              <a:t>（白点病）</a:t>
            </a:r>
            <a:endParaRPr kumimoji="1" lang="ja-JP" altLang="en-US" sz="1600" dirty="0"/>
          </a:p>
        </p:txBody>
      </p:sp>
      <p:sp>
        <p:nvSpPr>
          <p:cNvPr id="11" name="正方形/長方形 10"/>
          <p:cNvSpPr/>
          <p:nvPr/>
        </p:nvSpPr>
        <p:spPr>
          <a:xfrm>
            <a:off x="203316" y="3088864"/>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7517" y="4973878"/>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pSp>
        <p:nvGrpSpPr>
          <p:cNvPr id="14" name="グループ化 13"/>
          <p:cNvGrpSpPr/>
          <p:nvPr/>
        </p:nvGrpSpPr>
        <p:grpSpPr>
          <a:xfrm>
            <a:off x="5169915" y="3098669"/>
            <a:ext cx="1287475" cy="1230760"/>
            <a:chOff x="1752392" y="1008331"/>
            <a:chExt cx="5053264" cy="4860761"/>
          </a:xfrm>
        </p:grpSpPr>
        <p:pic>
          <p:nvPicPr>
            <p:cNvPr id="15" name="図 14"/>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16" name="円/楕円 15"/>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p:cNvSpPr txBox="1"/>
          <p:nvPr/>
        </p:nvSpPr>
        <p:spPr>
          <a:xfrm>
            <a:off x="4231086" y="5168507"/>
            <a:ext cx="1665171" cy="646331"/>
          </a:xfrm>
          <a:prstGeom prst="rect">
            <a:avLst/>
          </a:prstGeom>
          <a:noFill/>
        </p:spPr>
        <p:txBody>
          <a:bodyPr wrap="square" rtlCol="0">
            <a:spAutoFit/>
          </a:bodyPr>
          <a:lstStyle/>
          <a:p>
            <a:pPr algn="ctr"/>
            <a:r>
              <a:rPr kumimoji="1" lang="ja-JP" altLang="en-US" dirty="0" smtClean="0"/>
              <a:t>柄</a:t>
            </a:r>
            <a:r>
              <a:rPr kumimoji="1" lang="en-US" altLang="ja-JP" dirty="0" smtClean="0"/>
              <a:t>A</a:t>
            </a:r>
            <a:r>
              <a:rPr kumimoji="1" lang="ja-JP" altLang="en-US" dirty="0" smtClean="0"/>
              <a:t>（健康）</a:t>
            </a:r>
            <a:endParaRPr kumimoji="1" lang="en-US" altLang="ja-JP" dirty="0" smtClean="0"/>
          </a:p>
          <a:p>
            <a:pPr algn="ctr"/>
            <a:r>
              <a:rPr kumimoji="1" lang="en-US" altLang="ja-JP" dirty="0" smtClean="0">
                <a:solidFill>
                  <a:srgbClr val="FF0000"/>
                </a:solidFill>
              </a:rPr>
              <a:t>×</a:t>
            </a:r>
            <a:endParaRPr kumimoji="1" lang="ja-JP" altLang="en-US" dirty="0">
              <a:solidFill>
                <a:srgbClr val="FF0000"/>
              </a:solidFill>
            </a:endParaRPr>
          </a:p>
        </p:txBody>
      </p:sp>
      <p:sp>
        <p:nvSpPr>
          <p:cNvPr id="19" name="テキスト ボックス 18"/>
          <p:cNvSpPr txBox="1"/>
          <p:nvPr/>
        </p:nvSpPr>
        <p:spPr>
          <a:xfrm>
            <a:off x="5514525" y="5168507"/>
            <a:ext cx="1919217" cy="646331"/>
          </a:xfrm>
          <a:prstGeom prst="rect">
            <a:avLst/>
          </a:prstGeom>
          <a:noFill/>
        </p:spPr>
        <p:txBody>
          <a:bodyPr wrap="square" rtlCol="0">
            <a:spAutoFit/>
          </a:bodyPr>
          <a:lstStyle/>
          <a:p>
            <a:pPr algn="ctr"/>
            <a:r>
              <a:rPr kumimoji="1" lang="ja-JP" altLang="en-US" dirty="0" smtClean="0"/>
              <a:t>柄</a:t>
            </a:r>
            <a:r>
              <a:rPr lang="en-US" altLang="ja-JP" dirty="0"/>
              <a:t>B</a:t>
            </a:r>
            <a:r>
              <a:rPr kumimoji="1" lang="ja-JP" altLang="en-US" dirty="0" smtClean="0"/>
              <a:t>（</a:t>
            </a:r>
            <a:r>
              <a:rPr lang="ja-JP" altLang="en-US" dirty="0"/>
              <a:t>白点病</a:t>
            </a:r>
            <a:r>
              <a:rPr kumimoji="1" lang="ja-JP" altLang="en-US" dirty="0" smtClean="0"/>
              <a:t>）</a:t>
            </a:r>
            <a:endParaRPr kumimoji="1" lang="en-US" altLang="ja-JP" dirty="0" smtClean="0"/>
          </a:p>
          <a:p>
            <a:pPr algn="ctr"/>
            <a:r>
              <a:rPr lang="ja-JP" altLang="en-US" dirty="0">
                <a:solidFill>
                  <a:srgbClr val="FF0000"/>
                </a:solidFill>
              </a:rPr>
              <a:t>○</a:t>
            </a:r>
            <a:endParaRPr kumimoji="1" lang="ja-JP" altLang="en-US" dirty="0">
              <a:solidFill>
                <a:srgbClr val="FF0000"/>
              </a:solidFill>
            </a:endParaRPr>
          </a:p>
        </p:txBody>
      </p:sp>
      <p:cxnSp>
        <p:nvCxnSpPr>
          <p:cNvPr id="21" name="直線矢印コネクタ 20"/>
          <p:cNvCxnSpPr/>
          <p:nvPr/>
        </p:nvCxnSpPr>
        <p:spPr>
          <a:xfrm flipH="1">
            <a:off x="5190678" y="4695413"/>
            <a:ext cx="358764" cy="508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a:off x="6058181" y="4684801"/>
            <a:ext cx="386305" cy="502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テキスト ボックス 32"/>
          <p:cNvSpPr txBox="1"/>
          <p:nvPr/>
        </p:nvSpPr>
        <p:spPr>
          <a:xfrm>
            <a:off x="4883166" y="4312349"/>
            <a:ext cx="1860971" cy="369332"/>
          </a:xfrm>
          <a:prstGeom prst="rect">
            <a:avLst/>
          </a:prstGeom>
          <a:noFill/>
        </p:spPr>
        <p:txBody>
          <a:bodyPr wrap="square" rtlCol="0">
            <a:spAutoFit/>
          </a:bodyPr>
          <a:lstStyle/>
          <a:p>
            <a:pPr algn="ctr"/>
            <a:r>
              <a:rPr kumimoji="1" lang="ja-JP" altLang="en-US" dirty="0" smtClean="0"/>
              <a:t>柄</a:t>
            </a:r>
            <a:r>
              <a:rPr kumimoji="1" lang="en-US" altLang="ja-JP" dirty="0" smtClean="0"/>
              <a:t>A</a:t>
            </a:r>
            <a:r>
              <a:rPr kumimoji="1" lang="ja-JP" altLang="en-US" dirty="0" smtClean="0"/>
              <a:t>（白点病）</a:t>
            </a:r>
            <a:endParaRPr kumimoji="1" lang="ja-JP" altLang="en-US" dirty="0"/>
          </a:p>
        </p:txBody>
      </p:sp>
      <p:sp>
        <p:nvSpPr>
          <p:cNvPr id="13" name="角丸四角形吹き出し 12"/>
          <p:cNvSpPr/>
          <p:nvPr/>
        </p:nvSpPr>
        <p:spPr>
          <a:xfrm>
            <a:off x="2486358" y="5308288"/>
            <a:ext cx="1418505" cy="808311"/>
          </a:xfrm>
          <a:prstGeom prst="wedgeRoundRectCallout">
            <a:avLst>
              <a:gd name="adj1" fmla="val 80255"/>
              <a:gd name="adj2" fmla="val -403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柄で判別</a:t>
            </a:r>
            <a:endParaRPr kumimoji="1" lang="en-US" altLang="ja-JP" dirty="0" smtClean="0"/>
          </a:p>
          <a:p>
            <a:pPr algn="ctr"/>
            <a:r>
              <a:rPr lang="ja-JP" altLang="en-US" dirty="0" smtClean="0">
                <a:solidFill>
                  <a:srgbClr val="FF0000"/>
                </a:solidFill>
              </a:rPr>
              <a:t>代用不可</a:t>
            </a:r>
            <a:endParaRPr kumimoji="1" lang="ja-JP" altLang="en-US" dirty="0">
              <a:solidFill>
                <a:srgbClr val="FF0000"/>
              </a:solidFill>
            </a:endParaRPr>
          </a:p>
        </p:txBody>
      </p:sp>
      <p:sp>
        <p:nvSpPr>
          <p:cNvPr id="28" name="角丸四角形吹き出し 27"/>
          <p:cNvSpPr/>
          <p:nvPr/>
        </p:nvSpPr>
        <p:spPr>
          <a:xfrm>
            <a:off x="7544010" y="5308289"/>
            <a:ext cx="1418505" cy="808311"/>
          </a:xfrm>
          <a:prstGeom prst="wedgeRoundRectCallout">
            <a:avLst>
              <a:gd name="adj1" fmla="val -76505"/>
              <a:gd name="adj2" fmla="val -403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病気</a:t>
            </a:r>
            <a:r>
              <a:rPr kumimoji="1" lang="ja-JP" altLang="en-US" dirty="0" smtClean="0"/>
              <a:t>で判別</a:t>
            </a:r>
            <a:endParaRPr kumimoji="1" lang="en-US" altLang="ja-JP" dirty="0" smtClean="0"/>
          </a:p>
          <a:p>
            <a:pPr algn="ctr"/>
            <a:r>
              <a:rPr lang="ja-JP" altLang="en-US" dirty="0" smtClean="0">
                <a:solidFill>
                  <a:srgbClr val="FF0000"/>
                </a:solidFill>
              </a:rPr>
              <a:t>代用</a:t>
            </a:r>
            <a:r>
              <a:rPr lang="ja-JP" altLang="en-US" dirty="0">
                <a:solidFill>
                  <a:srgbClr val="FF0000"/>
                </a:solidFill>
              </a:rPr>
              <a:t>可</a:t>
            </a:r>
          </a:p>
        </p:txBody>
      </p:sp>
    </p:spTree>
    <p:extLst>
      <p:ext uri="{BB962C8B-B14F-4D97-AF65-F5344CB8AC3E}">
        <p14:creationId xmlns:p14="http://schemas.microsoft.com/office/powerpoint/2010/main" val="3858009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１　実験</a:t>
            </a:r>
            <a:r>
              <a:rPr lang="ja-JP" altLang="en-US" dirty="0" smtClean="0"/>
              <a:t>結果</a:t>
            </a:r>
            <a:endParaRPr kumimoji="1" lang="ja-JP" altLang="en-US" dirty="0"/>
          </a:p>
        </p:txBody>
      </p:sp>
      <p:sp>
        <p:nvSpPr>
          <p:cNvPr id="3" name="コンテンツ プレースホルダー 2"/>
          <p:cNvSpPr>
            <a:spLocks noGrp="1"/>
          </p:cNvSpPr>
          <p:nvPr>
            <p:ph idx="1"/>
          </p:nvPr>
        </p:nvSpPr>
        <p:spPr>
          <a:xfrm>
            <a:off x="822960" y="1407584"/>
            <a:ext cx="7543801" cy="4899600"/>
          </a:xfrm>
        </p:spPr>
        <p:txBody>
          <a:bodyPr>
            <a:normAutofit/>
          </a:bodyPr>
          <a:lstStyle/>
          <a:p>
            <a:r>
              <a:rPr lang="en-US" altLang="ja-JP" sz="2200" dirty="0" smtClean="0"/>
              <a:t>4</a:t>
            </a:r>
            <a:r>
              <a:rPr lang="ja-JP" altLang="en-US" sz="2200" dirty="0"/>
              <a:t>組全てが，白点病の有無に関係なく柄ごとに</a:t>
            </a:r>
            <a:r>
              <a:rPr lang="ja-JP" altLang="en-US" sz="2200" dirty="0" smtClean="0"/>
              <a:t>分類</a:t>
            </a:r>
            <a:endParaRPr lang="en-US" altLang="ja-JP" sz="2200" dirty="0" smtClean="0"/>
          </a:p>
          <a:p>
            <a:r>
              <a:rPr lang="ja-JP" altLang="en-US" sz="2200" dirty="0" smtClean="0"/>
              <a:t>例</a:t>
            </a:r>
            <a:r>
              <a:rPr lang="ja-JP" altLang="en-US" sz="2200" dirty="0"/>
              <a:t>：</a:t>
            </a:r>
            <a:r>
              <a:rPr lang="ja-JP" altLang="ja-JP" sz="2200" dirty="0" smtClean="0"/>
              <a:t>柄</a:t>
            </a:r>
            <a:r>
              <a:rPr lang="en-US" altLang="ja-JP" sz="2200" dirty="0"/>
              <a:t>A</a:t>
            </a:r>
            <a:r>
              <a:rPr lang="ja-JP" altLang="ja-JP" sz="2200" dirty="0" smtClean="0"/>
              <a:t>（</a:t>
            </a:r>
            <a:r>
              <a:rPr lang="ja-JP" altLang="ja-JP" sz="2200" dirty="0"/>
              <a:t>健康）</a:t>
            </a:r>
            <a:r>
              <a:rPr lang="ja-JP" altLang="en-US" sz="2200" dirty="0"/>
              <a:t>と</a:t>
            </a:r>
            <a:r>
              <a:rPr lang="ja-JP" altLang="ja-JP" sz="2200" dirty="0"/>
              <a:t>柄 </a:t>
            </a:r>
            <a:r>
              <a:rPr lang="en-US" altLang="ja-JP" sz="2200" dirty="0"/>
              <a:t>B</a:t>
            </a:r>
            <a:r>
              <a:rPr lang="ja-JP" altLang="ja-JP" sz="2200" dirty="0" smtClean="0"/>
              <a:t>（</a:t>
            </a:r>
            <a:r>
              <a:rPr lang="ja-JP" altLang="ja-JP" sz="2200" dirty="0"/>
              <a:t>白点病）</a:t>
            </a:r>
            <a:r>
              <a:rPr lang="ja-JP" altLang="en-US" sz="2200" dirty="0"/>
              <a:t>を学習データとした場合，</a:t>
            </a:r>
            <a:r>
              <a:rPr lang="ja-JP" altLang="ja-JP" sz="2200" dirty="0"/>
              <a:t>柄 </a:t>
            </a:r>
            <a:r>
              <a:rPr lang="en-US" altLang="ja-JP" sz="2200" dirty="0" smtClean="0"/>
              <a:t>A</a:t>
            </a:r>
            <a:r>
              <a:rPr lang="ja-JP" altLang="ja-JP" sz="2200" dirty="0" smtClean="0"/>
              <a:t>（</a:t>
            </a:r>
            <a:r>
              <a:rPr lang="ja-JP" altLang="ja-JP" sz="2200" dirty="0"/>
              <a:t>白点</a:t>
            </a:r>
            <a:r>
              <a:rPr lang="ja-JP" altLang="ja-JP" sz="2200" dirty="0" smtClean="0"/>
              <a:t>）</a:t>
            </a:r>
            <a:r>
              <a:rPr lang="ja-JP" altLang="en-US" sz="2200" dirty="0" smtClean="0"/>
              <a:t>は柄</a:t>
            </a:r>
            <a:r>
              <a:rPr lang="en-US" altLang="ja-JP" sz="2200" dirty="0" smtClean="0"/>
              <a:t>A</a:t>
            </a:r>
            <a:r>
              <a:rPr lang="ja-JP" altLang="en-US" sz="2200" dirty="0" smtClean="0"/>
              <a:t>（健康），</a:t>
            </a:r>
            <a:r>
              <a:rPr lang="ja-JP" altLang="ja-JP" sz="2200" dirty="0" smtClean="0"/>
              <a:t>柄</a:t>
            </a:r>
            <a:r>
              <a:rPr lang="en-US" altLang="ja-JP" sz="2200" dirty="0"/>
              <a:t>B</a:t>
            </a:r>
            <a:r>
              <a:rPr lang="ja-JP" altLang="ja-JP" sz="2200" dirty="0" smtClean="0"/>
              <a:t>（</a:t>
            </a:r>
            <a:r>
              <a:rPr lang="ja-JP" altLang="ja-JP" sz="2200" dirty="0"/>
              <a:t>健康</a:t>
            </a:r>
            <a:r>
              <a:rPr lang="ja-JP" altLang="ja-JP" sz="2200" dirty="0" smtClean="0"/>
              <a:t>）</a:t>
            </a:r>
            <a:r>
              <a:rPr lang="ja-JP" altLang="en-US" sz="2200" dirty="0" smtClean="0"/>
              <a:t>は柄</a:t>
            </a:r>
            <a:r>
              <a:rPr lang="en-US" altLang="ja-JP" sz="2200" dirty="0" smtClean="0"/>
              <a:t>B</a:t>
            </a:r>
            <a:r>
              <a:rPr lang="ja-JP" altLang="en-US" sz="2200" dirty="0" smtClean="0"/>
              <a:t>（白点病）に分類</a:t>
            </a:r>
            <a:endParaRPr lang="en-US" altLang="ja-JP" sz="22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marL="201168" lvl="1" indent="0">
              <a:buNone/>
            </a:pPr>
            <a:endParaRPr lang="en-US" altLang="ja-JP" sz="2000" dirty="0" smtClean="0"/>
          </a:p>
          <a:p>
            <a:pPr marL="201168" lvl="1" indent="0">
              <a:buNone/>
            </a:pPr>
            <a:endParaRPr lang="en-US" altLang="ja-JP" sz="2000" dirty="0" smtClean="0"/>
          </a:p>
          <a:p>
            <a:pPr marL="201168" lvl="1" indent="0">
              <a:buNone/>
            </a:pPr>
            <a:endParaRPr lang="en-US" altLang="ja-JP" sz="20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6570" y="3219603"/>
            <a:ext cx="1293118" cy="1293169"/>
          </a:xfrm>
          <a:prstGeom prst="rect">
            <a:avLst/>
          </a:prstGeom>
          <a:noFill/>
          <a:ln>
            <a:no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303834" y="3258321"/>
            <a:ext cx="1230715" cy="1230761"/>
          </a:xfrm>
          <a:prstGeom prst="rect">
            <a:avLst/>
          </a:prstGeom>
          <a:noFill/>
          <a:ln>
            <a:noFill/>
          </a:ln>
        </p:spPr>
      </p:pic>
      <p:grpSp>
        <p:nvGrpSpPr>
          <p:cNvPr id="9" name="グループ化 8"/>
          <p:cNvGrpSpPr/>
          <p:nvPr/>
        </p:nvGrpSpPr>
        <p:grpSpPr>
          <a:xfrm>
            <a:off x="4929728" y="3258321"/>
            <a:ext cx="1287475" cy="1230760"/>
            <a:chOff x="1752392" y="1008331"/>
            <a:chExt cx="5053264" cy="4860761"/>
          </a:xfrm>
        </p:grpSpPr>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8" name="円/楕円 7"/>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785522" y="3219603"/>
            <a:ext cx="1401674" cy="1293169"/>
            <a:chOff x="3298229" y="-307378"/>
            <a:chExt cx="5269832" cy="4993106"/>
          </a:xfrm>
        </p:grpSpPr>
        <p:pic>
          <p:nvPicPr>
            <p:cNvPr id="10" name="図 9"/>
            <p:cNvPicPr>
              <a:picLocks noChangeAspect="1"/>
            </p:cNvPicPr>
            <p:nvPr/>
          </p:nvPicPr>
          <p:blipFill rotWithShape="1">
            <a:blip r:embed="rId5"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11" name="円/楕円 10"/>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96650" y="4584271"/>
            <a:ext cx="1732958" cy="338554"/>
          </a:xfrm>
          <a:prstGeom prst="rect">
            <a:avLst/>
          </a:prstGeom>
          <a:noFill/>
        </p:spPr>
        <p:txBody>
          <a:bodyPr wrap="square" rtlCol="0">
            <a:spAutoFit/>
          </a:bodyPr>
          <a:lstStyle/>
          <a:p>
            <a:pPr algn="ctr"/>
            <a:r>
              <a:rPr kumimoji="1" lang="ja-JP" altLang="en-US" sz="1600" dirty="0" smtClean="0"/>
              <a:t>柄</a:t>
            </a:r>
            <a:r>
              <a:rPr lang="en-US" altLang="ja-JP" sz="1600" dirty="0"/>
              <a:t>A</a:t>
            </a:r>
            <a:r>
              <a:rPr kumimoji="1" lang="ja-JP" altLang="en-US" sz="1600" dirty="0" smtClean="0"/>
              <a:t>（健康）</a:t>
            </a:r>
            <a:endParaRPr kumimoji="1" lang="ja-JP" altLang="en-US" sz="1600" dirty="0"/>
          </a:p>
        </p:txBody>
      </p:sp>
      <p:sp>
        <p:nvSpPr>
          <p:cNvPr id="15" name="テキスト ボックス 14"/>
          <p:cNvSpPr txBox="1"/>
          <p:nvPr/>
        </p:nvSpPr>
        <p:spPr>
          <a:xfrm>
            <a:off x="1552511" y="4584271"/>
            <a:ext cx="1867695"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r>
              <a:rPr kumimoji="1" lang="ja-JP" altLang="en-US" sz="1600" dirty="0" smtClean="0"/>
              <a:t>（白点病）</a:t>
            </a:r>
            <a:endParaRPr kumimoji="1" lang="ja-JP" altLang="en-US" sz="1600" dirty="0"/>
          </a:p>
        </p:txBody>
      </p:sp>
      <p:sp>
        <p:nvSpPr>
          <p:cNvPr id="17" name="正方形/長方形 16"/>
          <p:cNvSpPr/>
          <p:nvPr/>
        </p:nvSpPr>
        <p:spPr>
          <a:xfrm>
            <a:off x="203316" y="3088864"/>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37517" y="4973878"/>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aphicFrame>
        <p:nvGraphicFramePr>
          <p:cNvPr id="19" name="表 18"/>
          <p:cNvGraphicFramePr>
            <a:graphicFrameLocks noGrp="1"/>
          </p:cNvGraphicFramePr>
          <p:nvPr>
            <p:extLst>
              <p:ext uri="{D42A27DB-BD31-4B8C-83A1-F6EECF244321}">
                <p14:modId xmlns:p14="http://schemas.microsoft.com/office/powerpoint/2010/main" val="2245669487"/>
              </p:ext>
            </p:extLst>
          </p:nvPr>
        </p:nvGraphicFramePr>
        <p:xfrm>
          <a:off x="3252498" y="4609423"/>
          <a:ext cx="5785776" cy="1483416"/>
        </p:xfrm>
        <a:graphic>
          <a:graphicData uri="http://schemas.openxmlformats.org/drawingml/2006/table">
            <a:tbl>
              <a:tblPr firstRow="1" bandRow="1">
                <a:tableStyleId>{5C22544A-7EE6-4342-B048-85BDC9FD1C3A}</a:tableStyleId>
              </a:tblPr>
              <a:tblGrid>
                <a:gridCol w="1287844"/>
                <a:gridCol w="2048716"/>
                <a:gridCol w="418486"/>
                <a:gridCol w="2030730"/>
              </a:tblGrid>
              <a:tr h="332714">
                <a:tc>
                  <a:txBody>
                    <a:bodyPr/>
                    <a:lstStyle/>
                    <a:p>
                      <a:r>
                        <a:rPr kumimoji="1" lang="ja-JP" altLang="en-US" b="0" dirty="0" smtClean="0">
                          <a:solidFill>
                            <a:schemeClr val="tx1"/>
                          </a:solidFill>
                        </a:rPr>
                        <a:t>識別画像</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a:t>
                      </a:r>
                      <a:r>
                        <a:rPr kumimoji="1" lang="en-US" altLang="ja-JP" b="0" dirty="0" smtClean="0">
                          <a:solidFill>
                            <a:schemeClr val="tx1"/>
                          </a:solidFill>
                        </a:rPr>
                        <a:t>A</a:t>
                      </a:r>
                      <a:r>
                        <a:rPr kumimoji="1" lang="ja-JP" altLang="en-US" b="0" dirty="0" smtClean="0">
                          <a:solidFill>
                            <a:schemeClr val="tx1"/>
                          </a:solidFill>
                        </a:rPr>
                        <a:t>（白点病）</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a:t>
                      </a:r>
                      <a:r>
                        <a:rPr kumimoji="1" lang="en-US" altLang="ja-JP" b="0" dirty="0" smtClean="0">
                          <a:solidFill>
                            <a:schemeClr val="tx1"/>
                          </a:solidFill>
                        </a:rPr>
                        <a:t>B</a:t>
                      </a:r>
                      <a:r>
                        <a:rPr kumimoji="1" lang="ja-JP" altLang="en-US" b="0" dirty="0" smtClean="0">
                          <a:solidFill>
                            <a:schemeClr val="tx1"/>
                          </a:solidFill>
                        </a:rPr>
                        <a:t>（健康）</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7757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2714">
                <a:tc>
                  <a:txBody>
                    <a:bodyPr/>
                    <a:lstStyle/>
                    <a:p>
                      <a:r>
                        <a:rPr kumimoji="1" lang="ja-JP" altLang="en-US" dirty="0" smtClean="0"/>
                        <a:t>分類結果</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solidFill>
                            <a:schemeClr val="tx1"/>
                          </a:solidFill>
                        </a:rPr>
                        <a:t>柄</a:t>
                      </a:r>
                      <a:r>
                        <a:rPr kumimoji="1" lang="en-US" altLang="ja-JP" dirty="0" smtClean="0">
                          <a:solidFill>
                            <a:schemeClr val="tx1"/>
                          </a:solidFill>
                        </a:rPr>
                        <a:t>A</a:t>
                      </a:r>
                      <a:r>
                        <a:rPr kumimoji="1" lang="ja-JP" altLang="en-US" dirty="0" smtClean="0">
                          <a:solidFill>
                            <a:schemeClr val="tx1"/>
                          </a:solidFill>
                        </a:rPr>
                        <a:t>（健康）</a:t>
                      </a:r>
                      <a:endParaRPr kumimoji="1" lang="en-US" altLang="ja-JP" dirty="0" smtClean="0">
                        <a:solidFill>
                          <a:schemeClr val="tx1"/>
                        </a:solidFill>
                      </a:endParaRPr>
                    </a:p>
                    <a:p>
                      <a:pPr algn="ctr"/>
                      <a:r>
                        <a:rPr kumimoji="1" lang="en-US" altLang="ja-JP" dirty="0" smtClean="0">
                          <a:solidFill>
                            <a:srgbClr val="FF0000"/>
                          </a:solidFill>
                        </a:rPr>
                        <a:t>×</a:t>
                      </a:r>
                      <a:endParaRPr kumimoji="1" lang="ja-JP"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en-US" altLang="ja-JP"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柄</a:t>
                      </a:r>
                      <a:r>
                        <a:rPr kumimoji="1" lang="en-US" altLang="ja-JP" dirty="0" smtClean="0"/>
                        <a:t>B</a:t>
                      </a:r>
                      <a:r>
                        <a:rPr kumimoji="1" lang="ja-JP" altLang="en-US" dirty="0" smtClean="0"/>
                        <a:t>（白点病）</a:t>
                      </a:r>
                      <a:endParaRPr kumimoji="1" lang="en-US" altLang="ja-JP" dirty="0" smtClean="0"/>
                    </a:p>
                    <a:p>
                      <a:pPr algn="ctr"/>
                      <a:r>
                        <a:rPr kumimoji="1" lang="en-US" altLang="ja-JP" dirty="0" smtClean="0">
                          <a:solidFill>
                            <a:srgbClr val="FF0000"/>
                          </a:solidFill>
                        </a:rPr>
                        <a:t>×</a:t>
                      </a:r>
                      <a:endParaRPr kumimoji="1" lang="ja-JP"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24991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smtClean="0"/>
              <a:t>考察</a:t>
            </a:r>
            <a:endParaRPr kumimoji="1" lang="ja-JP" altLang="en-US" dirty="0"/>
          </a:p>
        </p:txBody>
      </p:sp>
      <p:sp>
        <p:nvSpPr>
          <p:cNvPr id="3" name="コンテンツ プレースホルダー 2"/>
          <p:cNvSpPr>
            <a:spLocks noGrp="1"/>
          </p:cNvSpPr>
          <p:nvPr>
            <p:ph idx="1"/>
          </p:nvPr>
        </p:nvSpPr>
        <p:spPr>
          <a:xfrm>
            <a:off x="822960" y="1409700"/>
            <a:ext cx="7543801" cy="4876800"/>
          </a:xfrm>
        </p:spPr>
        <p:txBody>
          <a:bodyPr>
            <a:normAutofit/>
          </a:bodyPr>
          <a:lstStyle/>
          <a:p>
            <a:pPr marL="265113" indent="-265113">
              <a:buFont typeface="Wingdings" panose="05000000000000000000" pitchFamily="2" charset="2"/>
              <a:buChar char="Ø"/>
            </a:pPr>
            <a:endParaRPr lang="en-US" altLang="ja-JP" sz="2400" dirty="0" smtClean="0"/>
          </a:p>
          <a:p>
            <a:pPr marL="265113" indent="-265113">
              <a:buFont typeface="Wingdings" panose="05000000000000000000" pitchFamily="2" charset="2"/>
              <a:buChar char="Ø"/>
            </a:pPr>
            <a:r>
              <a:rPr lang="ja-JP" altLang="en-US" sz="2400" dirty="0" smtClean="0"/>
              <a:t>異なる模様の画像を学習データとして代用した場合，外観検知は困難</a:t>
            </a:r>
            <a:endParaRPr lang="en-US" altLang="ja-JP" sz="2400" dirty="0" smtClean="0"/>
          </a:p>
          <a:p>
            <a:pPr>
              <a:buFont typeface="Wingdings" panose="05000000000000000000" pitchFamily="2" charset="2"/>
              <a:buChar char="Ø"/>
            </a:pPr>
            <a:endParaRPr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18</a:t>
            </a:fld>
            <a:endParaRPr lang="ja-JP" altLang="en-US" dirty="0"/>
          </a:p>
        </p:txBody>
      </p:sp>
      <p:sp>
        <p:nvSpPr>
          <p:cNvPr id="5" name="下矢印 4"/>
          <p:cNvSpPr/>
          <p:nvPr/>
        </p:nvSpPr>
        <p:spPr>
          <a:xfrm>
            <a:off x="4151946" y="3219450"/>
            <a:ext cx="885825" cy="628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124230" y="4404425"/>
            <a:ext cx="6941258" cy="1077218"/>
          </a:xfrm>
          <a:prstGeom prst="rect">
            <a:avLst/>
          </a:prstGeom>
          <a:noFill/>
        </p:spPr>
        <p:txBody>
          <a:bodyPr wrap="square" rtlCol="0">
            <a:spAutoFit/>
          </a:bodyPr>
          <a:lstStyle/>
          <a:p>
            <a:pPr algn="ctr"/>
            <a:r>
              <a:rPr lang="ja-JP" altLang="en-US" sz="3200" dirty="0" smtClean="0">
                <a:solidFill>
                  <a:srgbClr val="FF0000"/>
                </a:solidFill>
              </a:rPr>
              <a:t>同じ個体模様の画像を</a:t>
            </a:r>
            <a:endParaRPr lang="en-US" altLang="ja-JP" sz="3200" dirty="0" smtClean="0">
              <a:solidFill>
                <a:srgbClr val="FF0000"/>
              </a:solidFill>
            </a:endParaRPr>
          </a:p>
          <a:p>
            <a:pPr algn="ctr"/>
            <a:r>
              <a:rPr lang="ja-JP" altLang="en-US" sz="3200" dirty="0" smtClean="0">
                <a:solidFill>
                  <a:srgbClr val="FF0000"/>
                </a:solidFill>
              </a:rPr>
              <a:t>学習データとする必要がある</a:t>
            </a:r>
            <a:endParaRPr kumimoji="1" lang="ja-JP" altLang="en-US" sz="3200" dirty="0">
              <a:solidFill>
                <a:srgbClr val="FF0000"/>
              </a:solidFill>
            </a:endParaRPr>
          </a:p>
        </p:txBody>
      </p:sp>
    </p:spTree>
    <p:extLst>
      <p:ext uri="{BB962C8B-B14F-4D97-AF65-F5344CB8AC3E}">
        <p14:creationId xmlns:p14="http://schemas.microsoft.com/office/powerpoint/2010/main" val="3575906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a:t>
            </a:r>
            <a:r>
              <a:rPr lang="ja-JP" altLang="en-US" dirty="0" smtClean="0"/>
              <a:t>目的</a:t>
            </a:r>
            <a:endParaRPr kumimoji="1" lang="ja-JP" altLang="en-US" dirty="0"/>
          </a:p>
        </p:txBody>
      </p:sp>
      <p:sp>
        <p:nvSpPr>
          <p:cNvPr id="3" name="コンテンツ プレースホルダー 2"/>
          <p:cNvSpPr>
            <a:spLocks noGrp="1"/>
          </p:cNvSpPr>
          <p:nvPr>
            <p:ph idx="1"/>
          </p:nvPr>
        </p:nvSpPr>
        <p:spPr>
          <a:xfrm>
            <a:off x="822960" y="1409700"/>
            <a:ext cx="7543801" cy="4876800"/>
          </a:xfrm>
        </p:spPr>
        <p:txBody>
          <a:bodyPr>
            <a:normAutofit/>
          </a:bodyPr>
          <a:lstStyle/>
          <a:p>
            <a:r>
              <a:rPr lang="ja-JP" altLang="en-US" sz="2400" dirty="0" smtClean="0"/>
              <a:t>提案</a:t>
            </a:r>
            <a:r>
              <a:rPr lang="ja-JP" altLang="en-US" sz="2400" dirty="0"/>
              <a:t>手法である時系列画像集合間の類似度の差分から，着目している画像データのわずかな外観変化の検知が可能であるか検証</a:t>
            </a:r>
            <a:r>
              <a:rPr lang="ja-JP" altLang="en-US" sz="2400" dirty="0" smtClean="0"/>
              <a:t>する</a:t>
            </a:r>
            <a:endParaRPr lang="en-US" altLang="ja-JP" sz="2400" dirty="0" smtClean="0"/>
          </a:p>
          <a:p>
            <a:pPr lvl="1"/>
            <a:endParaRPr lang="en-US" altLang="ja-JP" sz="22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19</a:t>
            </a:fld>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50693" y="3438349"/>
            <a:ext cx="1207241" cy="1207241"/>
          </a:xfrm>
          <a:prstGeom prst="rect">
            <a:avLst/>
          </a:prstGeom>
          <a:ln>
            <a:solidFill>
              <a:schemeClr val="tx1"/>
            </a:solidFill>
          </a:ln>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37308" y="3356646"/>
            <a:ext cx="1194468" cy="1194468"/>
          </a:xfrm>
          <a:prstGeom prst="rect">
            <a:avLst/>
          </a:prstGeom>
          <a:ln>
            <a:solidFill>
              <a:schemeClr val="tx1"/>
            </a:solidFill>
          </a:ln>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67172" y="3472716"/>
            <a:ext cx="1207652" cy="1207652"/>
          </a:xfrm>
          <a:prstGeom prst="rect">
            <a:avLst/>
          </a:prstGeom>
          <a:ln>
            <a:solidFill>
              <a:schemeClr val="tx1"/>
            </a:solidFill>
          </a:ln>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71309" y="3375257"/>
            <a:ext cx="1198816" cy="1198816"/>
          </a:xfrm>
          <a:prstGeom prst="rect">
            <a:avLst/>
          </a:prstGeom>
          <a:ln>
            <a:solidFill>
              <a:schemeClr val="tx1"/>
            </a:solidFill>
          </a:ln>
        </p:spPr>
      </p:pic>
      <p:pic>
        <p:nvPicPr>
          <p:cNvPr id="9" name="図 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30156" y="3429858"/>
            <a:ext cx="1209675" cy="1209675"/>
          </a:xfrm>
          <a:prstGeom prst="rect">
            <a:avLst/>
          </a:prstGeom>
          <a:ln>
            <a:solidFill>
              <a:schemeClr val="tx1"/>
            </a:solidFill>
          </a:ln>
        </p:spPr>
      </p:pic>
      <p:pic>
        <p:nvPicPr>
          <p:cNvPr id="10" name="図 9"/>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22001" y="3280679"/>
            <a:ext cx="1244480" cy="1244480"/>
          </a:xfrm>
          <a:prstGeom prst="rect">
            <a:avLst/>
          </a:prstGeom>
          <a:ln>
            <a:solidFill>
              <a:schemeClr val="tx1"/>
            </a:solidFill>
          </a:ln>
        </p:spPr>
      </p:pic>
      <p:pic>
        <p:nvPicPr>
          <p:cNvPr id="11" name="図 10"/>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44972" y="3215838"/>
            <a:ext cx="1200150" cy="1200150"/>
          </a:xfrm>
          <a:prstGeom prst="rect">
            <a:avLst/>
          </a:prstGeom>
          <a:ln>
            <a:solidFill>
              <a:schemeClr val="tx1"/>
            </a:solidFill>
          </a:ln>
        </p:spPr>
      </p:pic>
      <p:pic>
        <p:nvPicPr>
          <p:cNvPr id="12" name="図 11"/>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56633" y="3268962"/>
            <a:ext cx="1202782" cy="1202782"/>
          </a:xfrm>
          <a:prstGeom prst="rect">
            <a:avLst/>
          </a:prstGeom>
          <a:ln>
            <a:solidFill>
              <a:schemeClr val="tx1"/>
            </a:solidFill>
          </a:ln>
        </p:spPr>
      </p:pic>
      <p:pic>
        <p:nvPicPr>
          <p:cNvPr id="13" name="図 12"/>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00508" y="3245721"/>
            <a:ext cx="1200150" cy="1200150"/>
          </a:xfrm>
          <a:prstGeom prst="rect">
            <a:avLst/>
          </a:prstGeom>
          <a:ln>
            <a:solidFill>
              <a:schemeClr val="tx1"/>
            </a:solidFill>
          </a:ln>
        </p:spPr>
      </p:pic>
      <p:sp>
        <p:nvSpPr>
          <p:cNvPr id="14" name="テキスト ボックス 13"/>
          <p:cNvSpPr txBox="1"/>
          <p:nvPr/>
        </p:nvSpPr>
        <p:spPr>
          <a:xfrm>
            <a:off x="3006352" y="2899630"/>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5" name="テキスト ボックス 14"/>
          <p:cNvSpPr txBox="1"/>
          <p:nvPr/>
        </p:nvSpPr>
        <p:spPr>
          <a:xfrm>
            <a:off x="2349255" y="4710682"/>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70</a:t>
            </a:r>
          </a:p>
        </p:txBody>
      </p:sp>
      <p:sp>
        <p:nvSpPr>
          <p:cNvPr id="16" name="テキスト ボックス 15"/>
          <p:cNvSpPr txBox="1"/>
          <p:nvPr/>
        </p:nvSpPr>
        <p:spPr>
          <a:xfrm>
            <a:off x="4558228" y="4729651"/>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7" name="テキスト ボックス 16"/>
          <p:cNvSpPr txBox="1"/>
          <p:nvPr/>
        </p:nvSpPr>
        <p:spPr>
          <a:xfrm>
            <a:off x="6644397" y="4703796"/>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solidFill>
                  <a:srgbClr val="FF0000"/>
                </a:solidFill>
              </a:rPr>
              <a:t>55</a:t>
            </a:r>
            <a:endParaRPr kumimoji="1" lang="ja-JP" altLang="en-US" dirty="0">
              <a:solidFill>
                <a:srgbClr val="FF0000"/>
              </a:solidFill>
            </a:endParaRPr>
          </a:p>
        </p:txBody>
      </p:sp>
      <p:sp>
        <p:nvSpPr>
          <p:cNvPr id="18" name="右矢印 17"/>
          <p:cNvSpPr/>
          <p:nvPr/>
        </p:nvSpPr>
        <p:spPr>
          <a:xfrm>
            <a:off x="4347458" y="343834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6384399" y="345840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上カーブ矢印 19"/>
          <p:cNvSpPr/>
          <p:nvPr/>
        </p:nvSpPr>
        <p:spPr>
          <a:xfrm>
            <a:off x="3721642" y="5221944"/>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3890579" y="5217763"/>
            <a:ext cx="1381991" cy="369332"/>
          </a:xfrm>
          <a:prstGeom prst="rect">
            <a:avLst/>
          </a:prstGeom>
          <a:noFill/>
        </p:spPr>
        <p:txBody>
          <a:bodyPr wrap="square" rtlCol="0">
            <a:spAutoFit/>
          </a:bodyPr>
          <a:lstStyle/>
          <a:p>
            <a:r>
              <a:rPr kumimoji="1" lang="ja-JP" altLang="en-US" dirty="0" smtClean="0"/>
              <a:t>差分：</a:t>
            </a:r>
            <a:r>
              <a:rPr kumimoji="1" lang="en-US" altLang="ja-JP" dirty="0" smtClean="0"/>
              <a:t>3</a:t>
            </a:r>
            <a:endParaRPr kumimoji="1" lang="ja-JP" altLang="en-US" dirty="0"/>
          </a:p>
        </p:txBody>
      </p:sp>
      <p:sp>
        <p:nvSpPr>
          <p:cNvPr id="22" name="上カーブ矢印 21"/>
          <p:cNvSpPr/>
          <p:nvPr/>
        </p:nvSpPr>
        <p:spPr>
          <a:xfrm>
            <a:off x="5793162" y="5258521"/>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5975172" y="5221944"/>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12</a:t>
            </a:r>
            <a:endParaRPr kumimoji="1" lang="ja-JP" altLang="en-US" dirty="0">
              <a:solidFill>
                <a:srgbClr val="FF0000"/>
              </a:solidFill>
            </a:endParaRPr>
          </a:p>
        </p:txBody>
      </p:sp>
      <p:sp>
        <p:nvSpPr>
          <p:cNvPr id="24" name="テキスト ボックス 23"/>
          <p:cNvSpPr txBox="1"/>
          <p:nvPr/>
        </p:nvSpPr>
        <p:spPr>
          <a:xfrm>
            <a:off x="704470" y="2950331"/>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5" name="図 24"/>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21855" y="3471829"/>
            <a:ext cx="1216771" cy="1216771"/>
          </a:xfrm>
          <a:prstGeom prst="rect">
            <a:avLst/>
          </a:prstGeom>
          <a:ln>
            <a:solidFill>
              <a:schemeClr val="tx1"/>
            </a:solidFill>
          </a:ln>
        </p:spPr>
      </p:pic>
      <p:sp>
        <p:nvSpPr>
          <p:cNvPr id="26" name="右矢印 25"/>
          <p:cNvSpPr/>
          <p:nvPr/>
        </p:nvSpPr>
        <p:spPr>
          <a:xfrm>
            <a:off x="2283825" y="3440181"/>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37383" y="3374823"/>
            <a:ext cx="1213709" cy="1213709"/>
          </a:xfrm>
          <a:prstGeom prst="rect">
            <a:avLst/>
          </a:prstGeom>
          <a:ln>
            <a:solidFill>
              <a:schemeClr val="tx1"/>
            </a:solidFill>
          </a:ln>
        </p:spPr>
      </p:pic>
      <p:pic>
        <p:nvPicPr>
          <p:cNvPr id="28" name="図 27"/>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30662" y="3281286"/>
            <a:ext cx="1213709" cy="1213709"/>
          </a:xfrm>
          <a:prstGeom prst="rect">
            <a:avLst/>
          </a:prstGeom>
          <a:ln>
            <a:solidFill>
              <a:schemeClr val="tx1"/>
            </a:solidFill>
          </a:ln>
        </p:spPr>
      </p:pic>
      <p:sp>
        <p:nvSpPr>
          <p:cNvPr id="29" name="テキスト ボックス 28"/>
          <p:cNvSpPr txBox="1"/>
          <p:nvPr/>
        </p:nvSpPr>
        <p:spPr>
          <a:xfrm>
            <a:off x="5017869" y="2931644"/>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30" name="テキスト ボックス 29"/>
          <p:cNvSpPr txBox="1"/>
          <p:nvPr/>
        </p:nvSpPr>
        <p:spPr>
          <a:xfrm>
            <a:off x="6856557" y="2943993"/>
            <a:ext cx="1688051" cy="369332"/>
          </a:xfrm>
          <a:prstGeom prst="rect">
            <a:avLst/>
          </a:prstGeom>
          <a:noFill/>
        </p:spPr>
        <p:txBody>
          <a:bodyPr wrap="square" rtlCol="0">
            <a:spAutoFit/>
          </a:bodyPr>
          <a:lstStyle/>
          <a:p>
            <a:pPr algn="ctr"/>
            <a:r>
              <a:rPr lang="en-US" altLang="ja-JP" dirty="0" smtClean="0"/>
              <a:t>Day3</a:t>
            </a:r>
            <a:r>
              <a:rPr lang="ja-JP" altLang="en-US" dirty="0" smtClean="0"/>
              <a:t>（発病）</a:t>
            </a:r>
            <a:endParaRPr kumimoji="1" lang="ja-JP" altLang="en-US" baseline="-25000" dirty="0"/>
          </a:p>
        </p:txBody>
      </p:sp>
      <p:sp>
        <p:nvSpPr>
          <p:cNvPr id="31" name="上カーブ矢印 30"/>
          <p:cNvSpPr/>
          <p:nvPr/>
        </p:nvSpPr>
        <p:spPr>
          <a:xfrm>
            <a:off x="1752990" y="5301856"/>
            <a:ext cx="1530076" cy="353772"/>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482030" y="4697637"/>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75</a:t>
            </a:r>
          </a:p>
        </p:txBody>
      </p:sp>
      <p:sp>
        <p:nvSpPr>
          <p:cNvPr id="33" name="上カーブ矢印 32"/>
          <p:cNvSpPr/>
          <p:nvPr/>
        </p:nvSpPr>
        <p:spPr>
          <a:xfrm>
            <a:off x="1717217" y="5301111"/>
            <a:ext cx="3785842" cy="53634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上カーブ矢印 33"/>
          <p:cNvSpPr/>
          <p:nvPr/>
        </p:nvSpPr>
        <p:spPr>
          <a:xfrm>
            <a:off x="1717217" y="5288066"/>
            <a:ext cx="5940258" cy="961772"/>
          </a:xfrm>
          <a:prstGeom prst="curvedUpArrow">
            <a:avLst>
              <a:gd name="adj1" fmla="val 13703"/>
              <a:gd name="adj2" fmla="val 36986"/>
              <a:gd name="adj3" fmla="val 20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p:cNvSpPr txBox="1"/>
          <p:nvPr/>
        </p:nvSpPr>
        <p:spPr>
          <a:xfrm>
            <a:off x="1902950" y="5274579"/>
            <a:ext cx="1381991" cy="369332"/>
          </a:xfrm>
          <a:prstGeom prst="rect">
            <a:avLst/>
          </a:prstGeom>
          <a:noFill/>
        </p:spPr>
        <p:txBody>
          <a:bodyPr wrap="square" rtlCol="0">
            <a:spAutoFit/>
          </a:bodyPr>
          <a:lstStyle/>
          <a:p>
            <a:r>
              <a:rPr kumimoji="1" lang="ja-JP" altLang="en-US" dirty="0" smtClean="0"/>
              <a:t>差分：</a:t>
            </a:r>
            <a:r>
              <a:rPr kumimoji="1" lang="en-US" altLang="ja-JP" dirty="0" smtClean="0"/>
              <a:t>5</a:t>
            </a:r>
            <a:endParaRPr kumimoji="1" lang="ja-JP" altLang="en-US" dirty="0"/>
          </a:p>
        </p:txBody>
      </p:sp>
      <p:sp>
        <p:nvSpPr>
          <p:cNvPr id="36" name="テキスト ボックス 35"/>
          <p:cNvSpPr txBox="1"/>
          <p:nvPr/>
        </p:nvSpPr>
        <p:spPr>
          <a:xfrm>
            <a:off x="2980995" y="5538380"/>
            <a:ext cx="1381991" cy="369332"/>
          </a:xfrm>
          <a:prstGeom prst="rect">
            <a:avLst/>
          </a:prstGeom>
          <a:noFill/>
        </p:spPr>
        <p:txBody>
          <a:bodyPr wrap="square" rtlCol="0">
            <a:spAutoFit/>
          </a:bodyPr>
          <a:lstStyle/>
          <a:p>
            <a:r>
              <a:rPr kumimoji="1" lang="ja-JP" altLang="en-US" dirty="0" smtClean="0"/>
              <a:t>差分：</a:t>
            </a:r>
            <a:r>
              <a:rPr lang="en-US" altLang="ja-JP" dirty="0"/>
              <a:t>8</a:t>
            </a:r>
            <a:endParaRPr kumimoji="1" lang="ja-JP" altLang="en-US" dirty="0"/>
          </a:p>
        </p:txBody>
      </p:sp>
      <p:sp>
        <p:nvSpPr>
          <p:cNvPr id="37" name="テキスト ボックス 36"/>
          <p:cNvSpPr txBox="1"/>
          <p:nvPr/>
        </p:nvSpPr>
        <p:spPr>
          <a:xfrm>
            <a:off x="4201692" y="5934397"/>
            <a:ext cx="1381991" cy="369332"/>
          </a:xfrm>
          <a:prstGeom prst="rect">
            <a:avLst/>
          </a:prstGeom>
          <a:noFill/>
        </p:spPr>
        <p:txBody>
          <a:bodyPr wrap="square" rtlCol="0">
            <a:spAutoFit/>
          </a:bodyPr>
          <a:lstStyle/>
          <a:p>
            <a:r>
              <a:rPr kumimoji="1" lang="ja-JP" altLang="en-US" dirty="0" smtClean="0"/>
              <a:t>差分：</a:t>
            </a:r>
            <a:r>
              <a:rPr lang="en-US" altLang="ja-JP" dirty="0" smtClean="0">
                <a:solidFill>
                  <a:srgbClr val="FF0000"/>
                </a:solidFill>
              </a:rPr>
              <a:t>2</a:t>
            </a:r>
            <a:r>
              <a:rPr lang="en-US" altLang="ja-JP" dirty="0">
                <a:solidFill>
                  <a:srgbClr val="FF0000"/>
                </a:solidFill>
              </a:rPr>
              <a:t>0</a:t>
            </a:r>
            <a:endParaRPr kumimoji="1" lang="ja-JP" altLang="en-US" dirty="0">
              <a:solidFill>
                <a:srgbClr val="FF0000"/>
              </a:solidFill>
            </a:endParaRPr>
          </a:p>
        </p:txBody>
      </p:sp>
      <p:sp>
        <p:nvSpPr>
          <p:cNvPr id="38" name="角丸四角形吹き出し 37"/>
          <p:cNvSpPr/>
          <p:nvPr/>
        </p:nvSpPr>
        <p:spPr>
          <a:xfrm>
            <a:off x="7693248" y="5386171"/>
            <a:ext cx="1214819" cy="602673"/>
          </a:xfrm>
          <a:prstGeom prst="wedgeRoundRectCallout">
            <a:avLst>
              <a:gd name="adj1" fmla="val -100761"/>
              <a:gd name="adj2" fmla="val -376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
        <p:nvSpPr>
          <p:cNvPr id="39" name="角丸四角形吹き出し 38"/>
          <p:cNvSpPr/>
          <p:nvPr/>
        </p:nvSpPr>
        <p:spPr>
          <a:xfrm>
            <a:off x="5887005" y="5723046"/>
            <a:ext cx="1214819" cy="602673"/>
          </a:xfrm>
          <a:prstGeom prst="wedgeRoundRectCallout">
            <a:avLst>
              <a:gd name="adj1" fmla="val -94412"/>
              <a:gd name="adj2" fmla="val 17154"/>
              <a:gd name="adj3" fmla="val 16667"/>
            </a:avLst>
          </a:prstGeom>
          <a:solidFill>
            <a:srgbClr val="FF4F4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Tree>
    <p:extLst>
      <p:ext uri="{BB962C8B-B14F-4D97-AF65-F5344CB8AC3E}">
        <p14:creationId xmlns:p14="http://schemas.microsoft.com/office/powerpoint/2010/main" val="1043166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p:txBody>
          <a:bodyPr>
            <a:normAutofit/>
          </a:bodyPr>
          <a:lstStyle/>
          <a:p>
            <a:pPr marL="265113" indent="-265113">
              <a:lnSpc>
                <a:spcPct val="100000"/>
              </a:lnSpc>
              <a:buFont typeface="Wingdings" panose="05000000000000000000" pitchFamily="2" charset="2"/>
              <a:buChar char="l"/>
            </a:pPr>
            <a:r>
              <a:rPr kumimoji="1" lang="ja-JP" altLang="en-US" sz="2400" dirty="0" smtClean="0"/>
              <a:t>観賞魚は環境適応能力が強まり，飼育経験の豊富でない人でもペットとして飼育可能</a:t>
            </a:r>
            <a:endParaRPr kumimoji="1" lang="en-US" altLang="ja-JP" sz="2400" dirty="0" smtClean="0"/>
          </a:p>
          <a:p>
            <a:pPr marL="265113" indent="-265113">
              <a:lnSpc>
                <a:spcPct val="100000"/>
              </a:lnSpc>
            </a:pPr>
            <a:r>
              <a:rPr lang="ja-JP" altLang="en-US" sz="2400" dirty="0" smtClean="0"/>
              <a:t>飼育</a:t>
            </a:r>
            <a:r>
              <a:rPr lang="ja-JP" altLang="en-US" sz="2400" dirty="0"/>
              <a:t>経験のない人にとって観賞魚の病気の早期発見は</a:t>
            </a:r>
            <a:r>
              <a:rPr lang="ja-JP" altLang="en-US" sz="2400" dirty="0" smtClean="0"/>
              <a:t>困難</a:t>
            </a:r>
            <a:endParaRPr lang="en-US" altLang="ja-JP" sz="2400" dirty="0" smtClean="0"/>
          </a:p>
          <a:p>
            <a:pPr lvl="1">
              <a:lnSpc>
                <a:spcPct val="100000"/>
              </a:lnSpc>
            </a:pPr>
            <a:r>
              <a:rPr lang="ja-JP" altLang="en-US" sz="2200" dirty="0"/>
              <a:t>観賞魚が小さいために，病気の時に現れる外観や動きの変化に気づきにくい</a:t>
            </a:r>
            <a:endParaRPr lang="en-US" altLang="ja-JP" sz="2200" dirty="0" smtClean="0"/>
          </a:p>
          <a:p>
            <a:pPr>
              <a:lnSpc>
                <a:spcPct val="100000"/>
              </a:lnSpc>
            </a:pPr>
            <a:endParaRPr lang="en-US" altLang="ja-JP" sz="1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4112509"/>
            <a:ext cx="1911256" cy="143344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13" y="4103507"/>
            <a:ext cx="1994588" cy="149594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592" y="4160948"/>
            <a:ext cx="1939759" cy="1396089"/>
          </a:xfrm>
          <a:prstGeom prst="rect">
            <a:avLst/>
          </a:prstGeom>
        </p:spPr>
      </p:pic>
      <p:sp>
        <p:nvSpPr>
          <p:cNvPr id="8" name="テキスト ボックス 7"/>
          <p:cNvSpPr txBox="1"/>
          <p:nvPr/>
        </p:nvSpPr>
        <p:spPr>
          <a:xfrm>
            <a:off x="1311511" y="5589389"/>
            <a:ext cx="934151" cy="369332"/>
          </a:xfrm>
          <a:prstGeom prst="rect">
            <a:avLst/>
          </a:prstGeom>
          <a:noFill/>
        </p:spPr>
        <p:txBody>
          <a:bodyPr wrap="square" rtlCol="0">
            <a:spAutoFit/>
          </a:bodyPr>
          <a:lstStyle/>
          <a:p>
            <a:pPr algn="ctr"/>
            <a:r>
              <a:rPr kumimoji="1" lang="ja-JP" altLang="en-US" dirty="0" smtClean="0"/>
              <a:t>健康</a:t>
            </a:r>
            <a:endParaRPr kumimoji="1" lang="ja-JP" altLang="en-US" dirty="0"/>
          </a:p>
        </p:txBody>
      </p:sp>
      <p:sp>
        <p:nvSpPr>
          <p:cNvPr id="9" name="テキスト ボックス 8"/>
          <p:cNvSpPr txBox="1"/>
          <p:nvPr/>
        </p:nvSpPr>
        <p:spPr>
          <a:xfrm>
            <a:off x="2947207" y="5600761"/>
            <a:ext cx="2955485" cy="646331"/>
          </a:xfrm>
          <a:prstGeom prst="rect">
            <a:avLst/>
          </a:prstGeom>
          <a:noFill/>
        </p:spPr>
        <p:txBody>
          <a:bodyPr wrap="square" rtlCol="0">
            <a:spAutoFit/>
          </a:bodyPr>
          <a:lstStyle/>
          <a:p>
            <a:pPr algn="ctr"/>
            <a:r>
              <a:rPr lang="ja-JP" altLang="en-US" dirty="0" smtClean="0"/>
              <a:t>白点病</a:t>
            </a:r>
            <a:endParaRPr lang="en-US" altLang="ja-JP" dirty="0" smtClean="0"/>
          </a:p>
          <a:p>
            <a:pPr algn="ctr"/>
            <a:r>
              <a:rPr kumimoji="1" lang="ja-JP" altLang="en-US" dirty="0" smtClean="0"/>
              <a:t>熱帯魚の体に白い斑点</a:t>
            </a:r>
            <a:endParaRPr kumimoji="1" lang="ja-JP" altLang="en-US" dirty="0"/>
          </a:p>
        </p:txBody>
      </p:sp>
      <p:sp>
        <p:nvSpPr>
          <p:cNvPr id="10" name="テキスト ボックス 9"/>
          <p:cNvSpPr txBox="1"/>
          <p:nvPr/>
        </p:nvSpPr>
        <p:spPr>
          <a:xfrm>
            <a:off x="5566186" y="5633875"/>
            <a:ext cx="3289126" cy="646331"/>
          </a:xfrm>
          <a:prstGeom prst="rect">
            <a:avLst/>
          </a:prstGeom>
          <a:noFill/>
        </p:spPr>
        <p:txBody>
          <a:bodyPr wrap="square" rtlCol="0">
            <a:spAutoFit/>
          </a:bodyPr>
          <a:lstStyle/>
          <a:p>
            <a:pPr algn="ctr"/>
            <a:r>
              <a:rPr lang="ja-JP" altLang="en-US" dirty="0" smtClean="0"/>
              <a:t>尾腐れ病</a:t>
            </a:r>
            <a:endParaRPr lang="en-US" altLang="ja-JP" dirty="0" smtClean="0"/>
          </a:p>
          <a:p>
            <a:pPr algn="ctr"/>
            <a:r>
              <a:rPr lang="ja-JP" altLang="en-US" dirty="0"/>
              <a:t>ヒレや尻尾が</a:t>
            </a:r>
            <a:r>
              <a:rPr lang="ja-JP" altLang="en-US" dirty="0" smtClean="0"/>
              <a:t>溶ける</a:t>
            </a:r>
            <a:endParaRPr kumimoji="1" lang="ja-JP" altLang="en-US" dirty="0"/>
          </a:p>
        </p:txBody>
      </p:sp>
      <p:sp>
        <p:nvSpPr>
          <p:cNvPr id="11" name="円/楕円 10"/>
          <p:cNvSpPr/>
          <p:nvPr/>
        </p:nvSpPr>
        <p:spPr>
          <a:xfrm>
            <a:off x="3983871" y="4681279"/>
            <a:ext cx="754383" cy="6804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7453919" y="4469426"/>
            <a:ext cx="472914" cy="5520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940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実験</a:t>
            </a:r>
            <a:r>
              <a:rPr lang="ja-JP" altLang="en-US" dirty="0" smtClean="0"/>
              <a:t>データ</a:t>
            </a:r>
            <a:endParaRPr kumimoji="1" lang="ja-JP" altLang="en-US" dirty="0"/>
          </a:p>
        </p:txBody>
      </p:sp>
      <p:sp>
        <p:nvSpPr>
          <p:cNvPr id="3" name="コンテンツ プレースホルダー 2"/>
          <p:cNvSpPr>
            <a:spLocks noGrp="1"/>
          </p:cNvSpPr>
          <p:nvPr>
            <p:ph idx="1"/>
          </p:nvPr>
        </p:nvSpPr>
        <p:spPr>
          <a:xfrm>
            <a:off x="822960" y="1343025"/>
            <a:ext cx="7543801" cy="4943024"/>
          </a:xfrm>
        </p:spPr>
        <p:txBody>
          <a:bodyPr>
            <a:normAutofit/>
          </a:bodyPr>
          <a:lstStyle/>
          <a:p>
            <a:r>
              <a:rPr lang="ja-JP" altLang="en-US" sz="2200" dirty="0" smtClean="0"/>
              <a:t>柄</a:t>
            </a:r>
            <a:r>
              <a:rPr lang="ja-JP" altLang="en-US" sz="2200" dirty="0"/>
              <a:t>の異なる</a:t>
            </a:r>
            <a:r>
              <a:rPr lang="en-US" altLang="ja-JP" sz="2200" dirty="0"/>
              <a:t>4</a:t>
            </a:r>
            <a:r>
              <a:rPr lang="ja-JP" altLang="en-US" sz="2200" dirty="0"/>
              <a:t>種類の千代紙を観賞魚の個体</a:t>
            </a:r>
            <a:r>
              <a:rPr lang="en-US" altLang="ja-JP" sz="2200" dirty="0"/>
              <a:t>A, B, C, D</a:t>
            </a:r>
            <a:r>
              <a:rPr lang="ja-JP" altLang="en-US" sz="2200" dirty="0"/>
              <a:t>と見立てて用意（</a:t>
            </a:r>
            <a:r>
              <a:rPr lang="ja-JP" altLang="en-US" sz="2200" dirty="0" smtClean="0"/>
              <a:t>各</a:t>
            </a:r>
            <a:r>
              <a:rPr lang="en-US" altLang="ja-JP" sz="2200" dirty="0" smtClean="0"/>
              <a:t>50</a:t>
            </a:r>
            <a:r>
              <a:rPr lang="ja-JP" altLang="en-US" sz="2200" dirty="0" smtClean="0"/>
              <a:t>枚）</a:t>
            </a:r>
            <a:endParaRPr lang="en-US" altLang="ja-JP" sz="2200" dirty="0" smtClean="0"/>
          </a:p>
          <a:p>
            <a:r>
              <a:rPr lang="ja-JP" altLang="en-US" sz="2200" dirty="0"/>
              <a:t>時系列が進むごとに病気が進行と想定</a:t>
            </a:r>
            <a:endParaRPr lang="en-US" altLang="ja-JP" sz="2200" dirty="0"/>
          </a:p>
          <a:p>
            <a:r>
              <a:rPr lang="ja-JP" altLang="ja-JP" sz="2200" dirty="0" smtClean="0"/>
              <a:t>何</a:t>
            </a:r>
            <a:r>
              <a:rPr lang="ja-JP" altLang="ja-JP" sz="2200" dirty="0"/>
              <a:t>も加工を施さない場合を「健康</a:t>
            </a:r>
            <a:r>
              <a:rPr lang="ja-JP" altLang="ja-JP" sz="2200" dirty="0" smtClean="0"/>
              <a:t>」</a:t>
            </a:r>
            <a:r>
              <a:rPr lang="ja-JP" altLang="en-US" sz="2200" dirty="0" smtClean="0"/>
              <a:t>（</a:t>
            </a:r>
            <a:r>
              <a:rPr lang="en-US" altLang="ja-JP" sz="2200" dirty="0" smtClean="0"/>
              <a:t>Day0</a:t>
            </a:r>
            <a:r>
              <a:rPr lang="ja-JP" altLang="en-US" sz="2200" dirty="0" smtClean="0"/>
              <a:t>）</a:t>
            </a:r>
            <a:endParaRPr lang="en-US" altLang="ja-JP" sz="2200" dirty="0"/>
          </a:p>
          <a:p>
            <a:r>
              <a:rPr lang="ja-JP" altLang="ja-JP" sz="2200" dirty="0"/>
              <a:t>小さい白点を付与したものを「白点病</a:t>
            </a:r>
            <a:r>
              <a:rPr lang="ja-JP" altLang="ja-JP" sz="2200" dirty="0" smtClean="0"/>
              <a:t>」</a:t>
            </a:r>
            <a:r>
              <a:rPr lang="ja-JP" altLang="en-US" sz="2200" dirty="0" smtClean="0"/>
              <a:t>（</a:t>
            </a:r>
            <a:r>
              <a:rPr lang="en-US" altLang="ja-JP" sz="2200" dirty="0" smtClean="0"/>
              <a:t>Day1</a:t>
            </a:r>
            <a:r>
              <a:rPr lang="ja-JP" altLang="en-US" sz="2200" dirty="0" smtClean="0"/>
              <a:t>～</a:t>
            </a:r>
            <a:r>
              <a:rPr lang="en-US" altLang="ja-JP" sz="2200" dirty="0" smtClean="0"/>
              <a:t>Day5</a:t>
            </a:r>
            <a:r>
              <a:rPr lang="ja-JP" altLang="en-US" sz="2200" dirty="0" smtClean="0"/>
              <a:t>）</a:t>
            </a:r>
            <a:endParaRPr lang="en-US" altLang="ja-JP" sz="2200" dirty="0"/>
          </a:p>
          <a:p>
            <a:r>
              <a:rPr lang="ja-JP" altLang="ja-JP" sz="2200" dirty="0"/>
              <a:t>一部切り取ったものを「尾腐れ病</a:t>
            </a:r>
            <a:r>
              <a:rPr lang="ja-JP" altLang="ja-JP" sz="2200" dirty="0" smtClean="0"/>
              <a:t>」</a:t>
            </a:r>
            <a:r>
              <a:rPr lang="ja-JP" altLang="en-US" sz="2200" dirty="0"/>
              <a:t>（</a:t>
            </a:r>
            <a:r>
              <a:rPr lang="en-US" altLang="ja-JP" sz="2200" dirty="0"/>
              <a:t>Day1</a:t>
            </a:r>
            <a:r>
              <a:rPr lang="ja-JP" altLang="en-US" sz="2200" dirty="0"/>
              <a:t>～</a:t>
            </a:r>
            <a:r>
              <a:rPr lang="en-US" altLang="ja-JP" sz="2200" dirty="0"/>
              <a:t>Day5</a:t>
            </a:r>
            <a:r>
              <a:rPr lang="ja-JP" altLang="en-US" sz="2200" dirty="0"/>
              <a:t>）</a:t>
            </a:r>
            <a:endParaRPr lang="en-US" altLang="ja-JP" sz="2200" dirty="0"/>
          </a:p>
          <a:p>
            <a:pPr lvl="1"/>
            <a:endParaRPr lang="en-US" altLang="ja-JP" sz="2000" dirty="0" smtClean="0"/>
          </a:p>
          <a:p>
            <a:pPr lvl="1"/>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20</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461" y="4328669"/>
            <a:ext cx="1013991" cy="990332"/>
          </a:xfrm>
          <a:prstGeom prst="rect">
            <a:avLst/>
          </a:prstGeom>
          <a:noFill/>
          <a:ln>
            <a:noFill/>
          </a:ln>
        </p:spPr>
      </p:pic>
      <p:pic>
        <p:nvPicPr>
          <p:cNvPr id="6" name="図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038" y="4328669"/>
            <a:ext cx="1045224" cy="990332"/>
          </a:xfrm>
          <a:prstGeom prst="rect">
            <a:avLst/>
          </a:prstGeom>
          <a:noFill/>
          <a:ln>
            <a:noFill/>
          </a:ln>
        </p:spPr>
      </p:pic>
      <p:pic>
        <p:nvPicPr>
          <p:cNvPr id="7" name="図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9846" y="4328669"/>
            <a:ext cx="934079" cy="990332"/>
          </a:xfrm>
          <a:prstGeom prst="rect">
            <a:avLst/>
          </a:prstGeom>
          <a:noFill/>
          <a:ln>
            <a:noFill/>
          </a:ln>
        </p:spPr>
      </p:pic>
      <p:pic>
        <p:nvPicPr>
          <p:cNvPr id="8" name="図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3510" y="4328669"/>
            <a:ext cx="963360" cy="990332"/>
          </a:xfrm>
          <a:prstGeom prst="rect">
            <a:avLst/>
          </a:prstGeom>
          <a:noFill/>
          <a:ln>
            <a:noFill/>
          </a:ln>
        </p:spPr>
      </p:pic>
      <p:pic>
        <p:nvPicPr>
          <p:cNvPr id="13" name="図 1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6186" y="4347794"/>
            <a:ext cx="973124" cy="988905"/>
          </a:xfrm>
          <a:prstGeom prst="rect">
            <a:avLst/>
          </a:prstGeom>
          <a:noFill/>
          <a:ln>
            <a:noFill/>
          </a:ln>
        </p:spPr>
      </p:pic>
      <p:pic>
        <p:nvPicPr>
          <p:cNvPr id="14" name="図 1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23131" y="4353848"/>
            <a:ext cx="882599" cy="976795"/>
          </a:xfrm>
          <a:prstGeom prst="rect">
            <a:avLst/>
          </a:prstGeom>
          <a:noFill/>
          <a:ln>
            <a:noFill/>
          </a:ln>
        </p:spPr>
      </p:pic>
      <p:pic>
        <p:nvPicPr>
          <p:cNvPr id="15" name="図 14"/>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1463" y="4347794"/>
            <a:ext cx="926360" cy="988904"/>
          </a:xfrm>
          <a:prstGeom prst="rect">
            <a:avLst/>
          </a:prstGeom>
          <a:noFill/>
          <a:ln>
            <a:noFill/>
          </a:ln>
        </p:spPr>
      </p:pic>
      <p:sp>
        <p:nvSpPr>
          <p:cNvPr id="16" name="テキスト ボックス 15"/>
          <p:cNvSpPr txBox="1"/>
          <p:nvPr/>
        </p:nvSpPr>
        <p:spPr>
          <a:xfrm>
            <a:off x="4989754" y="5269445"/>
            <a:ext cx="1241298" cy="369332"/>
          </a:xfrm>
          <a:prstGeom prst="rect">
            <a:avLst/>
          </a:prstGeom>
          <a:noFill/>
        </p:spPr>
        <p:txBody>
          <a:bodyPr wrap="square" rtlCol="0">
            <a:spAutoFit/>
          </a:bodyPr>
          <a:lstStyle/>
          <a:p>
            <a:pPr algn="ctr"/>
            <a:r>
              <a:rPr lang="en-US" altLang="ja-JP" dirty="0" smtClean="0"/>
              <a:t>Day1</a:t>
            </a:r>
            <a:endParaRPr kumimoji="1" lang="ja-JP" altLang="en-US" dirty="0"/>
          </a:p>
        </p:txBody>
      </p:sp>
      <p:sp>
        <p:nvSpPr>
          <p:cNvPr id="29" name="テキスト ボックス 28"/>
          <p:cNvSpPr txBox="1"/>
          <p:nvPr/>
        </p:nvSpPr>
        <p:spPr>
          <a:xfrm>
            <a:off x="6201845" y="5269444"/>
            <a:ext cx="1241298" cy="369332"/>
          </a:xfrm>
          <a:prstGeom prst="rect">
            <a:avLst/>
          </a:prstGeom>
          <a:noFill/>
        </p:spPr>
        <p:txBody>
          <a:bodyPr wrap="square" rtlCol="0">
            <a:spAutoFit/>
          </a:bodyPr>
          <a:lstStyle/>
          <a:p>
            <a:pPr algn="ctr"/>
            <a:r>
              <a:rPr lang="en-US" altLang="ja-JP" dirty="0" smtClean="0"/>
              <a:t>Day2</a:t>
            </a:r>
            <a:endParaRPr kumimoji="1" lang="ja-JP" altLang="en-US" dirty="0"/>
          </a:p>
        </p:txBody>
      </p:sp>
      <p:sp>
        <p:nvSpPr>
          <p:cNvPr id="30" name="テキスト ボックス 29"/>
          <p:cNvSpPr txBox="1"/>
          <p:nvPr/>
        </p:nvSpPr>
        <p:spPr>
          <a:xfrm>
            <a:off x="7369246" y="5269443"/>
            <a:ext cx="1241298" cy="369332"/>
          </a:xfrm>
          <a:prstGeom prst="rect">
            <a:avLst/>
          </a:prstGeom>
          <a:noFill/>
        </p:spPr>
        <p:txBody>
          <a:bodyPr wrap="square" rtlCol="0">
            <a:spAutoFit/>
          </a:bodyPr>
          <a:lstStyle/>
          <a:p>
            <a:pPr algn="ctr"/>
            <a:r>
              <a:rPr lang="en-US" altLang="ja-JP" dirty="0" smtClean="0"/>
              <a:t>Day3</a:t>
            </a:r>
            <a:endParaRPr kumimoji="1" lang="ja-JP" altLang="en-US" dirty="0"/>
          </a:p>
        </p:txBody>
      </p:sp>
      <p:sp>
        <p:nvSpPr>
          <p:cNvPr id="31" name="テキスト ボックス 30"/>
          <p:cNvSpPr txBox="1"/>
          <p:nvPr/>
        </p:nvSpPr>
        <p:spPr>
          <a:xfrm>
            <a:off x="377807" y="5336699"/>
            <a:ext cx="1241298"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p>
        </p:txBody>
      </p:sp>
      <p:sp>
        <p:nvSpPr>
          <p:cNvPr id="32" name="テキスト ボックス 31"/>
          <p:cNvSpPr txBox="1"/>
          <p:nvPr/>
        </p:nvSpPr>
        <p:spPr>
          <a:xfrm>
            <a:off x="1380358" y="5353443"/>
            <a:ext cx="1241298" cy="369332"/>
          </a:xfrm>
          <a:prstGeom prst="rect">
            <a:avLst/>
          </a:prstGeom>
          <a:noFill/>
        </p:spPr>
        <p:txBody>
          <a:bodyPr wrap="square" rtlCol="0">
            <a:spAutoFit/>
          </a:bodyPr>
          <a:lstStyle/>
          <a:p>
            <a:pPr algn="ctr"/>
            <a:r>
              <a:rPr kumimoji="1" lang="ja-JP" altLang="en-US" dirty="0" smtClean="0"/>
              <a:t>個体</a:t>
            </a:r>
            <a:r>
              <a:rPr lang="en-US" altLang="ja-JP" dirty="0" smtClean="0"/>
              <a:t>B</a:t>
            </a:r>
            <a:endParaRPr kumimoji="1" lang="en-US" altLang="ja-JP" dirty="0" smtClean="0"/>
          </a:p>
        </p:txBody>
      </p:sp>
      <p:sp>
        <p:nvSpPr>
          <p:cNvPr id="33" name="テキスト ボックス 32"/>
          <p:cNvSpPr txBox="1"/>
          <p:nvPr/>
        </p:nvSpPr>
        <p:spPr>
          <a:xfrm>
            <a:off x="2458054" y="5348294"/>
            <a:ext cx="1241298" cy="369332"/>
          </a:xfrm>
          <a:prstGeom prst="rect">
            <a:avLst/>
          </a:prstGeom>
          <a:noFill/>
        </p:spPr>
        <p:txBody>
          <a:bodyPr wrap="square" rtlCol="0">
            <a:spAutoFit/>
          </a:bodyPr>
          <a:lstStyle/>
          <a:p>
            <a:pPr algn="ctr"/>
            <a:r>
              <a:rPr kumimoji="1" lang="ja-JP" altLang="en-US" dirty="0" smtClean="0"/>
              <a:t>個体</a:t>
            </a:r>
            <a:r>
              <a:rPr lang="en-US" altLang="ja-JP" dirty="0" smtClean="0"/>
              <a:t>C</a:t>
            </a:r>
            <a:endParaRPr kumimoji="1" lang="en-US" altLang="ja-JP" dirty="0" smtClean="0"/>
          </a:p>
        </p:txBody>
      </p:sp>
      <p:sp>
        <p:nvSpPr>
          <p:cNvPr id="34" name="テキスト ボックス 33"/>
          <p:cNvSpPr txBox="1"/>
          <p:nvPr/>
        </p:nvSpPr>
        <p:spPr>
          <a:xfrm>
            <a:off x="3455012" y="5357308"/>
            <a:ext cx="1241298" cy="369332"/>
          </a:xfrm>
          <a:prstGeom prst="rect">
            <a:avLst/>
          </a:prstGeom>
          <a:noFill/>
        </p:spPr>
        <p:txBody>
          <a:bodyPr wrap="square" rtlCol="0">
            <a:spAutoFit/>
          </a:bodyPr>
          <a:lstStyle/>
          <a:p>
            <a:pPr algn="ctr"/>
            <a:r>
              <a:rPr kumimoji="1" lang="ja-JP" altLang="en-US" dirty="0" smtClean="0"/>
              <a:t>個体</a:t>
            </a:r>
            <a:r>
              <a:rPr lang="en-US" altLang="ja-JP" dirty="0" smtClean="0"/>
              <a:t>D</a:t>
            </a:r>
            <a:endParaRPr kumimoji="1" lang="en-US" altLang="ja-JP" dirty="0" smtClean="0"/>
          </a:p>
        </p:txBody>
      </p:sp>
      <p:sp>
        <p:nvSpPr>
          <p:cNvPr id="9" name="テキスト ボックス 8"/>
          <p:cNvSpPr txBox="1"/>
          <p:nvPr/>
        </p:nvSpPr>
        <p:spPr>
          <a:xfrm>
            <a:off x="650194" y="5697791"/>
            <a:ext cx="3766886" cy="369332"/>
          </a:xfrm>
          <a:prstGeom prst="rect">
            <a:avLst/>
          </a:prstGeom>
          <a:noFill/>
        </p:spPr>
        <p:txBody>
          <a:bodyPr wrap="square" rtlCol="0">
            <a:spAutoFit/>
          </a:bodyPr>
          <a:lstStyle/>
          <a:p>
            <a:r>
              <a:rPr lang="ja-JP" altLang="en-US" dirty="0"/>
              <a:t>個体</a:t>
            </a:r>
            <a:r>
              <a:rPr lang="en-US" altLang="ja-JP" dirty="0"/>
              <a:t>A</a:t>
            </a:r>
            <a:r>
              <a:rPr lang="ja-JP" altLang="en-US" dirty="0" err="1"/>
              <a:t>，</a:t>
            </a:r>
            <a:r>
              <a:rPr lang="en-US" altLang="ja-JP" dirty="0"/>
              <a:t>B</a:t>
            </a:r>
            <a:r>
              <a:rPr lang="ja-JP" altLang="en-US" dirty="0" err="1"/>
              <a:t>，</a:t>
            </a:r>
            <a:r>
              <a:rPr lang="en-US" altLang="ja-JP" dirty="0"/>
              <a:t>C</a:t>
            </a:r>
            <a:r>
              <a:rPr lang="ja-JP" altLang="en-US" dirty="0" err="1"/>
              <a:t>，</a:t>
            </a:r>
            <a:r>
              <a:rPr lang="en-US" altLang="ja-JP" dirty="0"/>
              <a:t>D</a:t>
            </a:r>
            <a:r>
              <a:rPr lang="ja-JP" altLang="en-US" dirty="0"/>
              <a:t>の画像データ例</a:t>
            </a:r>
            <a:endParaRPr kumimoji="1" lang="ja-JP" altLang="en-US" dirty="0"/>
          </a:p>
        </p:txBody>
      </p:sp>
      <p:sp>
        <p:nvSpPr>
          <p:cNvPr id="20" name="正方形/長方形 19"/>
          <p:cNvSpPr/>
          <p:nvPr/>
        </p:nvSpPr>
        <p:spPr>
          <a:xfrm>
            <a:off x="377807" y="4281470"/>
            <a:ext cx="4311661" cy="13870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015425" y="4281468"/>
            <a:ext cx="3635254" cy="138702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015425" y="5697791"/>
            <a:ext cx="3766886" cy="369332"/>
          </a:xfrm>
          <a:prstGeom prst="rect">
            <a:avLst/>
          </a:prstGeom>
          <a:noFill/>
        </p:spPr>
        <p:txBody>
          <a:bodyPr wrap="square" rtlCol="0">
            <a:spAutoFit/>
          </a:bodyPr>
          <a:lstStyle/>
          <a:p>
            <a:r>
              <a:rPr lang="ja-JP" altLang="en-US" dirty="0"/>
              <a:t>個体</a:t>
            </a:r>
            <a:r>
              <a:rPr lang="en-US" altLang="ja-JP" dirty="0" smtClean="0"/>
              <a:t>A</a:t>
            </a:r>
            <a:r>
              <a:rPr lang="ja-JP" altLang="en-US" dirty="0" smtClean="0"/>
              <a:t>における時系列症状変化例</a:t>
            </a:r>
            <a:endParaRPr kumimoji="1" lang="ja-JP" altLang="en-US" dirty="0"/>
          </a:p>
        </p:txBody>
      </p:sp>
    </p:spTree>
    <p:extLst>
      <p:ext uri="{BB962C8B-B14F-4D97-AF65-F5344CB8AC3E}">
        <p14:creationId xmlns:p14="http://schemas.microsoft.com/office/powerpoint/2010/main" val="3134599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実験２　実験データ</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21</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294848785"/>
              </p:ext>
            </p:extLst>
          </p:nvPr>
        </p:nvGraphicFramePr>
        <p:xfrm>
          <a:off x="958198" y="1271809"/>
          <a:ext cx="7273324" cy="4919457"/>
        </p:xfrm>
        <a:graphic>
          <a:graphicData uri="http://schemas.openxmlformats.org/drawingml/2006/table">
            <a:tbl>
              <a:tblPr firstRow="1" firstCol="1" bandRow="1"/>
              <a:tblGrid>
                <a:gridCol w="1326995"/>
                <a:gridCol w="1481699"/>
                <a:gridCol w="3079150"/>
                <a:gridCol w="1385480"/>
              </a:tblGrid>
              <a:tr h="529796">
                <a:tc>
                  <a:txBody>
                    <a:bodyPr/>
                    <a:lstStyle/>
                    <a:p>
                      <a:pPr algn="ctr">
                        <a:spcAft>
                          <a:spcPts val="0"/>
                        </a:spcAft>
                      </a:pPr>
                      <a:r>
                        <a:rPr lang="ja-JP" sz="1800" kern="100" dirty="0">
                          <a:effectLst/>
                          <a:latin typeface="+mn-ea"/>
                          <a:ea typeface="+mn-ea"/>
                        </a:rPr>
                        <a:t>症状</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時間</a:t>
                      </a:r>
                    </a:p>
                    <a:p>
                      <a:pPr algn="ctr">
                        <a:spcAft>
                          <a:spcPts val="0"/>
                        </a:spcAft>
                      </a:pPr>
                      <a:r>
                        <a:rPr lang="ja-JP" sz="1800" kern="100">
                          <a:effectLst/>
                          <a:latin typeface="+mn-ea"/>
                          <a:ea typeface="+mn-ea"/>
                        </a:rPr>
                        <a:t>区間</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画像上の状態</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dirty="0">
                          <a:effectLst/>
                          <a:latin typeface="+mn-ea"/>
                          <a:ea typeface="+mn-ea"/>
                        </a:rPr>
                        <a:t>画像枚数</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a:txBody>
                    <a:bodyPr/>
                    <a:lstStyle/>
                    <a:p>
                      <a:pPr algn="ctr">
                        <a:spcAft>
                          <a:spcPts val="0"/>
                        </a:spcAft>
                      </a:pPr>
                      <a:r>
                        <a:rPr lang="ja-JP" sz="1800" kern="100">
                          <a:effectLst/>
                          <a:latin typeface="+mn-ea"/>
                          <a:ea typeface="+mn-ea"/>
                        </a:rPr>
                        <a:t>健康</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Day0</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760" algn="ctr">
                        <a:spcAft>
                          <a:spcPts val="0"/>
                        </a:spcAft>
                      </a:pPr>
                      <a:r>
                        <a:rPr lang="ja-JP" sz="1800" kern="100" dirty="0">
                          <a:effectLst/>
                          <a:latin typeface="+mn-ea"/>
                          <a:ea typeface="+mn-ea"/>
                        </a:rPr>
                        <a:t>加工</a:t>
                      </a:r>
                      <a:r>
                        <a:rPr lang="ja-JP" sz="1800" kern="100" dirty="0" smtClean="0">
                          <a:effectLst/>
                          <a:latin typeface="+mn-ea"/>
                          <a:ea typeface="+mn-ea"/>
                        </a:rPr>
                        <a:t>なし</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760" algn="ctr">
                        <a:spcAft>
                          <a:spcPts val="0"/>
                        </a:spcAft>
                      </a:pPr>
                      <a:r>
                        <a:rPr lang="en-US" sz="1800" kern="100" dirty="0">
                          <a:effectLst/>
                          <a:latin typeface="+mn-ea"/>
                          <a:ea typeface="+mn-ea"/>
                        </a:rPr>
                        <a:t>50</a:t>
                      </a:r>
                      <a:r>
                        <a:rPr lang="ja-JP" sz="1800" kern="100" dirty="0">
                          <a:effectLst/>
                          <a:latin typeface="+mn-ea"/>
                          <a:ea typeface="+mn-ea"/>
                        </a:rPr>
                        <a:t>枚</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rowSpan="5">
                  <a:txBody>
                    <a:bodyPr/>
                    <a:lstStyle/>
                    <a:p>
                      <a:pPr algn="ctr">
                        <a:spcAft>
                          <a:spcPts val="0"/>
                        </a:spcAft>
                      </a:pPr>
                      <a:r>
                        <a:rPr lang="ja-JP" sz="1800" kern="100" dirty="0">
                          <a:effectLst/>
                          <a:latin typeface="+mn-ea"/>
                          <a:ea typeface="+mn-ea"/>
                        </a:rPr>
                        <a:t>尾腐れ病</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mn-ea"/>
                          <a:ea typeface="+mn-ea"/>
                        </a:rPr>
                        <a:t>Day1</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1mm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Day2</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2mm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Day3</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3mm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Day4</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4mm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Day5</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5mm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rowSpan="5">
                  <a:txBody>
                    <a:bodyPr/>
                    <a:lstStyle/>
                    <a:p>
                      <a:pPr algn="ctr">
                        <a:spcAft>
                          <a:spcPts val="0"/>
                        </a:spcAft>
                      </a:pPr>
                      <a:r>
                        <a:rPr lang="ja-JP" sz="1800" kern="100" dirty="0">
                          <a:effectLst/>
                          <a:latin typeface="+mn-ea"/>
                          <a:ea typeface="+mn-ea"/>
                        </a:rPr>
                        <a:t>白点病</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Day1</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1mm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Day2</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3mm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Day3</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5mm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Day4</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7mm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dirty="0">
                          <a:effectLst/>
                          <a:latin typeface="+mn-ea"/>
                          <a:ea typeface="+mn-ea"/>
                        </a:rPr>
                        <a:t>Day5</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dirty="0">
                          <a:effectLst/>
                          <a:latin typeface="+mn-ea"/>
                          <a:ea typeface="+mn-ea"/>
                        </a:rPr>
                        <a:t>小さい白点（</a:t>
                      </a:r>
                      <a:r>
                        <a:rPr lang="en-US" sz="1800" kern="100" dirty="0">
                          <a:effectLst/>
                          <a:latin typeface="+mn-ea"/>
                          <a:ea typeface="+mn-ea"/>
                        </a:rPr>
                        <a:t>9mm</a:t>
                      </a:r>
                      <a:r>
                        <a:rPr lang="ja-JP" sz="1800" kern="100" dirty="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mn-ea"/>
                          <a:ea typeface="+mn-ea"/>
                        </a:rPr>
                        <a:t>50</a:t>
                      </a:r>
                      <a:r>
                        <a:rPr lang="ja-JP" sz="1800" kern="100" dirty="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938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実験２　</a:t>
            </a:r>
            <a:r>
              <a:rPr lang="ja-JP" altLang="en-US" dirty="0"/>
              <a:t>実験</a:t>
            </a:r>
            <a:r>
              <a:rPr lang="ja-JP" altLang="en-US" dirty="0" smtClean="0"/>
              <a:t>方法</a:t>
            </a:r>
            <a:endParaRPr kumimoji="1" lang="ja-JP" altLang="en-US" dirty="0"/>
          </a:p>
        </p:txBody>
      </p:sp>
      <p:sp>
        <p:nvSpPr>
          <p:cNvPr id="3" name="コンテンツ プレースホルダー 2"/>
          <p:cNvSpPr>
            <a:spLocks noGrp="1"/>
          </p:cNvSpPr>
          <p:nvPr>
            <p:ph idx="1"/>
          </p:nvPr>
        </p:nvSpPr>
        <p:spPr/>
        <p:txBody>
          <a:bodyPr>
            <a:normAutofit/>
          </a:bodyPr>
          <a:lstStyle/>
          <a:p>
            <a:pPr marL="185738" indent="-185738"/>
            <a:endParaRPr kumimoji="1" lang="en-US" altLang="ja-JP" sz="2400" dirty="0" smtClean="0"/>
          </a:p>
          <a:p>
            <a:pPr marL="185738" indent="-185738"/>
            <a:r>
              <a:rPr kumimoji="1" lang="ja-JP" altLang="en-US" sz="2400" dirty="0" smtClean="0"/>
              <a:t>以下の実験結果を比較することで</a:t>
            </a:r>
            <a:r>
              <a:rPr lang="ja-JP" altLang="en-US" sz="2400" dirty="0"/>
              <a:t>外観変化の検知が可能であるか検証</a:t>
            </a:r>
            <a:endParaRPr kumimoji="1" lang="en-US" altLang="ja-JP" sz="2400" dirty="0" smtClean="0"/>
          </a:p>
          <a:p>
            <a:pPr marL="457200" indent="-457200">
              <a:buFont typeface="+mj-lt"/>
              <a:buAutoNum type="arabicPeriod"/>
            </a:pPr>
            <a:r>
              <a:rPr lang="ja-JP" altLang="en-US" sz="2400" dirty="0" smtClean="0"/>
              <a:t>単体画像間の類似度</a:t>
            </a:r>
            <a:endParaRPr lang="en-US" altLang="ja-JP" sz="2400" dirty="0" smtClean="0"/>
          </a:p>
          <a:p>
            <a:pPr marL="749808" lvl="1" indent="-457200"/>
            <a:r>
              <a:rPr lang="ja-JP" altLang="en-US" sz="2200" dirty="0"/>
              <a:t>画像集合からランダム</a:t>
            </a:r>
            <a:r>
              <a:rPr lang="ja-JP" altLang="en-US" sz="2200" dirty="0" smtClean="0"/>
              <a:t>に</a:t>
            </a:r>
            <a:r>
              <a:rPr lang="en-US" altLang="ja-JP" sz="2200" dirty="0" smtClean="0"/>
              <a:t>3</a:t>
            </a:r>
            <a:r>
              <a:rPr lang="ja-JP" altLang="en-US" sz="2200" dirty="0" smtClean="0"/>
              <a:t>ペア</a:t>
            </a:r>
            <a:r>
              <a:rPr lang="ja-JP" altLang="en-US" sz="2200" dirty="0"/>
              <a:t>を抽出し</a:t>
            </a:r>
            <a:r>
              <a:rPr lang="ja-JP" altLang="en-US" sz="2200" dirty="0" smtClean="0"/>
              <a:t>比較</a:t>
            </a:r>
            <a:endParaRPr lang="en-US" altLang="ja-JP" sz="2200" dirty="0"/>
          </a:p>
          <a:p>
            <a:pPr marL="457200" indent="-457200">
              <a:buFont typeface="+mj-lt"/>
              <a:buAutoNum type="arabicPeriod"/>
            </a:pPr>
            <a:r>
              <a:rPr lang="ja-JP" altLang="en-US" sz="2400" dirty="0" smtClean="0"/>
              <a:t>画像集合間の類似度（提案手法）</a:t>
            </a:r>
            <a:endParaRPr lang="en-US" altLang="ja-JP" sz="2400" dirty="0" smtClean="0"/>
          </a:p>
          <a:p>
            <a:pPr marL="457200" indent="-457200">
              <a:buFont typeface="+mj-lt"/>
              <a:buAutoNum type="arabicPeriod"/>
            </a:pPr>
            <a:endParaRPr lang="en-US" altLang="ja-JP" sz="2400" dirty="0"/>
          </a:p>
          <a:p>
            <a:pPr marL="0" indent="0">
              <a:buNone/>
            </a:pPr>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22</a:t>
            </a:fld>
            <a:endParaRPr lang="ja-JP" altLang="en-US" dirty="0"/>
          </a:p>
        </p:txBody>
      </p:sp>
    </p:spTree>
    <p:extLst>
      <p:ext uri="{BB962C8B-B14F-4D97-AF65-F5344CB8AC3E}">
        <p14:creationId xmlns:p14="http://schemas.microsoft.com/office/powerpoint/2010/main" val="2872884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実験２　</a:t>
            </a:r>
            <a:r>
              <a:rPr lang="ja-JP" altLang="en-US" dirty="0"/>
              <a:t>実験結果：個体</a:t>
            </a:r>
            <a:r>
              <a:rPr lang="en-US" altLang="ja-JP" dirty="0" smtClean="0"/>
              <a:t>A</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23</a:t>
            </a:fld>
            <a:endParaRPr lang="ja-JP" altLang="en-US" dirty="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1896869"/>
            <a:ext cx="3726014" cy="2086803"/>
          </a:xfrm>
          <a:prstGeom prst="rect">
            <a:avLst/>
          </a:prstGeom>
          <a:noFill/>
          <a:ln>
            <a:noFill/>
          </a:ln>
        </p:spPr>
      </p:pic>
      <p:pic>
        <p:nvPicPr>
          <p:cNvPr id="10" name="図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4162144"/>
            <a:ext cx="3726014" cy="2086803"/>
          </a:xfrm>
          <a:prstGeom prst="rect">
            <a:avLst/>
          </a:prstGeom>
          <a:noFill/>
          <a:ln>
            <a:noFill/>
          </a:ln>
        </p:spPr>
      </p:pic>
      <p:sp>
        <p:nvSpPr>
          <p:cNvPr id="7" name="テキスト ボックス 6"/>
          <p:cNvSpPr txBox="1"/>
          <p:nvPr/>
        </p:nvSpPr>
        <p:spPr>
          <a:xfrm>
            <a:off x="0" y="2602258"/>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8" name="テキスト ボックス 7"/>
          <p:cNvSpPr txBox="1"/>
          <p:nvPr/>
        </p:nvSpPr>
        <p:spPr>
          <a:xfrm>
            <a:off x="102020" y="5161286"/>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2" name="テキスト ボックス 11"/>
          <p:cNvSpPr txBox="1"/>
          <p:nvPr/>
        </p:nvSpPr>
        <p:spPr>
          <a:xfrm>
            <a:off x="1296564" y="1570454"/>
            <a:ext cx="3382641" cy="369332"/>
          </a:xfrm>
          <a:prstGeom prst="rect">
            <a:avLst/>
          </a:prstGeom>
          <a:noFill/>
        </p:spPr>
        <p:txBody>
          <a:bodyPr wrap="square" rtlCol="0">
            <a:spAutoFit/>
          </a:bodyPr>
          <a:lstStyle/>
          <a:p>
            <a:pPr algn="ctr"/>
            <a:r>
              <a:rPr lang="ja-JP" altLang="en-US" dirty="0"/>
              <a:t>単体画像間の類似度</a:t>
            </a:r>
            <a:endParaRPr lang="en-US" altLang="ja-JP" dirty="0"/>
          </a:p>
        </p:txBody>
      </p:sp>
      <p:sp>
        <p:nvSpPr>
          <p:cNvPr id="13" name="テキスト ボックス 12"/>
          <p:cNvSpPr txBox="1"/>
          <p:nvPr/>
        </p:nvSpPr>
        <p:spPr>
          <a:xfrm>
            <a:off x="5090773" y="1587060"/>
            <a:ext cx="3700926" cy="369332"/>
          </a:xfrm>
          <a:prstGeom prst="rect">
            <a:avLst/>
          </a:prstGeom>
          <a:noFill/>
        </p:spPr>
        <p:txBody>
          <a:bodyPr wrap="square" rtlCol="0">
            <a:spAutoFit/>
          </a:bodyPr>
          <a:lstStyle/>
          <a:p>
            <a:pPr algn="ctr"/>
            <a:r>
              <a:rPr lang="ja-JP" altLang="en-US" dirty="0"/>
              <a:t>画像集合間の類似度（提案手法）</a:t>
            </a:r>
          </a:p>
        </p:txBody>
      </p:sp>
      <p:pic>
        <p:nvPicPr>
          <p:cNvPr id="3" name="図 2"/>
          <p:cNvPicPr>
            <a:picLocks noChangeAspect="1"/>
          </p:cNvPicPr>
          <p:nvPr/>
        </p:nvPicPr>
        <p:blipFill>
          <a:blip r:embed="rId4"/>
          <a:stretch>
            <a:fillRect/>
          </a:stretch>
        </p:blipFill>
        <p:spPr>
          <a:xfrm>
            <a:off x="1090781" y="1896870"/>
            <a:ext cx="3782493" cy="2086802"/>
          </a:xfrm>
          <a:prstGeom prst="rect">
            <a:avLst/>
          </a:prstGeom>
        </p:spPr>
      </p:pic>
      <p:pic>
        <p:nvPicPr>
          <p:cNvPr id="14" name="図 13"/>
          <p:cNvPicPr>
            <a:picLocks noChangeAspect="1"/>
          </p:cNvPicPr>
          <p:nvPr/>
        </p:nvPicPr>
        <p:blipFill>
          <a:blip r:embed="rId5"/>
          <a:stretch>
            <a:fillRect/>
          </a:stretch>
        </p:blipFill>
        <p:spPr>
          <a:xfrm>
            <a:off x="1090781" y="4162145"/>
            <a:ext cx="3782493" cy="2086802"/>
          </a:xfrm>
          <a:prstGeom prst="rect">
            <a:avLst/>
          </a:prstGeom>
        </p:spPr>
      </p:pic>
    </p:spTree>
    <p:extLst>
      <p:ext uri="{BB962C8B-B14F-4D97-AF65-F5344CB8AC3E}">
        <p14:creationId xmlns:p14="http://schemas.microsoft.com/office/powerpoint/2010/main" val="2832665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実験結果：個体</a:t>
            </a:r>
            <a:r>
              <a:rPr lang="en-US" altLang="ja-JP" dirty="0" smtClean="0"/>
              <a:t>D</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24</a:t>
            </a:fld>
            <a:endParaRPr lang="ja-JP" altLang="en-US" dirty="0"/>
          </a:p>
        </p:txBody>
      </p:sp>
      <p:pic>
        <p:nvPicPr>
          <p:cNvPr id="14" name="図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1271" y="1884020"/>
            <a:ext cx="3726014" cy="2105150"/>
          </a:xfrm>
          <a:prstGeom prst="rect">
            <a:avLst/>
          </a:prstGeom>
          <a:noFill/>
          <a:ln>
            <a:noFill/>
          </a:ln>
        </p:spPr>
      </p:pic>
      <p:pic>
        <p:nvPicPr>
          <p:cNvPr id="13" name="図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1271" y="4120377"/>
            <a:ext cx="3726014" cy="2105150"/>
          </a:xfrm>
          <a:prstGeom prst="rect">
            <a:avLst/>
          </a:prstGeom>
          <a:noFill/>
          <a:ln>
            <a:noFill/>
          </a:ln>
        </p:spPr>
      </p:pic>
      <p:sp>
        <p:nvSpPr>
          <p:cNvPr id="18" name="テキスト ボックス 17"/>
          <p:cNvSpPr txBox="1"/>
          <p:nvPr/>
        </p:nvSpPr>
        <p:spPr>
          <a:xfrm>
            <a:off x="0" y="2602258"/>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19" name="テキスト ボックス 18"/>
          <p:cNvSpPr txBox="1"/>
          <p:nvPr/>
        </p:nvSpPr>
        <p:spPr>
          <a:xfrm>
            <a:off x="102020" y="5161286"/>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6" name="テキスト ボックス 15"/>
          <p:cNvSpPr txBox="1"/>
          <p:nvPr/>
        </p:nvSpPr>
        <p:spPr>
          <a:xfrm>
            <a:off x="1369267" y="1560887"/>
            <a:ext cx="3382641" cy="369332"/>
          </a:xfrm>
          <a:prstGeom prst="rect">
            <a:avLst/>
          </a:prstGeom>
          <a:noFill/>
        </p:spPr>
        <p:txBody>
          <a:bodyPr wrap="square" rtlCol="0">
            <a:spAutoFit/>
          </a:bodyPr>
          <a:lstStyle/>
          <a:p>
            <a:pPr algn="ctr"/>
            <a:r>
              <a:rPr lang="ja-JP" altLang="en-US" dirty="0"/>
              <a:t>単体画像間の類似度</a:t>
            </a:r>
            <a:endParaRPr lang="en-US" altLang="ja-JP" dirty="0"/>
          </a:p>
        </p:txBody>
      </p:sp>
      <p:sp>
        <p:nvSpPr>
          <p:cNvPr id="17" name="テキスト ボックス 16"/>
          <p:cNvSpPr txBox="1"/>
          <p:nvPr/>
        </p:nvSpPr>
        <p:spPr>
          <a:xfrm>
            <a:off x="5095281" y="1560887"/>
            <a:ext cx="3700926" cy="369332"/>
          </a:xfrm>
          <a:prstGeom prst="rect">
            <a:avLst/>
          </a:prstGeom>
          <a:noFill/>
        </p:spPr>
        <p:txBody>
          <a:bodyPr wrap="square" rtlCol="0">
            <a:spAutoFit/>
          </a:bodyPr>
          <a:lstStyle/>
          <a:p>
            <a:pPr algn="ctr"/>
            <a:r>
              <a:rPr lang="ja-JP" altLang="en-US" dirty="0"/>
              <a:t>画像集合間の類似度（提案手法）</a:t>
            </a:r>
          </a:p>
        </p:txBody>
      </p:sp>
      <p:pic>
        <p:nvPicPr>
          <p:cNvPr id="3" name="図 2"/>
          <p:cNvPicPr>
            <a:picLocks noChangeAspect="1"/>
          </p:cNvPicPr>
          <p:nvPr/>
        </p:nvPicPr>
        <p:blipFill>
          <a:blip r:embed="rId4"/>
          <a:stretch>
            <a:fillRect/>
          </a:stretch>
        </p:blipFill>
        <p:spPr>
          <a:xfrm>
            <a:off x="1129274" y="1884021"/>
            <a:ext cx="3810224" cy="2105150"/>
          </a:xfrm>
          <a:prstGeom prst="rect">
            <a:avLst/>
          </a:prstGeom>
        </p:spPr>
      </p:pic>
      <p:pic>
        <p:nvPicPr>
          <p:cNvPr id="5" name="図 4"/>
          <p:cNvPicPr>
            <a:picLocks noChangeAspect="1"/>
          </p:cNvPicPr>
          <p:nvPr/>
        </p:nvPicPr>
        <p:blipFill>
          <a:blip r:embed="rId5"/>
          <a:stretch>
            <a:fillRect/>
          </a:stretch>
        </p:blipFill>
        <p:spPr>
          <a:xfrm>
            <a:off x="1129274" y="4120378"/>
            <a:ext cx="3800662" cy="2105150"/>
          </a:xfrm>
          <a:prstGeom prst="rect">
            <a:avLst/>
          </a:prstGeom>
        </p:spPr>
      </p:pic>
    </p:spTree>
    <p:extLst>
      <p:ext uri="{BB962C8B-B14F-4D97-AF65-F5344CB8AC3E}">
        <p14:creationId xmlns:p14="http://schemas.microsoft.com/office/powerpoint/2010/main" val="150089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　実験結果</a:t>
            </a:r>
            <a:endParaRPr kumimoji="1" lang="ja-JP" altLang="en-US" dirty="0"/>
          </a:p>
        </p:txBody>
      </p:sp>
      <p:sp>
        <p:nvSpPr>
          <p:cNvPr id="3" name="コンテンツ プレースホルダー 2"/>
          <p:cNvSpPr>
            <a:spLocks noGrp="1"/>
          </p:cNvSpPr>
          <p:nvPr>
            <p:ph idx="1"/>
          </p:nvPr>
        </p:nvSpPr>
        <p:spPr>
          <a:xfrm>
            <a:off x="822959" y="1400177"/>
            <a:ext cx="7543801" cy="1442176"/>
          </a:xfrm>
          <a:ln>
            <a:solidFill>
              <a:schemeClr val="tx1"/>
            </a:solidFill>
          </a:ln>
        </p:spPr>
        <p:txBody>
          <a:bodyPr>
            <a:normAutofit/>
          </a:bodyPr>
          <a:lstStyle/>
          <a:p>
            <a:r>
              <a:rPr lang="ja-JP" altLang="en-US" sz="2600" dirty="0" smtClean="0"/>
              <a:t>類似度が</a:t>
            </a:r>
            <a:r>
              <a:rPr lang="ja-JP" altLang="en-US" sz="2600" dirty="0"/>
              <a:t>不安定</a:t>
            </a:r>
            <a:endParaRPr lang="en-US" altLang="ja-JP" sz="2600" dirty="0" smtClean="0"/>
          </a:p>
          <a:p>
            <a:pPr lvl="1"/>
            <a:r>
              <a:rPr lang="ja-JP" altLang="en-US" sz="2200" dirty="0" smtClean="0"/>
              <a:t>例：ペア</a:t>
            </a:r>
            <a:r>
              <a:rPr lang="en-US" altLang="ja-JP" sz="2200" dirty="0" smtClean="0"/>
              <a:t>1</a:t>
            </a:r>
            <a:r>
              <a:rPr lang="ja-JP" altLang="en-US" sz="2200" dirty="0" smtClean="0"/>
              <a:t>では変動が激しいがペア</a:t>
            </a:r>
            <a:r>
              <a:rPr lang="en-US" altLang="ja-JP" sz="2200" dirty="0" smtClean="0"/>
              <a:t>2,3</a:t>
            </a:r>
            <a:r>
              <a:rPr lang="ja-JP" altLang="en-US" sz="2200" dirty="0" smtClean="0"/>
              <a:t>では変動なし</a:t>
            </a:r>
            <a:endParaRPr lang="en-US" altLang="ja-JP" sz="2200" dirty="0" smtClean="0"/>
          </a:p>
          <a:p>
            <a:r>
              <a:rPr lang="ja-JP" altLang="ja-JP" sz="2600" dirty="0"/>
              <a:t>時間の経過につれ</a:t>
            </a:r>
            <a:r>
              <a:rPr lang="ja-JP" altLang="ja-JP" sz="2600" dirty="0" smtClean="0"/>
              <a:t>病気</a:t>
            </a:r>
            <a:r>
              <a:rPr lang="ja-JP" altLang="en-US" sz="2600" dirty="0"/>
              <a:t>の</a:t>
            </a:r>
            <a:r>
              <a:rPr lang="ja-JP" altLang="ja-JP" sz="2600" dirty="0" smtClean="0"/>
              <a:t>進行を捉え</a:t>
            </a:r>
            <a:r>
              <a:rPr lang="ja-JP" altLang="en-US" sz="2600" dirty="0" smtClean="0"/>
              <a:t>ることは困難</a:t>
            </a:r>
            <a:endParaRPr lang="en-US" altLang="ja-JP" sz="26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25</a:t>
            </a:fld>
            <a:endParaRPr lang="ja-JP" altLang="en-US" dirty="0"/>
          </a:p>
        </p:txBody>
      </p:sp>
      <p:sp>
        <p:nvSpPr>
          <p:cNvPr id="7" name="テキスト ボックス 6"/>
          <p:cNvSpPr txBox="1"/>
          <p:nvPr/>
        </p:nvSpPr>
        <p:spPr>
          <a:xfrm>
            <a:off x="668059"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単体画像間の</a:t>
            </a:r>
            <a:r>
              <a:rPr lang="ja-JP" altLang="en-US" dirty="0" smtClean="0"/>
              <a:t>類似度</a:t>
            </a:r>
            <a:endParaRPr lang="ja-JP" altLang="en-US" dirty="0"/>
          </a:p>
          <a:p>
            <a:pPr algn="ctr"/>
            <a:endParaRPr kumimoji="1" lang="en-US" altLang="ja-JP" dirty="0" smtClean="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706" y="2964225"/>
            <a:ext cx="4093200" cy="2690670"/>
          </a:xfrm>
          <a:prstGeom prst="rect">
            <a:avLst/>
          </a:prstGeom>
          <a:noFill/>
          <a:ln>
            <a:noFill/>
          </a:ln>
        </p:spPr>
      </p:pic>
      <p:sp>
        <p:nvSpPr>
          <p:cNvPr id="13" name="テキスト ボックス 12"/>
          <p:cNvSpPr txBox="1"/>
          <p:nvPr/>
        </p:nvSpPr>
        <p:spPr>
          <a:xfrm>
            <a:off x="4891945"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画像集合間の類似度（提案手法）</a:t>
            </a:r>
          </a:p>
          <a:p>
            <a:pPr algn="ctr"/>
            <a:endParaRPr kumimoji="1" lang="ja-JP" altLang="en-US" dirty="0"/>
          </a:p>
        </p:txBody>
      </p:sp>
      <p:pic>
        <p:nvPicPr>
          <p:cNvPr id="10" name="図 9"/>
          <p:cNvPicPr>
            <a:picLocks noChangeAspect="1"/>
          </p:cNvPicPr>
          <p:nvPr/>
        </p:nvPicPr>
        <p:blipFill>
          <a:blip r:embed="rId3"/>
          <a:stretch>
            <a:fillRect/>
          </a:stretch>
        </p:blipFill>
        <p:spPr>
          <a:xfrm>
            <a:off x="429658" y="2964225"/>
            <a:ext cx="4013808" cy="2690670"/>
          </a:xfrm>
          <a:prstGeom prst="rect">
            <a:avLst/>
          </a:prstGeom>
        </p:spPr>
      </p:pic>
      <p:sp>
        <p:nvSpPr>
          <p:cNvPr id="11" name="上矢印 10"/>
          <p:cNvSpPr/>
          <p:nvPr/>
        </p:nvSpPr>
        <p:spPr>
          <a:xfrm>
            <a:off x="2324559" y="2754217"/>
            <a:ext cx="440675" cy="495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1748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　実験結果</a:t>
            </a:r>
            <a:endParaRPr kumimoji="1" lang="ja-JP" altLang="en-US" dirty="0"/>
          </a:p>
        </p:txBody>
      </p:sp>
      <p:sp>
        <p:nvSpPr>
          <p:cNvPr id="3" name="コンテンツ プレースホルダー 2"/>
          <p:cNvSpPr>
            <a:spLocks noGrp="1"/>
          </p:cNvSpPr>
          <p:nvPr>
            <p:ph idx="1"/>
          </p:nvPr>
        </p:nvSpPr>
        <p:spPr>
          <a:xfrm>
            <a:off x="822959" y="1400176"/>
            <a:ext cx="7543801" cy="1317363"/>
          </a:xfrm>
          <a:ln>
            <a:solidFill>
              <a:schemeClr val="tx1"/>
            </a:solidFill>
          </a:ln>
        </p:spPr>
        <p:txBody>
          <a:bodyPr>
            <a:normAutofit/>
          </a:bodyPr>
          <a:lstStyle/>
          <a:p>
            <a:r>
              <a:rPr lang="ja-JP" altLang="en-US" sz="2200" dirty="0" smtClean="0"/>
              <a:t>時間</a:t>
            </a:r>
            <a:r>
              <a:rPr lang="ja-JP" altLang="en-US" sz="2200" dirty="0"/>
              <a:t>が経過するごとに類似度が減少</a:t>
            </a:r>
            <a:endParaRPr lang="en-US" altLang="ja-JP" sz="2200" dirty="0"/>
          </a:p>
          <a:p>
            <a:pPr marL="185738" indent="-185738"/>
            <a:r>
              <a:rPr lang="ja-JP" altLang="ja-JP" sz="2200" dirty="0"/>
              <a:t>特に，</a:t>
            </a:r>
            <a:r>
              <a:rPr lang="en-US" altLang="ja-JP" sz="2200" dirty="0"/>
              <a:t>Day0</a:t>
            </a:r>
            <a:r>
              <a:rPr lang="ja-JP" altLang="ja-JP" sz="2200" dirty="0"/>
              <a:t>と</a:t>
            </a:r>
            <a:r>
              <a:rPr lang="en-US" altLang="ja-JP" sz="2200" dirty="0"/>
              <a:t>Day1</a:t>
            </a:r>
            <a:r>
              <a:rPr lang="ja-JP" altLang="ja-JP" sz="2200" dirty="0"/>
              <a:t>間</a:t>
            </a:r>
            <a:r>
              <a:rPr lang="ja-JP" altLang="en-US" sz="2200" dirty="0"/>
              <a:t>で類似度が</a:t>
            </a:r>
            <a:r>
              <a:rPr lang="ja-JP" altLang="ja-JP" sz="2200" dirty="0"/>
              <a:t>大きく減少している</a:t>
            </a:r>
            <a:r>
              <a:rPr lang="ja-JP" altLang="ja-JP" sz="2200" dirty="0" smtClean="0"/>
              <a:t>ため</a:t>
            </a:r>
            <a:r>
              <a:rPr lang="en-US" altLang="ja-JP" sz="2200" dirty="0" smtClean="0"/>
              <a:t>Day1</a:t>
            </a:r>
            <a:r>
              <a:rPr lang="ja-JP" altLang="ja-JP" sz="2200" dirty="0"/>
              <a:t>で病気症状の発見が可能</a:t>
            </a:r>
            <a:endParaRPr lang="en-US" altLang="ja-JP" sz="22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26</a:t>
            </a:fld>
            <a:endParaRPr lang="ja-JP" altLang="en-US" dirty="0"/>
          </a:p>
        </p:txBody>
      </p:sp>
      <p:sp>
        <p:nvSpPr>
          <p:cNvPr id="7" name="テキスト ボックス 6"/>
          <p:cNvSpPr txBox="1"/>
          <p:nvPr/>
        </p:nvSpPr>
        <p:spPr>
          <a:xfrm>
            <a:off x="668059"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単体画像間の類似度</a:t>
            </a:r>
          </a:p>
          <a:p>
            <a:pPr algn="ctr"/>
            <a:endParaRPr kumimoji="1" lang="ja-JP" altLang="en-US" dirty="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706" y="2964225"/>
            <a:ext cx="4093200" cy="2690670"/>
          </a:xfrm>
          <a:prstGeom prst="rect">
            <a:avLst/>
          </a:prstGeom>
          <a:noFill/>
          <a:ln>
            <a:noFill/>
          </a:ln>
        </p:spPr>
      </p:pic>
      <p:sp>
        <p:nvSpPr>
          <p:cNvPr id="13" name="テキスト ボックス 12"/>
          <p:cNvSpPr txBox="1"/>
          <p:nvPr/>
        </p:nvSpPr>
        <p:spPr>
          <a:xfrm>
            <a:off x="4891945"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画像集合間の類似度（提案手法）</a:t>
            </a:r>
          </a:p>
          <a:p>
            <a:pPr algn="ctr"/>
            <a:endParaRPr kumimoji="1" lang="ja-JP" altLang="en-US" dirty="0"/>
          </a:p>
        </p:txBody>
      </p:sp>
      <p:sp>
        <p:nvSpPr>
          <p:cNvPr id="6" name="円/楕円 5"/>
          <p:cNvSpPr/>
          <p:nvPr/>
        </p:nvSpPr>
        <p:spPr>
          <a:xfrm>
            <a:off x="5998119" y="4090485"/>
            <a:ext cx="4191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6527529" y="2821888"/>
            <a:ext cx="1969581" cy="921975"/>
          </a:xfrm>
          <a:prstGeom prst="wedgeRoundRectCallout">
            <a:avLst>
              <a:gd name="adj1" fmla="val -57103"/>
              <a:gd name="adj2" fmla="val 9349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lumMod val="75000"/>
                    <a:lumOff val="25000"/>
                  </a:schemeClr>
                </a:solidFill>
              </a:rPr>
              <a:t>外観変化検知</a:t>
            </a:r>
            <a:endParaRPr kumimoji="1" lang="ja-JP" altLang="en-US" sz="2000" dirty="0">
              <a:solidFill>
                <a:schemeClr val="tx1">
                  <a:lumMod val="75000"/>
                  <a:lumOff val="25000"/>
                </a:schemeClr>
              </a:solidFill>
            </a:endParaRPr>
          </a:p>
        </p:txBody>
      </p:sp>
      <p:sp>
        <p:nvSpPr>
          <p:cNvPr id="12" name="上矢印 11"/>
          <p:cNvSpPr/>
          <p:nvPr/>
        </p:nvSpPr>
        <p:spPr>
          <a:xfrm>
            <a:off x="5913043" y="2634848"/>
            <a:ext cx="440675" cy="495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45600" y="1064994"/>
            <a:ext cx="1961003" cy="461665"/>
          </a:xfrm>
          <a:prstGeom prst="rect">
            <a:avLst/>
          </a:prstGeom>
          <a:noFill/>
        </p:spPr>
        <p:txBody>
          <a:bodyPr wrap="square" rtlCol="0">
            <a:spAutoFit/>
          </a:bodyPr>
          <a:lstStyle/>
          <a:p>
            <a:r>
              <a:rPr kumimoji="1" lang="ja-JP" altLang="en-US" sz="2400" smtClean="0"/>
              <a:t>提案手法</a:t>
            </a:r>
            <a:endParaRPr kumimoji="1" lang="ja-JP" altLang="en-US" sz="2400"/>
          </a:p>
        </p:txBody>
      </p:sp>
      <p:pic>
        <p:nvPicPr>
          <p:cNvPr id="15" name="図 14"/>
          <p:cNvPicPr>
            <a:picLocks noChangeAspect="1"/>
          </p:cNvPicPr>
          <p:nvPr/>
        </p:nvPicPr>
        <p:blipFill>
          <a:blip r:embed="rId3"/>
          <a:stretch>
            <a:fillRect/>
          </a:stretch>
        </p:blipFill>
        <p:spPr>
          <a:xfrm>
            <a:off x="429658" y="2964225"/>
            <a:ext cx="4013808" cy="2690670"/>
          </a:xfrm>
          <a:prstGeom prst="rect">
            <a:avLst/>
          </a:prstGeom>
        </p:spPr>
      </p:pic>
    </p:spTree>
    <p:extLst>
      <p:ext uri="{BB962C8B-B14F-4D97-AF65-F5344CB8AC3E}">
        <p14:creationId xmlns:p14="http://schemas.microsoft.com/office/powerpoint/2010/main" val="1434268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1400176"/>
            <a:ext cx="7543801" cy="2698099"/>
          </a:xfrm>
        </p:spPr>
        <p:txBody>
          <a:bodyPr>
            <a:normAutofit/>
          </a:bodyPr>
          <a:lstStyle/>
          <a:p>
            <a:r>
              <a:rPr lang="ja-JP" altLang="ja-JP" sz="2400" dirty="0"/>
              <a:t>単体の画像データ間の類似度</a:t>
            </a:r>
            <a:r>
              <a:rPr lang="ja-JP" altLang="en-US" sz="2400" dirty="0"/>
              <a:t>で比較</a:t>
            </a:r>
            <a:r>
              <a:rPr lang="ja-JP" altLang="ja-JP" sz="2400" dirty="0"/>
              <a:t>する場合</a:t>
            </a:r>
            <a:endParaRPr lang="en-US" altLang="ja-JP" sz="2400" dirty="0"/>
          </a:p>
          <a:p>
            <a:pPr marL="0">
              <a:buNone/>
            </a:pPr>
            <a:r>
              <a:rPr lang="ja-JP" altLang="en-US" sz="2400" dirty="0"/>
              <a:t>→ </a:t>
            </a:r>
            <a:r>
              <a:rPr lang="ja-JP" altLang="ja-JP" sz="2400" dirty="0"/>
              <a:t>着目している画像データの</a:t>
            </a:r>
            <a:r>
              <a:rPr lang="ja-JP" altLang="en-US" sz="2400" dirty="0"/>
              <a:t>外観変化の検知は</a:t>
            </a:r>
            <a:r>
              <a:rPr lang="ja-JP" altLang="en-US" sz="2400" dirty="0">
                <a:solidFill>
                  <a:srgbClr val="FF0000"/>
                </a:solidFill>
              </a:rPr>
              <a:t>困難</a:t>
            </a:r>
            <a:endParaRPr lang="en-US" altLang="ja-JP" sz="2400" dirty="0">
              <a:solidFill>
                <a:srgbClr val="FF0000"/>
              </a:solidFill>
            </a:endParaRPr>
          </a:p>
          <a:p>
            <a:pPr marL="185738" indent="-185738"/>
            <a:r>
              <a:rPr lang="ja-JP" altLang="ja-JP" sz="2400" dirty="0"/>
              <a:t>提案方式の適用に</a:t>
            </a:r>
            <a:r>
              <a:rPr lang="ja-JP" altLang="ja-JP" sz="2400" dirty="0" smtClean="0"/>
              <a:t>より</a:t>
            </a:r>
            <a:r>
              <a:rPr lang="ja-JP" altLang="en-US" sz="2400" dirty="0" smtClean="0"/>
              <a:t>時</a:t>
            </a:r>
            <a:r>
              <a:rPr lang="ja-JP" altLang="ja-JP" sz="2400" dirty="0" smtClean="0"/>
              <a:t>系列</a:t>
            </a:r>
            <a:r>
              <a:rPr lang="ja-JP" altLang="ja-JP" sz="2400" dirty="0"/>
              <a:t>画像集合間の類似度</a:t>
            </a:r>
            <a:r>
              <a:rPr lang="ja-JP" altLang="en-US" sz="2400" dirty="0"/>
              <a:t>で比較する場合</a:t>
            </a:r>
            <a:endParaRPr lang="en-US" altLang="ja-JP" sz="2400" dirty="0"/>
          </a:p>
          <a:p>
            <a:pPr marL="0">
              <a:buNone/>
            </a:pPr>
            <a:r>
              <a:rPr lang="ja-JP" altLang="en-US" sz="2400" dirty="0"/>
              <a:t>→ </a:t>
            </a:r>
            <a:r>
              <a:rPr lang="ja-JP" altLang="ja-JP" sz="2400" dirty="0"/>
              <a:t>着目している画像データの外観変化の検知が</a:t>
            </a:r>
            <a:r>
              <a:rPr lang="ja-JP" altLang="ja-JP" sz="2400" dirty="0" smtClean="0">
                <a:solidFill>
                  <a:srgbClr val="FF0000"/>
                </a:solidFill>
              </a:rPr>
              <a:t>可能</a:t>
            </a:r>
            <a:endParaRPr lang="en-US" altLang="ja-JP" sz="2400" dirty="0" smtClean="0">
              <a:solidFill>
                <a:srgbClr val="FF0000"/>
              </a:solidFill>
            </a:endParaRPr>
          </a:p>
          <a:p>
            <a:pPr marL="0">
              <a:buNone/>
            </a:pP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27</a:t>
            </a:fld>
            <a:endParaRPr lang="ja-JP" altLang="en-US" dirty="0"/>
          </a:p>
        </p:txBody>
      </p:sp>
      <p:sp>
        <p:nvSpPr>
          <p:cNvPr id="5" name="下矢印 4"/>
          <p:cNvSpPr/>
          <p:nvPr/>
        </p:nvSpPr>
        <p:spPr>
          <a:xfrm>
            <a:off x="4280878" y="3811836"/>
            <a:ext cx="627961" cy="5728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0257" y="4595984"/>
            <a:ext cx="6249202" cy="1366092"/>
          </a:xfrm>
          <a:prstGeom prst="round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schemeClr val="tx1"/>
                </a:solidFill>
              </a:rPr>
              <a:t>提案方式の適用に</a:t>
            </a:r>
            <a:r>
              <a:rPr lang="ja-JP" altLang="en-US" sz="2800" dirty="0" smtClean="0">
                <a:solidFill>
                  <a:schemeClr val="tx1"/>
                </a:solidFill>
              </a:rPr>
              <a:t>より</a:t>
            </a:r>
            <a:endParaRPr lang="en-US" altLang="ja-JP" sz="2800" dirty="0">
              <a:solidFill>
                <a:schemeClr val="tx1"/>
              </a:solidFill>
            </a:endParaRPr>
          </a:p>
          <a:p>
            <a:pPr algn="ctr"/>
            <a:r>
              <a:rPr lang="ja-JP" altLang="en-US" sz="2800" dirty="0" smtClean="0"/>
              <a:t>個体の</a:t>
            </a:r>
            <a:r>
              <a:rPr lang="ja-JP" altLang="en-US" sz="2800" dirty="0"/>
              <a:t>症状変化を追跡が実現可能</a:t>
            </a:r>
            <a:endParaRPr lang="en-US" altLang="ja-JP" sz="2800" dirty="0"/>
          </a:p>
        </p:txBody>
      </p:sp>
    </p:spTree>
    <p:extLst>
      <p:ext uri="{BB962C8B-B14F-4D97-AF65-F5344CB8AC3E}">
        <p14:creationId xmlns:p14="http://schemas.microsoft.com/office/powerpoint/2010/main" val="1014531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実験２　実験結果</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28</a:t>
            </a:fld>
            <a:endParaRPr lang="ja-JP" altLang="en-US" dirty="0"/>
          </a:p>
        </p:txBody>
      </p:sp>
      <p:pic>
        <p:nvPicPr>
          <p:cNvPr id="5" name="図 4"/>
          <p:cNvPicPr>
            <a:picLocks noChangeAspect="1"/>
          </p:cNvPicPr>
          <p:nvPr/>
        </p:nvPicPr>
        <p:blipFill>
          <a:blip r:embed="rId2"/>
          <a:stretch>
            <a:fillRect/>
          </a:stretch>
        </p:blipFill>
        <p:spPr>
          <a:xfrm>
            <a:off x="1215435" y="3920269"/>
            <a:ext cx="3739663" cy="2124000"/>
          </a:xfrm>
          <a:prstGeom prst="rect">
            <a:avLst/>
          </a:prstGeom>
        </p:spPr>
      </p:pic>
      <p:pic>
        <p:nvPicPr>
          <p:cNvPr id="8" name="図 7"/>
          <p:cNvPicPr>
            <a:picLocks noChangeAspect="1"/>
          </p:cNvPicPr>
          <p:nvPr/>
        </p:nvPicPr>
        <p:blipFill>
          <a:blip r:embed="rId3"/>
          <a:stretch>
            <a:fillRect/>
          </a:stretch>
        </p:blipFill>
        <p:spPr>
          <a:xfrm>
            <a:off x="1215435" y="1706106"/>
            <a:ext cx="3739663" cy="2124000"/>
          </a:xfrm>
          <a:prstGeom prst="rect">
            <a:avLst/>
          </a:prstGeom>
        </p:spPr>
      </p:pic>
      <p:pic>
        <p:nvPicPr>
          <p:cNvPr id="9" name="図 8"/>
          <p:cNvPicPr>
            <a:picLocks noChangeAspect="1"/>
          </p:cNvPicPr>
          <p:nvPr/>
        </p:nvPicPr>
        <p:blipFill>
          <a:blip r:embed="rId4"/>
          <a:stretch>
            <a:fillRect/>
          </a:stretch>
        </p:blipFill>
        <p:spPr>
          <a:xfrm>
            <a:off x="5166807" y="1706106"/>
            <a:ext cx="3739663" cy="2124000"/>
          </a:xfrm>
          <a:prstGeom prst="rect">
            <a:avLst/>
          </a:prstGeom>
        </p:spPr>
      </p:pic>
      <p:pic>
        <p:nvPicPr>
          <p:cNvPr id="10" name="図 9"/>
          <p:cNvPicPr>
            <a:picLocks noChangeAspect="1"/>
          </p:cNvPicPr>
          <p:nvPr/>
        </p:nvPicPr>
        <p:blipFill>
          <a:blip r:embed="rId5"/>
          <a:stretch>
            <a:fillRect/>
          </a:stretch>
        </p:blipFill>
        <p:spPr>
          <a:xfrm>
            <a:off x="5166807" y="3920269"/>
            <a:ext cx="3739663" cy="2124000"/>
          </a:xfrm>
          <a:prstGeom prst="rect">
            <a:avLst/>
          </a:prstGeom>
        </p:spPr>
      </p:pic>
      <p:sp>
        <p:nvSpPr>
          <p:cNvPr id="11" name="テキスト ボックス 10"/>
          <p:cNvSpPr txBox="1"/>
          <p:nvPr/>
        </p:nvSpPr>
        <p:spPr>
          <a:xfrm>
            <a:off x="82326" y="2583440"/>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12" name="テキスト ボックス 11"/>
          <p:cNvSpPr txBox="1"/>
          <p:nvPr/>
        </p:nvSpPr>
        <p:spPr>
          <a:xfrm>
            <a:off x="184347" y="4807994"/>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3" name="テキスト ボックス 12"/>
          <p:cNvSpPr txBox="1"/>
          <p:nvPr/>
        </p:nvSpPr>
        <p:spPr>
          <a:xfrm>
            <a:off x="2520629" y="1336774"/>
            <a:ext cx="1129274" cy="369332"/>
          </a:xfrm>
          <a:prstGeom prst="rect">
            <a:avLst/>
          </a:prstGeom>
          <a:noFill/>
        </p:spPr>
        <p:txBody>
          <a:bodyPr wrap="square" rtlCol="0">
            <a:spAutoFit/>
          </a:bodyPr>
          <a:lstStyle/>
          <a:p>
            <a:pPr algn="ctr"/>
            <a:r>
              <a:rPr kumimoji="1" lang="ja-JP" altLang="en-US" dirty="0" smtClean="0"/>
              <a:t>個体</a:t>
            </a:r>
            <a:r>
              <a:rPr kumimoji="1" lang="en-US" altLang="ja-JP" dirty="0" smtClean="0"/>
              <a:t>B</a:t>
            </a:r>
            <a:endParaRPr kumimoji="1" lang="ja-JP" altLang="en-US" dirty="0"/>
          </a:p>
        </p:txBody>
      </p:sp>
      <p:sp>
        <p:nvSpPr>
          <p:cNvPr id="14" name="テキスト ボックス 13"/>
          <p:cNvSpPr txBox="1"/>
          <p:nvPr/>
        </p:nvSpPr>
        <p:spPr>
          <a:xfrm>
            <a:off x="6472001" y="1336774"/>
            <a:ext cx="1129274" cy="369332"/>
          </a:xfrm>
          <a:prstGeom prst="rect">
            <a:avLst/>
          </a:prstGeom>
          <a:noFill/>
        </p:spPr>
        <p:txBody>
          <a:bodyPr wrap="square" rtlCol="0">
            <a:spAutoFit/>
          </a:bodyPr>
          <a:lstStyle/>
          <a:p>
            <a:pPr algn="ctr"/>
            <a:r>
              <a:rPr lang="ja-JP" altLang="en-US" dirty="0" smtClean="0"/>
              <a:t>個体</a:t>
            </a:r>
            <a:r>
              <a:rPr lang="en-US" altLang="ja-JP" dirty="0" smtClean="0"/>
              <a:t>C</a:t>
            </a:r>
            <a:endParaRPr kumimoji="1" lang="ja-JP" altLang="en-US" dirty="0"/>
          </a:p>
        </p:txBody>
      </p:sp>
    </p:spTree>
    <p:extLst>
      <p:ext uri="{BB962C8B-B14F-4D97-AF65-F5344CB8AC3E}">
        <p14:creationId xmlns:p14="http://schemas.microsoft.com/office/powerpoint/2010/main" val="149764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実験３</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実験目的</a:t>
            </a:r>
            <a:endParaRPr kumimoji="1" lang="en-US" altLang="ja-JP" sz="2400" dirty="0" smtClean="0"/>
          </a:p>
          <a:p>
            <a:pPr lvl="1"/>
            <a:r>
              <a:rPr kumimoji="1" lang="ja-JP" altLang="en-US" sz="2000" dirty="0" smtClean="0"/>
              <a:t>個体識別機能を用いて個体分類が実現可能か検証</a:t>
            </a:r>
            <a:endParaRPr kumimoji="1" lang="en-US" altLang="ja-JP" sz="2000" dirty="0" smtClean="0"/>
          </a:p>
          <a:p>
            <a:pPr lvl="1"/>
            <a:endParaRPr kumimoji="1" lang="en-US" altLang="ja-JP" sz="2000" dirty="0"/>
          </a:p>
          <a:p>
            <a:r>
              <a:rPr lang="ja-JP" altLang="en-US" sz="2400" dirty="0" smtClean="0"/>
              <a:t>実験１のような似た色・柄については</a:t>
            </a:r>
            <a:r>
              <a:rPr lang="en-US" altLang="ja-JP" sz="2400" dirty="0" smtClean="0"/>
              <a:t>CNN</a:t>
            </a:r>
            <a:r>
              <a:rPr lang="ja-JP" altLang="en-US" sz="2400" dirty="0" smtClean="0"/>
              <a:t>で分類可能</a:t>
            </a:r>
            <a:endParaRPr lang="en-US" altLang="ja-JP" sz="2400" dirty="0" smtClean="0"/>
          </a:p>
          <a:p>
            <a:r>
              <a:rPr kumimoji="1" lang="ja-JP" altLang="en-US" sz="2400" dirty="0" smtClean="0"/>
              <a:t>同じ柄で</a:t>
            </a:r>
            <a:r>
              <a:rPr lang="ja-JP" altLang="en-US" sz="2400" dirty="0" smtClean="0"/>
              <a:t>微妙に模様に変化をつけた場合分類可能か？</a:t>
            </a:r>
            <a:endParaRPr kumimoji="1"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109" y="4000727"/>
            <a:ext cx="2857500" cy="1933575"/>
          </a:xfrm>
          <a:prstGeom prst="rect">
            <a:avLst/>
          </a:prstGeom>
        </p:spPr>
      </p:pic>
    </p:spTree>
    <p:extLst>
      <p:ext uri="{BB962C8B-B14F-4D97-AF65-F5344CB8AC3E}">
        <p14:creationId xmlns:p14="http://schemas.microsoft.com/office/powerpoint/2010/main" val="202196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Autofit/>
          </a:bodyPr>
          <a:lstStyle/>
          <a:p>
            <a:pPr marL="265113" indent="-265113"/>
            <a:r>
              <a:rPr lang="ja-JP" altLang="en-US" sz="2400" dirty="0" smtClean="0"/>
              <a:t>観賞魚</a:t>
            </a:r>
            <a:r>
              <a:rPr lang="ja-JP" altLang="en-US" sz="2400" dirty="0"/>
              <a:t>の病気の症状として外見の変化として表れる特徴が</a:t>
            </a:r>
            <a:r>
              <a:rPr lang="ja-JP" altLang="en-US" sz="2400" dirty="0" smtClean="0"/>
              <a:t>ある</a:t>
            </a:r>
            <a:endParaRPr lang="en-US" altLang="ja-JP" sz="2400" dirty="0" smtClean="0"/>
          </a:p>
          <a:p>
            <a:pPr lvl="1"/>
            <a:r>
              <a:rPr lang="ja-JP" altLang="ja-JP" sz="2000" dirty="0"/>
              <a:t>体に寄生虫や白いカビが付着する</a:t>
            </a:r>
            <a:r>
              <a:rPr lang="ja-JP" altLang="ja-JP" sz="2000" dirty="0" smtClean="0"/>
              <a:t>白点病</a:t>
            </a:r>
            <a:endParaRPr lang="en-US" altLang="ja-JP" sz="2000" dirty="0" smtClean="0"/>
          </a:p>
          <a:p>
            <a:pPr lvl="1"/>
            <a:r>
              <a:rPr lang="ja-JP" altLang="ja-JP" sz="2000" dirty="0" smtClean="0"/>
              <a:t>尾ひれ</a:t>
            </a:r>
            <a:r>
              <a:rPr lang="ja-JP" altLang="ja-JP" sz="2000" dirty="0"/>
              <a:t>や背びれが溶けたりボロボロに破れたりする尾腐れ病</a:t>
            </a:r>
            <a:endParaRPr lang="en-US" altLang="ja-JP" sz="2000" dirty="0"/>
          </a:p>
          <a:p>
            <a:endParaRPr lang="en-US" altLang="ja-JP" sz="2400" dirty="0" smtClean="0"/>
          </a:p>
          <a:p>
            <a:pPr marL="0" indent="0">
              <a:buNone/>
            </a:pPr>
            <a:endParaRPr lang="en-US" altLang="ja-JP" sz="2400" dirty="0" smtClean="0"/>
          </a:p>
          <a:p>
            <a:pPr marL="0" indent="0">
              <a:buNone/>
            </a:pPr>
            <a:endParaRPr lang="en-US" altLang="ja-JP" sz="2400" dirty="0" smtClean="0"/>
          </a:p>
          <a:p>
            <a:pPr>
              <a:buFont typeface="Wingdings" panose="05000000000000000000" pitchFamily="2" charset="2"/>
              <a:buChar char="Ø"/>
            </a:pPr>
            <a:endParaRPr lang="en-US" altLang="ja-JP" sz="2400" dirty="0" smtClean="0"/>
          </a:p>
          <a:p>
            <a:pPr marL="265113" indent="-265113">
              <a:buFont typeface="Wingdings" panose="05000000000000000000" pitchFamily="2" charset="2"/>
              <a:buChar char="Ø"/>
            </a:pPr>
            <a:r>
              <a:rPr lang="ja-JP" altLang="en-US" sz="2400" dirty="0" smtClean="0"/>
              <a:t>固定カメラなどで</a:t>
            </a:r>
            <a:r>
              <a:rPr lang="ja-JP" altLang="en-US" sz="2400" dirty="0"/>
              <a:t>撮影した画像を基に外観変化を検知する手法が観賞魚の病気の早期発見に</a:t>
            </a:r>
            <a:r>
              <a:rPr lang="ja-JP" altLang="en-US" sz="2400" dirty="0" smtClean="0"/>
              <a:t>つながる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2977004"/>
            <a:ext cx="1877875" cy="140840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12" y="2969094"/>
            <a:ext cx="1959751" cy="146981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594" y="3024791"/>
            <a:ext cx="1905880" cy="1371706"/>
          </a:xfrm>
          <a:prstGeom prst="rect">
            <a:avLst/>
          </a:prstGeom>
        </p:spPr>
      </p:pic>
      <p:sp>
        <p:nvSpPr>
          <p:cNvPr id="8" name="テキスト ボックス 7"/>
          <p:cNvSpPr txBox="1"/>
          <p:nvPr/>
        </p:nvSpPr>
        <p:spPr>
          <a:xfrm>
            <a:off x="1302978" y="4412965"/>
            <a:ext cx="917835" cy="369332"/>
          </a:xfrm>
          <a:prstGeom prst="rect">
            <a:avLst/>
          </a:prstGeom>
          <a:noFill/>
        </p:spPr>
        <p:txBody>
          <a:bodyPr wrap="square" rtlCol="0">
            <a:spAutoFit/>
          </a:bodyPr>
          <a:lstStyle/>
          <a:p>
            <a:pPr algn="ctr"/>
            <a:r>
              <a:rPr kumimoji="1" lang="ja-JP" altLang="en-US" dirty="0" smtClean="0"/>
              <a:t>健康</a:t>
            </a:r>
            <a:endParaRPr kumimoji="1" lang="ja-JP" altLang="en-US" dirty="0"/>
          </a:p>
        </p:txBody>
      </p:sp>
      <p:sp>
        <p:nvSpPr>
          <p:cNvPr id="9" name="テキスト ボックス 8"/>
          <p:cNvSpPr txBox="1"/>
          <p:nvPr/>
        </p:nvSpPr>
        <p:spPr>
          <a:xfrm>
            <a:off x="2869953" y="4440049"/>
            <a:ext cx="2903867" cy="369332"/>
          </a:xfrm>
          <a:prstGeom prst="rect">
            <a:avLst/>
          </a:prstGeom>
          <a:noFill/>
        </p:spPr>
        <p:txBody>
          <a:bodyPr wrap="square" rtlCol="0">
            <a:spAutoFit/>
          </a:bodyPr>
          <a:lstStyle/>
          <a:p>
            <a:pPr algn="ctr"/>
            <a:r>
              <a:rPr kumimoji="1" lang="ja-JP" altLang="en-US" dirty="0" smtClean="0"/>
              <a:t>白点病</a:t>
            </a:r>
            <a:endParaRPr kumimoji="1" lang="ja-JP" altLang="en-US" dirty="0"/>
          </a:p>
        </p:txBody>
      </p:sp>
      <p:sp>
        <p:nvSpPr>
          <p:cNvPr id="10" name="テキスト ボックス 9"/>
          <p:cNvSpPr txBox="1"/>
          <p:nvPr/>
        </p:nvSpPr>
        <p:spPr>
          <a:xfrm>
            <a:off x="5577694" y="4412965"/>
            <a:ext cx="3231680" cy="369332"/>
          </a:xfrm>
          <a:prstGeom prst="rect">
            <a:avLst/>
          </a:prstGeom>
          <a:noFill/>
        </p:spPr>
        <p:txBody>
          <a:bodyPr wrap="square" rtlCol="0">
            <a:spAutoFit/>
          </a:bodyPr>
          <a:lstStyle/>
          <a:p>
            <a:pPr algn="ctr"/>
            <a:r>
              <a:rPr lang="ja-JP" altLang="en-US" dirty="0" smtClean="0"/>
              <a:t>尾腐れ病</a:t>
            </a:r>
            <a:endParaRPr lang="en-US" altLang="ja-JP" dirty="0" smtClean="0"/>
          </a:p>
        </p:txBody>
      </p:sp>
      <p:sp>
        <p:nvSpPr>
          <p:cNvPr id="11" name="円/楕円 10"/>
          <p:cNvSpPr/>
          <p:nvPr/>
        </p:nvSpPr>
        <p:spPr>
          <a:xfrm>
            <a:off x="3983871" y="3527890"/>
            <a:ext cx="754383" cy="6804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7453919" y="3316034"/>
            <a:ext cx="472914" cy="5520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9282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実験３</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実験データ</a:t>
            </a:r>
            <a:endParaRPr kumimoji="1" lang="en-US" altLang="ja-JP" sz="2400" dirty="0" smtClean="0"/>
          </a:p>
          <a:p>
            <a:r>
              <a:rPr kumimoji="1" lang="ja-JP" altLang="en-US" sz="2400" dirty="0" smtClean="0"/>
              <a:t>模様を</a:t>
            </a:r>
            <a:r>
              <a:rPr lang="en-US" altLang="ja-JP" sz="2400" dirty="0" smtClean="0"/>
              <a:t>2</a:t>
            </a:r>
            <a:r>
              <a:rPr lang="ja-JP" altLang="en-US" sz="2400" dirty="0" smtClean="0"/>
              <a:t>か所異なる色に変更</a:t>
            </a:r>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30</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586" y="3103556"/>
            <a:ext cx="2700557" cy="2700557"/>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4580" y="3103556"/>
            <a:ext cx="2700557" cy="2700557"/>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6574" y="3084163"/>
            <a:ext cx="2719950" cy="2719950"/>
          </a:xfrm>
          <a:prstGeom prst="rect">
            <a:avLst/>
          </a:prstGeom>
        </p:spPr>
      </p:pic>
      <p:sp>
        <p:nvSpPr>
          <p:cNvPr id="8" name="円/楕円 7"/>
          <p:cNvSpPr/>
          <p:nvPr/>
        </p:nvSpPr>
        <p:spPr>
          <a:xfrm>
            <a:off x="1493314" y="4234758"/>
            <a:ext cx="552461" cy="554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636353" y="4337511"/>
            <a:ext cx="552461" cy="554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3520979" y="4337511"/>
            <a:ext cx="552461" cy="554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4432826" y="4234757"/>
            <a:ext cx="552461" cy="554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397879" y="4337510"/>
            <a:ext cx="552461" cy="554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7322289" y="4245088"/>
            <a:ext cx="552461" cy="554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55989" y="5856357"/>
            <a:ext cx="2293750" cy="369332"/>
          </a:xfrm>
          <a:prstGeom prst="rect">
            <a:avLst/>
          </a:prstGeom>
          <a:noFill/>
        </p:spPr>
        <p:txBody>
          <a:bodyPr wrap="square" rtlCol="0">
            <a:spAutoFit/>
          </a:bodyPr>
          <a:lstStyle/>
          <a:p>
            <a:pPr algn="ctr"/>
            <a:r>
              <a:rPr kumimoji="1" lang="en-US" altLang="ja-JP" dirty="0" smtClean="0"/>
              <a:t>original</a:t>
            </a:r>
            <a:endParaRPr kumimoji="1" lang="ja-JP" altLang="en-US" dirty="0"/>
          </a:p>
        </p:txBody>
      </p:sp>
      <p:sp>
        <p:nvSpPr>
          <p:cNvPr id="20" name="テキスト ボックス 19"/>
          <p:cNvSpPr txBox="1"/>
          <p:nvPr/>
        </p:nvSpPr>
        <p:spPr>
          <a:xfrm>
            <a:off x="6349674" y="5868003"/>
            <a:ext cx="2293750" cy="369332"/>
          </a:xfrm>
          <a:prstGeom prst="rect">
            <a:avLst/>
          </a:prstGeom>
          <a:noFill/>
        </p:spPr>
        <p:txBody>
          <a:bodyPr wrap="square" rtlCol="0">
            <a:spAutoFit/>
          </a:bodyPr>
          <a:lstStyle/>
          <a:p>
            <a:pPr algn="ctr"/>
            <a:r>
              <a:rPr kumimoji="1" lang="en-US" altLang="ja-JP" dirty="0" smtClean="0"/>
              <a:t>red</a:t>
            </a:r>
            <a:endParaRPr kumimoji="1" lang="ja-JP" altLang="en-US" dirty="0"/>
          </a:p>
        </p:txBody>
      </p:sp>
      <p:sp>
        <p:nvSpPr>
          <p:cNvPr id="21" name="テキスト ボックス 20"/>
          <p:cNvSpPr txBox="1"/>
          <p:nvPr/>
        </p:nvSpPr>
        <p:spPr>
          <a:xfrm>
            <a:off x="3447983" y="5868003"/>
            <a:ext cx="2293750" cy="369332"/>
          </a:xfrm>
          <a:prstGeom prst="rect">
            <a:avLst/>
          </a:prstGeom>
          <a:noFill/>
        </p:spPr>
        <p:txBody>
          <a:bodyPr wrap="square" rtlCol="0">
            <a:spAutoFit/>
          </a:bodyPr>
          <a:lstStyle/>
          <a:p>
            <a:pPr algn="ctr"/>
            <a:r>
              <a:rPr lang="en-US" altLang="ja-JP" dirty="0"/>
              <a:t>green</a:t>
            </a:r>
            <a:endParaRPr kumimoji="1" lang="ja-JP" altLang="en-US" dirty="0"/>
          </a:p>
        </p:txBody>
      </p:sp>
    </p:spTree>
    <p:extLst>
      <p:ext uri="{BB962C8B-B14F-4D97-AF65-F5344CB8AC3E}">
        <p14:creationId xmlns:p14="http://schemas.microsoft.com/office/powerpoint/2010/main" val="3759021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実験３</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実験手順</a:t>
            </a:r>
            <a:endParaRPr kumimoji="1" lang="en-US" altLang="ja-JP" sz="2400" dirty="0" smtClean="0"/>
          </a:p>
          <a:p>
            <a:r>
              <a:rPr lang="ja-JP" altLang="en-US" sz="2400" dirty="0" smtClean="0"/>
              <a:t>画像を各</a:t>
            </a:r>
            <a:r>
              <a:rPr lang="en-US" altLang="ja-JP" sz="2400" dirty="0" smtClean="0"/>
              <a:t>30</a:t>
            </a:r>
            <a:r>
              <a:rPr lang="ja-JP" altLang="en-US" sz="2400" dirty="0" smtClean="0"/>
              <a:t>枚用意</a:t>
            </a:r>
            <a:endParaRPr lang="en-US" altLang="ja-JP" sz="2400" dirty="0" smtClean="0"/>
          </a:p>
          <a:p>
            <a:r>
              <a:rPr lang="en-US" altLang="ja-JP" sz="2400" dirty="0" smtClean="0"/>
              <a:t>30</a:t>
            </a:r>
            <a:r>
              <a:rPr lang="ja-JP" altLang="en-US" sz="2400" dirty="0" smtClean="0"/>
              <a:t>枚のうち学習データ</a:t>
            </a:r>
            <a:r>
              <a:rPr lang="en-US" altLang="ja-JP" sz="2400" dirty="0" smtClean="0"/>
              <a:t>21</a:t>
            </a:r>
            <a:r>
              <a:rPr lang="ja-JP" altLang="en-US" sz="2400" dirty="0" smtClean="0"/>
              <a:t>枚，テストデータ</a:t>
            </a:r>
            <a:r>
              <a:rPr lang="en-US" altLang="ja-JP" sz="2400" dirty="0" smtClean="0"/>
              <a:t>9</a:t>
            </a:r>
            <a:r>
              <a:rPr lang="ja-JP" altLang="en-US" sz="2400" dirty="0" smtClean="0"/>
              <a:t>枚をランダムに</a:t>
            </a:r>
            <a:r>
              <a:rPr lang="ja-JP" altLang="en-US" sz="2400" dirty="0" smtClean="0"/>
              <a:t>振り分け</a:t>
            </a:r>
            <a:endParaRPr lang="en-US" altLang="ja-JP" sz="2400" dirty="0" smtClean="0"/>
          </a:p>
          <a:p>
            <a:r>
              <a:rPr lang="en-US" altLang="ja-JP" sz="2400" dirty="0" smtClean="0"/>
              <a:t>CNN</a:t>
            </a:r>
            <a:r>
              <a:rPr lang="ja-JP" altLang="en-US" sz="2400" dirty="0" smtClean="0"/>
              <a:t>を用いて学習・分類</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31</a:t>
            </a:fld>
            <a:endParaRPr lang="ja-JP" altLang="en-US" dirty="0"/>
          </a:p>
        </p:txBody>
      </p:sp>
    </p:spTree>
    <p:extLst>
      <p:ext uri="{BB962C8B-B14F-4D97-AF65-F5344CB8AC3E}">
        <p14:creationId xmlns:p14="http://schemas.microsoft.com/office/powerpoint/2010/main" val="31643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実験３</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実験結果</a:t>
            </a:r>
            <a:endParaRPr kumimoji="1"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32</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811038114"/>
              </p:ext>
            </p:extLst>
          </p:nvPr>
        </p:nvGraphicFramePr>
        <p:xfrm>
          <a:off x="1572179" y="2030211"/>
          <a:ext cx="6045360" cy="3640980"/>
        </p:xfrm>
        <a:graphic>
          <a:graphicData uri="http://schemas.openxmlformats.org/drawingml/2006/table">
            <a:tbl>
              <a:tblPr/>
              <a:tblGrid>
                <a:gridCol w="1511340"/>
                <a:gridCol w="1511340"/>
                <a:gridCol w="1511340"/>
                <a:gridCol w="1511340"/>
              </a:tblGrid>
              <a:tr h="606830">
                <a:tc>
                  <a:txBody>
                    <a:bodyPr/>
                    <a:lstStyle/>
                    <a:p>
                      <a:pPr algn="ctr" fontAlgn="ctr"/>
                      <a:endParaRPr lang="ja-JP" altLang="en-US"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original</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green</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red</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830">
                <a:tc>
                  <a:txBody>
                    <a:bodyPr/>
                    <a:lstStyle/>
                    <a:p>
                      <a:pPr algn="ctr" fontAlgn="ctr"/>
                      <a:r>
                        <a:rPr lang="ja-JP" altLang="en-US" sz="2400" b="0" i="0" u="none" strike="noStrike" dirty="0">
                          <a:solidFill>
                            <a:srgbClr val="000000"/>
                          </a:solidFill>
                          <a:effectLst/>
                          <a:latin typeface="+mn-ea"/>
                          <a:ea typeface="+mn-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27.78</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38.89</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27.78</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830">
                <a:tc>
                  <a:txBody>
                    <a:bodyPr/>
                    <a:lstStyle/>
                    <a:p>
                      <a:pPr algn="ctr" fontAlgn="ctr"/>
                      <a:r>
                        <a:rPr lang="ja-JP" altLang="en-US" sz="2400" b="0" i="0" u="none" strike="noStrike">
                          <a:solidFill>
                            <a:srgbClr val="000000"/>
                          </a:solidFill>
                          <a:effectLst/>
                          <a:latin typeface="+mn-ea"/>
                          <a:ea typeface="+mn-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22.22</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88.89</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22.22</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830">
                <a:tc>
                  <a:txBody>
                    <a:bodyPr/>
                    <a:lstStyle/>
                    <a:p>
                      <a:pPr algn="ctr" fontAlgn="ctr"/>
                      <a:r>
                        <a:rPr lang="ja-JP" altLang="en-US" sz="2400" b="0" i="0" u="none" strike="noStrike">
                          <a:solidFill>
                            <a:srgbClr val="000000"/>
                          </a:solidFill>
                          <a:effectLst/>
                          <a:latin typeface="+mn-ea"/>
                          <a:ea typeface="+mn-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27.78</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94.44</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11.11</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830">
                <a:tc>
                  <a:txBody>
                    <a:bodyPr/>
                    <a:lstStyle/>
                    <a:p>
                      <a:pPr algn="ctr" fontAlgn="ctr"/>
                      <a:r>
                        <a:rPr lang="ja-JP" altLang="en-US" sz="2400" b="0" i="0" u="none" strike="noStrike">
                          <a:solidFill>
                            <a:srgbClr val="000000"/>
                          </a:solidFill>
                          <a:effectLst/>
                          <a:latin typeface="+mn-ea"/>
                          <a:ea typeface="+mn-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27.78</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38.89</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38.89</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830">
                <a:tc>
                  <a:txBody>
                    <a:bodyPr/>
                    <a:lstStyle/>
                    <a:p>
                      <a:pPr algn="ctr" fontAlgn="ctr"/>
                      <a:r>
                        <a:rPr lang="ja-JP" altLang="en-US" sz="2400" b="0" i="0" u="none" strike="noStrike">
                          <a:solidFill>
                            <a:srgbClr val="000000"/>
                          </a:solidFill>
                          <a:effectLst/>
                          <a:latin typeface="+mn-ea"/>
                          <a:ea typeface="+mn-ea"/>
                        </a:rPr>
                        <a:t>平均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26.39</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65.28</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smtClean="0">
                          <a:solidFill>
                            <a:srgbClr val="000000"/>
                          </a:solidFill>
                          <a:effectLst/>
                          <a:latin typeface="+mn-ea"/>
                          <a:ea typeface="+mn-ea"/>
                        </a:rPr>
                        <a:t>25</a:t>
                      </a:r>
                      <a:endParaRPr lang="en-US" altLang="ja-JP" sz="24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テキスト ボックス 5"/>
          <p:cNvSpPr txBox="1"/>
          <p:nvPr/>
        </p:nvSpPr>
        <p:spPr>
          <a:xfrm>
            <a:off x="5871064" y="5901116"/>
            <a:ext cx="1746475" cy="400110"/>
          </a:xfrm>
          <a:prstGeom prst="rect">
            <a:avLst/>
          </a:prstGeom>
          <a:noFill/>
        </p:spPr>
        <p:txBody>
          <a:bodyPr wrap="square" rtlCol="0">
            <a:spAutoFit/>
          </a:bodyPr>
          <a:lstStyle/>
          <a:p>
            <a:r>
              <a:rPr kumimoji="1" lang="ja-JP" altLang="en-US" sz="2000" dirty="0" smtClean="0"/>
              <a:t>正答率（％）</a:t>
            </a:r>
            <a:endParaRPr kumimoji="1" lang="ja-JP" altLang="en-US" sz="2000" dirty="0"/>
          </a:p>
        </p:txBody>
      </p:sp>
    </p:spTree>
    <p:extLst>
      <p:ext uri="{BB962C8B-B14F-4D97-AF65-F5344CB8AC3E}">
        <p14:creationId xmlns:p14="http://schemas.microsoft.com/office/powerpoint/2010/main" val="1313019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実験３</a:t>
            </a:r>
            <a:endParaRPr kumimoji="1" lang="ja-JP" altLang="en-US" dirty="0"/>
          </a:p>
        </p:txBody>
      </p:sp>
      <p:sp>
        <p:nvSpPr>
          <p:cNvPr id="3" name="コンテンツ プレースホルダー 2"/>
          <p:cNvSpPr>
            <a:spLocks noGrp="1"/>
          </p:cNvSpPr>
          <p:nvPr>
            <p:ph idx="1"/>
          </p:nvPr>
        </p:nvSpPr>
        <p:spPr>
          <a:xfrm>
            <a:off x="822959" y="1400176"/>
            <a:ext cx="7543801" cy="1049367"/>
          </a:xfrm>
        </p:spPr>
        <p:txBody>
          <a:bodyPr>
            <a:normAutofit/>
          </a:bodyPr>
          <a:lstStyle/>
          <a:p>
            <a:r>
              <a:rPr kumimoji="1" lang="ja-JP" altLang="en-US" dirty="0" smtClean="0"/>
              <a:t>実験１のデータを利用して</a:t>
            </a:r>
            <a:r>
              <a:rPr kumimoji="1" lang="en-US" altLang="ja-JP" dirty="0" smtClean="0"/>
              <a:t>CNN</a:t>
            </a:r>
            <a:r>
              <a:rPr kumimoji="1" lang="ja-JP" altLang="en-US" dirty="0" smtClean="0"/>
              <a:t>で</a:t>
            </a:r>
            <a:r>
              <a:rPr kumimoji="1" lang="ja-JP" altLang="en-US" dirty="0" smtClean="0"/>
              <a:t>分類</a:t>
            </a:r>
            <a:endParaRPr kumimoji="1" lang="en-US" altLang="ja-JP" dirty="0" smtClean="0"/>
          </a:p>
          <a:p>
            <a:r>
              <a:rPr lang="ja-JP" altLang="en-US" dirty="0" smtClean="0"/>
              <a:t>学習データ</a:t>
            </a:r>
            <a:r>
              <a:rPr lang="en-US" altLang="ja-JP" dirty="0" smtClean="0"/>
              <a:t>14</a:t>
            </a:r>
            <a:r>
              <a:rPr lang="ja-JP" altLang="en-US" dirty="0" smtClean="0"/>
              <a:t>枚</a:t>
            </a:r>
            <a:r>
              <a:rPr lang="ja-JP" altLang="en-US" dirty="0" smtClean="0"/>
              <a:t>，テストデータ</a:t>
            </a:r>
            <a:r>
              <a:rPr lang="en-US" altLang="ja-JP" dirty="0" smtClean="0"/>
              <a:t>6</a:t>
            </a:r>
            <a:r>
              <a:rPr lang="ja-JP" altLang="en-US" dirty="0" smtClean="0"/>
              <a:t>枚</a:t>
            </a:r>
            <a:endParaRPr lang="en-US" altLang="ja-JP"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33</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14424" y="2668062"/>
            <a:ext cx="975614" cy="975652"/>
          </a:xfrm>
          <a:prstGeom prst="rect">
            <a:avLst/>
          </a:prstGeom>
          <a:noFill/>
          <a:ln>
            <a:no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55127" y="2668063"/>
            <a:ext cx="975614" cy="975651"/>
          </a:xfrm>
          <a:prstGeom prst="rect">
            <a:avLst/>
          </a:prstGeom>
          <a:noFill/>
          <a:ln>
            <a:noFill/>
          </a:ln>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395830" y="2686818"/>
            <a:ext cx="938104" cy="938141"/>
          </a:xfrm>
          <a:prstGeom prst="rect">
            <a:avLst/>
          </a:prstGeom>
          <a:noFill/>
          <a:ln>
            <a:noFill/>
          </a:ln>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499023" y="2686818"/>
            <a:ext cx="938917" cy="938141"/>
          </a:xfrm>
          <a:prstGeom prst="rect">
            <a:avLst/>
          </a:prstGeom>
          <a:noFill/>
          <a:ln>
            <a:noFill/>
          </a:ln>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14672" y="2725263"/>
            <a:ext cx="925075" cy="925111"/>
          </a:xfrm>
          <a:prstGeom prst="rect">
            <a:avLst/>
          </a:prstGeom>
          <a:noFill/>
          <a:ln>
            <a:noFill/>
          </a:ln>
        </p:spPr>
      </p:pic>
      <p:pic>
        <p:nvPicPr>
          <p:cNvPr id="10" name="図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5704836" y="2699203"/>
            <a:ext cx="977192" cy="977230"/>
          </a:xfrm>
          <a:prstGeom prst="rect">
            <a:avLst/>
          </a:prstGeom>
          <a:noFill/>
          <a:ln>
            <a:noFill/>
          </a:ln>
        </p:spPr>
      </p:pic>
      <p:pic>
        <p:nvPicPr>
          <p:cNvPr id="11" name="図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6871647" y="2707205"/>
            <a:ext cx="964163" cy="964200"/>
          </a:xfrm>
          <a:prstGeom prst="rect">
            <a:avLst/>
          </a:prstGeom>
          <a:noFill/>
          <a:ln>
            <a:noFill/>
          </a:ln>
        </p:spPr>
      </p:pic>
      <p:pic>
        <p:nvPicPr>
          <p:cNvPr id="12" name="図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8000901" y="2691135"/>
            <a:ext cx="996302" cy="996340"/>
          </a:xfrm>
          <a:prstGeom prst="rect">
            <a:avLst/>
          </a:prstGeom>
          <a:noFill/>
          <a:ln>
            <a:noFill/>
          </a:ln>
        </p:spPr>
      </p:pic>
      <p:sp>
        <p:nvSpPr>
          <p:cNvPr id="13" name="テキスト ボックス 12"/>
          <p:cNvSpPr txBox="1"/>
          <p:nvPr/>
        </p:nvSpPr>
        <p:spPr>
          <a:xfrm>
            <a:off x="241521" y="3644503"/>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14" name="テキスト ボックス 13"/>
          <p:cNvSpPr txBox="1"/>
          <p:nvPr/>
        </p:nvSpPr>
        <p:spPr>
          <a:xfrm>
            <a:off x="1391749" y="3653049"/>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15" name="テキスト ボックス 14"/>
          <p:cNvSpPr txBox="1"/>
          <p:nvPr/>
        </p:nvSpPr>
        <p:spPr>
          <a:xfrm>
            <a:off x="7002545" y="3686466"/>
            <a:ext cx="702370" cy="338554"/>
          </a:xfrm>
          <a:prstGeom prst="rect">
            <a:avLst/>
          </a:prstGeom>
          <a:noFill/>
        </p:spPr>
        <p:txBody>
          <a:bodyPr wrap="square" rtlCol="0">
            <a:spAutoFit/>
          </a:bodyPr>
          <a:lstStyle/>
          <a:p>
            <a:pPr algn="ctr"/>
            <a:r>
              <a:rPr kumimoji="1" lang="ja-JP" altLang="en-US" sz="1600" dirty="0" smtClean="0"/>
              <a:t>柄</a:t>
            </a:r>
            <a:r>
              <a:rPr lang="en-US" altLang="ja-JP" sz="1600" dirty="0"/>
              <a:t>G</a:t>
            </a:r>
            <a:endParaRPr kumimoji="1" lang="ja-JP" altLang="en-US" sz="1600" dirty="0"/>
          </a:p>
        </p:txBody>
      </p:sp>
      <p:sp>
        <p:nvSpPr>
          <p:cNvPr id="16" name="テキスト ボックス 15"/>
          <p:cNvSpPr txBox="1"/>
          <p:nvPr/>
        </p:nvSpPr>
        <p:spPr>
          <a:xfrm>
            <a:off x="5840402" y="3684979"/>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F</a:t>
            </a:r>
            <a:endParaRPr kumimoji="1" lang="ja-JP" altLang="en-US" sz="1600" dirty="0"/>
          </a:p>
        </p:txBody>
      </p:sp>
      <p:sp>
        <p:nvSpPr>
          <p:cNvPr id="17" name="テキスト ボックス 16"/>
          <p:cNvSpPr txBox="1"/>
          <p:nvPr/>
        </p:nvSpPr>
        <p:spPr>
          <a:xfrm>
            <a:off x="4728885" y="3659556"/>
            <a:ext cx="702370" cy="338554"/>
          </a:xfrm>
          <a:prstGeom prst="rect">
            <a:avLst/>
          </a:prstGeom>
          <a:noFill/>
        </p:spPr>
        <p:txBody>
          <a:bodyPr wrap="square" rtlCol="0">
            <a:spAutoFit/>
          </a:bodyPr>
          <a:lstStyle/>
          <a:p>
            <a:pPr algn="ctr"/>
            <a:r>
              <a:rPr kumimoji="1" lang="ja-JP" altLang="en-US" sz="1600" dirty="0" smtClean="0"/>
              <a:t>柄</a:t>
            </a:r>
            <a:r>
              <a:rPr lang="en-US" altLang="ja-JP" sz="1600" dirty="0"/>
              <a:t>E</a:t>
            </a:r>
            <a:endParaRPr kumimoji="1" lang="ja-JP" altLang="en-US" sz="1600" dirty="0"/>
          </a:p>
        </p:txBody>
      </p:sp>
      <p:sp>
        <p:nvSpPr>
          <p:cNvPr id="18" name="テキスト ボックス 17"/>
          <p:cNvSpPr txBox="1"/>
          <p:nvPr/>
        </p:nvSpPr>
        <p:spPr>
          <a:xfrm>
            <a:off x="3603701" y="3616020"/>
            <a:ext cx="702370" cy="338554"/>
          </a:xfrm>
          <a:prstGeom prst="rect">
            <a:avLst/>
          </a:prstGeom>
          <a:noFill/>
        </p:spPr>
        <p:txBody>
          <a:bodyPr wrap="square" rtlCol="0">
            <a:spAutoFit/>
          </a:bodyPr>
          <a:lstStyle/>
          <a:p>
            <a:pPr algn="ctr"/>
            <a:r>
              <a:rPr kumimoji="1" lang="ja-JP" altLang="en-US" sz="1600" dirty="0" smtClean="0"/>
              <a:t>柄</a:t>
            </a:r>
            <a:r>
              <a:rPr lang="en-US" altLang="ja-JP" sz="1600" dirty="0"/>
              <a:t>D</a:t>
            </a:r>
            <a:endParaRPr kumimoji="1" lang="ja-JP" altLang="en-US" sz="1600" dirty="0"/>
          </a:p>
        </p:txBody>
      </p:sp>
      <p:sp>
        <p:nvSpPr>
          <p:cNvPr id="19" name="テキスト ボックス 18"/>
          <p:cNvSpPr txBox="1"/>
          <p:nvPr/>
        </p:nvSpPr>
        <p:spPr>
          <a:xfrm>
            <a:off x="2515107" y="3623179"/>
            <a:ext cx="702370" cy="338554"/>
          </a:xfrm>
          <a:prstGeom prst="rect">
            <a:avLst/>
          </a:prstGeom>
          <a:noFill/>
        </p:spPr>
        <p:txBody>
          <a:bodyPr wrap="square" rtlCol="0">
            <a:spAutoFit/>
          </a:bodyPr>
          <a:lstStyle/>
          <a:p>
            <a:pPr algn="ctr"/>
            <a:r>
              <a:rPr kumimoji="1" lang="ja-JP" altLang="en-US" sz="1600" dirty="0" smtClean="0"/>
              <a:t>柄</a:t>
            </a:r>
            <a:r>
              <a:rPr lang="en-US" altLang="ja-JP" sz="1600" dirty="0"/>
              <a:t>C</a:t>
            </a:r>
            <a:endParaRPr kumimoji="1" lang="ja-JP" altLang="en-US" sz="1600" dirty="0"/>
          </a:p>
        </p:txBody>
      </p:sp>
      <p:sp>
        <p:nvSpPr>
          <p:cNvPr id="20" name="テキスト ボックス 19"/>
          <p:cNvSpPr txBox="1"/>
          <p:nvPr/>
        </p:nvSpPr>
        <p:spPr>
          <a:xfrm>
            <a:off x="8131796" y="3644267"/>
            <a:ext cx="702370" cy="338554"/>
          </a:xfrm>
          <a:prstGeom prst="rect">
            <a:avLst/>
          </a:prstGeom>
          <a:noFill/>
        </p:spPr>
        <p:txBody>
          <a:bodyPr wrap="square" rtlCol="0">
            <a:spAutoFit/>
          </a:bodyPr>
          <a:lstStyle/>
          <a:p>
            <a:pPr algn="ctr"/>
            <a:r>
              <a:rPr kumimoji="1" lang="ja-JP" altLang="en-US" sz="1600" dirty="0" smtClean="0"/>
              <a:t>柄</a:t>
            </a:r>
            <a:r>
              <a:rPr lang="en-US" altLang="ja-JP" sz="1600" dirty="0"/>
              <a:t>H</a:t>
            </a:r>
            <a:endParaRPr kumimoji="1" lang="ja-JP" altLang="en-US" sz="1600" dirty="0"/>
          </a:p>
        </p:txBody>
      </p:sp>
      <p:graphicFrame>
        <p:nvGraphicFramePr>
          <p:cNvPr id="29" name="表 28"/>
          <p:cNvGraphicFramePr>
            <a:graphicFrameLocks noGrp="1"/>
          </p:cNvGraphicFramePr>
          <p:nvPr>
            <p:extLst>
              <p:ext uri="{D42A27DB-BD31-4B8C-83A1-F6EECF244321}">
                <p14:modId xmlns:p14="http://schemas.microsoft.com/office/powerpoint/2010/main" val="544913206"/>
              </p:ext>
            </p:extLst>
          </p:nvPr>
        </p:nvGraphicFramePr>
        <p:xfrm>
          <a:off x="575500" y="4309552"/>
          <a:ext cx="7907481" cy="1687905"/>
        </p:xfrm>
        <a:graphic>
          <a:graphicData uri="http://schemas.openxmlformats.org/drawingml/2006/table">
            <a:tbl>
              <a:tblPr firstRow="1" bandRow="1">
                <a:tableStyleId>{2D5ABB26-0587-4C30-8999-92F81FD0307C}</a:tableStyleId>
              </a:tblPr>
              <a:tblGrid>
                <a:gridCol w="878609"/>
                <a:gridCol w="878609"/>
                <a:gridCol w="878609"/>
                <a:gridCol w="878609"/>
                <a:gridCol w="878609"/>
                <a:gridCol w="878609"/>
                <a:gridCol w="878609"/>
                <a:gridCol w="878609"/>
                <a:gridCol w="878609"/>
              </a:tblGrid>
              <a:tr h="562635">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A</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B</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C</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D</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E</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F</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G</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H</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635">
                <a:tc>
                  <a:txBody>
                    <a:bodyPr/>
                    <a:lstStyle/>
                    <a:p>
                      <a:pPr algn="ctr"/>
                      <a:r>
                        <a:rPr kumimoji="1" lang="ja-JP" altLang="en-US" dirty="0" smtClean="0"/>
                        <a:t>健康</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50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85.71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100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71.43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42.86</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57.14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635">
                <a:tc>
                  <a:txBody>
                    <a:bodyPr/>
                    <a:lstStyle/>
                    <a:p>
                      <a:pPr algn="ctr"/>
                      <a:r>
                        <a:rPr kumimoji="1" lang="ja-JP" altLang="en-US" dirty="0" smtClean="0"/>
                        <a:t>白点病</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71.43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64.29</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14.29</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100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28.57</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50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28.57</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 name="テキスト ボックス 29"/>
          <p:cNvSpPr txBox="1"/>
          <p:nvPr/>
        </p:nvSpPr>
        <p:spPr>
          <a:xfrm>
            <a:off x="6988423" y="6041142"/>
            <a:ext cx="1684732" cy="369332"/>
          </a:xfrm>
          <a:prstGeom prst="rect">
            <a:avLst/>
          </a:prstGeom>
          <a:noFill/>
        </p:spPr>
        <p:txBody>
          <a:bodyPr wrap="square" rtlCol="0">
            <a:spAutoFit/>
          </a:bodyPr>
          <a:lstStyle/>
          <a:p>
            <a:r>
              <a:rPr lang="ja-JP" altLang="en-US" dirty="0" smtClean="0"/>
              <a:t>正答率（％）</a:t>
            </a:r>
            <a:endParaRPr kumimoji="1" lang="ja-JP" altLang="en-US" dirty="0"/>
          </a:p>
        </p:txBody>
      </p:sp>
    </p:spTree>
    <p:extLst>
      <p:ext uri="{BB962C8B-B14F-4D97-AF65-F5344CB8AC3E}">
        <p14:creationId xmlns:p14="http://schemas.microsoft.com/office/powerpoint/2010/main" val="931027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提案方式</a:t>
            </a:r>
            <a:endParaRPr lang="en-US" altLang="ja-JP" sz="2800" dirty="0" smtClean="0"/>
          </a:p>
          <a:p>
            <a:pPr lvl="1"/>
            <a:r>
              <a:rPr lang="ja-JP" altLang="en-US" sz="2400" dirty="0"/>
              <a:t>観賞魚の個体画像集合を時系列で分類し，</a:t>
            </a:r>
            <a:r>
              <a:rPr lang="ja-JP" altLang="en-US" sz="2400" dirty="0">
                <a:solidFill>
                  <a:srgbClr val="FF0000"/>
                </a:solidFill>
              </a:rPr>
              <a:t>画像集合間類似度の差分</a:t>
            </a:r>
            <a:r>
              <a:rPr lang="ja-JP" altLang="en-US" sz="2400" dirty="0"/>
              <a:t>を変化値として捉え，外観変化の検知方式を提案</a:t>
            </a:r>
          </a:p>
          <a:p>
            <a:r>
              <a:rPr lang="ja-JP" altLang="en-US" sz="2800" dirty="0" smtClean="0"/>
              <a:t>今後の課題</a:t>
            </a:r>
            <a:endParaRPr lang="en-US" altLang="ja-JP" sz="2800" dirty="0" smtClean="0"/>
          </a:p>
          <a:p>
            <a:pPr lvl="1"/>
            <a:r>
              <a:rPr kumimoji="1" lang="ja-JP" altLang="en-US" sz="2400" dirty="0" smtClean="0"/>
              <a:t>今回の実験で使用した模様以外でも</a:t>
            </a:r>
            <a:r>
              <a:rPr lang="ja-JP" altLang="ja-JP" sz="2400" dirty="0"/>
              <a:t>病気の症状を検知可能で</a:t>
            </a:r>
            <a:r>
              <a:rPr lang="ja-JP" altLang="ja-JP" sz="2400" dirty="0" smtClean="0"/>
              <a:t>ある</a:t>
            </a:r>
            <a:r>
              <a:rPr lang="ja-JP" altLang="en-US" sz="2400" dirty="0" smtClean="0"/>
              <a:t>か</a:t>
            </a:r>
            <a:endParaRPr lang="en-US" altLang="ja-JP" sz="2400" dirty="0" smtClean="0"/>
          </a:p>
          <a:p>
            <a:pPr lvl="1"/>
            <a:r>
              <a:rPr lang="ja-JP" altLang="en-US" sz="2400" dirty="0" smtClean="0"/>
              <a:t>千代紙</a:t>
            </a:r>
            <a:r>
              <a:rPr lang="ja-JP" altLang="en-US" sz="2400" dirty="0"/>
              <a:t>でなく観賞魚に適用できる</a:t>
            </a:r>
            <a:r>
              <a:rPr lang="ja-JP" altLang="en-US" sz="2400" dirty="0" smtClean="0"/>
              <a:t>か</a:t>
            </a:r>
            <a:endParaRPr lang="en-US" altLang="ja-JP" sz="2400" dirty="0" smtClean="0"/>
          </a:p>
          <a:p>
            <a:pPr lvl="1"/>
            <a:r>
              <a:rPr lang="ja-JP" altLang="en-US" sz="2400" dirty="0" smtClean="0"/>
              <a:t>画像集合に最低限必要な画像枚数の検証</a:t>
            </a:r>
            <a:endParaRPr lang="en-US" altLang="ja-JP" sz="2400" dirty="0"/>
          </a:p>
          <a:p>
            <a:pPr lvl="1"/>
            <a:r>
              <a:rPr lang="ja-JP" altLang="en-US" sz="2400" dirty="0" smtClean="0"/>
              <a:t>外観変化を検知した場合，病気の判定</a:t>
            </a:r>
            <a:endParaRPr lang="en-US" altLang="ja-JP" sz="2400" dirty="0" smtClean="0"/>
          </a:p>
          <a:p>
            <a:pPr lvl="1"/>
            <a:r>
              <a:rPr lang="en-US" altLang="ja-JP" sz="2400" dirty="0" err="1" smtClean="0"/>
              <a:t>GoogLeNet</a:t>
            </a:r>
            <a:r>
              <a:rPr lang="ja-JP" altLang="en-US" sz="2400" dirty="0" smtClean="0"/>
              <a:t>（転移学習）</a:t>
            </a:r>
            <a:endParaRPr lang="en-US" altLang="ja-JP" sz="2400" dirty="0" smtClean="0"/>
          </a:p>
          <a:p>
            <a:pPr lvl="1"/>
            <a:endParaRPr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34</a:t>
            </a:fld>
            <a:endParaRPr lang="ja-JP" altLang="en-US" dirty="0"/>
          </a:p>
        </p:txBody>
      </p:sp>
    </p:spTree>
    <p:extLst>
      <p:ext uri="{BB962C8B-B14F-4D97-AF65-F5344CB8AC3E}">
        <p14:creationId xmlns:p14="http://schemas.microsoft.com/office/powerpoint/2010/main" val="2424772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r>
              <a:rPr lang="ja-JP" altLang="ja-JP" dirty="0"/>
              <a:t>実際の観賞魚の場合，対象が動くため他のタイミングで撮影するのか，また背景の海藻などのノイズの影響を受けてしまうので</a:t>
            </a:r>
            <a:r>
              <a:rPr lang="ja-JP" altLang="ja-JP" dirty="0" smtClean="0"/>
              <a:t>は→</a:t>
            </a:r>
            <a:r>
              <a:rPr lang="ja-JP" altLang="ja-JP" dirty="0"/>
              <a:t>前処理（エッジ抽出）</a:t>
            </a:r>
          </a:p>
          <a:p>
            <a:r>
              <a:rPr lang="ja-JP" altLang="ja-JP" dirty="0" smtClean="0"/>
              <a:t>どの</a:t>
            </a:r>
            <a:r>
              <a:rPr lang="ja-JP" altLang="ja-JP" dirty="0"/>
              <a:t>ように対象である観賞魚の画像範囲を決めるのか</a:t>
            </a:r>
            <a:r>
              <a:rPr lang="en-US" altLang="ja-JP" dirty="0"/>
              <a:t>(</a:t>
            </a:r>
            <a:r>
              <a:rPr lang="ja-JP" altLang="ja-JP" dirty="0"/>
              <a:t>判別を行うのか</a:t>
            </a:r>
            <a:r>
              <a:rPr lang="en-US" altLang="ja-JP" dirty="0"/>
              <a:t>)</a:t>
            </a:r>
            <a:endParaRPr lang="ja-JP" altLang="ja-JP" dirty="0"/>
          </a:p>
          <a:p>
            <a:r>
              <a:rPr lang="ja-JP" altLang="ja-JP" dirty="0" smtClean="0"/>
              <a:t>画像</a:t>
            </a:r>
            <a:r>
              <a:rPr lang="ja-JP" altLang="ja-JP" dirty="0"/>
              <a:t>の変化量を検知した後にどのような病気なのかを分類する</a:t>
            </a:r>
          </a:p>
          <a:p>
            <a:r>
              <a:rPr lang="ja-JP" altLang="ja-JP" dirty="0" smtClean="0"/>
              <a:t>成長</a:t>
            </a:r>
            <a:r>
              <a:rPr lang="ja-JP" altLang="ja-JP" dirty="0"/>
              <a:t>の変化と病気の変化の判別をつける案</a:t>
            </a:r>
            <a:r>
              <a:rPr lang="en-US" altLang="ja-JP" dirty="0"/>
              <a:t>(</a:t>
            </a:r>
            <a:r>
              <a:rPr lang="ja-JP" altLang="ja-JP" dirty="0"/>
              <a:t>今後におけるビジョン</a:t>
            </a:r>
            <a:r>
              <a:rPr lang="en-US" altLang="ja-JP" dirty="0"/>
              <a:t>)</a:t>
            </a:r>
            <a:r>
              <a:rPr lang="ja-JP" altLang="ja-JP" dirty="0"/>
              <a:t>はありますか</a:t>
            </a:r>
          </a:p>
          <a:p>
            <a:r>
              <a:rPr lang="ja-JP" altLang="ja-JP" dirty="0" smtClean="0"/>
              <a:t>類似度</a:t>
            </a:r>
            <a:r>
              <a:rPr lang="ja-JP" altLang="ja-JP" dirty="0"/>
              <a:t>をどのように見ているのか</a:t>
            </a:r>
            <a:r>
              <a:rPr lang="en-US" altLang="ja-JP" dirty="0"/>
              <a:t>(</a:t>
            </a:r>
            <a:r>
              <a:rPr lang="ja-JP" altLang="ja-JP" dirty="0"/>
              <a:t>学習時に健康個体の特徴量</a:t>
            </a:r>
            <a:r>
              <a:rPr lang="en-US" altLang="ja-JP" dirty="0"/>
              <a:t>(</a:t>
            </a:r>
            <a:r>
              <a:rPr lang="ja-JP" altLang="ja-JP" dirty="0"/>
              <a:t>たぶん</a:t>
            </a:r>
            <a:r>
              <a:rPr lang="en-US" altLang="ja-JP" dirty="0"/>
              <a:t>1</a:t>
            </a:r>
            <a:r>
              <a:rPr lang="ja-JP" altLang="ja-JP" dirty="0"/>
              <a:t>次元の値</a:t>
            </a:r>
            <a:r>
              <a:rPr lang="en-US" altLang="ja-JP" dirty="0"/>
              <a:t>)</a:t>
            </a:r>
            <a:r>
              <a:rPr lang="ja-JP" altLang="ja-JP" dirty="0"/>
              <a:t>を基にしているのか，比較画像を重ね合わせてその差分をとるような類似度なのか</a:t>
            </a:r>
            <a:r>
              <a:rPr lang="en-US" altLang="ja-JP" dirty="0"/>
              <a:t>)</a:t>
            </a:r>
            <a:endParaRPr lang="ja-JP" altLang="ja-JP" dirty="0"/>
          </a:p>
          <a:p>
            <a:r>
              <a:rPr lang="ja-JP" altLang="ja-JP" dirty="0" smtClean="0"/>
              <a:t>白点病</a:t>
            </a:r>
            <a:r>
              <a:rPr lang="ja-JP" altLang="ja-JP" dirty="0"/>
              <a:t>ではたくさんあるように見えたが実験の一つの点を大きくする変化は妥当なの</a:t>
            </a:r>
            <a:r>
              <a:rPr lang="ja-JP" altLang="ja-JP" dirty="0" smtClean="0"/>
              <a:t>か→</a:t>
            </a:r>
            <a:r>
              <a:rPr lang="ja-JP" altLang="ja-JP" dirty="0"/>
              <a:t>白点が増えていく場合も実験</a:t>
            </a:r>
          </a:p>
          <a:p>
            <a:r>
              <a:rPr lang="ja-JP" altLang="ja-JP" dirty="0" smtClean="0"/>
              <a:t>どのように判定</a:t>
            </a:r>
            <a:r>
              <a:rPr lang="ja-JP" altLang="ja-JP" dirty="0"/>
              <a:t>することで観賞魚が助かるラインを決めるのか．</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35</a:t>
            </a:fld>
            <a:endParaRPr lang="ja-JP" altLang="en-US" dirty="0"/>
          </a:p>
        </p:txBody>
      </p:sp>
    </p:spTree>
    <p:extLst>
      <p:ext uri="{BB962C8B-B14F-4D97-AF65-F5344CB8AC3E}">
        <p14:creationId xmlns:p14="http://schemas.microsoft.com/office/powerpoint/2010/main" val="130565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関連研究</a:t>
            </a:r>
            <a:endParaRPr kumimoji="1" lang="ja-JP" altLang="en-US" dirty="0"/>
          </a:p>
        </p:txBody>
      </p:sp>
      <p:sp>
        <p:nvSpPr>
          <p:cNvPr id="3" name="コンテンツ プレースホルダー 2"/>
          <p:cNvSpPr>
            <a:spLocks noGrp="1"/>
          </p:cNvSpPr>
          <p:nvPr>
            <p:ph idx="1"/>
          </p:nvPr>
        </p:nvSpPr>
        <p:spPr/>
        <p:txBody>
          <a:bodyPr>
            <a:noAutofit/>
          </a:bodyPr>
          <a:lstStyle/>
          <a:p>
            <a:pPr marL="185738" indent="-185738"/>
            <a:r>
              <a:rPr lang="ja-JP" altLang="en-US" sz="2400" dirty="0" smtClean="0"/>
              <a:t>病気判定</a:t>
            </a:r>
            <a:endParaRPr lang="en-US" altLang="ja-JP" sz="2400" dirty="0" smtClean="0"/>
          </a:p>
          <a:p>
            <a:pPr marL="478346" lvl="1" indent="-185738"/>
            <a:r>
              <a:rPr lang="ja-JP" altLang="en-US" sz="2000" dirty="0" smtClean="0"/>
              <a:t>画像</a:t>
            </a:r>
            <a:r>
              <a:rPr lang="ja-JP" altLang="en-US" sz="2000" dirty="0"/>
              <a:t>特徴を利用したイネ病気の判別・</a:t>
            </a:r>
            <a:r>
              <a:rPr lang="ja-JP" altLang="en-US" sz="2000" dirty="0" smtClean="0"/>
              <a:t>分類［</a:t>
            </a:r>
            <a:r>
              <a:rPr lang="en-US" altLang="ja-JP" sz="2000" dirty="0"/>
              <a:t>2010</a:t>
            </a:r>
            <a:r>
              <a:rPr lang="ja-JP" altLang="en-US" sz="2000" dirty="0"/>
              <a:t>］</a:t>
            </a:r>
            <a:r>
              <a:rPr lang="en-US" altLang="ja-JP" sz="2000" dirty="0"/>
              <a:t>-</a:t>
            </a:r>
            <a:r>
              <a:rPr lang="ja-JP" altLang="en-US" sz="2000" dirty="0" smtClean="0"/>
              <a:t>農業機械學會誌</a:t>
            </a:r>
            <a:endParaRPr lang="en-US" altLang="ja-JP" sz="2000" dirty="0" smtClean="0"/>
          </a:p>
          <a:p>
            <a:pPr marL="478346" lvl="1" indent="-185738">
              <a:tabLst>
                <a:tab pos="185738" algn="l"/>
              </a:tabLst>
            </a:pPr>
            <a:r>
              <a:rPr lang="ja-JP" altLang="en-US" sz="2000" dirty="0" smtClean="0"/>
              <a:t>画像</a:t>
            </a:r>
            <a:r>
              <a:rPr lang="ja-JP" altLang="en-US" sz="2000" dirty="0"/>
              <a:t>処理によるキュウリの葉の病気</a:t>
            </a:r>
            <a:r>
              <a:rPr lang="ja-JP" altLang="en-US" sz="2000" dirty="0" smtClean="0"/>
              <a:t>診断［</a:t>
            </a:r>
            <a:r>
              <a:rPr lang="en-US" altLang="ja-JP" sz="2000" dirty="0" smtClean="0"/>
              <a:t>2011</a:t>
            </a:r>
            <a:r>
              <a:rPr lang="ja-JP" altLang="en-US" sz="2000" dirty="0" smtClean="0"/>
              <a:t>］</a:t>
            </a:r>
            <a:r>
              <a:rPr lang="en-US" altLang="ja-JP" sz="2000" dirty="0" smtClean="0"/>
              <a:t>-</a:t>
            </a:r>
            <a:r>
              <a:rPr lang="zh-TW" altLang="en-US" sz="2000" dirty="0">
                <a:latin typeface="メイリオ" panose="020B0604030504040204" pitchFamily="50" charset="-128"/>
                <a:ea typeface="メイリオ" panose="020B0604030504040204" pitchFamily="50" charset="-128"/>
              </a:rPr>
              <a:t>愛知教育大学研究</a:t>
            </a:r>
            <a:r>
              <a:rPr lang="zh-TW" altLang="en-US" sz="2000" dirty="0" smtClean="0">
                <a:latin typeface="メイリオ" panose="020B0604030504040204" pitchFamily="50" charset="-128"/>
                <a:ea typeface="メイリオ" panose="020B0604030504040204" pitchFamily="50" charset="-128"/>
              </a:rPr>
              <a:t>報告</a:t>
            </a:r>
            <a:endParaRPr lang="en-US" altLang="zh-TW" sz="2000" dirty="0" smtClean="0">
              <a:latin typeface="メイリオ" panose="020B0604030504040204" pitchFamily="50" charset="-128"/>
              <a:ea typeface="メイリオ" panose="020B0604030504040204" pitchFamily="50" charset="-128"/>
            </a:endParaRPr>
          </a:p>
          <a:p>
            <a:r>
              <a:rPr lang="ja-JP" altLang="en-US" sz="2400" dirty="0" smtClean="0"/>
              <a:t>類似度</a:t>
            </a:r>
            <a:endParaRPr lang="en-US" altLang="ja-JP" sz="2400" dirty="0" smtClean="0"/>
          </a:p>
          <a:p>
            <a:pPr lvl="1"/>
            <a:r>
              <a:rPr lang="ja-JP" altLang="en-US" sz="2000" dirty="0" smtClean="0"/>
              <a:t>画像処理を用いた研磨面の評価［</a:t>
            </a:r>
            <a:r>
              <a:rPr lang="en-US" altLang="ja-JP" sz="2000" dirty="0" smtClean="0"/>
              <a:t>2016</a:t>
            </a:r>
            <a:r>
              <a:rPr lang="ja-JP" altLang="en-US" sz="2000" dirty="0" smtClean="0"/>
              <a:t>］</a:t>
            </a:r>
            <a:r>
              <a:rPr lang="en-US" altLang="ja-JP" sz="2000" dirty="0" smtClean="0"/>
              <a:t>-</a:t>
            </a:r>
            <a:r>
              <a:rPr lang="ja-JP" altLang="en-US" sz="2000" dirty="0"/>
              <a:t>精密</a:t>
            </a:r>
            <a:r>
              <a:rPr lang="ja-JP" altLang="en-US" sz="2000" dirty="0" smtClean="0"/>
              <a:t>工学会</a:t>
            </a:r>
            <a:endParaRPr lang="en-US" altLang="ja-JP" sz="20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画像の回転・拡大を考慮した画像特徴量</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ベルマークの画像識別［</a:t>
            </a:r>
            <a:r>
              <a:rPr lang="en-US" altLang="ja-JP" sz="2000" dirty="0" smtClean="0">
                <a:latin typeface="メイリオ" panose="020B0604030504040204" pitchFamily="50" charset="-128"/>
                <a:ea typeface="メイリオ" panose="020B0604030504040204" pitchFamily="50" charset="-128"/>
              </a:rPr>
              <a:t>2014</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rPr>
              <a:t>第</a:t>
            </a:r>
            <a:r>
              <a:rPr lang="en-US" altLang="ja-JP" sz="2000" dirty="0">
                <a:latin typeface="メイリオ" panose="020B0604030504040204" pitchFamily="50" charset="-128"/>
              </a:rPr>
              <a:t>76</a:t>
            </a:r>
            <a:r>
              <a:rPr lang="ja-JP" altLang="en-US" sz="2000" dirty="0">
                <a:latin typeface="メイリオ" panose="020B0604030504040204" pitchFamily="50" charset="-128"/>
              </a:rPr>
              <a:t>回全国大会講演論</a:t>
            </a:r>
            <a:r>
              <a:rPr lang="ja-JP" altLang="en-US" sz="2000" dirty="0" smtClean="0">
                <a:latin typeface="メイリオ" panose="020B0604030504040204" pitchFamily="50" charset="-128"/>
              </a:rPr>
              <a:t>文集</a:t>
            </a:r>
            <a:endParaRPr lang="en-US" altLang="ja-JP" sz="2000" dirty="0" smtClean="0">
              <a:latin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Autofit/>
          </a:bodyPr>
          <a:lstStyle/>
          <a:p>
            <a:pPr marL="185738" indent="-185738"/>
            <a:r>
              <a:rPr lang="ja-JP" altLang="ja-JP" sz="2400" dirty="0"/>
              <a:t>観賞魚の外観の変化に着目して病気判定する場合，画像認識技術を適用することが可能</a:t>
            </a:r>
            <a:endParaRPr lang="en-US" altLang="ja-JP" sz="2400" dirty="0"/>
          </a:p>
          <a:p>
            <a:pPr lvl="1"/>
            <a:endParaRPr lang="en-US" altLang="ja-JP" sz="2400" dirty="0"/>
          </a:p>
          <a:p>
            <a:pPr marL="201168" lvl="1" indent="0">
              <a:buNone/>
            </a:pPr>
            <a:endParaRPr lang="en-US" altLang="ja-JP" sz="2400" dirty="0" smtClean="0"/>
          </a:p>
          <a:p>
            <a:pPr marL="201168" lvl="1" indent="0">
              <a:buNone/>
            </a:pPr>
            <a:endParaRPr lang="en-US" altLang="ja-JP" sz="2400" dirty="0"/>
          </a:p>
          <a:p>
            <a:r>
              <a:rPr lang="ja-JP" altLang="en-US" sz="2400" dirty="0"/>
              <a:t>下記の課題点がある</a:t>
            </a:r>
            <a:endParaRPr lang="en-US" altLang="ja-JP" sz="2400" dirty="0"/>
          </a:p>
          <a:p>
            <a:pPr marL="658368" lvl="1" indent="-457200">
              <a:buFont typeface="+mj-lt"/>
              <a:buAutoNum type="arabicPeriod"/>
            </a:pPr>
            <a:r>
              <a:rPr lang="ja-JP" altLang="en-US" sz="2400" dirty="0"/>
              <a:t>観賞魚の個体の識別</a:t>
            </a:r>
            <a:endParaRPr lang="en-US" altLang="ja-JP" sz="2400" dirty="0"/>
          </a:p>
          <a:p>
            <a:pPr marL="658368" lvl="1" indent="-457200">
              <a:buFont typeface="+mj-lt"/>
              <a:buAutoNum type="arabicPeriod"/>
            </a:pPr>
            <a:r>
              <a:rPr lang="ja-JP" altLang="en-US" sz="2400" dirty="0" smtClean="0"/>
              <a:t>病気症状箇所が柄に混ざる可能性があるので，個体別</a:t>
            </a:r>
            <a:r>
              <a:rPr lang="ja-JP" altLang="en-US" sz="2400" dirty="0"/>
              <a:t>の模様を考慮した上で外観の変化を</a:t>
            </a:r>
            <a:r>
              <a:rPr lang="ja-JP" altLang="en-US" sz="2400" dirty="0" smtClean="0"/>
              <a:t>認識</a:t>
            </a:r>
            <a:r>
              <a:rPr lang="en-US" altLang="ja-JP" sz="2400" dirty="0"/>
              <a:t/>
            </a:r>
            <a:br>
              <a:rPr lang="en-US" altLang="ja-JP" sz="2400" dirty="0"/>
            </a:br>
            <a:endParaRPr lang="en-US" altLang="ja-JP" sz="2400" dirty="0" smtClean="0"/>
          </a:p>
          <a:p>
            <a:pPr marL="450850" lvl="1" indent="-250825">
              <a:buFont typeface="Wingdings" panose="05000000000000000000" pitchFamily="2" charset="2"/>
              <a:buChar char="Ø"/>
            </a:pPr>
            <a:r>
              <a:rPr lang="ja-JP" altLang="ja-JP" sz="2600" dirty="0" smtClean="0"/>
              <a:t>類似度</a:t>
            </a:r>
            <a:r>
              <a:rPr lang="ja-JP" altLang="ja-JP" sz="2600" dirty="0"/>
              <a:t>を算出する際の比較データが１枚だけでは判定材料が少なく正確な判定が困難</a:t>
            </a:r>
            <a:endParaRPr lang="en-US" altLang="ja-JP" sz="2600" dirty="0"/>
          </a:p>
          <a:p>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
        <p:nvSpPr>
          <p:cNvPr id="5" name="下矢印 4"/>
          <p:cNvSpPr/>
          <p:nvPr/>
        </p:nvSpPr>
        <p:spPr>
          <a:xfrm>
            <a:off x="1978353" y="2435441"/>
            <a:ext cx="914400" cy="626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0667" t="12596" r="28848" b="20469"/>
          <a:stretch/>
        </p:blipFill>
        <p:spPr>
          <a:xfrm>
            <a:off x="5695721" y="1774869"/>
            <a:ext cx="2355301" cy="2355301"/>
          </a:xfrm>
          <a:prstGeom prst="rect">
            <a:avLst/>
          </a:prstGeom>
        </p:spPr>
      </p:pic>
      <p:sp>
        <p:nvSpPr>
          <p:cNvPr id="8" name="円/楕円 7"/>
          <p:cNvSpPr/>
          <p:nvPr/>
        </p:nvSpPr>
        <p:spPr>
          <a:xfrm>
            <a:off x="6785237" y="2390659"/>
            <a:ext cx="353694" cy="363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7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単体画像の比較による類似度算出</a:t>
            </a:r>
            <a:endParaRPr kumimoji="1" lang="en-US" altLang="ja-JP" sz="2400" dirty="0" smtClean="0"/>
          </a:p>
          <a:p>
            <a:r>
              <a:rPr lang="ja-JP" altLang="en-US" sz="2400" dirty="0" smtClean="0"/>
              <a:t>欠点：画像の向き・角度・光の加減に影響されやすい</a:t>
            </a:r>
            <a:endParaRPr lang="en-US" altLang="ja-JP" sz="2400" dirty="0" smtClean="0"/>
          </a:p>
          <a:p>
            <a:pPr lvl="1"/>
            <a:r>
              <a:rPr kumimoji="1" lang="ja-JP" altLang="en-US" sz="2000" dirty="0" smtClean="0"/>
              <a:t>文献</a:t>
            </a:r>
            <a:r>
              <a:rPr kumimoji="1" lang="en-US" altLang="ja-JP" sz="2000" dirty="0" smtClean="0"/>
              <a:t>[4]</a:t>
            </a:r>
            <a:r>
              <a:rPr kumimoji="1" lang="ja-JP" altLang="en-US" sz="2000" dirty="0" smtClean="0"/>
              <a:t> </a:t>
            </a:r>
            <a:r>
              <a:rPr kumimoji="1" lang="en-US" altLang="ja-JP" sz="2000" dirty="0" smtClean="0"/>
              <a:t>SURF</a:t>
            </a:r>
            <a:r>
              <a:rPr kumimoji="1" lang="ja-JP" altLang="en-US" sz="2000" dirty="0" smtClean="0"/>
              <a:t>特徴：</a:t>
            </a:r>
            <a:r>
              <a:rPr lang="ja-JP" altLang="en-US" sz="2000" dirty="0" smtClean="0"/>
              <a:t>向きによる類似度の影響→減少</a:t>
            </a:r>
            <a:r>
              <a:rPr lang="ja-JP" altLang="en-US" sz="2000" dirty="0" smtClean="0">
                <a:solidFill>
                  <a:srgbClr val="FF0000"/>
                </a:solidFill>
              </a:rPr>
              <a:t>可</a:t>
            </a:r>
            <a:endParaRPr lang="en-US" altLang="ja-JP" sz="2000" dirty="0" smtClean="0">
              <a:solidFill>
                <a:srgbClr val="FF0000"/>
              </a:solidFill>
            </a:endParaRPr>
          </a:p>
          <a:p>
            <a:pPr marL="2511425" lvl="1" indent="87313">
              <a:buNone/>
            </a:pPr>
            <a:r>
              <a:rPr kumimoji="1" lang="ja-JP" altLang="en-US" sz="2000" dirty="0" smtClean="0"/>
              <a:t>角度・光の加減の影響→減少</a:t>
            </a:r>
            <a:r>
              <a:rPr kumimoji="1" lang="ja-JP" altLang="en-US" sz="2000" dirty="0" smtClean="0">
                <a:solidFill>
                  <a:srgbClr val="FF0000"/>
                </a:solidFill>
              </a:rPr>
              <a:t>不可</a:t>
            </a:r>
            <a:endParaRPr kumimoji="1" lang="en-US" altLang="ja-JP" sz="2000" dirty="0" smtClean="0">
              <a:solidFill>
                <a:srgbClr val="FF0000"/>
              </a:solidFill>
            </a:endParaRPr>
          </a:p>
          <a:p>
            <a:endParaRPr kumimoji="1"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30930553"/>
              </p:ext>
            </p:extLst>
          </p:nvPr>
        </p:nvGraphicFramePr>
        <p:xfrm>
          <a:off x="979273" y="3076090"/>
          <a:ext cx="7003480" cy="3225136"/>
        </p:xfrm>
        <a:graphic>
          <a:graphicData uri="http://schemas.openxmlformats.org/drawingml/2006/table">
            <a:tbl>
              <a:tblPr firstRow="1" bandRow="1">
                <a:tableStyleId>{5940675A-B579-460E-94D1-54222C63F5DA}</a:tableStyleId>
              </a:tblPr>
              <a:tblGrid>
                <a:gridCol w="1750870"/>
                <a:gridCol w="1750870"/>
                <a:gridCol w="1750870"/>
                <a:gridCol w="1750870"/>
              </a:tblGrid>
              <a:tr h="361851">
                <a:tc>
                  <a:txBody>
                    <a:bodyPr/>
                    <a:lstStyle/>
                    <a:p>
                      <a:pPr algn="ctr"/>
                      <a:r>
                        <a:rPr kumimoji="1" lang="ja-JP" altLang="en-US" dirty="0" smtClean="0"/>
                        <a:t>識別画像</a:t>
                      </a:r>
                      <a:endParaRPr kumimoji="1" lang="ja-JP" altLang="en-US" dirty="0"/>
                    </a:p>
                  </a:txBody>
                  <a:tcPr anchor="ctr"/>
                </a:tc>
                <a:tc gridSpan="3">
                  <a:txBody>
                    <a:bodyPr/>
                    <a:lstStyle/>
                    <a:p>
                      <a:pPr algn="ctr"/>
                      <a:r>
                        <a:rPr kumimoji="1" lang="ja-JP" altLang="en-US" dirty="0" smtClean="0"/>
                        <a:t>初期画像</a:t>
                      </a:r>
                      <a:endParaRPr kumimoji="1" lang="ja-JP" altLang="en-US" dirty="0"/>
                    </a:p>
                  </a:txBody>
                  <a:tcPr anchor="ctr"/>
                </a:tc>
                <a:tc hMerge="1">
                  <a:txBody>
                    <a:bodyPr/>
                    <a:lstStyle/>
                    <a:p>
                      <a:pPr algn="ctr"/>
                      <a:endParaRPr kumimoji="1" lang="ja-JP" altLang="en-US" dirty="0"/>
                    </a:p>
                  </a:txBody>
                  <a:tcPr/>
                </a:tc>
                <a:tc hMerge="1">
                  <a:txBody>
                    <a:bodyPr/>
                    <a:lstStyle/>
                    <a:p>
                      <a:pPr algn="ctr"/>
                      <a:endParaRPr kumimoji="1" lang="ja-JP" altLang="en-US" dirty="0"/>
                    </a:p>
                  </a:txBody>
                  <a:tcPr/>
                </a:tc>
              </a:tr>
              <a:tr h="1502369">
                <a:tc>
                  <a:txBody>
                    <a:bodyPr/>
                    <a:lstStyle/>
                    <a:p>
                      <a:endParaRPr kumimoji="1" lang="ja-JP" altLang="en-US" dirty="0"/>
                    </a:p>
                  </a:txBody>
                  <a:tcPr anchor="ctr"/>
                </a:tc>
                <a:tc>
                  <a:txBody>
                    <a:bodyPr/>
                    <a:lstStyle/>
                    <a:p>
                      <a:endParaRPr kumimoji="1" lang="ja-JP" altLang="en-US" dirty="0"/>
                    </a:p>
                  </a:txBody>
                  <a:tcPr anchor="ctr"/>
                </a:tc>
                <a:tc>
                  <a:txBody>
                    <a:bodyPr/>
                    <a:lstStyle/>
                    <a:p>
                      <a:endParaRPr kumimoji="1" lang="ja-JP" altLang="en-US" dirty="0"/>
                    </a:p>
                  </a:txBody>
                  <a:tcPr anchor="ctr"/>
                </a:tc>
                <a:tc>
                  <a:txBody>
                    <a:bodyPr/>
                    <a:lstStyle/>
                    <a:p>
                      <a:endParaRPr kumimoji="1" lang="ja-JP" altLang="en-US" dirty="0"/>
                    </a:p>
                  </a:txBody>
                  <a:tcPr anchor="ctr"/>
                </a:tc>
              </a:tr>
              <a:tr h="782579">
                <a:tc>
                  <a:txBody>
                    <a:bodyPr/>
                    <a:lstStyle/>
                    <a:p>
                      <a:pPr algn="ctr"/>
                      <a:r>
                        <a:rPr kumimoji="1" lang="ja-JP" altLang="en-US" dirty="0" smtClean="0"/>
                        <a:t>画像の</a:t>
                      </a:r>
                      <a:endParaRPr kumimoji="1" lang="en-US" altLang="ja-JP" dirty="0" smtClean="0"/>
                    </a:p>
                    <a:p>
                      <a:pPr algn="ctr"/>
                      <a:r>
                        <a:rPr kumimoji="1" lang="ja-JP" altLang="en-US" dirty="0" smtClean="0"/>
                        <a:t>回転角度</a:t>
                      </a:r>
                      <a:endParaRPr kumimoji="1" lang="ja-JP" altLang="en-US" dirty="0"/>
                    </a:p>
                  </a:txBody>
                  <a:tcPr anchor="ctr"/>
                </a:tc>
                <a:tc>
                  <a:txBody>
                    <a:bodyPr/>
                    <a:lstStyle/>
                    <a:p>
                      <a:pPr algn="ctr"/>
                      <a:r>
                        <a:rPr kumimoji="1" lang="ja-JP" altLang="en-US" dirty="0" smtClean="0"/>
                        <a:t>少</a:t>
                      </a:r>
                      <a:endParaRPr kumimoji="1" lang="ja-JP" altLang="en-US" dirty="0"/>
                    </a:p>
                  </a:txBody>
                  <a:tcPr anchor="ctr"/>
                </a:tc>
                <a:tc>
                  <a:txBody>
                    <a:bodyPr/>
                    <a:lstStyle/>
                    <a:p>
                      <a:pPr algn="ctr"/>
                      <a:r>
                        <a:rPr kumimoji="1" lang="ja-JP" altLang="en-US" dirty="0" smtClean="0"/>
                        <a:t>中</a:t>
                      </a:r>
                      <a:endParaRPr kumimoji="1" lang="ja-JP" altLang="en-US" dirty="0"/>
                    </a:p>
                  </a:txBody>
                  <a:tcPr anchor="ctr"/>
                </a:tc>
                <a:tc>
                  <a:txBody>
                    <a:bodyPr/>
                    <a:lstStyle/>
                    <a:p>
                      <a:pPr algn="ctr"/>
                      <a:r>
                        <a:rPr kumimoji="1" lang="ja-JP" altLang="en-US" dirty="0" smtClean="0"/>
                        <a:t>大</a:t>
                      </a:r>
                      <a:endParaRPr kumimoji="1" lang="ja-JP" altLang="en-US" dirty="0"/>
                    </a:p>
                  </a:txBody>
                  <a:tcPr anchor="ctr"/>
                </a:tc>
              </a:tr>
              <a:tr h="574428">
                <a:tc>
                  <a:txBody>
                    <a:bodyPr/>
                    <a:lstStyle/>
                    <a:p>
                      <a:pPr algn="ctr"/>
                      <a:r>
                        <a:rPr kumimoji="1" lang="ja-JP" altLang="en-US" dirty="0" smtClean="0"/>
                        <a:t>類似度</a:t>
                      </a:r>
                      <a:endParaRPr kumimoji="1" lang="ja-JP" altLang="en-US" dirty="0"/>
                    </a:p>
                  </a:txBody>
                  <a:tcPr anchor="ctr"/>
                </a:tc>
                <a:tc>
                  <a:txBody>
                    <a:bodyPr/>
                    <a:lstStyle/>
                    <a:p>
                      <a:pPr algn="ctr"/>
                      <a:r>
                        <a:rPr kumimoji="1" lang="ja-JP" altLang="en-US" dirty="0" smtClean="0"/>
                        <a:t>高</a:t>
                      </a:r>
                      <a:endParaRPr kumimoji="1" lang="ja-JP" altLang="en-US" dirty="0"/>
                    </a:p>
                  </a:txBody>
                  <a:tcPr anchor="ctr"/>
                </a:tc>
                <a:tc>
                  <a:txBody>
                    <a:bodyPr/>
                    <a:lstStyle/>
                    <a:p>
                      <a:pPr algn="ctr"/>
                      <a:r>
                        <a:rPr kumimoji="1" lang="ja-JP" altLang="en-US" dirty="0" smtClean="0"/>
                        <a:t>中</a:t>
                      </a:r>
                      <a:endParaRPr kumimoji="1" lang="ja-JP" altLang="en-US" dirty="0"/>
                    </a:p>
                  </a:txBody>
                  <a:tcPr anchor="ctr"/>
                </a:tc>
                <a:tc>
                  <a:txBody>
                    <a:bodyPr/>
                    <a:lstStyle/>
                    <a:p>
                      <a:pPr algn="ctr"/>
                      <a:r>
                        <a:rPr kumimoji="1" lang="ja-JP" altLang="en-US" dirty="0" smtClean="0"/>
                        <a:t>低</a:t>
                      </a:r>
                      <a:endParaRPr kumimoji="1" lang="ja-JP" altLang="en-US" dirty="0"/>
                    </a:p>
                  </a:txBody>
                  <a:tcPr anchor="ctr"/>
                </a:tc>
              </a:tr>
            </a:tbl>
          </a:graphicData>
        </a:graphic>
      </p:graphicFrame>
      <p:pic>
        <p:nvPicPr>
          <p:cNvPr id="24" name="図 23"/>
          <p:cNvPicPr>
            <a:picLocks noChangeAspect="1"/>
          </p:cNvPicPr>
          <p:nvPr/>
        </p:nvPicPr>
        <p:blipFill rotWithShape="1">
          <a:blip r:embed="rId2" cstate="print">
            <a:extLst>
              <a:ext uri="{28A0092B-C50C-407E-A947-70E740481C1C}">
                <a14:useLocalDpi xmlns:a14="http://schemas.microsoft.com/office/drawing/2010/main" val="0"/>
              </a:ext>
            </a:extLst>
          </a:blip>
          <a:srcRect l="10351" t="11053" r="10351" b="7192"/>
          <a:stretch/>
        </p:blipFill>
        <p:spPr>
          <a:xfrm rot="5400000">
            <a:off x="2949458" y="3502123"/>
            <a:ext cx="1350443" cy="1392270"/>
          </a:xfrm>
          <a:prstGeom prst="rect">
            <a:avLst/>
          </a:prstGeom>
        </p:spPr>
      </p:pic>
      <p:pic>
        <p:nvPicPr>
          <p:cNvPr id="12" name="図 11"/>
          <p:cNvPicPr>
            <a:picLocks noChangeAspect="1"/>
          </p:cNvPicPr>
          <p:nvPr/>
        </p:nvPicPr>
        <p:blipFill rotWithShape="1">
          <a:blip r:embed="rId3" cstate="print">
            <a:extLst>
              <a:ext uri="{28A0092B-C50C-407E-A947-70E740481C1C}">
                <a14:useLocalDpi xmlns:a14="http://schemas.microsoft.com/office/drawing/2010/main" val="0"/>
              </a:ext>
            </a:extLst>
          </a:blip>
          <a:srcRect l="5262" t="9474" r="9474" b="9473"/>
          <a:stretch/>
        </p:blipFill>
        <p:spPr>
          <a:xfrm>
            <a:off x="1135378" y="3523036"/>
            <a:ext cx="1420594" cy="1350442"/>
          </a:xfrm>
          <a:prstGeom prst="rect">
            <a:avLst/>
          </a:prstGeom>
        </p:spPr>
      </p:pic>
      <p:pic>
        <p:nvPicPr>
          <p:cNvPr id="20" name="図 19"/>
          <p:cNvPicPr>
            <a:picLocks noChangeAspect="1"/>
          </p:cNvPicPr>
          <p:nvPr/>
        </p:nvPicPr>
        <p:blipFill rotWithShape="1">
          <a:blip r:embed="rId4" cstate="print">
            <a:extLst>
              <a:ext uri="{28A0092B-C50C-407E-A947-70E740481C1C}">
                <a14:useLocalDpi xmlns:a14="http://schemas.microsoft.com/office/drawing/2010/main" val="0"/>
              </a:ext>
            </a:extLst>
          </a:blip>
          <a:srcRect l="20175" t="14912"/>
          <a:stretch/>
        </p:blipFill>
        <p:spPr>
          <a:xfrm rot="5400000">
            <a:off x="4644595" y="3478395"/>
            <a:ext cx="1354108" cy="1443391"/>
          </a:xfrm>
          <a:prstGeom prst="rect">
            <a:avLst/>
          </a:prstGeom>
        </p:spPr>
      </p:pic>
      <p:pic>
        <p:nvPicPr>
          <p:cNvPr id="23" name="図 22"/>
          <p:cNvPicPr>
            <a:picLocks noChangeAspect="1"/>
          </p:cNvPicPr>
          <p:nvPr/>
        </p:nvPicPr>
        <p:blipFill rotWithShape="1">
          <a:blip r:embed="rId5" cstate="print">
            <a:extLst>
              <a:ext uri="{28A0092B-C50C-407E-A947-70E740481C1C}">
                <a14:useLocalDpi xmlns:a14="http://schemas.microsoft.com/office/drawing/2010/main" val="0"/>
              </a:ext>
            </a:extLst>
          </a:blip>
          <a:srcRect l="6140" t="7018" r="6315" b="1052"/>
          <a:stretch/>
        </p:blipFill>
        <p:spPr>
          <a:xfrm rot="5400000">
            <a:off x="6434452" y="3489207"/>
            <a:ext cx="1350442" cy="1418100"/>
          </a:xfrm>
          <a:prstGeom prst="rect">
            <a:avLst/>
          </a:prstGeom>
        </p:spPr>
      </p:pic>
    </p:spTree>
    <p:extLst>
      <p:ext uri="{BB962C8B-B14F-4D97-AF65-F5344CB8AC3E}">
        <p14:creationId xmlns:p14="http://schemas.microsoft.com/office/powerpoint/2010/main" val="2944378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noAutofit/>
          </a:bodyPr>
          <a:lstStyle/>
          <a:p>
            <a:pPr marL="0" indent="0">
              <a:lnSpc>
                <a:spcPct val="150000"/>
              </a:lnSpc>
              <a:buNone/>
            </a:pPr>
            <a:r>
              <a:rPr lang="ja-JP" altLang="en-US" sz="2800" dirty="0" smtClean="0">
                <a:solidFill>
                  <a:schemeClr val="tx1"/>
                </a:solidFill>
              </a:rPr>
              <a:t>観賞魚</a:t>
            </a:r>
            <a:r>
              <a:rPr lang="ja-JP" altLang="en-US" sz="2800" dirty="0">
                <a:solidFill>
                  <a:schemeClr val="tx1"/>
                </a:solidFill>
              </a:rPr>
              <a:t>の</a:t>
            </a:r>
            <a:r>
              <a:rPr lang="ja-JP" altLang="en-US" sz="2800" dirty="0">
                <a:solidFill>
                  <a:srgbClr val="FF0000"/>
                </a:solidFill>
              </a:rPr>
              <a:t>個体</a:t>
            </a:r>
            <a:r>
              <a:rPr lang="ja-JP" altLang="en-US" sz="2800" dirty="0" smtClean="0">
                <a:solidFill>
                  <a:srgbClr val="FF0000"/>
                </a:solidFill>
              </a:rPr>
              <a:t>画像集合</a:t>
            </a:r>
            <a:r>
              <a:rPr lang="ja-JP" altLang="en-US" sz="2800" dirty="0" smtClean="0">
                <a:solidFill>
                  <a:schemeClr val="tx1"/>
                </a:solidFill>
              </a:rPr>
              <a:t>を</a:t>
            </a:r>
            <a:r>
              <a:rPr lang="ja-JP" altLang="en-US" sz="2800" dirty="0">
                <a:solidFill>
                  <a:schemeClr val="tx1"/>
                </a:solidFill>
              </a:rPr>
              <a:t>時系列で分類し，</a:t>
            </a:r>
            <a:r>
              <a:rPr lang="ja-JP" altLang="en-US" sz="2800" dirty="0" smtClean="0">
                <a:solidFill>
                  <a:srgbClr val="FF0000"/>
                </a:solidFill>
              </a:rPr>
              <a:t>画像集合間類似度</a:t>
            </a:r>
            <a:r>
              <a:rPr lang="ja-JP" altLang="en-US" sz="2800" dirty="0">
                <a:solidFill>
                  <a:srgbClr val="FF0000"/>
                </a:solidFill>
              </a:rPr>
              <a:t>の差分</a:t>
            </a:r>
            <a:r>
              <a:rPr lang="ja-JP" altLang="en-US" sz="2800" dirty="0">
                <a:solidFill>
                  <a:schemeClr val="tx1"/>
                </a:solidFill>
              </a:rPr>
              <a:t>を変化値として捉え</a:t>
            </a:r>
            <a:r>
              <a:rPr lang="ja-JP" altLang="en-US" sz="2800" dirty="0" smtClean="0">
                <a:solidFill>
                  <a:schemeClr val="tx1"/>
                </a:solidFill>
              </a:rPr>
              <a:t>，外観変化の検知方式を提案</a:t>
            </a:r>
            <a:endParaRPr lang="en-US" altLang="ja-JP" sz="2800" dirty="0">
              <a:solidFill>
                <a:schemeClr val="tx1"/>
              </a:solidFill>
            </a:endParaRPr>
          </a:p>
          <a:p>
            <a:pPr>
              <a:lnSpc>
                <a:spcPct val="200000"/>
              </a:lnSpc>
            </a:pPr>
            <a:endParaRPr lang="en-US" altLang="ja-JP" sz="2800" dirty="0"/>
          </a:p>
          <a:p>
            <a:pPr>
              <a:lnSpc>
                <a:spcPct val="200000"/>
              </a:lnSpc>
            </a:pPr>
            <a:endParaRPr lang="en-US" altLang="ja-JP" sz="2800" dirty="0"/>
          </a:p>
          <a:p>
            <a:pPr>
              <a:lnSpc>
                <a:spcPct val="200000"/>
              </a:lnSpc>
            </a:pPr>
            <a:endParaRPr lang="en-US" altLang="ja-JP" sz="2800" dirty="0" smtClean="0"/>
          </a:p>
          <a:p>
            <a:pPr>
              <a:lnSpc>
                <a:spcPct val="200000"/>
              </a:lnSpc>
            </a:pPr>
            <a:endParaRPr kumimoji="1" lang="en-US" altLang="ja-JP" sz="28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61710" y="4033260"/>
            <a:ext cx="1207241" cy="1207241"/>
          </a:xfrm>
          <a:prstGeom prst="rect">
            <a:avLst/>
          </a:prstGeom>
          <a:ln>
            <a:solidFill>
              <a:schemeClr val="tx1"/>
            </a:solidFill>
          </a:ln>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48325" y="3951557"/>
            <a:ext cx="1194468" cy="1194468"/>
          </a:xfrm>
          <a:prstGeom prst="rect">
            <a:avLst/>
          </a:prstGeom>
          <a:ln>
            <a:solidFill>
              <a:schemeClr val="tx1"/>
            </a:solidFill>
          </a:ln>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78189" y="4067627"/>
            <a:ext cx="1207652" cy="1207652"/>
          </a:xfrm>
          <a:prstGeom prst="rect">
            <a:avLst/>
          </a:prstGeom>
          <a:ln>
            <a:solidFill>
              <a:schemeClr val="tx1"/>
            </a:solidFill>
          </a:ln>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82326" y="3970168"/>
            <a:ext cx="1198816" cy="1198816"/>
          </a:xfrm>
          <a:prstGeom prst="rect">
            <a:avLst/>
          </a:prstGeom>
          <a:ln>
            <a:solidFill>
              <a:schemeClr val="tx1"/>
            </a:solidFill>
          </a:ln>
        </p:spPr>
      </p:pic>
      <p:pic>
        <p:nvPicPr>
          <p:cNvPr id="9" name="図 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41173" y="4024769"/>
            <a:ext cx="1209675" cy="1209675"/>
          </a:xfrm>
          <a:prstGeom prst="rect">
            <a:avLst/>
          </a:prstGeom>
          <a:ln>
            <a:solidFill>
              <a:schemeClr val="tx1"/>
            </a:solidFill>
          </a:ln>
        </p:spPr>
      </p:pic>
      <p:pic>
        <p:nvPicPr>
          <p:cNvPr id="10" name="図 9"/>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33018" y="3875590"/>
            <a:ext cx="1244480" cy="1244480"/>
          </a:xfrm>
          <a:prstGeom prst="rect">
            <a:avLst/>
          </a:prstGeom>
          <a:ln>
            <a:solidFill>
              <a:schemeClr val="tx1"/>
            </a:solidFill>
          </a:ln>
        </p:spPr>
      </p:pic>
      <p:pic>
        <p:nvPicPr>
          <p:cNvPr id="11" name="図 10"/>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55989" y="3810749"/>
            <a:ext cx="1200150" cy="1200150"/>
          </a:xfrm>
          <a:prstGeom prst="rect">
            <a:avLst/>
          </a:prstGeom>
          <a:ln>
            <a:solidFill>
              <a:schemeClr val="tx1"/>
            </a:solidFill>
          </a:ln>
        </p:spPr>
      </p:pic>
      <p:pic>
        <p:nvPicPr>
          <p:cNvPr id="12" name="図 11"/>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67650" y="3863873"/>
            <a:ext cx="1202782" cy="1202782"/>
          </a:xfrm>
          <a:prstGeom prst="rect">
            <a:avLst/>
          </a:prstGeom>
          <a:ln>
            <a:solidFill>
              <a:schemeClr val="tx1"/>
            </a:solidFill>
          </a:ln>
        </p:spPr>
      </p:pic>
      <p:pic>
        <p:nvPicPr>
          <p:cNvPr id="13" name="図 12"/>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11525" y="3840632"/>
            <a:ext cx="1200150" cy="1200150"/>
          </a:xfrm>
          <a:prstGeom prst="rect">
            <a:avLst/>
          </a:prstGeom>
          <a:ln>
            <a:solidFill>
              <a:schemeClr val="tx1"/>
            </a:solidFill>
          </a:ln>
        </p:spPr>
      </p:pic>
      <p:sp>
        <p:nvSpPr>
          <p:cNvPr id="14" name="テキスト ボックス 13"/>
          <p:cNvSpPr txBox="1"/>
          <p:nvPr/>
        </p:nvSpPr>
        <p:spPr>
          <a:xfrm>
            <a:off x="3017369" y="3494541"/>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5" name="テキスト ボックス 14"/>
          <p:cNvSpPr txBox="1"/>
          <p:nvPr/>
        </p:nvSpPr>
        <p:spPr>
          <a:xfrm>
            <a:off x="2360272" y="5305593"/>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a:t>
            </a:r>
            <a:r>
              <a:rPr lang="en-US" altLang="ja-JP" dirty="0"/>
              <a:t>0</a:t>
            </a:r>
            <a:endParaRPr lang="en-US" altLang="ja-JP" dirty="0" smtClean="0"/>
          </a:p>
        </p:txBody>
      </p:sp>
      <p:sp>
        <p:nvSpPr>
          <p:cNvPr id="16" name="テキスト ボックス 15"/>
          <p:cNvSpPr txBox="1"/>
          <p:nvPr/>
        </p:nvSpPr>
        <p:spPr>
          <a:xfrm>
            <a:off x="4569245" y="5324562"/>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7" name="テキスト ボックス 16"/>
          <p:cNvSpPr txBox="1"/>
          <p:nvPr/>
        </p:nvSpPr>
        <p:spPr>
          <a:xfrm>
            <a:off x="6655414" y="5298707"/>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t>55</a:t>
            </a:r>
            <a:endParaRPr kumimoji="1" lang="ja-JP" altLang="en-US" dirty="0"/>
          </a:p>
        </p:txBody>
      </p:sp>
      <p:sp>
        <p:nvSpPr>
          <p:cNvPr id="18" name="右矢印 17"/>
          <p:cNvSpPr/>
          <p:nvPr/>
        </p:nvSpPr>
        <p:spPr>
          <a:xfrm>
            <a:off x="4358475" y="4033260"/>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6395416" y="4053320"/>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715487" y="3545242"/>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1" name="図 20"/>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32872" y="4066740"/>
            <a:ext cx="1216771" cy="1216771"/>
          </a:xfrm>
          <a:prstGeom prst="rect">
            <a:avLst/>
          </a:prstGeom>
          <a:ln>
            <a:solidFill>
              <a:schemeClr val="tx1"/>
            </a:solidFill>
          </a:ln>
        </p:spPr>
      </p:pic>
      <p:sp>
        <p:nvSpPr>
          <p:cNvPr id="22" name="右矢印 21"/>
          <p:cNvSpPr/>
          <p:nvPr/>
        </p:nvSpPr>
        <p:spPr>
          <a:xfrm>
            <a:off x="2294842" y="4035092"/>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3" name="図 22"/>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48400" y="3969734"/>
            <a:ext cx="1213709" cy="1213709"/>
          </a:xfrm>
          <a:prstGeom prst="rect">
            <a:avLst/>
          </a:prstGeom>
          <a:ln>
            <a:solidFill>
              <a:schemeClr val="tx1"/>
            </a:solidFill>
          </a:ln>
        </p:spPr>
      </p:pic>
      <p:pic>
        <p:nvPicPr>
          <p:cNvPr id="24" name="図 23"/>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41679" y="3876197"/>
            <a:ext cx="1213709" cy="1213709"/>
          </a:xfrm>
          <a:prstGeom prst="rect">
            <a:avLst/>
          </a:prstGeom>
          <a:ln>
            <a:solidFill>
              <a:schemeClr val="tx1"/>
            </a:solidFill>
          </a:ln>
        </p:spPr>
      </p:pic>
      <p:sp>
        <p:nvSpPr>
          <p:cNvPr id="25" name="テキスト ボックス 24"/>
          <p:cNvSpPr txBox="1"/>
          <p:nvPr/>
        </p:nvSpPr>
        <p:spPr>
          <a:xfrm>
            <a:off x="5028886" y="3526555"/>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26" name="テキスト ボックス 25"/>
          <p:cNvSpPr txBox="1"/>
          <p:nvPr/>
        </p:nvSpPr>
        <p:spPr>
          <a:xfrm>
            <a:off x="7048325" y="3514821"/>
            <a:ext cx="1205345" cy="369332"/>
          </a:xfrm>
          <a:prstGeom prst="rect">
            <a:avLst/>
          </a:prstGeom>
          <a:noFill/>
        </p:spPr>
        <p:txBody>
          <a:bodyPr wrap="square" rtlCol="0">
            <a:spAutoFit/>
          </a:bodyPr>
          <a:lstStyle/>
          <a:p>
            <a:pPr algn="ctr"/>
            <a:r>
              <a:rPr lang="en-US" altLang="ja-JP" dirty="0" smtClean="0"/>
              <a:t>Day3</a:t>
            </a:r>
            <a:endParaRPr kumimoji="1" lang="ja-JP" altLang="en-US" baseline="-25000" dirty="0"/>
          </a:p>
        </p:txBody>
      </p:sp>
      <p:sp>
        <p:nvSpPr>
          <p:cNvPr id="27" name="テキスト ボックス 26"/>
          <p:cNvSpPr txBox="1"/>
          <p:nvPr/>
        </p:nvSpPr>
        <p:spPr>
          <a:xfrm>
            <a:off x="493047" y="5292548"/>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a:t>
            </a:r>
            <a:r>
              <a:rPr lang="en-US" altLang="ja-JP" dirty="0"/>
              <a:t>5</a:t>
            </a:r>
            <a:endParaRPr lang="en-US" altLang="ja-JP" dirty="0" smtClean="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提案方式　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sp>
        <p:nvSpPr>
          <p:cNvPr id="5" name="正方形/長方形 4"/>
          <p:cNvSpPr/>
          <p:nvPr/>
        </p:nvSpPr>
        <p:spPr>
          <a:xfrm>
            <a:off x="123567" y="3525476"/>
            <a:ext cx="1441109" cy="972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（複数個体）</a:t>
            </a:r>
            <a:endParaRPr kumimoji="1" lang="ja-JP" altLang="en-US" sz="1600" dirty="0"/>
          </a:p>
        </p:txBody>
      </p:sp>
      <p:sp>
        <p:nvSpPr>
          <p:cNvPr id="6" name="角丸四角形 5"/>
          <p:cNvSpPr/>
          <p:nvPr/>
        </p:nvSpPr>
        <p:spPr>
          <a:xfrm>
            <a:off x="1827816" y="2525420"/>
            <a:ext cx="533909" cy="2972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個体識別</a:t>
            </a:r>
            <a:endParaRPr kumimoji="1" lang="ja-JP" altLang="en-US" sz="1600" dirty="0"/>
          </a:p>
        </p:txBody>
      </p:sp>
      <p:sp>
        <p:nvSpPr>
          <p:cNvPr id="8" name="角丸四角形 7"/>
          <p:cNvSpPr/>
          <p:nvPr/>
        </p:nvSpPr>
        <p:spPr>
          <a:xfrm>
            <a:off x="8230862" y="2696443"/>
            <a:ext cx="533909" cy="2972788"/>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外観変化検知</a:t>
            </a:r>
            <a:endParaRPr kumimoji="1" lang="ja-JP" altLang="en-US" sz="1600" dirty="0"/>
          </a:p>
        </p:txBody>
      </p:sp>
      <p:cxnSp>
        <p:nvCxnSpPr>
          <p:cNvPr id="10" name="直線矢印コネクタ 9"/>
          <p:cNvCxnSpPr>
            <a:stCxn id="5" idx="3"/>
            <a:endCxn id="6" idx="1"/>
          </p:cNvCxnSpPr>
          <p:nvPr/>
        </p:nvCxnSpPr>
        <p:spPr>
          <a:xfrm flipV="1">
            <a:off x="1564676" y="4011814"/>
            <a:ext cx="263140"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 name="正方形/長方形 11"/>
          <p:cNvSpPr/>
          <p:nvPr/>
        </p:nvSpPr>
        <p:spPr>
          <a:xfrm>
            <a:off x="3053487"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17" name="正方形/長方形 16"/>
          <p:cNvSpPr/>
          <p:nvPr/>
        </p:nvSpPr>
        <p:spPr>
          <a:xfrm>
            <a:off x="3053487" y="3196819"/>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18" name="正方形/長方形 17"/>
          <p:cNvSpPr/>
          <p:nvPr/>
        </p:nvSpPr>
        <p:spPr>
          <a:xfrm>
            <a:off x="3053487" y="4126444"/>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19" name="正方形/長方形 18"/>
          <p:cNvSpPr/>
          <p:nvPr/>
        </p:nvSpPr>
        <p:spPr>
          <a:xfrm>
            <a:off x="3053487" y="506299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cxnSp>
        <p:nvCxnSpPr>
          <p:cNvPr id="20" name="直線矢印コネクタ 19"/>
          <p:cNvCxnSpPr>
            <a:stCxn id="6" idx="3"/>
            <a:endCxn id="12" idx="1"/>
          </p:cNvCxnSpPr>
          <p:nvPr/>
        </p:nvCxnSpPr>
        <p:spPr>
          <a:xfrm flipV="1">
            <a:off x="2361725" y="2647822"/>
            <a:ext cx="691762" cy="136399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1" name="直線矢印コネクタ 20"/>
          <p:cNvCxnSpPr>
            <a:stCxn id="6" idx="3"/>
            <a:endCxn id="17" idx="1"/>
          </p:cNvCxnSpPr>
          <p:nvPr/>
        </p:nvCxnSpPr>
        <p:spPr>
          <a:xfrm flipV="1">
            <a:off x="2361725" y="3579236"/>
            <a:ext cx="691762" cy="43257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2" name="直線矢印コネクタ 21"/>
          <p:cNvCxnSpPr>
            <a:stCxn id="6" idx="3"/>
            <a:endCxn id="18" idx="1"/>
          </p:cNvCxnSpPr>
          <p:nvPr/>
        </p:nvCxnSpPr>
        <p:spPr>
          <a:xfrm>
            <a:off x="2361725" y="4011814"/>
            <a:ext cx="691762" cy="49704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6" idx="3"/>
            <a:endCxn id="19" idx="1"/>
          </p:cNvCxnSpPr>
          <p:nvPr/>
        </p:nvCxnSpPr>
        <p:spPr>
          <a:xfrm>
            <a:off x="2361725" y="4011814"/>
            <a:ext cx="691762" cy="143359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3" idx="3"/>
            <a:endCxn id="8" idx="1"/>
          </p:cNvCxnSpPr>
          <p:nvPr/>
        </p:nvCxnSpPr>
        <p:spPr>
          <a:xfrm>
            <a:off x="7433813" y="2647822"/>
            <a:ext cx="797049" cy="153501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p:cNvCxnSpPr>
            <a:stCxn id="46" idx="3"/>
            <a:endCxn id="8" idx="1"/>
          </p:cNvCxnSpPr>
          <p:nvPr/>
        </p:nvCxnSpPr>
        <p:spPr>
          <a:xfrm flipV="1">
            <a:off x="7433813" y="4182837"/>
            <a:ext cx="797049" cy="126257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7" name="直線矢印コネクタ 36"/>
          <p:cNvCxnSpPr>
            <a:stCxn id="45" idx="3"/>
            <a:endCxn id="8" idx="1"/>
          </p:cNvCxnSpPr>
          <p:nvPr/>
        </p:nvCxnSpPr>
        <p:spPr>
          <a:xfrm flipV="1">
            <a:off x="7433813" y="4182837"/>
            <a:ext cx="797049" cy="32602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直線矢印コネクタ 37"/>
          <p:cNvCxnSpPr>
            <a:stCxn id="44" idx="3"/>
            <a:endCxn id="8" idx="1"/>
          </p:cNvCxnSpPr>
          <p:nvPr/>
        </p:nvCxnSpPr>
        <p:spPr>
          <a:xfrm>
            <a:off x="7433813" y="3579236"/>
            <a:ext cx="797049" cy="60360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正方形/長方形 38"/>
          <p:cNvSpPr/>
          <p:nvPr/>
        </p:nvSpPr>
        <p:spPr>
          <a:xfrm>
            <a:off x="4413493"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40" name="正方形/長方形 39"/>
          <p:cNvSpPr/>
          <p:nvPr/>
        </p:nvSpPr>
        <p:spPr>
          <a:xfrm>
            <a:off x="4429963" y="3195030"/>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41" name="正方形/長方形 40"/>
          <p:cNvSpPr/>
          <p:nvPr/>
        </p:nvSpPr>
        <p:spPr>
          <a:xfrm>
            <a:off x="4429963" y="412465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42" name="正方形/長方形 41"/>
          <p:cNvSpPr/>
          <p:nvPr/>
        </p:nvSpPr>
        <p:spPr>
          <a:xfrm>
            <a:off x="4429963" y="5061206"/>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sp>
        <p:nvSpPr>
          <p:cNvPr id="43" name="正方形/長方形 42"/>
          <p:cNvSpPr/>
          <p:nvPr/>
        </p:nvSpPr>
        <p:spPr>
          <a:xfrm>
            <a:off x="6252578"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44" name="正方形/長方形 43"/>
          <p:cNvSpPr/>
          <p:nvPr/>
        </p:nvSpPr>
        <p:spPr>
          <a:xfrm>
            <a:off x="6252578" y="3196819"/>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45" name="正方形/長方形 44"/>
          <p:cNvSpPr/>
          <p:nvPr/>
        </p:nvSpPr>
        <p:spPr>
          <a:xfrm>
            <a:off x="6252578" y="4126444"/>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46" name="正方形/長方形 45"/>
          <p:cNvSpPr/>
          <p:nvPr/>
        </p:nvSpPr>
        <p:spPr>
          <a:xfrm>
            <a:off x="6252578" y="506299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sp>
        <p:nvSpPr>
          <p:cNvPr id="48" name="テキスト ボックス 47"/>
          <p:cNvSpPr txBox="1"/>
          <p:nvPr/>
        </p:nvSpPr>
        <p:spPr>
          <a:xfrm>
            <a:off x="5721058" y="2379306"/>
            <a:ext cx="448629" cy="369332"/>
          </a:xfrm>
          <a:prstGeom prst="rect">
            <a:avLst/>
          </a:prstGeom>
          <a:noFill/>
        </p:spPr>
        <p:txBody>
          <a:bodyPr wrap="square" rtlCol="0">
            <a:spAutoFit/>
          </a:bodyPr>
          <a:lstStyle/>
          <a:p>
            <a:r>
              <a:rPr lang="en-US" altLang="ja-JP" dirty="0"/>
              <a:t>…</a:t>
            </a:r>
            <a:endParaRPr kumimoji="1" lang="ja-JP" altLang="en-US" dirty="0"/>
          </a:p>
        </p:txBody>
      </p:sp>
      <p:sp>
        <p:nvSpPr>
          <p:cNvPr id="49" name="テキスト ボックス 48"/>
          <p:cNvSpPr txBox="1"/>
          <p:nvPr/>
        </p:nvSpPr>
        <p:spPr>
          <a:xfrm>
            <a:off x="5720823" y="3337901"/>
            <a:ext cx="448629" cy="369332"/>
          </a:xfrm>
          <a:prstGeom prst="rect">
            <a:avLst/>
          </a:prstGeom>
          <a:noFill/>
        </p:spPr>
        <p:txBody>
          <a:bodyPr wrap="square" rtlCol="0">
            <a:spAutoFit/>
          </a:bodyPr>
          <a:lstStyle/>
          <a:p>
            <a:r>
              <a:rPr lang="en-US" altLang="ja-JP" dirty="0"/>
              <a:t>…</a:t>
            </a:r>
            <a:endParaRPr kumimoji="1" lang="ja-JP" altLang="en-US" dirty="0"/>
          </a:p>
        </p:txBody>
      </p:sp>
      <p:sp>
        <p:nvSpPr>
          <p:cNvPr id="50" name="テキスト ボックス 49"/>
          <p:cNvSpPr txBox="1"/>
          <p:nvPr/>
        </p:nvSpPr>
        <p:spPr>
          <a:xfrm>
            <a:off x="5720824" y="4296496"/>
            <a:ext cx="448629" cy="369332"/>
          </a:xfrm>
          <a:prstGeom prst="rect">
            <a:avLst/>
          </a:prstGeom>
          <a:noFill/>
        </p:spPr>
        <p:txBody>
          <a:bodyPr wrap="square" rtlCol="0">
            <a:spAutoFit/>
          </a:bodyPr>
          <a:lstStyle/>
          <a:p>
            <a:r>
              <a:rPr lang="en-US" altLang="ja-JP" dirty="0"/>
              <a:t>…</a:t>
            </a:r>
            <a:endParaRPr kumimoji="1" lang="ja-JP" altLang="en-US" dirty="0"/>
          </a:p>
        </p:txBody>
      </p:sp>
      <p:sp>
        <p:nvSpPr>
          <p:cNvPr id="51" name="テキスト ボックス 50"/>
          <p:cNvSpPr txBox="1"/>
          <p:nvPr/>
        </p:nvSpPr>
        <p:spPr>
          <a:xfrm>
            <a:off x="5721058" y="5166576"/>
            <a:ext cx="448629" cy="369332"/>
          </a:xfrm>
          <a:prstGeom prst="rect">
            <a:avLst/>
          </a:prstGeom>
          <a:noFill/>
        </p:spPr>
        <p:txBody>
          <a:bodyPr wrap="square" rtlCol="0">
            <a:spAutoFit/>
          </a:bodyPr>
          <a:lstStyle/>
          <a:p>
            <a:r>
              <a:rPr lang="en-US" altLang="ja-JP" dirty="0"/>
              <a:t>…</a:t>
            </a:r>
            <a:endParaRPr kumimoji="1" lang="ja-JP" altLang="en-US" dirty="0"/>
          </a:p>
        </p:txBody>
      </p:sp>
      <p:sp>
        <p:nvSpPr>
          <p:cNvPr id="52" name="テキスト ボックス 51"/>
          <p:cNvSpPr txBox="1"/>
          <p:nvPr/>
        </p:nvSpPr>
        <p:spPr>
          <a:xfrm>
            <a:off x="3154904" y="1895050"/>
            <a:ext cx="985562"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1</a:t>
            </a:r>
            <a:endParaRPr kumimoji="1" lang="ja-JP" altLang="en-US" dirty="0"/>
          </a:p>
        </p:txBody>
      </p:sp>
      <p:sp>
        <p:nvSpPr>
          <p:cNvPr id="53" name="テキスト ボックス 52"/>
          <p:cNvSpPr txBox="1"/>
          <p:nvPr/>
        </p:nvSpPr>
        <p:spPr>
          <a:xfrm>
            <a:off x="4576590" y="1885441"/>
            <a:ext cx="855039"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2</a:t>
            </a:r>
            <a:endParaRPr kumimoji="1" lang="ja-JP" altLang="en-US" dirty="0"/>
          </a:p>
        </p:txBody>
      </p:sp>
      <p:sp>
        <p:nvSpPr>
          <p:cNvPr id="54" name="テキスト ボックス 53"/>
          <p:cNvSpPr txBox="1"/>
          <p:nvPr/>
        </p:nvSpPr>
        <p:spPr>
          <a:xfrm>
            <a:off x="6371595" y="1885441"/>
            <a:ext cx="943200"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n</a:t>
            </a:r>
            <a:endParaRPr kumimoji="1" lang="ja-JP" altLang="en-US" dirty="0"/>
          </a:p>
        </p:txBody>
      </p:sp>
    </p:spTree>
    <p:extLst>
      <p:ext uri="{BB962C8B-B14F-4D97-AF65-F5344CB8AC3E}">
        <p14:creationId xmlns:p14="http://schemas.microsoft.com/office/powerpoint/2010/main" val="285485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個体の識別機能の概要図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6" name="正方形/長方形 5"/>
          <p:cNvSpPr/>
          <p:nvPr/>
        </p:nvSpPr>
        <p:spPr>
          <a:xfrm>
            <a:off x="1264191" y="2529499"/>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個体画像</a:t>
            </a:r>
            <a:endParaRPr lang="ja-JP" altLang="en-US" dirty="0"/>
          </a:p>
        </p:txBody>
      </p:sp>
      <p:sp>
        <p:nvSpPr>
          <p:cNvPr id="7" name="角丸四角形 6"/>
          <p:cNvSpPr/>
          <p:nvPr/>
        </p:nvSpPr>
        <p:spPr>
          <a:xfrm>
            <a:off x="2145413" y="3404732"/>
            <a:ext cx="3410465" cy="6283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類似度スコア</a:t>
            </a:r>
            <a:r>
              <a:rPr lang="ja-JP" altLang="ja-JP" dirty="0" smtClean="0"/>
              <a:t>を</a:t>
            </a:r>
            <a:r>
              <a:rPr lang="ja-JP" altLang="ja-JP" dirty="0"/>
              <a:t>算出</a:t>
            </a:r>
            <a:endParaRPr lang="en-US" altLang="ja-JP" dirty="0"/>
          </a:p>
        </p:txBody>
      </p:sp>
      <p:cxnSp>
        <p:nvCxnSpPr>
          <p:cNvPr id="8" name="直線矢印コネクタ 7"/>
          <p:cNvCxnSpPr>
            <a:stCxn id="23" idx="2"/>
          </p:cNvCxnSpPr>
          <p:nvPr/>
        </p:nvCxnSpPr>
        <p:spPr>
          <a:xfrm flipH="1">
            <a:off x="4580405" y="3127078"/>
            <a:ext cx="1080512" cy="27313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a:stCxn id="7" idx="2"/>
            <a:endCxn id="17" idx="0"/>
          </p:cNvCxnSpPr>
          <p:nvPr/>
        </p:nvCxnSpPr>
        <p:spPr>
          <a:xfrm>
            <a:off x="3850646" y="4033098"/>
            <a:ext cx="9821" cy="3186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0" name="正方形/長方形 9"/>
          <p:cNvSpPr/>
          <p:nvPr/>
        </p:nvSpPr>
        <p:spPr>
          <a:xfrm>
            <a:off x="4356024" y="2564906"/>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en-US" altLang="ja-JP" dirty="0" smtClean="0"/>
              <a:t>A</a:t>
            </a:r>
            <a:r>
              <a:rPr lang="ja-JP" altLang="en-US" dirty="0" smtClean="0"/>
              <a:t>画像集合</a:t>
            </a:r>
            <a:endParaRPr lang="en-US" altLang="ja-JP" dirty="0"/>
          </a:p>
        </p:txBody>
      </p:sp>
      <p:sp>
        <p:nvSpPr>
          <p:cNvPr id="11" name="正方形/長方形 10"/>
          <p:cNvSpPr/>
          <p:nvPr/>
        </p:nvSpPr>
        <p:spPr>
          <a:xfrm>
            <a:off x="4347503" y="1648829"/>
            <a:ext cx="2419350" cy="542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en-US" altLang="ja-JP" dirty="0" smtClean="0"/>
              <a:t>A</a:t>
            </a:r>
            <a:r>
              <a:rPr lang="ja-JP" altLang="en-US" dirty="0" smtClean="0"/>
              <a:t>初期画像集合</a:t>
            </a:r>
            <a:endParaRPr lang="ja-JP" altLang="en-US" dirty="0"/>
          </a:p>
        </p:txBody>
      </p:sp>
      <p:cxnSp>
        <p:nvCxnSpPr>
          <p:cNvPr id="12" name="直線矢印コネクタ 11"/>
          <p:cNvCxnSpPr>
            <a:stCxn id="6" idx="2"/>
          </p:cNvCxnSpPr>
          <p:nvPr/>
        </p:nvCxnSpPr>
        <p:spPr>
          <a:xfrm>
            <a:off x="2473866" y="2944453"/>
            <a:ext cx="639764" cy="45799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 name="角丸四角形 12"/>
          <p:cNvSpPr/>
          <p:nvPr/>
        </p:nvSpPr>
        <p:spPr>
          <a:xfrm>
            <a:off x="4580405" y="5402553"/>
            <a:ext cx="3057887" cy="6517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ja-JP" altLang="ja-JP" dirty="0" smtClean="0"/>
              <a:t>画像</a:t>
            </a:r>
            <a:r>
              <a:rPr lang="ja-JP" altLang="en-US" dirty="0" smtClean="0"/>
              <a:t>を</a:t>
            </a:r>
            <a:endParaRPr lang="en-US" altLang="ja-JP" dirty="0" smtClean="0"/>
          </a:p>
          <a:p>
            <a:pPr algn="ctr"/>
            <a:r>
              <a:rPr lang="ja-JP" altLang="en-US" dirty="0" smtClean="0"/>
              <a:t>個体</a:t>
            </a:r>
            <a:r>
              <a:rPr lang="en-US" altLang="ja-JP" dirty="0" smtClean="0"/>
              <a:t>A</a:t>
            </a:r>
            <a:r>
              <a:rPr lang="ja-JP" altLang="en-US" dirty="0" smtClean="0"/>
              <a:t>画像集合に追加</a:t>
            </a:r>
            <a:endParaRPr lang="en-US" altLang="ja-JP" dirty="0"/>
          </a:p>
        </p:txBody>
      </p:sp>
      <p:cxnSp>
        <p:nvCxnSpPr>
          <p:cNvPr id="14" name="カギ線コネクタ 13"/>
          <p:cNvCxnSpPr>
            <a:stCxn id="13" idx="3"/>
            <a:endCxn id="23" idx="3"/>
          </p:cNvCxnSpPr>
          <p:nvPr/>
        </p:nvCxnSpPr>
        <p:spPr>
          <a:xfrm flipH="1" flipV="1">
            <a:off x="7193347" y="2331844"/>
            <a:ext cx="444945" cy="3396576"/>
          </a:xfrm>
          <a:prstGeom prst="bentConnector3">
            <a:avLst>
              <a:gd name="adj1" fmla="val -30145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グループ化 14"/>
          <p:cNvGrpSpPr/>
          <p:nvPr/>
        </p:nvGrpSpPr>
        <p:grpSpPr>
          <a:xfrm>
            <a:off x="2155234" y="4351733"/>
            <a:ext cx="3410465" cy="912263"/>
            <a:chOff x="1828263" y="4210838"/>
            <a:chExt cx="3410465" cy="971247"/>
          </a:xfrm>
        </p:grpSpPr>
        <p:sp>
          <p:nvSpPr>
            <p:cNvPr id="16" name="テキスト ボックス 15"/>
            <p:cNvSpPr txBox="1"/>
            <p:nvPr/>
          </p:nvSpPr>
          <p:spPr>
            <a:xfrm>
              <a:off x="2254530" y="4550075"/>
              <a:ext cx="2667493" cy="338554"/>
            </a:xfrm>
            <a:prstGeom prst="rect">
              <a:avLst/>
            </a:prstGeom>
            <a:noFill/>
          </p:spPr>
          <p:txBody>
            <a:bodyPr wrap="square" rtlCol="0">
              <a:spAutoFit/>
            </a:bodyPr>
            <a:lstStyle/>
            <a:p>
              <a:r>
                <a:rPr lang="ja-JP" altLang="ja-JP" sz="1600" dirty="0"/>
                <a:t>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17" name="フローチャート: 判断 16"/>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18" name="テキスト ボックス 17"/>
          <p:cNvSpPr txBox="1"/>
          <p:nvPr/>
        </p:nvSpPr>
        <p:spPr>
          <a:xfrm>
            <a:off x="1015337" y="4381584"/>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19" name="カギ線コネクタ 18"/>
          <p:cNvCxnSpPr>
            <a:stCxn id="17" idx="1"/>
            <a:endCxn id="21" idx="0"/>
          </p:cNvCxnSpPr>
          <p:nvPr/>
        </p:nvCxnSpPr>
        <p:spPr>
          <a:xfrm rot="10800000" flipV="1">
            <a:off x="1260556" y="4807864"/>
            <a:ext cx="894678" cy="533321"/>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17" idx="3"/>
            <a:endCxn id="13" idx="0"/>
          </p:cNvCxnSpPr>
          <p:nvPr/>
        </p:nvCxnSpPr>
        <p:spPr>
          <a:xfrm>
            <a:off x="5565699" y="4807865"/>
            <a:ext cx="543650" cy="59468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代替処理 20"/>
          <p:cNvSpPr/>
          <p:nvPr/>
        </p:nvSpPr>
        <p:spPr>
          <a:xfrm>
            <a:off x="257935" y="5341186"/>
            <a:ext cx="2005241" cy="52391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dirty="0" smtClean="0"/>
              <a:t>画像</a:t>
            </a:r>
            <a:r>
              <a:rPr lang="ja-JP" altLang="en-US" dirty="0" smtClean="0"/>
              <a:t>を削除</a:t>
            </a:r>
            <a:endParaRPr lang="en-US" altLang="ja-JP" dirty="0"/>
          </a:p>
        </p:txBody>
      </p:sp>
      <p:sp>
        <p:nvSpPr>
          <p:cNvPr id="22" name="テキスト ボックス 21"/>
          <p:cNvSpPr txBox="1"/>
          <p:nvPr/>
        </p:nvSpPr>
        <p:spPr>
          <a:xfrm>
            <a:off x="5260473" y="4384144"/>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23" name="正方形/長方形 22"/>
          <p:cNvSpPr/>
          <p:nvPr/>
        </p:nvSpPr>
        <p:spPr>
          <a:xfrm>
            <a:off x="4128486" y="1536609"/>
            <a:ext cx="3064861" cy="1590469"/>
          </a:xfrm>
          <a:prstGeom prst="rect">
            <a:avLst/>
          </a:prstGeom>
          <a:noFill/>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6109349" y="3353138"/>
            <a:ext cx="2834812" cy="1754326"/>
          </a:xfrm>
          <a:prstGeom prst="rect">
            <a:avLst/>
          </a:prstGeom>
          <a:noFill/>
        </p:spPr>
        <p:txBody>
          <a:bodyPr wrap="square" rtlCol="0">
            <a:spAutoFit/>
          </a:bodyPr>
          <a:lstStyle/>
          <a:p>
            <a:pPr marL="342900" indent="-342900">
              <a:buFont typeface="+mj-lt"/>
              <a:buAutoNum type="arabicPeriod"/>
            </a:pPr>
            <a:r>
              <a:rPr lang="ja-JP" altLang="ja-JP" dirty="0" smtClean="0">
                <a:solidFill>
                  <a:srgbClr val="FF0000"/>
                </a:solidFill>
              </a:rPr>
              <a:t>これ</a:t>
            </a:r>
            <a:r>
              <a:rPr lang="ja-JP" altLang="ja-JP" dirty="0">
                <a:solidFill>
                  <a:srgbClr val="FF0000"/>
                </a:solidFill>
              </a:rPr>
              <a:t>を繰り返し</a:t>
            </a:r>
            <a:r>
              <a:rPr lang="ja-JP" altLang="ja-JP" dirty="0" smtClean="0">
                <a:solidFill>
                  <a:srgbClr val="FF0000"/>
                </a:solidFill>
              </a:rPr>
              <a:t>，</a:t>
            </a:r>
            <a:r>
              <a:rPr lang="ja-JP" altLang="en-US" dirty="0" smtClean="0">
                <a:solidFill>
                  <a:srgbClr val="FF0000"/>
                </a:solidFill>
              </a:rPr>
              <a:t>追加された個体</a:t>
            </a:r>
            <a:r>
              <a:rPr lang="en-US" altLang="ja-JP" dirty="0" smtClean="0">
                <a:solidFill>
                  <a:srgbClr val="FF0000"/>
                </a:solidFill>
              </a:rPr>
              <a:t>A</a:t>
            </a:r>
            <a:r>
              <a:rPr lang="ja-JP" altLang="ja-JP" dirty="0" smtClean="0">
                <a:solidFill>
                  <a:srgbClr val="FF0000"/>
                </a:solidFill>
              </a:rPr>
              <a:t>画像</a:t>
            </a:r>
            <a:r>
              <a:rPr lang="ja-JP" altLang="ja-JP" dirty="0">
                <a:solidFill>
                  <a:srgbClr val="FF0000"/>
                </a:solidFill>
              </a:rPr>
              <a:t>集合を学習データとして</a:t>
            </a:r>
            <a:r>
              <a:rPr lang="ja-JP" altLang="ja-JP" dirty="0" smtClean="0">
                <a:solidFill>
                  <a:srgbClr val="FF0000"/>
                </a:solidFill>
              </a:rPr>
              <a:t>，個体</a:t>
            </a:r>
            <a:r>
              <a:rPr lang="en-US" altLang="ja-JP" i="1" dirty="0">
                <a:solidFill>
                  <a:srgbClr val="FF0000"/>
                </a:solidFill>
              </a:rPr>
              <a:t>A</a:t>
            </a:r>
            <a:r>
              <a:rPr lang="ja-JP" altLang="ja-JP" dirty="0" smtClean="0">
                <a:solidFill>
                  <a:srgbClr val="FF0000"/>
                </a:solidFill>
              </a:rPr>
              <a:t>を</a:t>
            </a:r>
            <a:r>
              <a:rPr lang="ja-JP" altLang="en-US" dirty="0" smtClean="0">
                <a:solidFill>
                  <a:srgbClr val="FF0000"/>
                </a:solidFill>
              </a:rPr>
              <a:t> </a:t>
            </a:r>
            <a:r>
              <a:rPr lang="ja-JP" altLang="ja-JP" dirty="0" smtClean="0">
                <a:solidFill>
                  <a:srgbClr val="FF0000"/>
                </a:solidFill>
              </a:rPr>
              <a:t>識別する</a:t>
            </a:r>
            <a:r>
              <a:rPr lang="ja-JP" altLang="en-US" dirty="0" smtClean="0">
                <a:solidFill>
                  <a:srgbClr val="FF0000"/>
                </a:solidFill>
              </a:rPr>
              <a:t>．</a:t>
            </a:r>
            <a:endParaRPr lang="en-US" altLang="ja-JP" dirty="0" smtClean="0">
              <a:solidFill>
                <a:srgbClr val="FF0000"/>
              </a:solidFill>
            </a:endParaRPr>
          </a:p>
          <a:p>
            <a:pPr marL="342900" indent="-342900">
              <a:buFont typeface="+mj-lt"/>
              <a:buAutoNum type="arabicPeriod"/>
            </a:pPr>
            <a:r>
              <a:rPr kumimoji="1" lang="ja-JP" altLang="en-US" dirty="0" smtClean="0">
                <a:solidFill>
                  <a:srgbClr val="FF0000"/>
                </a:solidFill>
              </a:rPr>
              <a:t>個体</a:t>
            </a:r>
            <a:r>
              <a:rPr kumimoji="1" lang="en-US" altLang="ja-JP" dirty="0" smtClean="0">
                <a:solidFill>
                  <a:srgbClr val="FF0000"/>
                </a:solidFill>
              </a:rPr>
              <a:t>A</a:t>
            </a:r>
            <a:r>
              <a:rPr kumimoji="1" lang="ja-JP" altLang="en-US" dirty="0" smtClean="0">
                <a:solidFill>
                  <a:srgbClr val="FF0000"/>
                </a:solidFill>
              </a:rPr>
              <a:t>画像集合を時系列に分割する．</a:t>
            </a:r>
            <a:endParaRPr kumimoji="1" lang="ja-JP" altLang="en-US" dirty="0">
              <a:solidFill>
                <a:srgbClr val="FF0000"/>
              </a:solidFill>
            </a:endParaRPr>
          </a:p>
        </p:txBody>
      </p:sp>
      <p:sp>
        <p:nvSpPr>
          <p:cNvPr id="25" name="テキスト ボックス 24"/>
          <p:cNvSpPr txBox="1"/>
          <p:nvPr/>
        </p:nvSpPr>
        <p:spPr>
          <a:xfrm>
            <a:off x="4608164" y="1213116"/>
            <a:ext cx="2105504" cy="369332"/>
          </a:xfrm>
          <a:prstGeom prst="rect">
            <a:avLst/>
          </a:prstGeom>
          <a:noFill/>
        </p:spPr>
        <p:txBody>
          <a:bodyPr wrap="square" rtlCol="0">
            <a:spAutoFit/>
          </a:bodyPr>
          <a:lstStyle/>
          <a:p>
            <a:pPr algn="ctr"/>
            <a:r>
              <a:rPr kumimoji="1" lang="ja-JP" altLang="en-US" dirty="0" smtClean="0"/>
              <a:t>学習データセット</a:t>
            </a:r>
            <a:endParaRPr kumimoji="1" lang="ja-JP" altLang="en-US" dirty="0"/>
          </a:p>
        </p:txBody>
      </p:sp>
      <p:sp>
        <p:nvSpPr>
          <p:cNvPr id="26" name="テキスト ボックス 25"/>
          <p:cNvSpPr txBox="1"/>
          <p:nvPr/>
        </p:nvSpPr>
        <p:spPr>
          <a:xfrm>
            <a:off x="5294726" y="1988795"/>
            <a:ext cx="665818" cy="769441"/>
          </a:xfrm>
          <a:prstGeom prst="rect">
            <a:avLst/>
          </a:prstGeom>
          <a:noFill/>
        </p:spPr>
        <p:txBody>
          <a:bodyPr wrap="square" rtlCol="0">
            <a:spAutoFit/>
          </a:bodyPr>
          <a:lstStyle/>
          <a:p>
            <a:pPr algn="ctr"/>
            <a:r>
              <a:rPr kumimoji="1" lang="en-US" altLang="ja-JP" sz="4400" dirty="0" smtClean="0"/>
              <a:t>+</a:t>
            </a:r>
            <a:endParaRPr kumimoji="1" lang="ja-JP" altLang="en-US" sz="4400" dirty="0"/>
          </a:p>
        </p:txBody>
      </p:sp>
    </p:spTree>
    <p:extLst>
      <p:ext uri="{BB962C8B-B14F-4D97-AF65-F5344CB8AC3E}">
        <p14:creationId xmlns:p14="http://schemas.microsoft.com/office/powerpoint/2010/main" val="3260202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TM04033919[[fn=回路]]</Template>
  <TotalTime>12850</TotalTime>
  <Words>2404</Words>
  <Application>Microsoft Office PowerPoint</Application>
  <PresentationFormat>画面に合わせる (4:3)</PresentationFormat>
  <Paragraphs>515</Paragraphs>
  <Slides>35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35</vt:i4>
      </vt:variant>
    </vt:vector>
  </HeadingPairs>
  <TitlesOfParts>
    <vt:vector size="41" baseType="lpstr">
      <vt:lpstr>ＭＳ Ｐゴシック</vt:lpstr>
      <vt:lpstr>メイリオ</vt:lpstr>
      <vt:lpstr>Calibri</vt:lpstr>
      <vt:lpstr>Century Gothic</vt:lpstr>
      <vt:lpstr>Wingdings</vt:lpstr>
      <vt:lpstr>レトロスペクト</vt:lpstr>
      <vt:lpstr>時系列画像集合の類似度に基づいた外観変化の検知手法の検討</vt:lpstr>
      <vt:lpstr>研究背景</vt:lpstr>
      <vt:lpstr>研究動機</vt:lpstr>
      <vt:lpstr>関連研究</vt:lpstr>
      <vt:lpstr>研究課題</vt:lpstr>
      <vt:lpstr>従来手法</vt:lpstr>
      <vt:lpstr>提案方式</vt:lpstr>
      <vt:lpstr>提案方式　概要図</vt:lpstr>
      <vt:lpstr>個体の識別機能の概要図</vt:lpstr>
      <vt:lpstr>個体識別機能のアプローチ</vt:lpstr>
      <vt:lpstr>外観変化の検知機能 概要図</vt:lpstr>
      <vt:lpstr>画像集合間の類似度の算出方法</vt:lpstr>
      <vt:lpstr>外観変化の検知方法</vt:lpstr>
      <vt:lpstr>実験１　実験目的</vt:lpstr>
      <vt:lpstr>実験１　実験データ</vt:lpstr>
      <vt:lpstr>実験１　実験手順</vt:lpstr>
      <vt:lpstr>実験１　実験結果</vt:lpstr>
      <vt:lpstr>実験１　考察</vt:lpstr>
      <vt:lpstr>実験２　目的</vt:lpstr>
      <vt:lpstr>実験２　実験データ</vt:lpstr>
      <vt:lpstr>実験２　実験データ</vt:lpstr>
      <vt:lpstr>実験２　実験方法</vt:lpstr>
      <vt:lpstr>実験２　実験結果：個体A</vt:lpstr>
      <vt:lpstr>実験２　実験結果：個体D</vt:lpstr>
      <vt:lpstr>実験２　実験結果</vt:lpstr>
      <vt:lpstr>実験２　実験結果</vt:lpstr>
      <vt:lpstr>考察</vt:lpstr>
      <vt:lpstr>実験２　実験結果</vt:lpstr>
      <vt:lpstr>実験３</vt:lpstr>
      <vt:lpstr>実験３</vt:lpstr>
      <vt:lpstr>実験３</vt:lpstr>
      <vt:lpstr>実験３</vt:lpstr>
      <vt:lpstr>実験３</vt:lpstr>
      <vt:lpstr>まとめ</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matsuoka</cp:lastModifiedBy>
  <cp:revision>393</cp:revision>
  <cp:lastPrinted>2017-10-03T06:32:54Z</cp:lastPrinted>
  <dcterms:created xsi:type="dcterms:W3CDTF">2017-04-11T06:26:01Z</dcterms:created>
  <dcterms:modified xsi:type="dcterms:W3CDTF">2017-12-13T03:29:06Z</dcterms:modified>
</cp:coreProperties>
</file>