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7" r:id="rId1"/>
  </p:sldMasterIdLst>
  <p:notesMasterIdLst>
    <p:notesMasterId r:id="rId14"/>
  </p:notesMasterIdLst>
  <p:sldIdLst>
    <p:sldId id="256" r:id="rId2"/>
    <p:sldId id="273" r:id="rId3"/>
    <p:sldId id="258" r:id="rId4"/>
    <p:sldId id="280" r:id="rId5"/>
    <p:sldId id="259" r:id="rId6"/>
    <p:sldId id="272" r:id="rId7"/>
    <p:sldId id="283" r:id="rId8"/>
    <p:sldId id="284" r:id="rId9"/>
    <p:sldId id="287" r:id="rId10"/>
    <p:sldId id="269" r:id="rId11"/>
    <p:sldId id="286" r:id="rId12"/>
    <p:sldId id="281" r:id="rId13"/>
  </p:sldIdLst>
  <p:sldSz cx="9144000" cy="6858000" type="screen4x3"/>
  <p:notesSz cx="6858000" cy="994568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齊藤昭平" initials="齊藤昭平" lastIdx="1" clrIdx="0">
    <p:extLst>
      <p:ext uri="{19B8F6BF-5375-455C-9EA6-DF929625EA0E}">
        <p15:presenceInfo xmlns:p15="http://schemas.microsoft.com/office/powerpoint/2012/main" userId="500a0ccf28ff7bc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D6009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中間スタイル 2 - アクセント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6000" autoAdjust="0"/>
  </p:normalViewPr>
  <p:slideViewPr>
    <p:cSldViewPr snapToGrid="0">
      <p:cViewPr varScale="1">
        <p:scale>
          <a:sx n="80" d="100"/>
          <a:sy n="80" d="100"/>
        </p:scale>
        <p:origin x="96" y="258"/>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70" d="100"/>
          <a:sy n="70" d="100"/>
        </p:scale>
        <p:origin x="324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99012"/>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99012"/>
          </a:xfrm>
          <a:prstGeom prst="rect">
            <a:avLst/>
          </a:prstGeom>
        </p:spPr>
        <p:txBody>
          <a:bodyPr vert="horz" lIns="91440" tIns="45720" rIns="91440" bIns="45720" rtlCol="0"/>
          <a:lstStyle>
            <a:lvl1pPr algn="r">
              <a:defRPr sz="1200"/>
            </a:lvl1pPr>
          </a:lstStyle>
          <a:p>
            <a:fld id="{FB1D9D61-ACA8-4A5B-AAF7-13AD6A6C71C7}" type="datetimeFigureOut">
              <a:rPr kumimoji="1" lang="ja-JP" altLang="en-US" smtClean="0"/>
              <a:t>2017/10/10</a:t>
            </a:fld>
            <a:endParaRPr kumimoji="1" lang="ja-JP" altLang="en-US"/>
          </a:p>
        </p:txBody>
      </p:sp>
      <p:sp>
        <p:nvSpPr>
          <p:cNvPr id="4" name="スライド イメージ プレースホルダー 3"/>
          <p:cNvSpPr>
            <a:spLocks noGrp="1" noRot="1" noChangeAspect="1"/>
          </p:cNvSpPr>
          <p:nvPr>
            <p:ph type="sldImg" idx="2"/>
          </p:nvPr>
        </p:nvSpPr>
        <p:spPr>
          <a:xfrm>
            <a:off x="1190625" y="1243013"/>
            <a:ext cx="4476750" cy="3357562"/>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786362"/>
            <a:ext cx="5486400" cy="3916115"/>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9446678"/>
            <a:ext cx="2971800" cy="499011"/>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9446678"/>
            <a:ext cx="2971800" cy="499011"/>
          </a:xfrm>
          <a:prstGeom prst="rect">
            <a:avLst/>
          </a:prstGeom>
        </p:spPr>
        <p:txBody>
          <a:bodyPr vert="horz" lIns="91440" tIns="45720" rIns="91440" bIns="45720" rtlCol="0" anchor="b"/>
          <a:lstStyle>
            <a:lvl1pPr algn="r">
              <a:defRPr sz="1200"/>
            </a:lvl1pPr>
          </a:lstStyle>
          <a:p>
            <a:fld id="{D380CBC4-0589-4213-BB87-B4148FCBA604}" type="slidenum">
              <a:rPr kumimoji="1" lang="ja-JP" altLang="en-US" smtClean="0"/>
              <a:t>‹#›</a:t>
            </a:fld>
            <a:endParaRPr kumimoji="1" lang="ja-JP" altLang="en-US"/>
          </a:p>
        </p:txBody>
      </p:sp>
    </p:spTree>
    <p:extLst>
      <p:ext uri="{BB962C8B-B14F-4D97-AF65-F5344CB8AC3E}">
        <p14:creationId xmlns:p14="http://schemas.microsoft.com/office/powerpoint/2010/main" val="2411388217"/>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190625" y="1243013"/>
            <a:ext cx="4476750" cy="3357562"/>
          </a:xfrm>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D380CBC4-0589-4213-BB87-B4148FCBA604}" type="slidenum">
              <a:rPr kumimoji="1" lang="ja-JP" altLang="en-US" smtClean="0"/>
              <a:t>1</a:t>
            </a:fld>
            <a:endParaRPr kumimoji="1" lang="ja-JP" altLang="en-US"/>
          </a:p>
        </p:txBody>
      </p:sp>
    </p:spTree>
    <p:extLst>
      <p:ext uri="{BB962C8B-B14F-4D97-AF65-F5344CB8AC3E}">
        <p14:creationId xmlns:p14="http://schemas.microsoft.com/office/powerpoint/2010/main" val="10638440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190625" y="1243013"/>
            <a:ext cx="4476750" cy="3357562"/>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380CBC4-0589-4213-BB87-B4148FCBA604}" type="slidenum">
              <a:rPr kumimoji="1" lang="ja-JP" altLang="en-US" smtClean="0"/>
              <a:t>6</a:t>
            </a:fld>
            <a:endParaRPr kumimoji="1" lang="ja-JP" altLang="en-US"/>
          </a:p>
        </p:txBody>
      </p:sp>
    </p:spTree>
    <p:extLst>
      <p:ext uri="{BB962C8B-B14F-4D97-AF65-F5344CB8AC3E}">
        <p14:creationId xmlns:p14="http://schemas.microsoft.com/office/powerpoint/2010/main" val="12855151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190625" y="1243013"/>
            <a:ext cx="4476750" cy="3357562"/>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380CBC4-0589-4213-BB87-B4148FCBA604}" type="slidenum">
              <a:rPr kumimoji="1" lang="ja-JP" altLang="en-US" smtClean="0"/>
              <a:t>12</a:t>
            </a:fld>
            <a:endParaRPr kumimoji="1" lang="ja-JP" altLang="en-US"/>
          </a:p>
        </p:txBody>
      </p:sp>
    </p:spTree>
    <p:extLst>
      <p:ext uri="{BB962C8B-B14F-4D97-AF65-F5344CB8AC3E}">
        <p14:creationId xmlns:p14="http://schemas.microsoft.com/office/powerpoint/2010/main" val="347459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7" name="Rectangle 6"/>
          <p:cNvSpPr/>
          <p:nvPr/>
        </p:nvSpPr>
        <p:spPr>
          <a:xfrm>
            <a:off x="2383"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3"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B4D679D8-5025-4E05-B79C-462075F67107}" type="datetime1">
              <a:rPr lang="en-US" altLang="ja-JP" smtClean="0"/>
              <a:t>10/10/2017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97352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38751314-B6D2-4073-A6AE-07D4308FC85A}" type="datetime1">
              <a:rPr lang="en-US" altLang="ja-JP" smtClean="0"/>
              <a:t>10/10/2017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22781998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縦書きタイトルと&#10;縦書きテキスト">
    <p:spTree>
      <p:nvGrpSpPr>
        <p:cNvPr id="1" name=""/>
        <p:cNvGrpSpPr/>
        <p:nvPr/>
      </p:nvGrpSpPr>
      <p:grpSpPr>
        <a:xfrm>
          <a:off x="0" y="0"/>
          <a:ext cx="0" cy="0"/>
          <a:chOff x="0" y="0"/>
          <a:chExt cx="0" cy="0"/>
        </a:xfrm>
      </p:grpSpPr>
      <p:sp>
        <p:nvSpPr>
          <p:cNvPr id="7" name="Rectangle 6"/>
          <p:cNvSpPr/>
          <p:nvPr/>
        </p:nvSpPr>
        <p:spPr>
          <a:xfrm>
            <a:off x="2383"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3"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6" y="412302"/>
            <a:ext cx="1971675" cy="5759898"/>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628651" y="412302"/>
            <a:ext cx="5800725" cy="5759898"/>
          </a:xfrm>
        </p:spPr>
        <p:txBody>
          <a:bodyPr vert="eaVert" lIns="45720" tIns="0" rIns="45720" bIns="0"/>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0BC9C098-22BB-42C8-BB3E-832A53EAA1CD}" type="datetime1">
              <a:rPr lang="en-US" altLang="ja-JP" smtClean="0"/>
              <a:t>10/10/2017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748154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4000">
                <a:latin typeface="メイリオ" panose="020B0604030504040204" pitchFamily="50" charset="-128"/>
                <a:ea typeface="メイリオ" panose="020B0604030504040204" pitchFamily="50" charset="-128"/>
                <a:cs typeface="メイリオ" panose="020B0604030504040204" pitchFamily="50" charset="-128"/>
              </a:defRPr>
            </a:lvl1pPr>
          </a:lstStyle>
          <a:p>
            <a:r>
              <a:rPr lang="ja-JP" altLang="en-US" dirty="0" smtClean="0"/>
              <a:t>マスター タイトルの書式設定</a:t>
            </a:r>
            <a:endParaRPr lang="en-US" dirty="0"/>
          </a:p>
        </p:txBody>
      </p:sp>
      <p:sp>
        <p:nvSpPr>
          <p:cNvPr id="3" name="Content Placeholder 2"/>
          <p:cNvSpPr>
            <a:spLocks noGrp="1"/>
          </p:cNvSpPr>
          <p:nvPr>
            <p:ph idx="1"/>
          </p:nvPr>
        </p:nvSpPr>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vl2pPr>
              <a:defRPr>
                <a:latin typeface="メイリオ" panose="020B0604030504040204" pitchFamily="50" charset="-128"/>
                <a:ea typeface="メイリオ" panose="020B0604030504040204" pitchFamily="50" charset="-128"/>
                <a:cs typeface="メイリオ" panose="020B0604030504040204" pitchFamily="50" charset="-128"/>
              </a:defRPr>
            </a:lvl2pPr>
            <a:lvl3pPr>
              <a:defRPr>
                <a:latin typeface="メイリオ" panose="020B0604030504040204" pitchFamily="50" charset="-128"/>
                <a:ea typeface="メイリオ" panose="020B0604030504040204" pitchFamily="50" charset="-128"/>
                <a:cs typeface="メイリオ" panose="020B0604030504040204" pitchFamily="50" charset="-128"/>
              </a:defRPr>
            </a:lvl3pPr>
            <a:lvl4pPr>
              <a:defRPr>
                <a:latin typeface="メイリオ" panose="020B0604030504040204" pitchFamily="50" charset="-128"/>
                <a:ea typeface="メイリオ" panose="020B0604030504040204" pitchFamily="50" charset="-128"/>
                <a:cs typeface="メイリオ" panose="020B0604030504040204" pitchFamily="50" charset="-128"/>
              </a:defRPr>
            </a:lvl4pPr>
            <a:lvl5pPr>
              <a:defRPr>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en-US" dirty="0"/>
          </a:p>
        </p:txBody>
      </p:sp>
      <p:sp>
        <p:nvSpPr>
          <p:cNvPr id="4" name="Date Placeholder 3"/>
          <p:cNvSpPr>
            <a:spLocks noGrp="1"/>
          </p:cNvSpPr>
          <p:nvPr>
            <p:ph type="dt" sz="half" idx="10"/>
          </p:nvPr>
        </p:nvSpPr>
        <p:spPr/>
        <p:txBody>
          <a:bodyPr/>
          <a:lstStyle/>
          <a:p>
            <a:fld id="{A3E28D29-1ECB-41DF-951B-2A23F95AD026}" type="datetimeFigureOut">
              <a:rPr lang="en-US" smtClean="0"/>
              <a:t>10/10/2017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lvl1pPr>
              <a:defRPr sz="2400">
                <a:latin typeface="FuturaExtended" panose="020B0B00000000000000" pitchFamily="34" charset="0"/>
                <a:ea typeface="メイリオ" panose="020B0604030504040204" pitchFamily="50" charset="-128"/>
                <a:cs typeface="メイリオ" panose="020B0604030504040204" pitchFamily="50" charset="-128"/>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7082519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3"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3"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539BE60D-24A1-4A9E-A840-166DE671F575}" type="datetime1">
              <a:rPr lang="en-US" altLang="ja-JP" smtClean="0"/>
              <a:t>10/10/2017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319903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6"/>
            <a:ext cx="7543800" cy="1450757"/>
          </a:xfrm>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822960" y="1845737"/>
            <a:ext cx="3703320" cy="4023359"/>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4663440" y="1845735"/>
            <a:ext cx="3703320" cy="402336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FE3DD998-BB9B-4101-AD44-243BA684CC90}" type="datetime1">
              <a:rPr lang="en-US" altLang="ja-JP" smtClean="0"/>
              <a:t>10/10/2017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9579870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6"/>
            <a:ext cx="7543800" cy="1450757"/>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822960" y="2582335"/>
            <a:ext cx="3703320" cy="328676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4663440" y="2582334"/>
            <a:ext cx="3703320" cy="328676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F4F24E2B-3C04-4ABF-8CEB-AB3815E37936}" type="datetime1">
              <a:rPr lang="en-US" altLang="ja-JP" smtClean="0"/>
              <a:t>10/10/2017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776602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C21E21EF-D4E1-451F-B94E-93AB21316E0D}" type="datetime1">
              <a:rPr lang="en-US" altLang="ja-JP" smtClean="0"/>
              <a:t>10/10/2017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278234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5" name="Rectangle 4"/>
          <p:cNvSpPr/>
          <p:nvPr/>
        </p:nvSpPr>
        <p:spPr>
          <a:xfrm>
            <a:off x="2383"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3"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AAEF6967-F1EC-47AE-BE23-EF3EC8F16C61}" type="datetime1">
              <a:rPr lang="en-US" altLang="ja-JP" smtClean="0"/>
              <a:t>10/10/2017</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99807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10;コンテンツ">
    <p:spTree>
      <p:nvGrpSpPr>
        <p:cNvPr id="1" name=""/>
        <p:cNvGrpSpPr/>
        <p:nvPr/>
      </p:nvGrpSpPr>
      <p:grpSpPr>
        <a:xfrm>
          <a:off x="0" y="0"/>
          <a:ext cx="0" cy="0"/>
          <a:chOff x="0" y="0"/>
          <a:chExt cx="0" cy="0"/>
        </a:xfrm>
      </p:grpSpPr>
      <p:sp>
        <p:nvSpPr>
          <p:cNvPr id="8" name="Rectangle 7"/>
          <p:cNvSpPr/>
          <p:nvPr/>
        </p:nvSpPr>
        <p:spPr>
          <a:xfrm>
            <a:off x="14"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3600450" y="731520"/>
            <a:ext cx="4869180" cy="525780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a:xfrm>
            <a:off x="349135" y="6459788"/>
            <a:ext cx="1963883" cy="365125"/>
          </a:xfrm>
        </p:spPr>
        <p:txBody>
          <a:bodyPr/>
          <a:lstStyle>
            <a:lvl1pPr algn="l">
              <a:defRPr/>
            </a:lvl1pPr>
          </a:lstStyle>
          <a:p>
            <a:fld id="{6E764A74-4AD5-4AFC-9077-2DF91BAD1162}" type="datetime1">
              <a:rPr lang="en-US" altLang="ja-JP" smtClean="0"/>
              <a:t>10/10/2017</a:t>
            </a:fld>
            <a:endParaRPr lang="en-US" dirty="0"/>
          </a:p>
        </p:txBody>
      </p:sp>
      <p:sp>
        <p:nvSpPr>
          <p:cNvPr id="6" name="Footer Placeholder 5"/>
          <p:cNvSpPr>
            <a:spLocks noGrp="1"/>
          </p:cNvSpPr>
          <p:nvPr>
            <p:ph type="ftr" sz="quarter" idx="11"/>
          </p:nvPr>
        </p:nvSpPr>
        <p:spPr>
          <a:xfrm>
            <a:off x="3600450" y="6459788"/>
            <a:ext cx="348615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519954A3-9DFD-4C44-94BA-B95130A3BA1C}" type="slidenum">
              <a:rPr lang="en-US" smtClean="0"/>
              <a:t>‹#›</a:t>
            </a:fld>
            <a:endParaRPr lang="en-US" dirty="0"/>
          </a:p>
        </p:txBody>
      </p:sp>
    </p:spTree>
    <p:extLst>
      <p:ext uri="{BB962C8B-B14F-4D97-AF65-F5344CB8AC3E}">
        <p14:creationId xmlns:p14="http://schemas.microsoft.com/office/powerpoint/2010/main" val="12991693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8" name="Rectangle 7"/>
          <p:cNvSpPr/>
          <p:nvPr/>
        </p:nvSpPr>
        <p:spPr>
          <a:xfrm>
            <a:off x="1"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3"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13" y="0"/>
            <a:ext cx="9143989"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図を追加</a:t>
            </a:r>
            <a:endParaRPr lang="en-US" dirty="0"/>
          </a:p>
        </p:txBody>
      </p:sp>
      <p:sp>
        <p:nvSpPr>
          <p:cNvPr id="4" name="Text Placeholder 3"/>
          <p:cNvSpPr>
            <a:spLocks noGrp="1"/>
          </p:cNvSpPr>
          <p:nvPr>
            <p:ph type="body" sz="half" idx="2"/>
          </p:nvPr>
        </p:nvSpPr>
        <p:spPr>
          <a:xfrm>
            <a:off x="822960"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C38F275F-7448-43B2-84A4-C9C05D58435E}" type="datetime1">
              <a:rPr lang="en-US" altLang="ja-JP" smtClean="0"/>
              <a:t>10/10/2017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124884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 y="6334316"/>
            <a:ext cx="9144001"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6"/>
            <a:ext cx="7543800" cy="1450757"/>
          </a:xfrm>
          <a:prstGeom prst="rect">
            <a:avLst/>
          </a:prstGeom>
        </p:spPr>
        <p:txBody>
          <a:bodyPr vert="horz" lIns="91440" tIns="45720" rIns="91440" bIns="45720" rtlCol="0" anchor="b">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822962" y="6459788"/>
            <a:ext cx="1854203" cy="365125"/>
          </a:xfrm>
          <a:prstGeom prst="rect">
            <a:avLst/>
          </a:prstGeom>
        </p:spPr>
        <p:txBody>
          <a:bodyPr vert="horz" lIns="91440" tIns="45720" rIns="91440" bIns="45720" rtlCol="0" anchor="ctr"/>
          <a:lstStyle>
            <a:lvl1pPr algn="l">
              <a:defRPr sz="900">
                <a:solidFill>
                  <a:srgbClr val="FFFFFF"/>
                </a:solidFill>
              </a:defRPr>
            </a:lvl1pPr>
          </a:lstStyle>
          <a:p>
            <a:fld id="{877C358A-73FF-4517-A2C8-3BFC83FCB4DB}" type="datetime1">
              <a:rPr lang="en-US" altLang="ja-JP" smtClean="0"/>
              <a:t>10/10/2017</a:t>
            </a:fld>
            <a:endParaRPr lang="en-US" dirty="0"/>
          </a:p>
        </p:txBody>
      </p:sp>
      <p:sp>
        <p:nvSpPr>
          <p:cNvPr id="5" name="Footer Placeholder 4"/>
          <p:cNvSpPr>
            <a:spLocks noGrp="1"/>
          </p:cNvSpPr>
          <p:nvPr>
            <p:ph type="ftr" sz="quarter" idx="3"/>
          </p:nvPr>
        </p:nvSpPr>
        <p:spPr>
          <a:xfrm>
            <a:off x="2764640" y="6459788"/>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7425345" y="6459788"/>
            <a:ext cx="984019" cy="365125"/>
          </a:xfrm>
          <a:prstGeom prst="rect">
            <a:avLst/>
          </a:prstGeom>
        </p:spPr>
        <p:txBody>
          <a:bodyPr vert="horz" lIns="91440" tIns="45720" rIns="91440" bIns="45720" rtlCol="0" anchor="ctr"/>
          <a:lstStyle>
            <a:lvl1pPr algn="r">
              <a:defRPr sz="1050">
                <a:solidFill>
                  <a:srgbClr val="FFFFFF"/>
                </a:solidFill>
              </a:defRPr>
            </a:lvl1pPr>
          </a:lstStyle>
          <a:p>
            <a:fld id="{D57F1E4F-1CFF-5643-939E-217C01CDF565}" type="slidenum">
              <a:rPr lang="en-US" smtClean="0"/>
              <a:pPr/>
              <a:t>‹#›</a:t>
            </a:fld>
            <a:endParaRPr lang="en-US" dirty="0"/>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90263912"/>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Lst>
  <p:hf hdr="0" ftr="0" dt="0"/>
  <p:txStyles>
    <p:titleStyle>
      <a:lvl1pPr algn="l" defTabSz="914400" rtl="0" eaLnBrk="1" latinLnBrk="0" hangingPunct="1">
        <a:lnSpc>
          <a:spcPct val="85000"/>
        </a:lnSpc>
        <a:spcBef>
          <a:spcPct val="0"/>
        </a:spcBef>
        <a:buNone/>
        <a:defRPr kumimoji="1"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jpg"/><Relationship Id="rId5" Type="http://schemas.openxmlformats.org/officeDocument/2006/relationships/image" Target="../media/image3.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58785" y="253498"/>
            <a:ext cx="6755868" cy="316872"/>
          </a:xfrm>
        </p:spPr>
        <p:txBody>
          <a:bodyPr anchor="t">
            <a:noAutofit/>
          </a:bodyPr>
          <a:lstStyle/>
          <a:p>
            <a:pPr algn="r"/>
            <a:r>
              <a:rPr lang="en-US" altLang="ja-JP" sz="1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2017</a:t>
            </a:r>
            <a:r>
              <a:rPr lang="ja-JP" altLang="en-US" sz="1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年</a:t>
            </a:r>
            <a:r>
              <a:rPr lang="en-US" altLang="ja-JP"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10</a:t>
            </a:r>
            <a:r>
              <a:rPr lang="ja-JP" altLang="en-US" sz="1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月</a:t>
            </a:r>
            <a:r>
              <a:rPr lang="en-US" altLang="ja-JP"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4</a:t>
            </a:r>
            <a:r>
              <a:rPr lang="ja-JP" altLang="en-US" sz="1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日</a:t>
            </a:r>
            <a:r>
              <a:rPr lang="en-US" altLang="ja-JP"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r>
            <a:br>
              <a:rPr lang="en-US" altLang="ja-JP"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br>
            <a:r>
              <a:rPr lang="en-US" altLang="ja-JP"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r>
            <a:br>
              <a:rPr lang="en-US" altLang="ja-JP"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br>
            <a:r>
              <a:rPr lang="en-US" altLang="ja-JP"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r>
            <a:br>
              <a:rPr lang="en-US" altLang="ja-JP"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br>
            <a:endParaRPr lang="ja-JP" altLang="en-US"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サブタイトル 2"/>
          <p:cNvSpPr>
            <a:spLocks noGrp="1"/>
          </p:cNvSpPr>
          <p:nvPr>
            <p:ph type="subTitle" idx="1"/>
          </p:nvPr>
        </p:nvSpPr>
        <p:spPr>
          <a:xfrm>
            <a:off x="896216" y="570370"/>
            <a:ext cx="7076906" cy="5380329"/>
          </a:xfrm>
        </p:spPr>
        <p:txBody>
          <a:bodyPr>
            <a:noAutofit/>
          </a:bodyPr>
          <a:lstStyle/>
          <a:p>
            <a:endParaRPr lang="en-US" altLang="ja-JP"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endParaRPr lang="en-US" altLang="ja-JP"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endParaRPr lang="en-US" altLang="ja-JP"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sz="4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SNS</a:t>
            </a:r>
            <a:r>
              <a:rPr lang="ja-JP" altLang="en-US" sz="4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の</a:t>
            </a:r>
            <a:r>
              <a:rPr lang="ja-JP" altLang="en-US" sz="4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投稿を対象とした</a:t>
            </a:r>
            <a:endParaRPr lang="en-US" altLang="ja-JP" sz="4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4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鉄道における</a:t>
            </a:r>
            <a:endParaRPr lang="en-US" altLang="ja-JP" sz="4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4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改善点分析システム</a:t>
            </a:r>
            <a:endParaRPr lang="en-US" altLang="ja-JP"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学籍番号</a:t>
            </a:r>
            <a:r>
              <a:rPr lang="en-US" altLang="ja-JP"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1421102</a:t>
            </a:r>
            <a:r>
              <a:rPr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r>
              <a:rPr lang="ja-JP" altLang="en-US"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r>
              <a:rPr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氏名</a:t>
            </a:r>
            <a:r>
              <a:rPr lang="en-US" altLang="ja-JP"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r>
              <a:rPr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齊藤 昭平</a:t>
            </a:r>
            <a:endParaRPr lang="en-US" altLang="ja-JP"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指導教員</a:t>
            </a:r>
            <a:r>
              <a:rPr lang="en-US" altLang="ja-JP"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r>
              <a:rPr lang="ja-JP" altLang="en-US"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鷹野 孝典 准教授</a:t>
            </a:r>
            <a:endParaRPr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endParaRPr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スライド番号プレースホルダー 3"/>
          <p:cNvSpPr>
            <a:spLocks noGrp="1"/>
          </p:cNvSpPr>
          <p:nvPr>
            <p:ph type="sldNum" sz="quarter" idx="12"/>
          </p:nvPr>
        </p:nvSpPr>
        <p:spPr>
          <a:xfrm>
            <a:off x="7973124" y="6321920"/>
            <a:ext cx="496451" cy="660773"/>
          </a:xfrm>
        </p:spPr>
        <p:txBody>
          <a:bodyPr/>
          <a:lstStyle/>
          <a:p>
            <a:pPr algn="ctr"/>
            <a:fld id="{D57F1E4F-1CFF-5643-939E-217C01CDF565}" type="slidenum">
              <a:rPr lang="en-US" sz="2400">
                <a:latin typeface="FuturaExtended" panose="020B0B00000000000000" pitchFamily="34" charset="0"/>
                <a:ea typeface="メイリオ" panose="020B0604030504040204" pitchFamily="50" charset="-128"/>
                <a:cs typeface="メイリオ" panose="020B0604030504040204" pitchFamily="50" charset="-128"/>
              </a:rPr>
              <a:pPr algn="ctr"/>
              <a:t>1</a:t>
            </a:fld>
            <a:endParaRPr lang="en-US" sz="2400" dirty="0">
              <a:latin typeface="FuturaExtended" panose="020B0B00000000000000" pitchFamily="34" charset="0"/>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47398429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22960" y="959667"/>
            <a:ext cx="7543800" cy="777694"/>
          </a:xfrm>
        </p:spPr>
        <p:txBody>
          <a:bodyPr/>
          <a:lstStyle/>
          <a:p>
            <a:r>
              <a:rPr kumimoji="1" lang="ja-JP" altLang="en-US" dirty="0" smtClean="0">
                <a:solidFill>
                  <a:schemeClr val="tx1"/>
                </a:solidFill>
              </a:rPr>
              <a:t>進捗</a:t>
            </a:r>
            <a:r>
              <a:rPr kumimoji="1" lang="en-US" altLang="ja-JP" dirty="0" smtClean="0">
                <a:solidFill>
                  <a:schemeClr val="tx1"/>
                </a:solidFill>
              </a:rPr>
              <a:t>(1)</a:t>
            </a:r>
            <a:endParaRPr kumimoji="1" lang="ja-JP" altLang="en-US" dirty="0">
              <a:solidFill>
                <a:schemeClr val="tx1"/>
              </a:solidFill>
            </a:endParaRPr>
          </a:p>
        </p:txBody>
      </p:sp>
      <p:sp>
        <p:nvSpPr>
          <p:cNvPr id="3" name="コンテンツ プレースホルダー 2"/>
          <p:cNvSpPr>
            <a:spLocks noGrp="1"/>
          </p:cNvSpPr>
          <p:nvPr>
            <p:ph idx="1"/>
          </p:nvPr>
        </p:nvSpPr>
        <p:spPr>
          <a:xfrm>
            <a:off x="822960" y="1845735"/>
            <a:ext cx="7841207" cy="4464531"/>
          </a:xfrm>
        </p:spPr>
        <p:txBody>
          <a:bodyPr>
            <a:normAutofit/>
          </a:bodyPr>
          <a:lstStyle/>
          <a:p>
            <a:r>
              <a:rPr kumimoji="1" lang="ja-JP" altLang="en-US" dirty="0" smtClean="0">
                <a:solidFill>
                  <a:schemeClr val="tx1"/>
                </a:solidFill>
              </a:rPr>
              <a:t>　</a:t>
            </a:r>
            <a:r>
              <a:rPr lang="ja-JP" altLang="en-US" sz="1600" dirty="0">
                <a:solidFill>
                  <a:schemeClr val="tx1"/>
                </a:solidFill>
              </a:rPr>
              <a:t>まず，</a:t>
            </a:r>
            <a:r>
              <a:rPr lang="en-US" altLang="ja-JP" sz="1600" dirty="0">
                <a:solidFill>
                  <a:schemeClr val="tx1"/>
                </a:solidFill>
              </a:rPr>
              <a:t>Twitter API</a:t>
            </a:r>
            <a:r>
              <a:rPr lang="ja-JP" altLang="en-US" sz="1600" dirty="0">
                <a:solidFill>
                  <a:schemeClr val="tx1"/>
                </a:solidFill>
              </a:rPr>
              <a:t>を用いた</a:t>
            </a:r>
            <a:r>
              <a:rPr lang="en-US" altLang="ja-JP" sz="1600" dirty="0">
                <a:solidFill>
                  <a:schemeClr val="tx1"/>
                </a:solidFill>
              </a:rPr>
              <a:t>Twitter</a:t>
            </a:r>
            <a:r>
              <a:rPr lang="ja-JP" altLang="en-US" sz="1600" dirty="0">
                <a:solidFill>
                  <a:schemeClr val="tx1"/>
                </a:solidFill>
              </a:rPr>
              <a:t>投稿検索サービスの「ついぽーと」で</a:t>
            </a:r>
            <a:r>
              <a:rPr lang="en-US" altLang="ja-JP" sz="1600" b="1" dirty="0">
                <a:solidFill>
                  <a:srgbClr val="FF0000"/>
                </a:solidFill>
              </a:rPr>
              <a:t>205</a:t>
            </a:r>
            <a:r>
              <a:rPr lang="ja-JP" altLang="en-US" sz="1600" b="1" dirty="0">
                <a:solidFill>
                  <a:srgbClr val="FF0000"/>
                </a:solidFill>
              </a:rPr>
              <a:t>件のツイートを取得し，</a:t>
            </a:r>
            <a:r>
              <a:rPr lang="ja-JP" altLang="en-US" sz="1600" dirty="0">
                <a:solidFill>
                  <a:schemeClr val="tx1"/>
                </a:solidFill>
              </a:rPr>
              <a:t>テキストファイルで保存した．今回の検索キーワードは</a:t>
            </a:r>
            <a:r>
              <a:rPr lang="ja-JP" altLang="en-US" sz="1600" b="1" dirty="0">
                <a:solidFill>
                  <a:schemeClr val="tx1"/>
                </a:solidFill>
              </a:rPr>
              <a:t>「駅 混んで」</a:t>
            </a:r>
            <a:r>
              <a:rPr lang="ja-JP" altLang="en-US" sz="1600" dirty="0">
                <a:solidFill>
                  <a:schemeClr val="tx1"/>
                </a:solidFill>
              </a:rPr>
              <a:t>とした．そのなかで「混んでない」が含まれるツイートを抽出</a:t>
            </a:r>
            <a:r>
              <a:rPr lang="ja-JP" altLang="en-US" sz="1600" dirty="0" smtClean="0">
                <a:solidFill>
                  <a:schemeClr val="tx1"/>
                </a:solidFill>
              </a:rPr>
              <a:t>した</a:t>
            </a:r>
            <a:r>
              <a:rPr lang="en-US" altLang="ja-JP" sz="1600" dirty="0" smtClean="0">
                <a:solidFill>
                  <a:schemeClr val="tx1"/>
                </a:solidFill>
              </a:rPr>
              <a:t>(</a:t>
            </a:r>
            <a:r>
              <a:rPr lang="ja-JP" altLang="en-US" sz="1600" dirty="0" smtClean="0">
                <a:solidFill>
                  <a:schemeClr val="tx1"/>
                </a:solidFill>
              </a:rPr>
              <a:t>その他の検索キーワードでもデータを取得した</a:t>
            </a:r>
            <a:r>
              <a:rPr lang="en-US" altLang="ja-JP" sz="1600" dirty="0" smtClean="0">
                <a:solidFill>
                  <a:schemeClr val="tx1"/>
                </a:solidFill>
              </a:rPr>
              <a:t>)</a:t>
            </a:r>
            <a:r>
              <a:rPr lang="ja-JP" altLang="en-US" sz="1600" dirty="0" err="1" smtClean="0">
                <a:solidFill>
                  <a:schemeClr val="tx1"/>
                </a:solidFill>
              </a:rPr>
              <a:t>．</a:t>
            </a:r>
            <a:endParaRPr lang="en-US" altLang="ja-JP" sz="1600" dirty="0">
              <a:solidFill>
                <a:schemeClr val="tx1"/>
              </a:solidFill>
            </a:endParaRPr>
          </a:p>
          <a:p>
            <a:endParaRPr lang="en-US" altLang="ja-JP" dirty="0" smtClean="0">
              <a:solidFill>
                <a:schemeClr val="tx1"/>
              </a:solidFill>
            </a:endParaRPr>
          </a:p>
          <a:p>
            <a:pPr marL="0" indent="0">
              <a:buNone/>
            </a:pPr>
            <a:endParaRPr lang="en-US" altLang="ja-JP" dirty="0" smtClean="0">
              <a:solidFill>
                <a:schemeClr val="tx1"/>
              </a:solidFill>
            </a:endParaRPr>
          </a:p>
          <a:p>
            <a:pPr marL="0" indent="0">
              <a:buNone/>
            </a:pPr>
            <a:endParaRPr lang="en-US" altLang="ja-JP" dirty="0" smtClean="0">
              <a:solidFill>
                <a:schemeClr val="tx1"/>
              </a:solidFill>
            </a:endParaRPr>
          </a:p>
          <a:p>
            <a:pPr marL="0" indent="0">
              <a:buNone/>
            </a:pPr>
            <a:endParaRPr lang="en-US" altLang="ja-JP" dirty="0" smtClean="0">
              <a:solidFill>
                <a:schemeClr val="tx1"/>
              </a:solidFill>
            </a:endParaRPr>
          </a:p>
          <a:p>
            <a:pPr marL="0" indent="0">
              <a:buNone/>
            </a:pPr>
            <a:endParaRPr lang="en-US" altLang="ja-JP" dirty="0">
              <a:solidFill>
                <a:schemeClr val="tx1"/>
              </a:solidFill>
            </a:endParaRPr>
          </a:p>
          <a:p>
            <a:pPr marL="0" indent="0">
              <a:buNone/>
            </a:pPr>
            <a:r>
              <a:rPr lang="en-US" altLang="ja-JP" dirty="0">
                <a:solidFill>
                  <a:schemeClr val="tx1"/>
                </a:solidFill>
              </a:rPr>
              <a:t> </a:t>
            </a:r>
            <a:r>
              <a:rPr lang="en-US" altLang="ja-JP" dirty="0" smtClean="0">
                <a:solidFill>
                  <a:schemeClr val="tx1"/>
                </a:solidFill>
              </a:rPr>
              <a:t> </a:t>
            </a:r>
            <a:r>
              <a:rPr lang="ja-JP" altLang="en-US" dirty="0" smtClean="0">
                <a:solidFill>
                  <a:schemeClr val="tx1"/>
                </a:solidFill>
              </a:rPr>
              <a:t>　　　　</a:t>
            </a:r>
            <a:r>
              <a:rPr lang="ja-JP" altLang="en-US" sz="1600" dirty="0">
                <a:solidFill>
                  <a:schemeClr val="tx1"/>
                </a:solidFill>
              </a:rPr>
              <a:t>　</a:t>
            </a:r>
            <a:r>
              <a:rPr lang="ja-JP" altLang="en-US" dirty="0" smtClean="0">
                <a:solidFill>
                  <a:schemeClr val="tx1"/>
                </a:solidFill>
              </a:rPr>
              <a:t>　</a:t>
            </a:r>
            <a:endParaRPr lang="en-US" altLang="ja-JP" dirty="0" smtClean="0">
              <a:solidFill>
                <a:schemeClr val="tx1"/>
              </a:solidFill>
            </a:endParaRPr>
          </a:p>
        </p:txBody>
      </p:sp>
      <p:sp>
        <p:nvSpPr>
          <p:cNvPr id="4" name="スライド番号プレースホルダー 3"/>
          <p:cNvSpPr>
            <a:spLocks noGrp="1"/>
          </p:cNvSpPr>
          <p:nvPr>
            <p:ph type="sldNum" sz="quarter" idx="12"/>
          </p:nvPr>
        </p:nvSpPr>
        <p:spPr/>
        <p:txBody>
          <a:bodyPr/>
          <a:lstStyle/>
          <a:p>
            <a:fld id="{D57F1E4F-1CFF-5643-939E-217C01CDF565}" type="slidenum">
              <a:rPr lang="en-US" smtClean="0"/>
              <a:pPr/>
              <a:t>10</a:t>
            </a:fld>
            <a:endParaRPr lang="en-US" dirty="0"/>
          </a:p>
        </p:txBody>
      </p:sp>
      <p:sp>
        <p:nvSpPr>
          <p:cNvPr id="6" name="正方形/長方形 5"/>
          <p:cNvSpPr/>
          <p:nvPr/>
        </p:nvSpPr>
        <p:spPr>
          <a:xfrm>
            <a:off x="990600" y="2895599"/>
            <a:ext cx="3269594" cy="259080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ja-JP" altLang="en-US" sz="1600" dirty="0">
                <a:solidFill>
                  <a:sysClr val="windowText" lastClr="000000"/>
                </a:solidFill>
                <a:latin typeface="メイリオ" panose="020B0604030504040204" pitchFamily="50" charset="-128"/>
                <a:ea typeface="メイリオ" panose="020B0604030504040204" pitchFamily="50" charset="-128"/>
                <a:cs typeface="メイリオ" panose="020B0604030504040204" pitchFamily="50" charset="-128"/>
              </a:rPr>
              <a:t>･ ここのトイレ混んでない</a:t>
            </a:r>
            <a:endParaRPr kumimoji="1" lang="en-US" altLang="ja-JP" sz="1600" dirty="0">
              <a:solidFill>
                <a:sysClr val="windowText" lastClr="000000"/>
              </a:solidFill>
              <a:latin typeface="メイリオ" panose="020B0604030504040204" pitchFamily="50" charset="-128"/>
              <a:ea typeface="メイリオ" panose="020B0604030504040204" pitchFamily="50" charset="-128"/>
              <a:cs typeface="メイリオ" panose="020B0604030504040204" pitchFamily="50" charset="-128"/>
            </a:endParaRPr>
          </a:p>
          <a:p>
            <a:r>
              <a:rPr kumimoji="1" lang="ja-JP" altLang="en-US" sz="1600" dirty="0">
                <a:solidFill>
                  <a:sysClr val="windowText" lastClr="000000"/>
                </a:solidFill>
                <a:latin typeface="メイリオ" panose="020B0604030504040204" pitchFamily="50" charset="-128"/>
                <a:ea typeface="メイリオ" panose="020B0604030504040204" pitchFamily="50" charset="-128"/>
                <a:cs typeface="メイリオ" panose="020B0604030504040204" pitchFamily="50" charset="-128"/>
              </a:rPr>
              <a:t>･ ここの乗り換え通路は混んでないからいい．</a:t>
            </a:r>
            <a:endParaRPr kumimoji="1" lang="en-US" altLang="ja-JP" sz="1600" dirty="0">
              <a:solidFill>
                <a:sysClr val="windowText" lastClr="000000"/>
              </a:solidFill>
              <a:latin typeface="メイリオ" panose="020B0604030504040204" pitchFamily="50" charset="-128"/>
              <a:ea typeface="メイリオ" panose="020B0604030504040204" pitchFamily="50" charset="-128"/>
              <a:cs typeface="メイリオ" panose="020B0604030504040204" pitchFamily="50" charset="-128"/>
            </a:endParaRPr>
          </a:p>
          <a:p>
            <a:endParaRPr kumimoji="1" lang="en-US" altLang="ja-JP" sz="1600" dirty="0">
              <a:solidFill>
                <a:sysClr val="windowText" lastClr="000000"/>
              </a:solidFill>
              <a:latin typeface="メイリオ" panose="020B0604030504040204" pitchFamily="50" charset="-128"/>
              <a:ea typeface="メイリオ" panose="020B0604030504040204" pitchFamily="50" charset="-128"/>
              <a:cs typeface="メイリオ" panose="020B0604030504040204" pitchFamily="50" charset="-128"/>
            </a:endParaRPr>
          </a:p>
          <a:p>
            <a:r>
              <a:rPr kumimoji="1" lang="ja-JP" altLang="en-US" sz="160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･今日凄く混んでない</a:t>
            </a:r>
            <a:r>
              <a:rPr kumimoji="1" lang="en-US" altLang="ja-JP" sz="160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a:t>
            </a:r>
          </a:p>
          <a:p>
            <a:r>
              <a:rPr kumimoji="1" lang="ja-JP" altLang="en-US" sz="160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･いつも空いているのに，今日に 限って混んでない</a:t>
            </a:r>
            <a:r>
              <a:rPr kumimoji="1" lang="en-US" altLang="ja-JP" sz="160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a:t>
            </a:r>
          </a:p>
          <a:p>
            <a:endParaRPr kumimoji="1" lang="en-US" altLang="ja-JP" sz="160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endParaRPr>
          </a:p>
          <a:p>
            <a:r>
              <a:rPr kumimoji="1" lang="ja-JP" altLang="en-US" sz="160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en-US" altLang="ja-JP" sz="160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endParaRPr>
          </a:p>
          <a:p>
            <a:endParaRPr kumimoji="1" lang="en-US" altLang="ja-JP" sz="1600" dirty="0">
              <a:solidFill>
                <a:sysClr val="windowText" lastClr="000000"/>
              </a:solidFill>
              <a:latin typeface="メイリオ" panose="020B0604030504040204" pitchFamily="50" charset="-128"/>
              <a:ea typeface="メイリオ" panose="020B0604030504040204" pitchFamily="50" charset="-128"/>
              <a:cs typeface="メイリオ" panose="020B0604030504040204" pitchFamily="50" charset="-128"/>
            </a:endParaRPr>
          </a:p>
          <a:p>
            <a:endParaRPr kumimoji="1" lang="en-US" altLang="ja-JP" sz="1600" dirty="0">
              <a:solidFill>
                <a:sysClr val="windowText" lastClr="000000"/>
              </a:solidFill>
              <a:latin typeface="メイリオ" panose="020B0604030504040204" pitchFamily="50" charset="-128"/>
              <a:ea typeface="メイリオ" panose="020B0604030504040204" pitchFamily="50" charset="-128"/>
              <a:cs typeface="メイリオ" panose="020B0604030504040204" pitchFamily="50" charset="-128"/>
            </a:endParaRPr>
          </a:p>
          <a:p>
            <a:r>
              <a:rPr kumimoji="1" lang="ja-JP" altLang="en-US" sz="1600" dirty="0">
                <a:solidFill>
                  <a:sysClr val="windowText" lastClr="000000"/>
                </a:solidFill>
                <a:latin typeface="メイリオ" panose="020B0604030504040204" pitchFamily="50" charset="-128"/>
                <a:ea typeface="メイリオ" panose="020B0604030504040204" pitchFamily="50" charset="-128"/>
                <a:cs typeface="メイリオ" panose="020B0604030504040204" pitchFamily="50" charset="-128"/>
              </a:rPr>
              <a:t>     </a:t>
            </a:r>
            <a:endParaRPr kumimoji="1" lang="en-US" altLang="ja-JP" sz="1600" dirty="0">
              <a:solidFill>
                <a:sysClr val="windowText" lastClr="000000"/>
              </a:solidFill>
              <a:latin typeface="メイリオ" panose="020B0604030504040204" pitchFamily="50" charset="-128"/>
              <a:ea typeface="メイリオ" panose="020B0604030504040204" pitchFamily="50" charset="-128"/>
              <a:cs typeface="メイリオ" panose="020B0604030504040204" pitchFamily="50" charset="-128"/>
            </a:endParaRPr>
          </a:p>
          <a:p>
            <a:r>
              <a:rPr kumimoji="1" lang="ja-JP" altLang="en-US" sz="1600" dirty="0">
                <a:solidFill>
                  <a:sysClr val="windowText" lastClr="000000"/>
                </a:solidFill>
                <a:latin typeface="メイリオ" panose="020B0604030504040204" pitchFamily="50" charset="-128"/>
                <a:ea typeface="メイリオ" panose="020B0604030504040204" pitchFamily="50" charset="-128"/>
                <a:cs typeface="メイリオ" panose="020B0604030504040204" pitchFamily="50" charset="-128"/>
              </a:rPr>
              <a:t>　  ↑取得したツイート</a:t>
            </a:r>
            <a:r>
              <a:rPr kumimoji="1" lang="en-US" altLang="ja-JP" sz="1600" dirty="0">
                <a:solidFill>
                  <a:sysClr val="windowText" lastClr="000000"/>
                </a:solidFill>
                <a:latin typeface="メイリオ" panose="020B0604030504040204" pitchFamily="50" charset="-128"/>
                <a:ea typeface="メイリオ" panose="020B0604030504040204" pitchFamily="50" charset="-128"/>
                <a:cs typeface="メイリオ" panose="020B0604030504040204" pitchFamily="50" charset="-128"/>
              </a:rPr>
              <a:t>(</a:t>
            </a:r>
            <a:r>
              <a:rPr kumimoji="1" lang="ja-JP" altLang="en-US" sz="1600" dirty="0">
                <a:solidFill>
                  <a:sysClr val="windowText" lastClr="000000"/>
                </a:solidFill>
                <a:latin typeface="メイリオ" panose="020B0604030504040204" pitchFamily="50" charset="-128"/>
                <a:ea typeface="メイリオ" panose="020B0604030504040204" pitchFamily="50" charset="-128"/>
                <a:cs typeface="メイリオ" panose="020B0604030504040204" pitchFamily="50" charset="-128"/>
              </a:rPr>
              <a:t>一部</a:t>
            </a:r>
            <a:r>
              <a:rPr kumimoji="1" lang="en-US" altLang="ja-JP" sz="1600" dirty="0">
                <a:solidFill>
                  <a:sysClr val="windowText" lastClr="000000"/>
                </a:solidFill>
                <a:latin typeface="メイリオ" panose="020B0604030504040204" pitchFamily="50" charset="-128"/>
                <a:ea typeface="メイリオ" panose="020B0604030504040204" pitchFamily="50" charset="-128"/>
                <a:cs typeface="メイリオ" panose="020B0604030504040204" pitchFamily="50" charset="-128"/>
              </a:rPr>
              <a:t>)</a:t>
            </a:r>
          </a:p>
          <a:p>
            <a:endParaRPr kumimoji="1" lang="en-US" altLang="ja-JP" sz="1600" dirty="0">
              <a:solidFill>
                <a:sysClr val="windowText" lastClr="000000"/>
              </a:solidFill>
              <a:latin typeface="メイリオ" panose="020B0604030504040204" pitchFamily="50" charset="-128"/>
              <a:ea typeface="メイリオ" panose="020B0604030504040204" pitchFamily="50" charset="-128"/>
              <a:cs typeface="メイリオ" panose="020B0604030504040204" pitchFamily="50" charset="-128"/>
            </a:endParaRPr>
          </a:p>
          <a:p>
            <a:endParaRPr kumimoji="1" lang="en-US" altLang="ja-JP" sz="1600" dirty="0">
              <a:solidFill>
                <a:sysClr val="windowText" lastClr="000000"/>
              </a:solidFill>
              <a:latin typeface="メイリオ" panose="020B0604030504040204" pitchFamily="50" charset="-128"/>
              <a:ea typeface="メイリオ" panose="020B0604030504040204" pitchFamily="50" charset="-128"/>
              <a:cs typeface="メイリオ" panose="020B0604030504040204" pitchFamily="50" charset="-128"/>
            </a:endParaRPr>
          </a:p>
          <a:p>
            <a:endParaRPr kumimoji="1" lang="ja-JP" altLang="en-US" sz="1600" dirty="0">
              <a:solidFill>
                <a:sysClr val="windowText" lastClr="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 name="右矢印 6"/>
          <p:cNvSpPr/>
          <p:nvPr/>
        </p:nvSpPr>
        <p:spPr>
          <a:xfrm>
            <a:off x="4336740" y="3559829"/>
            <a:ext cx="1146629" cy="8273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p:cNvSpPr/>
          <p:nvPr/>
        </p:nvSpPr>
        <p:spPr>
          <a:xfrm>
            <a:off x="5483369" y="2870409"/>
            <a:ext cx="2951166" cy="2859226"/>
          </a:xfrm>
          <a:prstGeom prst="rect">
            <a:avLst/>
          </a:prstGeom>
          <a:solidFill>
            <a:schemeClr val="bg1"/>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ja-JP" altLang="en-US" sz="1600" dirty="0">
                <a:solidFill>
                  <a:sysClr val="windowText" lastClr="000000"/>
                </a:solidFill>
                <a:latin typeface="メイリオ" panose="020B0604030504040204" pitchFamily="50" charset="-128"/>
                <a:ea typeface="メイリオ" panose="020B0604030504040204" pitchFamily="50" charset="-128"/>
                <a:cs typeface="メイリオ" panose="020B0604030504040204" pitchFamily="50" charset="-128"/>
              </a:rPr>
              <a:t>混んでないが含まれていたツイート･･･</a:t>
            </a:r>
            <a:endParaRPr kumimoji="1" lang="en-US" altLang="ja-JP" sz="1600" dirty="0">
              <a:solidFill>
                <a:sysClr val="windowText" lastClr="000000"/>
              </a:solidFill>
              <a:latin typeface="メイリオ" panose="020B0604030504040204" pitchFamily="50" charset="-128"/>
              <a:ea typeface="メイリオ" panose="020B0604030504040204" pitchFamily="50" charset="-128"/>
              <a:cs typeface="メイリオ" panose="020B0604030504040204" pitchFamily="50" charset="-128"/>
            </a:endParaRPr>
          </a:p>
          <a:p>
            <a:r>
              <a:rPr kumimoji="1" lang="en-US" altLang="ja-JP" sz="1600" dirty="0">
                <a:solidFill>
                  <a:sysClr val="windowText" lastClr="000000"/>
                </a:solidFill>
                <a:latin typeface="メイリオ" panose="020B0604030504040204" pitchFamily="50" charset="-128"/>
                <a:ea typeface="メイリオ" panose="020B0604030504040204" pitchFamily="50" charset="-128"/>
                <a:cs typeface="メイリオ" panose="020B0604030504040204" pitchFamily="50" charset="-128"/>
              </a:rPr>
              <a:t>38</a:t>
            </a:r>
            <a:r>
              <a:rPr kumimoji="1" lang="ja-JP" altLang="en-US" sz="1600" dirty="0">
                <a:solidFill>
                  <a:sysClr val="windowText" lastClr="000000"/>
                </a:solidFill>
                <a:latin typeface="メイリオ" panose="020B0604030504040204" pitchFamily="50" charset="-128"/>
                <a:ea typeface="メイリオ" panose="020B0604030504040204" pitchFamily="50" charset="-128"/>
                <a:cs typeface="メイリオ" panose="020B0604030504040204" pitchFamily="50" charset="-128"/>
              </a:rPr>
              <a:t>件</a:t>
            </a:r>
            <a:r>
              <a:rPr kumimoji="1" lang="en-US" altLang="ja-JP" sz="1600" dirty="0">
                <a:solidFill>
                  <a:sysClr val="windowText" lastClr="000000"/>
                </a:solidFill>
                <a:latin typeface="メイリオ" panose="020B0604030504040204" pitchFamily="50" charset="-128"/>
                <a:ea typeface="メイリオ" panose="020B0604030504040204" pitchFamily="50" charset="-128"/>
                <a:cs typeface="メイリオ" panose="020B0604030504040204" pitchFamily="50" charset="-128"/>
              </a:rPr>
              <a:t>(</a:t>
            </a:r>
            <a:r>
              <a:rPr kumimoji="1" lang="ja-JP" altLang="en-US" sz="1600" dirty="0">
                <a:solidFill>
                  <a:sysClr val="windowText" lastClr="000000"/>
                </a:solidFill>
                <a:latin typeface="メイリオ" panose="020B0604030504040204" pitchFamily="50" charset="-128"/>
                <a:ea typeface="メイリオ" panose="020B0604030504040204" pitchFamily="50" charset="-128"/>
                <a:cs typeface="メイリオ" panose="020B0604030504040204" pitchFamily="50" charset="-128"/>
              </a:rPr>
              <a:t>約</a:t>
            </a:r>
            <a:r>
              <a:rPr kumimoji="1" lang="en-US" altLang="ja-JP" sz="1600" dirty="0">
                <a:solidFill>
                  <a:sysClr val="windowText" lastClr="000000"/>
                </a:solidFill>
                <a:latin typeface="メイリオ" panose="020B0604030504040204" pitchFamily="50" charset="-128"/>
                <a:ea typeface="メイリオ" panose="020B0604030504040204" pitchFamily="50" charset="-128"/>
                <a:cs typeface="メイリオ" panose="020B0604030504040204" pitchFamily="50" charset="-128"/>
              </a:rPr>
              <a:t>18.5% )</a:t>
            </a:r>
          </a:p>
          <a:p>
            <a:endParaRPr kumimoji="1" lang="en-US" altLang="ja-JP" sz="1600" dirty="0">
              <a:solidFill>
                <a:sysClr val="windowText" lastClr="000000"/>
              </a:solidFill>
              <a:latin typeface="メイリオ" panose="020B0604030504040204" pitchFamily="50" charset="-128"/>
              <a:ea typeface="メイリオ" panose="020B0604030504040204" pitchFamily="50" charset="-128"/>
              <a:cs typeface="メイリオ" panose="020B0604030504040204" pitchFamily="50" charset="-128"/>
            </a:endParaRPr>
          </a:p>
          <a:p>
            <a:r>
              <a:rPr kumimoji="1" lang="ja-JP" altLang="en-US" sz="1600" dirty="0">
                <a:solidFill>
                  <a:sysClr val="windowText" lastClr="000000"/>
                </a:solidFill>
                <a:latin typeface="メイリオ" panose="020B0604030504040204" pitchFamily="50" charset="-128"/>
                <a:ea typeface="メイリオ" panose="020B0604030504040204" pitchFamily="50" charset="-128"/>
                <a:cs typeface="メイリオ" panose="020B0604030504040204" pitchFamily="50" charset="-128"/>
              </a:rPr>
              <a:t>空いている意味で用いられているツイート･･･</a:t>
            </a:r>
            <a:endParaRPr kumimoji="1" lang="en-US" altLang="ja-JP" sz="1600" dirty="0">
              <a:solidFill>
                <a:sysClr val="windowText" lastClr="000000"/>
              </a:solidFill>
              <a:latin typeface="メイリオ" panose="020B0604030504040204" pitchFamily="50" charset="-128"/>
              <a:ea typeface="メイリオ" panose="020B0604030504040204" pitchFamily="50" charset="-128"/>
              <a:cs typeface="メイリオ" panose="020B0604030504040204" pitchFamily="50" charset="-128"/>
            </a:endParaRPr>
          </a:p>
          <a:p>
            <a:r>
              <a:rPr kumimoji="1" lang="en-US" altLang="ja-JP" sz="1600" dirty="0">
                <a:solidFill>
                  <a:sysClr val="windowText" lastClr="000000"/>
                </a:solidFill>
                <a:latin typeface="メイリオ" panose="020B0604030504040204" pitchFamily="50" charset="-128"/>
                <a:ea typeface="メイリオ" panose="020B0604030504040204" pitchFamily="50" charset="-128"/>
                <a:cs typeface="メイリオ" panose="020B0604030504040204" pitchFamily="50" charset="-128"/>
              </a:rPr>
              <a:t>33</a:t>
            </a:r>
            <a:r>
              <a:rPr kumimoji="1" lang="ja-JP" altLang="en-US" sz="1600" dirty="0">
                <a:solidFill>
                  <a:sysClr val="windowText" lastClr="000000"/>
                </a:solidFill>
                <a:latin typeface="メイリオ" panose="020B0604030504040204" pitchFamily="50" charset="-128"/>
                <a:ea typeface="メイリオ" panose="020B0604030504040204" pitchFamily="50" charset="-128"/>
                <a:cs typeface="メイリオ" panose="020B0604030504040204" pitchFamily="50" charset="-128"/>
              </a:rPr>
              <a:t>件</a:t>
            </a:r>
            <a:r>
              <a:rPr kumimoji="1" lang="en-US" altLang="ja-JP" sz="1600" dirty="0">
                <a:solidFill>
                  <a:sysClr val="windowText" lastClr="000000"/>
                </a:solidFill>
                <a:latin typeface="メイリオ" panose="020B0604030504040204" pitchFamily="50" charset="-128"/>
                <a:ea typeface="メイリオ" panose="020B0604030504040204" pitchFamily="50" charset="-128"/>
                <a:cs typeface="メイリオ" panose="020B0604030504040204" pitchFamily="50" charset="-128"/>
              </a:rPr>
              <a:t>(38</a:t>
            </a:r>
            <a:r>
              <a:rPr kumimoji="1" lang="ja-JP" altLang="en-US" sz="1600" dirty="0">
                <a:solidFill>
                  <a:sysClr val="windowText" lastClr="000000"/>
                </a:solidFill>
                <a:latin typeface="メイリオ" panose="020B0604030504040204" pitchFamily="50" charset="-128"/>
                <a:ea typeface="メイリオ" panose="020B0604030504040204" pitchFamily="50" charset="-128"/>
                <a:cs typeface="メイリオ" panose="020B0604030504040204" pitchFamily="50" charset="-128"/>
              </a:rPr>
              <a:t>件のうちの</a:t>
            </a:r>
            <a:r>
              <a:rPr kumimoji="1" lang="en-US" altLang="ja-JP" sz="1600" dirty="0">
                <a:solidFill>
                  <a:sysClr val="windowText" lastClr="000000"/>
                </a:solidFill>
                <a:latin typeface="メイリオ" panose="020B0604030504040204" pitchFamily="50" charset="-128"/>
                <a:ea typeface="メイリオ" panose="020B0604030504040204" pitchFamily="50" charset="-128"/>
                <a:cs typeface="メイリオ" panose="020B0604030504040204" pitchFamily="50" charset="-128"/>
              </a:rPr>
              <a:t>86.8%)</a:t>
            </a:r>
          </a:p>
          <a:p>
            <a:endParaRPr kumimoji="1" lang="en-US" altLang="ja-JP" sz="1600" dirty="0">
              <a:solidFill>
                <a:sysClr val="windowText" lastClr="000000"/>
              </a:solidFill>
              <a:latin typeface="メイリオ" panose="020B0604030504040204" pitchFamily="50" charset="-128"/>
              <a:ea typeface="メイリオ" panose="020B0604030504040204" pitchFamily="50" charset="-128"/>
              <a:cs typeface="メイリオ" panose="020B0604030504040204" pitchFamily="50" charset="-128"/>
            </a:endParaRPr>
          </a:p>
          <a:p>
            <a:r>
              <a:rPr kumimoji="1" lang="ja-JP" altLang="en-US" sz="160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混んでいる意味で用いられているツイート･･･</a:t>
            </a:r>
            <a:endParaRPr kumimoji="1" lang="en-US" altLang="ja-JP" sz="160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endParaRPr>
          </a:p>
          <a:p>
            <a:r>
              <a:rPr kumimoji="1" lang="en-US" altLang="ja-JP" sz="160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5</a:t>
            </a:r>
            <a:r>
              <a:rPr kumimoji="1" lang="ja-JP" altLang="en-US" sz="160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件</a:t>
            </a:r>
            <a:r>
              <a:rPr kumimoji="1" lang="en-US" altLang="ja-JP" sz="160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(38</a:t>
            </a:r>
            <a:r>
              <a:rPr kumimoji="1" lang="ja-JP" altLang="en-US" sz="160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件のうちの</a:t>
            </a:r>
            <a:r>
              <a:rPr kumimoji="1" lang="en-US" altLang="ja-JP" sz="160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13.2%)</a:t>
            </a:r>
          </a:p>
        </p:txBody>
      </p:sp>
    </p:spTree>
    <p:extLst>
      <p:ext uri="{BB962C8B-B14F-4D97-AF65-F5344CB8AC3E}">
        <p14:creationId xmlns:p14="http://schemas.microsoft.com/office/powerpoint/2010/main" val="406489219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22960" y="926432"/>
            <a:ext cx="7543800" cy="810931"/>
          </a:xfrm>
        </p:spPr>
        <p:txBody>
          <a:bodyPr/>
          <a:lstStyle/>
          <a:p>
            <a:r>
              <a:rPr kumimoji="1" lang="ja-JP" altLang="en-US" dirty="0" smtClean="0">
                <a:solidFill>
                  <a:schemeClr val="tx1"/>
                </a:solidFill>
              </a:rPr>
              <a:t>進捗</a:t>
            </a:r>
            <a:r>
              <a:rPr kumimoji="1" lang="en-US" altLang="ja-JP" dirty="0" smtClean="0">
                <a:solidFill>
                  <a:schemeClr val="tx1"/>
                </a:solidFill>
              </a:rPr>
              <a:t>(2)</a:t>
            </a:r>
            <a:endParaRPr kumimoji="1" lang="ja-JP" altLang="en-US" dirty="0">
              <a:solidFill>
                <a:schemeClr val="tx1"/>
              </a:solidFill>
            </a:endParaRPr>
          </a:p>
        </p:txBody>
      </p:sp>
      <p:sp>
        <p:nvSpPr>
          <p:cNvPr id="3" name="コンテンツ プレースホルダー 2"/>
          <p:cNvSpPr>
            <a:spLocks noGrp="1"/>
          </p:cNvSpPr>
          <p:nvPr>
            <p:ph idx="1"/>
          </p:nvPr>
        </p:nvSpPr>
        <p:spPr/>
        <p:txBody>
          <a:bodyPr/>
          <a:lstStyle/>
          <a:p>
            <a:r>
              <a:rPr kumimoji="1" lang="ja-JP" altLang="en-US" dirty="0" smtClean="0">
                <a:solidFill>
                  <a:schemeClr val="tx1"/>
                </a:solidFill>
              </a:rPr>
              <a:t>検索日</a:t>
            </a:r>
            <a:r>
              <a:rPr kumimoji="1" lang="en-US" altLang="ja-JP" dirty="0" smtClean="0">
                <a:solidFill>
                  <a:schemeClr val="tx1"/>
                </a:solidFill>
              </a:rPr>
              <a:t>: 10/3(</a:t>
            </a:r>
            <a:r>
              <a:rPr kumimoji="1" lang="ja-JP" altLang="en-US" dirty="0" smtClean="0">
                <a:solidFill>
                  <a:schemeClr val="tx1"/>
                </a:solidFill>
              </a:rPr>
              <a:t>火</a:t>
            </a:r>
            <a:r>
              <a:rPr kumimoji="1" lang="en-US" altLang="ja-JP" dirty="0" smtClean="0">
                <a:solidFill>
                  <a:schemeClr val="tx1"/>
                </a:solidFill>
              </a:rPr>
              <a:t>)</a:t>
            </a:r>
          </a:p>
          <a:p>
            <a:r>
              <a:rPr kumimoji="1" lang="ja-JP" altLang="en-US" dirty="0" smtClean="0">
                <a:solidFill>
                  <a:schemeClr val="tx1"/>
                </a:solidFill>
              </a:rPr>
              <a:t>キーワード </a:t>
            </a:r>
            <a:r>
              <a:rPr lang="ja-JP" altLang="en-US" dirty="0" smtClean="0">
                <a:solidFill>
                  <a:schemeClr val="tx1"/>
                </a:solidFill>
              </a:rPr>
              <a:t>「東京駅 </a:t>
            </a:r>
            <a:r>
              <a:rPr lang="en-US" altLang="ja-JP" dirty="0" smtClean="0">
                <a:solidFill>
                  <a:schemeClr val="tx1"/>
                </a:solidFill>
              </a:rPr>
              <a:t>(</a:t>
            </a:r>
            <a:r>
              <a:rPr lang="ja-JP" altLang="en-US" dirty="0" smtClean="0">
                <a:solidFill>
                  <a:schemeClr val="tx1"/>
                </a:solidFill>
              </a:rPr>
              <a:t>下記の単語</a:t>
            </a:r>
            <a:r>
              <a:rPr lang="en-US" altLang="ja-JP" dirty="0" smtClean="0">
                <a:solidFill>
                  <a:schemeClr val="tx1"/>
                </a:solidFill>
              </a:rPr>
              <a:t>)</a:t>
            </a:r>
            <a:r>
              <a:rPr lang="ja-JP" altLang="en-US" dirty="0" smtClean="0">
                <a:solidFill>
                  <a:schemeClr val="tx1"/>
                </a:solidFill>
              </a:rPr>
              <a:t>」</a:t>
            </a:r>
            <a:endParaRPr lang="en-US" altLang="ja-JP" dirty="0" smtClean="0">
              <a:solidFill>
                <a:schemeClr val="tx1"/>
              </a:solidFill>
            </a:endParaRPr>
          </a:p>
          <a:p>
            <a:pPr algn="ctr"/>
            <a:endParaRPr kumimoji="1" lang="ja-JP" altLang="en-US" dirty="0">
              <a:solidFill>
                <a:schemeClr val="tx1"/>
              </a:solidFill>
            </a:endParaRPr>
          </a:p>
        </p:txBody>
      </p:sp>
      <p:sp>
        <p:nvSpPr>
          <p:cNvPr id="4" name="スライド番号プレースホルダー 3"/>
          <p:cNvSpPr>
            <a:spLocks noGrp="1"/>
          </p:cNvSpPr>
          <p:nvPr>
            <p:ph type="sldNum" sz="quarter" idx="12"/>
          </p:nvPr>
        </p:nvSpPr>
        <p:spPr/>
        <p:txBody>
          <a:bodyPr/>
          <a:lstStyle/>
          <a:p>
            <a:fld id="{D57F1E4F-1CFF-5643-939E-217C01CDF565}" type="slidenum">
              <a:rPr lang="en-US" smtClean="0"/>
              <a:pPr/>
              <a:t>11</a:t>
            </a:fld>
            <a:endParaRPr lang="en-US" dirty="0"/>
          </a:p>
        </p:txBody>
      </p:sp>
      <p:graphicFrame>
        <p:nvGraphicFramePr>
          <p:cNvPr id="6" name="表 5"/>
          <p:cNvGraphicFramePr>
            <a:graphicFrameLocks noGrp="1"/>
          </p:cNvGraphicFramePr>
          <p:nvPr>
            <p:extLst>
              <p:ext uri="{D42A27DB-BD31-4B8C-83A1-F6EECF244321}">
                <p14:modId xmlns:p14="http://schemas.microsoft.com/office/powerpoint/2010/main" val="321928507"/>
              </p:ext>
            </p:extLst>
          </p:nvPr>
        </p:nvGraphicFramePr>
        <p:xfrm>
          <a:off x="2697013" y="3183597"/>
          <a:ext cx="3035300" cy="1762125"/>
        </p:xfrm>
        <a:graphic>
          <a:graphicData uri="http://schemas.openxmlformats.org/drawingml/2006/table">
            <a:tbl>
              <a:tblPr/>
              <a:tblGrid>
                <a:gridCol w="1436772"/>
                <a:gridCol w="837324"/>
                <a:gridCol w="761204"/>
              </a:tblGrid>
              <a:tr h="352425">
                <a:tc>
                  <a:txBody>
                    <a:bodyPr/>
                    <a:lstStyle/>
                    <a:p>
                      <a:pPr algn="l" fontAlgn="ctr"/>
                      <a:r>
                        <a:rPr lang="ja-JP" altLang="en-US" sz="2000" b="0" i="0" u="none" strike="noStrike">
                          <a:solidFill>
                            <a:srgbClr val="000000"/>
                          </a:solidFill>
                          <a:effectLst/>
                          <a:latin typeface="HGPｺﾞｼｯｸM" panose="020B0600000000000000" pitchFamily="50" charset="-128"/>
                          <a:ea typeface="HGPｺﾞｼｯｸM" panose="020B0600000000000000" pitchFamily="50" charset="-128"/>
                        </a:rPr>
                        <a:t>狭い</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2000" b="0" i="0" u="none" strike="noStrike">
                          <a:solidFill>
                            <a:srgbClr val="000000"/>
                          </a:solidFill>
                          <a:effectLst/>
                          <a:latin typeface="FuturaExtended" panose="020B0B00000000000000" pitchFamily="34" charset="0"/>
                        </a:rPr>
                        <a:t>65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ja-JP" altLang="en-US" sz="1100" b="0" i="0" u="none" strike="noStrike">
                        <a:solidFill>
                          <a:srgbClr val="000000"/>
                        </a:solidFill>
                        <a:effectLst/>
                        <a:latin typeface="FuturaExtended" panose="020B0B00000000000000" pitchFamily="34" charset="0"/>
                      </a:endParaRPr>
                    </a:p>
                  </a:txBody>
                  <a:tcPr marL="9525" marR="9525" marT="9525" marB="0" anchor="ctr">
                    <a:lnL w="6350" cap="flat" cmpd="sng" algn="ctr">
                      <a:solidFill>
                        <a:srgbClr val="000000"/>
                      </a:solidFill>
                      <a:prstDash val="solid"/>
                      <a:round/>
                      <a:headEnd type="none" w="med" len="med"/>
                      <a:tailEnd type="none" w="med" len="med"/>
                    </a:lnL>
                    <a:lnR>
                      <a:noFill/>
                    </a:lnR>
                    <a:lnT>
                      <a:noFill/>
                    </a:lnT>
                    <a:lnB>
                      <a:noFill/>
                    </a:lnB>
                  </a:tcPr>
                </a:tc>
              </a:tr>
              <a:tr h="352425">
                <a:tc>
                  <a:txBody>
                    <a:bodyPr/>
                    <a:lstStyle/>
                    <a:p>
                      <a:pPr algn="l" fontAlgn="ctr"/>
                      <a:r>
                        <a:rPr lang="ja-JP" altLang="en-US" sz="2000" b="0" i="0" u="none" strike="noStrike">
                          <a:solidFill>
                            <a:srgbClr val="000000"/>
                          </a:solidFill>
                          <a:effectLst/>
                          <a:latin typeface="HGPｺﾞｼｯｸM" panose="020B0600000000000000" pitchFamily="50" charset="-128"/>
                          <a:ea typeface="HGPｺﾞｼｯｸM" panose="020B0600000000000000" pitchFamily="50" charset="-128"/>
                        </a:rPr>
                        <a:t>混んでる</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2000" b="0" i="0" u="none" strike="noStrike">
                          <a:solidFill>
                            <a:srgbClr val="000000"/>
                          </a:solidFill>
                          <a:effectLst/>
                          <a:latin typeface="FuturaExtended" panose="020B0B00000000000000" pitchFamily="34" charset="0"/>
                        </a:rPr>
                        <a:t>26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ja-JP" altLang="en-US" sz="1100" b="0" i="0" u="none" strike="noStrike">
                        <a:solidFill>
                          <a:srgbClr val="000000"/>
                        </a:solidFill>
                        <a:effectLst/>
                        <a:latin typeface="FuturaExtended" panose="020B0B00000000000000" pitchFamily="34" charset="0"/>
                      </a:endParaRPr>
                    </a:p>
                  </a:txBody>
                  <a:tcPr marL="9525" marR="9525" marT="9525" marB="0" anchor="ctr">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r>
              <a:tr h="352425">
                <a:tc>
                  <a:txBody>
                    <a:bodyPr/>
                    <a:lstStyle/>
                    <a:p>
                      <a:pPr algn="l" fontAlgn="ctr"/>
                      <a:r>
                        <a:rPr lang="ja-JP" altLang="en-US" sz="2000" b="0" i="0" u="none" strike="noStrike">
                          <a:solidFill>
                            <a:srgbClr val="000000"/>
                          </a:solidFill>
                          <a:effectLst/>
                          <a:latin typeface="HGPｺﾞｼｯｸM" panose="020B0600000000000000" pitchFamily="50" charset="-128"/>
                          <a:ea typeface="HGPｺﾞｼｯｸM" panose="020B0600000000000000" pitchFamily="50" charset="-128"/>
                        </a:rPr>
                        <a:t>わからない</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3">
                  <a:txBody>
                    <a:bodyPr/>
                    <a:lstStyle/>
                    <a:p>
                      <a:pPr algn="ctr" fontAlgn="ctr"/>
                      <a:r>
                        <a:rPr lang="en-US" altLang="ja-JP" sz="2600" b="0" i="0" u="none" strike="noStrike">
                          <a:solidFill>
                            <a:srgbClr val="000000"/>
                          </a:solidFill>
                          <a:effectLst/>
                          <a:latin typeface="FuturaExtended" panose="020B0B00000000000000" pitchFamily="34" charset="0"/>
                        </a:rPr>
                        <a:t>182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2000" b="0" i="0" u="none" strike="noStrike">
                          <a:solidFill>
                            <a:srgbClr val="000000"/>
                          </a:solidFill>
                          <a:effectLst/>
                          <a:latin typeface="FuturaExtended" panose="020B0B00000000000000" pitchFamily="34" charset="0"/>
                        </a:rPr>
                        <a:t>165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52425">
                <a:tc>
                  <a:txBody>
                    <a:bodyPr/>
                    <a:lstStyle/>
                    <a:p>
                      <a:pPr algn="l" fontAlgn="ctr"/>
                      <a:r>
                        <a:rPr lang="ja-JP" altLang="en-US" sz="2000" b="0" i="0" u="none" strike="noStrike">
                          <a:solidFill>
                            <a:srgbClr val="000000"/>
                          </a:solidFill>
                          <a:effectLst/>
                          <a:latin typeface="HGPｺﾞｼｯｸM" panose="020B0600000000000000" pitchFamily="50" charset="-128"/>
                          <a:ea typeface="HGPｺﾞｼｯｸM" panose="020B0600000000000000" pitchFamily="50" charset="-128"/>
                        </a:rPr>
                        <a:t>わかりづらい</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kumimoji="1" lang="ja-JP" altLang="en-US"/>
                    </a:p>
                  </a:txBody>
                  <a:tcPr/>
                </a:tc>
                <a:tc>
                  <a:txBody>
                    <a:bodyPr/>
                    <a:lstStyle/>
                    <a:p>
                      <a:pPr algn="r" fontAlgn="ctr"/>
                      <a:r>
                        <a:rPr lang="en-US" altLang="ja-JP" sz="2000" b="0" i="0" u="none" strike="noStrike">
                          <a:solidFill>
                            <a:srgbClr val="000000"/>
                          </a:solidFill>
                          <a:effectLst/>
                          <a:latin typeface="FuturaExtended" panose="020B0B00000000000000" pitchFamily="34" charset="0"/>
                        </a:rPr>
                        <a:t>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52425">
                <a:tc>
                  <a:txBody>
                    <a:bodyPr/>
                    <a:lstStyle/>
                    <a:p>
                      <a:pPr algn="l" fontAlgn="ctr"/>
                      <a:r>
                        <a:rPr lang="ja-JP" altLang="en-US" sz="2000" b="0" i="0" u="none" strike="noStrike">
                          <a:solidFill>
                            <a:srgbClr val="000000"/>
                          </a:solidFill>
                          <a:effectLst/>
                          <a:latin typeface="HGPｺﾞｼｯｸM" panose="020B0600000000000000" pitchFamily="50" charset="-128"/>
                          <a:ea typeface="HGPｺﾞｼｯｸM" panose="020B0600000000000000" pitchFamily="50" charset="-128"/>
                        </a:rPr>
                        <a:t>わかりずらい</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kumimoji="1" lang="ja-JP" altLang="en-US"/>
                    </a:p>
                  </a:txBody>
                  <a:tcPr/>
                </a:tc>
                <a:tc>
                  <a:txBody>
                    <a:bodyPr/>
                    <a:lstStyle/>
                    <a:p>
                      <a:pPr algn="r" fontAlgn="ctr"/>
                      <a:r>
                        <a:rPr lang="en-US" altLang="ja-JP" sz="2000" b="0" i="0" u="none" strike="noStrike" dirty="0">
                          <a:solidFill>
                            <a:srgbClr val="000000"/>
                          </a:solidFill>
                          <a:effectLst/>
                          <a:latin typeface="FuturaExtended" panose="020B0B00000000000000" pitchFamily="34" charset="0"/>
                        </a:rPr>
                        <a:t>11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5753748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22960" y="890337"/>
            <a:ext cx="7543800" cy="847024"/>
          </a:xfrm>
        </p:spPr>
        <p:txBody>
          <a:bodyPr/>
          <a:lstStyle/>
          <a:p>
            <a:r>
              <a:rPr kumimoji="1" lang="ja-JP" altLang="en-US" dirty="0" smtClean="0">
                <a:solidFill>
                  <a:schemeClr val="tx1"/>
                </a:solidFill>
              </a:rPr>
              <a:t>今後の予定</a:t>
            </a:r>
            <a:endParaRPr kumimoji="1" lang="ja-JP" altLang="en-US" dirty="0">
              <a:solidFill>
                <a:schemeClr val="tx1"/>
              </a:solidFill>
            </a:endParaRPr>
          </a:p>
        </p:txBody>
      </p:sp>
      <p:sp>
        <p:nvSpPr>
          <p:cNvPr id="3" name="コンテンツ プレースホルダー 2"/>
          <p:cNvSpPr>
            <a:spLocks noGrp="1"/>
          </p:cNvSpPr>
          <p:nvPr>
            <p:ph idx="1"/>
          </p:nvPr>
        </p:nvSpPr>
        <p:spPr>
          <a:xfrm>
            <a:off x="822959" y="1850570"/>
            <a:ext cx="7586405" cy="4332516"/>
          </a:xfrm>
        </p:spPr>
        <p:txBody>
          <a:bodyPr>
            <a:normAutofit/>
          </a:bodyPr>
          <a:lstStyle/>
          <a:p>
            <a:pPr marL="177800" indent="-177800">
              <a:lnSpc>
                <a:spcPts val="2200"/>
              </a:lnSpc>
              <a:buFont typeface="Wingdings" panose="05000000000000000000" pitchFamily="2" charset="2"/>
              <a:buChar char="l"/>
            </a:pPr>
            <a:r>
              <a:rPr lang="en-US" altLang="ja-JP" sz="1600" dirty="0" smtClean="0">
                <a:solidFill>
                  <a:schemeClr val="tx1"/>
                </a:solidFill>
              </a:rPr>
              <a:t> SNS</a:t>
            </a:r>
            <a:r>
              <a:rPr lang="ja-JP" altLang="en-US" sz="1600" dirty="0">
                <a:solidFill>
                  <a:schemeClr val="tx1"/>
                </a:solidFill>
              </a:rPr>
              <a:t>の投稿を随時取得する．また，今後取得した投稿の内容次第で，</a:t>
            </a:r>
            <a:r>
              <a:rPr lang="ja-JP" altLang="en-US" sz="1600" dirty="0" smtClean="0">
                <a:solidFill>
                  <a:schemeClr val="tx1"/>
                </a:solidFill>
              </a:rPr>
              <a:t>単語</a:t>
            </a:r>
            <a:r>
              <a:rPr lang="ja-JP" altLang="en-US" sz="1600" dirty="0">
                <a:solidFill>
                  <a:schemeClr val="tx1"/>
                </a:solidFill>
              </a:rPr>
              <a:t>リスト</a:t>
            </a:r>
            <a:r>
              <a:rPr lang="ja-JP" altLang="en-US" sz="1600" dirty="0" smtClean="0">
                <a:solidFill>
                  <a:schemeClr val="tx1"/>
                </a:solidFill>
              </a:rPr>
              <a:t>に</a:t>
            </a:r>
            <a:r>
              <a:rPr lang="ja-JP" altLang="en-US" sz="1600" dirty="0">
                <a:solidFill>
                  <a:schemeClr val="tx1"/>
                </a:solidFill>
              </a:rPr>
              <a:t>単語を追加する．</a:t>
            </a:r>
            <a:endParaRPr lang="en-US" altLang="ja-JP" sz="1600" dirty="0">
              <a:solidFill>
                <a:schemeClr val="tx1"/>
              </a:solidFill>
            </a:endParaRPr>
          </a:p>
          <a:p>
            <a:pPr marL="0" indent="0">
              <a:lnSpc>
                <a:spcPts val="2200"/>
              </a:lnSpc>
              <a:buNone/>
            </a:pPr>
            <a:endParaRPr lang="en-US" altLang="ja-JP" sz="1600" dirty="0">
              <a:solidFill>
                <a:schemeClr val="tx1"/>
              </a:solidFill>
            </a:endParaRPr>
          </a:p>
          <a:p>
            <a:pPr marL="177800" indent="-177800">
              <a:lnSpc>
                <a:spcPts val="2200"/>
              </a:lnSpc>
              <a:buFont typeface="Wingdings" panose="05000000000000000000" pitchFamily="2" charset="2"/>
              <a:buChar char="l"/>
            </a:pPr>
            <a:r>
              <a:rPr lang="en-US" altLang="ja-JP" sz="1600" dirty="0">
                <a:solidFill>
                  <a:schemeClr val="tx1"/>
                </a:solidFill>
              </a:rPr>
              <a:t> </a:t>
            </a:r>
            <a:r>
              <a:rPr lang="ja-JP" altLang="en-US" sz="1600" dirty="0">
                <a:solidFill>
                  <a:schemeClr val="tx1"/>
                </a:solidFill>
              </a:rPr>
              <a:t>ファイルをアップロードできるプログラムを作成する</a:t>
            </a:r>
            <a:r>
              <a:rPr lang="en-US" altLang="ja-JP" sz="1600" dirty="0">
                <a:solidFill>
                  <a:schemeClr val="tx1"/>
                </a:solidFill>
              </a:rPr>
              <a:t>(DB</a:t>
            </a:r>
            <a:r>
              <a:rPr lang="ja-JP" altLang="en-US" sz="1600" dirty="0">
                <a:solidFill>
                  <a:schemeClr val="tx1"/>
                </a:solidFill>
              </a:rPr>
              <a:t>に格納した単語が含まれているツイートの件数をカウントさせる</a:t>
            </a:r>
            <a:r>
              <a:rPr lang="en-US" altLang="ja-JP" sz="1600" dirty="0">
                <a:solidFill>
                  <a:schemeClr val="tx1"/>
                </a:solidFill>
              </a:rPr>
              <a:t>)</a:t>
            </a:r>
            <a:r>
              <a:rPr lang="ja-JP" altLang="en-US" sz="1600" dirty="0" err="1">
                <a:solidFill>
                  <a:schemeClr val="tx1"/>
                </a:solidFill>
              </a:rPr>
              <a:t>．</a:t>
            </a:r>
            <a:endParaRPr lang="en-US" altLang="ja-JP" sz="1600" dirty="0">
              <a:solidFill>
                <a:schemeClr val="tx1"/>
              </a:solidFill>
            </a:endParaRPr>
          </a:p>
          <a:p>
            <a:pPr marL="0" indent="0">
              <a:lnSpc>
                <a:spcPts val="2200"/>
              </a:lnSpc>
              <a:buNone/>
            </a:pPr>
            <a:endParaRPr lang="en-US" altLang="ja-JP" sz="1600" dirty="0">
              <a:solidFill>
                <a:schemeClr val="tx1"/>
              </a:solidFill>
            </a:endParaRPr>
          </a:p>
          <a:p>
            <a:pPr>
              <a:lnSpc>
                <a:spcPts val="1400"/>
              </a:lnSpc>
              <a:buFont typeface="Wingdings" panose="05000000000000000000" pitchFamily="2" charset="2"/>
              <a:buChar char="l"/>
            </a:pPr>
            <a:r>
              <a:rPr lang="ja-JP" altLang="en-US" sz="1600" dirty="0" smtClean="0">
                <a:solidFill>
                  <a:schemeClr val="tx1"/>
                </a:solidFill>
              </a:rPr>
              <a:t> </a:t>
            </a:r>
            <a:r>
              <a:rPr lang="en-US" altLang="ja-JP" sz="1600" dirty="0" smtClean="0">
                <a:solidFill>
                  <a:schemeClr val="tx1"/>
                </a:solidFill>
              </a:rPr>
              <a:t>Google maps API</a:t>
            </a:r>
            <a:r>
              <a:rPr lang="ja-JP" altLang="en-US" sz="1600" dirty="0" smtClean="0">
                <a:solidFill>
                  <a:schemeClr val="tx1"/>
                </a:solidFill>
              </a:rPr>
              <a:t>でマッピングをするプログラムを作成する．</a:t>
            </a:r>
            <a:r>
              <a:rPr lang="en-US" altLang="ja-JP" sz="1600" dirty="0" smtClean="0">
                <a:solidFill>
                  <a:schemeClr val="tx1"/>
                </a:solidFill>
              </a:rPr>
              <a:t> </a:t>
            </a:r>
          </a:p>
          <a:p>
            <a:pPr>
              <a:lnSpc>
                <a:spcPts val="1400"/>
              </a:lnSpc>
              <a:buFont typeface="Wingdings" panose="05000000000000000000" pitchFamily="2" charset="2"/>
              <a:buChar char="l"/>
            </a:pPr>
            <a:endParaRPr lang="en-US" altLang="ja-JP" sz="1600" dirty="0">
              <a:solidFill>
                <a:schemeClr val="tx1"/>
              </a:solidFill>
            </a:endParaRPr>
          </a:p>
          <a:p>
            <a:pPr>
              <a:lnSpc>
                <a:spcPts val="1400"/>
              </a:lnSpc>
              <a:buFont typeface="Wingdings" panose="05000000000000000000" pitchFamily="2" charset="2"/>
              <a:buChar char="l"/>
            </a:pPr>
            <a:r>
              <a:rPr lang="en-US" altLang="ja-JP" sz="1600" dirty="0" smtClean="0">
                <a:solidFill>
                  <a:schemeClr val="tx1"/>
                </a:solidFill>
              </a:rPr>
              <a:t> </a:t>
            </a:r>
            <a:r>
              <a:rPr lang="ja-JP" altLang="en-US" sz="1600" dirty="0" smtClean="0">
                <a:solidFill>
                  <a:schemeClr val="tx1"/>
                </a:solidFill>
              </a:rPr>
              <a:t>関連度の算出方法</a:t>
            </a:r>
            <a:endParaRPr lang="en-US" altLang="ja-JP" sz="1600" dirty="0" smtClean="0">
              <a:solidFill>
                <a:schemeClr val="tx1"/>
              </a:solidFill>
            </a:endParaRPr>
          </a:p>
          <a:p>
            <a:pPr>
              <a:lnSpc>
                <a:spcPts val="1400"/>
              </a:lnSpc>
              <a:buFont typeface="Wingdings" panose="05000000000000000000" pitchFamily="2" charset="2"/>
              <a:buChar char="l"/>
            </a:pPr>
            <a:endParaRPr lang="en-US" altLang="ja-JP" sz="1600" dirty="0">
              <a:solidFill>
                <a:schemeClr val="tx1"/>
              </a:solidFill>
            </a:endParaRPr>
          </a:p>
          <a:p>
            <a:pPr>
              <a:lnSpc>
                <a:spcPts val="1400"/>
              </a:lnSpc>
              <a:buFont typeface="Wingdings" panose="05000000000000000000" pitchFamily="2" charset="2"/>
              <a:buChar char="l"/>
            </a:pPr>
            <a:r>
              <a:rPr lang="ja-JP" altLang="en-US" sz="1600" dirty="0" smtClean="0">
                <a:solidFill>
                  <a:schemeClr val="tx1"/>
                </a:solidFill>
              </a:rPr>
              <a:t>論文</a:t>
            </a:r>
            <a:r>
              <a:rPr lang="ja-JP" altLang="en-US" sz="1600" dirty="0">
                <a:solidFill>
                  <a:schemeClr val="tx1"/>
                </a:solidFill>
              </a:rPr>
              <a:t>の執筆</a:t>
            </a:r>
            <a:endParaRPr lang="en-US" altLang="ja-JP" sz="1600" dirty="0">
              <a:solidFill>
                <a:schemeClr val="tx1"/>
              </a:solidFill>
            </a:endParaRPr>
          </a:p>
          <a:p>
            <a:pPr marL="0" indent="0">
              <a:lnSpc>
                <a:spcPts val="2700"/>
              </a:lnSpc>
              <a:buNone/>
            </a:pPr>
            <a:endParaRPr kumimoji="1" lang="ja-JP" altLang="en-US" dirty="0">
              <a:solidFill>
                <a:schemeClr val="tx1"/>
              </a:solidFill>
            </a:endParaRPr>
          </a:p>
        </p:txBody>
      </p:sp>
      <p:sp>
        <p:nvSpPr>
          <p:cNvPr id="4" name="スライド番号プレースホルダー 3"/>
          <p:cNvSpPr>
            <a:spLocks noGrp="1"/>
          </p:cNvSpPr>
          <p:nvPr>
            <p:ph type="sldNum" sz="quarter" idx="12"/>
          </p:nvPr>
        </p:nvSpPr>
        <p:spPr/>
        <p:txBody>
          <a:bodyPr/>
          <a:lstStyle/>
          <a:p>
            <a:fld id="{D57F1E4F-1CFF-5643-939E-217C01CDF565}" type="slidenum">
              <a:rPr lang="en-US" smtClean="0"/>
              <a:pPr/>
              <a:t>12</a:t>
            </a:fld>
            <a:endParaRPr lang="en-US" dirty="0"/>
          </a:p>
        </p:txBody>
      </p:sp>
    </p:spTree>
    <p:extLst>
      <p:ext uri="{BB962C8B-B14F-4D97-AF65-F5344CB8AC3E}">
        <p14:creationId xmlns:p14="http://schemas.microsoft.com/office/powerpoint/2010/main" val="129635857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22960" y="966355"/>
            <a:ext cx="7543800" cy="771006"/>
          </a:xfrm>
        </p:spPr>
        <p:txBody>
          <a:bodyPr/>
          <a:lstStyle/>
          <a:p>
            <a:r>
              <a:rPr kumimoji="1" lang="ja-JP" altLang="en-US" dirty="0" smtClean="0">
                <a:solidFill>
                  <a:schemeClr val="tx1"/>
                </a:solidFill>
              </a:rPr>
              <a:t>研究背景</a:t>
            </a:r>
            <a:endParaRPr kumimoji="1" lang="ja-JP" altLang="en-US" dirty="0">
              <a:solidFill>
                <a:schemeClr val="tx1"/>
              </a:solidFill>
            </a:endParaRPr>
          </a:p>
        </p:txBody>
      </p:sp>
      <p:sp>
        <p:nvSpPr>
          <p:cNvPr id="3" name="コンテンツ プレースホルダー 2"/>
          <p:cNvSpPr>
            <a:spLocks noGrp="1"/>
          </p:cNvSpPr>
          <p:nvPr>
            <p:ph idx="1"/>
          </p:nvPr>
        </p:nvSpPr>
        <p:spPr>
          <a:xfrm>
            <a:off x="538619" y="1845733"/>
            <a:ext cx="8329808" cy="4479911"/>
          </a:xfrm>
        </p:spPr>
        <p:txBody>
          <a:bodyPr>
            <a:noAutofit/>
          </a:bodyPr>
          <a:lstStyle/>
          <a:p>
            <a:r>
              <a:rPr lang="ja-JP" altLang="en-US" sz="2400" dirty="0"/>
              <a:t>　</a:t>
            </a:r>
            <a:r>
              <a:rPr lang="ja-JP" altLang="en-US" sz="2800" dirty="0">
                <a:solidFill>
                  <a:schemeClr val="tx1"/>
                </a:solidFill>
              </a:rPr>
              <a:t>鉄道を利用する人にとって</a:t>
            </a:r>
            <a:r>
              <a:rPr lang="ja-JP" altLang="en-US" sz="2800" dirty="0" smtClean="0">
                <a:solidFill>
                  <a:schemeClr val="tx1"/>
                </a:solidFill>
              </a:rPr>
              <a:t>は駅の設備</a:t>
            </a:r>
            <a:r>
              <a:rPr lang="ja-JP" altLang="en-US" sz="2800" dirty="0">
                <a:solidFill>
                  <a:schemeClr val="tx1"/>
                </a:solidFill>
              </a:rPr>
              <a:t>，また</a:t>
            </a:r>
            <a:r>
              <a:rPr lang="ja-JP" altLang="en-US" sz="2800" dirty="0" smtClean="0">
                <a:solidFill>
                  <a:schemeClr val="tx1"/>
                </a:solidFill>
              </a:rPr>
              <a:t>環境がしっか</a:t>
            </a:r>
            <a:r>
              <a:rPr lang="ja-JP" altLang="en-US" sz="2800" dirty="0">
                <a:solidFill>
                  <a:schemeClr val="tx1"/>
                </a:solidFill>
              </a:rPr>
              <a:t>り</a:t>
            </a:r>
            <a:r>
              <a:rPr lang="ja-JP" altLang="en-US" sz="2800" dirty="0" smtClean="0">
                <a:solidFill>
                  <a:schemeClr val="tx1"/>
                </a:solidFill>
              </a:rPr>
              <a:t>と</a:t>
            </a:r>
            <a:r>
              <a:rPr lang="ja-JP" altLang="en-US" sz="2800" dirty="0">
                <a:solidFill>
                  <a:schemeClr val="tx1"/>
                </a:solidFill>
              </a:rPr>
              <a:t>整備されているかは重要である．</a:t>
            </a:r>
            <a:endParaRPr lang="en-US" altLang="ja-JP" sz="2800" dirty="0">
              <a:solidFill>
                <a:schemeClr val="tx1"/>
              </a:solidFill>
            </a:endParaRPr>
          </a:p>
          <a:p>
            <a:endParaRPr lang="en-US" altLang="ja-JP" sz="1200" dirty="0" smtClean="0">
              <a:solidFill>
                <a:schemeClr val="tx1"/>
              </a:solidFill>
            </a:endParaRPr>
          </a:p>
          <a:p>
            <a:r>
              <a:rPr lang="en-US" altLang="ja-JP" sz="2800" dirty="0" smtClean="0">
                <a:solidFill>
                  <a:schemeClr val="tx1"/>
                </a:solidFill>
              </a:rPr>
              <a:t>【</a:t>
            </a:r>
            <a:r>
              <a:rPr lang="ja-JP" altLang="en-US" sz="2800" dirty="0" smtClean="0">
                <a:solidFill>
                  <a:schemeClr val="tx1"/>
                </a:solidFill>
              </a:rPr>
              <a:t>駅</a:t>
            </a:r>
            <a:r>
              <a:rPr lang="ja-JP" altLang="en-US" sz="2800" dirty="0">
                <a:solidFill>
                  <a:schemeClr val="tx1"/>
                </a:solidFill>
              </a:rPr>
              <a:t>の設備の</a:t>
            </a:r>
            <a:r>
              <a:rPr lang="ja-JP" altLang="en-US" sz="2800" dirty="0" smtClean="0">
                <a:solidFill>
                  <a:schemeClr val="tx1"/>
                </a:solidFill>
              </a:rPr>
              <a:t>例</a:t>
            </a:r>
            <a:r>
              <a:rPr lang="en-US" altLang="ja-JP" sz="2800" dirty="0">
                <a:solidFill>
                  <a:schemeClr val="tx1"/>
                </a:solidFill>
              </a:rPr>
              <a:t>】</a:t>
            </a:r>
          </a:p>
          <a:p>
            <a:pPr>
              <a:buFont typeface="Wingdings" panose="05000000000000000000" pitchFamily="2" charset="2"/>
              <a:buChar char="l"/>
            </a:pPr>
            <a:r>
              <a:rPr lang="ja-JP" altLang="en-US" sz="2800" dirty="0">
                <a:solidFill>
                  <a:schemeClr val="tx1"/>
                </a:solidFill>
              </a:rPr>
              <a:t> エレベータやスロープなどのバリアフリー</a:t>
            </a:r>
            <a:r>
              <a:rPr lang="ja-JP" altLang="en-US" sz="2800" dirty="0" smtClean="0">
                <a:solidFill>
                  <a:schemeClr val="tx1"/>
                </a:solidFill>
              </a:rPr>
              <a:t>設備</a:t>
            </a:r>
            <a:r>
              <a:rPr lang="ja-JP" altLang="en-US" sz="2800" dirty="0">
                <a:solidFill>
                  <a:schemeClr val="tx1"/>
                </a:solidFill>
              </a:rPr>
              <a:t>，</a:t>
            </a:r>
            <a:r>
              <a:rPr lang="ja-JP" altLang="en-US" sz="2800" dirty="0" smtClean="0">
                <a:solidFill>
                  <a:schemeClr val="tx1"/>
                </a:solidFill>
              </a:rPr>
              <a:t>乗り換え案内標識</a:t>
            </a:r>
            <a:r>
              <a:rPr lang="ja-JP" altLang="en-US" sz="2800" dirty="0">
                <a:solidFill>
                  <a:schemeClr val="tx1"/>
                </a:solidFill>
              </a:rPr>
              <a:t>，</a:t>
            </a:r>
            <a:r>
              <a:rPr lang="ja-JP" altLang="en-US" sz="2800" dirty="0" smtClean="0">
                <a:solidFill>
                  <a:schemeClr val="tx1"/>
                </a:solidFill>
              </a:rPr>
              <a:t>トイレ</a:t>
            </a:r>
            <a:r>
              <a:rPr lang="ja-JP" altLang="en-US" sz="2800" dirty="0">
                <a:solidFill>
                  <a:schemeClr val="tx1"/>
                </a:solidFill>
              </a:rPr>
              <a:t>，</a:t>
            </a:r>
            <a:r>
              <a:rPr lang="ja-JP" altLang="en-US" sz="2800" dirty="0" smtClean="0">
                <a:solidFill>
                  <a:schemeClr val="tx1"/>
                </a:solidFill>
              </a:rPr>
              <a:t>階段</a:t>
            </a:r>
            <a:r>
              <a:rPr lang="ja-JP" altLang="en-US" sz="2800" dirty="0">
                <a:solidFill>
                  <a:schemeClr val="tx1"/>
                </a:solidFill>
              </a:rPr>
              <a:t>の</a:t>
            </a:r>
            <a:r>
              <a:rPr lang="ja-JP" altLang="en-US" sz="2800" dirty="0" smtClean="0">
                <a:solidFill>
                  <a:schemeClr val="tx1"/>
                </a:solidFill>
              </a:rPr>
              <a:t>数</a:t>
            </a:r>
            <a:r>
              <a:rPr lang="ja-JP" altLang="en-US" sz="2800" dirty="0">
                <a:solidFill>
                  <a:schemeClr val="tx1"/>
                </a:solidFill>
              </a:rPr>
              <a:t>，</a:t>
            </a:r>
            <a:r>
              <a:rPr lang="ja-JP" altLang="en-US" sz="2800" dirty="0" smtClean="0">
                <a:solidFill>
                  <a:schemeClr val="tx1"/>
                </a:solidFill>
              </a:rPr>
              <a:t>通路の幅</a:t>
            </a:r>
            <a:r>
              <a:rPr lang="en-US" altLang="ja-JP" sz="2800" dirty="0" smtClean="0">
                <a:solidFill>
                  <a:schemeClr val="tx1"/>
                </a:solidFill>
              </a:rPr>
              <a:t/>
            </a:r>
            <a:br>
              <a:rPr lang="en-US" altLang="ja-JP" sz="2800" dirty="0" smtClean="0">
                <a:solidFill>
                  <a:schemeClr val="tx1"/>
                </a:solidFill>
              </a:rPr>
            </a:br>
            <a:r>
              <a:rPr lang="ja-JP" altLang="en-US" sz="2800" dirty="0" smtClean="0">
                <a:solidFill>
                  <a:schemeClr val="tx1"/>
                </a:solidFill>
              </a:rPr>
              <a:t>など</a:t>
            </a:r>
            <a:endParaRPr lang="en-US" altLang="ja-JP" sz="2800" dirty="0"/>
          </a:p>
          <a:p>
            <a:r>
              <a:rPr lang="ja-JP" altLang="en-US" sz="2800" dirty="0" smtClean="0">
                <a:solidFill>
                  <a:srgbClr val="FF0000"/>
                </a:solidFill>
              </a:rPr>
              <a:t>→ </a:t>
            </a:r>
            <a:r>
              <a:rPr lang="ja-JP" altLang="en-US" sz="2800" b="1" dirty="0" smtClean="0">
                <a:solidFill>
                  <a:srgbClr val="FF0000"/>
                </a:solidFill>
              </a:rPr>
              <a:t>改善点とともに，良いところが</a:t>
            </a:r>
            <a:r>
              <a:rPr lang="en-US" altLang="ja-JP" sz="2800" b="1" dirty="0" smtClean="0">
                <a:solidFill>
                  <a:srgbClr val="FF0000"/>
                </a:solidFill>
              </a:rPr>
              <a:t>SNS</a:t>
            </a:r>
            <a:r>
              <a:rPr lang="ja-JP" altLang="en-US" sz="2800" b="1" dirty="0">
                <a:solidFill>
                  <a:srgbClr val="FF0000"/>
                </a:solidFill>
              </a:rPr>
              <a:t>上に投稿されることがある</a:t>
            </a:r>
            <a:r>
              <a:rPr lang="ja-JP" altLang="en-US" sz="2800" b="1" dirty="0" smtClean="0">
                <a:solidFill>
                  <a:srgbClr val="FF0000"/>
                </a:solidFill>
              </a:rPr>
              <a:t>．</a:t>
            </a:r>
            <a:endParaRPr lang="en-US" altLang="ja-JP" sz="2800" b="1" dirty="0">
              <a:solidFill>
                <a:srgbClr val="FF0000"/>
              </a:solidFill>
            </a:endParaRPr>
          </a:p>
        </p:txBody>
      </p:sp>
      <p:sp>
        <p:nvSpPr>
          <p:cNvPr id="4" name="スライド番号プレースホルダー 3"/>
          <p:cNvSpPr>
            <a:spLocks noGrp="1"/>
          </p:cNvSpPr>
          <p:nvPr>
            <p:ph type="sldNum" sz="quarter" idx="12"/>
          </p:nvPr>
        </p:nvSpPr>
        <p:spPr/>
        <p:txBody>
          <a:bodyPr/>
          <a:lstStyle/>
          <a:p>
            <a:fld id="{D57F1E4F-1CFF-5643-939E-217C01CDF565}" type="slidenum">
              <a:rPr lang="en-US" smtClean="0"/>
              <a:pPr/>
              <a:t>2</a:t>
            </a:fld>
            <a:endParaRPr lang="en-US" dirty="0"/>
          </a:p>
        </p:txBody>
      </p:sp>
    </p:spTree>
    <p:extLst>
      <p:ext uri="{BB962C8B-B14F-4D97-AF65-F5344CB8AC3E}">
        <p14:creationId xmlns:p14="http://schemas.microsoft.com/office/powerpoint/2010/main" val="133648498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797398" y="1084475"/>
            <a:ext cx="6347713" cy="634409"/>
          </a:xfrm>
        </p:spPr>
        <p:txBody>
          <a:bodyPr>
            <a:noAutofit/>
          </a:bodyPr>
          <a:lstStyle/>
          <a:p>
            <a:r>
              <a:rPr kumimoji="1" lang="ja-JP" altLang="en-US" dirty="0" smtClean="0">
                <a:solidFill>
                  <a:schemeClr val="tx1"/>
                </a:solidFill>
              </a:rPr>
              <a:t>関連研究</a:t>
            </a:r>
            <a:endParaRPr kumimoji="1" lang="ja-JP" altLang="en-US" dirty="0">
              <a:solidFill>
                <a:schemeClr val="tx1"/>
              </a:solidFill>
            </a:endParaRPr>
          </a:p>
        </p:txBody>
      </p:sp>
      <p:sp>
        <p:nvSpPr>
          <p:cNvPr id="3" name="コンテンツ プレースホルダー 2"/>
          <p:cNvSpPr>
            <a:spLocks noGrp="1"/>
          </p:cNvSpPr>
          <p:nvPr>
            <p:ph idx="1"/>
          </p:nvPr>
        </p:nvSpPr>
        <p:spPr>
          <a:xfrm>
            <a:off x="247650" y="1801642"/>
            <a:ext cx="8658225" cy="4517679"/>
          </a:xfrm>
        </p:spPr>
        <p:txBody>
          <a:bodyPr>
            <a:noAutofit/>
          </a:bodyPr>
          <a:lstStyle/>
          <a:p>
            <a:pPr>
              <a:lnSpc>
                <a:spcPct val="100000"/>
              </a:lnSpc>
              <a:buFont typeface="Wingdings" panose="05000000000000000000" pitchFamily="2" charset="2"/>
              <a:buChar char="l"/>
            </a:pPr>
            <a:r>
              <a:rPr lang="ja-JP" altLang="en-US" sz="1800" dirty="0">
                <a:solidFill>
                  <a:schemeClr val="tx1"/>
                </a:solidFill>
              </a:rPr>
              <a:t> </a:t>
            </a:r>
            <a:r>
              <a:rPr lang="ja-JP" altLang="en-US" sz="1800" b="1" dirty="0" smtClean="0">
                <a:solidFill>
                  <a:schemeClr val="tx1"/>
                </a:solidFill>
              </a:rPr>
              <a:t>「</a:t>
            </a:r>
            <a:r>
              <a:rPr lang="en-US" altLang="ja-JP" sz="1800" b="1" dirty="0" smtClean="0">
                <a:solidFill>
                  <a:schemeClr val="tx1"/>
                </a:solidFill>
              </a:rPr>
              <a:t>Twitter</a:t>
            </a:r>
            <a:r>
              <a:rPr lang="ja-JP" altLang="ja-JP" sz="1800" b="1" dirty="0">
                <a:solidFill>
                  <a:schemeClr val="tx1"/>
                </a:solidFill>
              </a:rPr>
              <a:t>に基づく都市鉄道の運転見合わせの発生</a:t>
            </a:r>
            <a:r>
              <a:rPr lang="ja-JP" altLang="ja-JP" sz="1800" b="1" dirty="0" smtClean="0">
                <a:solidFill>
                  <a:schemeClr val="tx1"/>
                </a:solidFill>
              </a:rPr>
              <a:t>状況の分析</a:t>
            </a:r>
            <a:r>
              <a:rPr lang="ja-JP" altLang="en-US" sz="1800" b="1" dirty="0" smtClean="0">
                <a:solidFill>
                  <a:schemeClr val="tx1"/>
                </a:solidFill>
              </a:rPr>
              <a:t>」</a:t>
            </a:r>
            <a:r>
              <a:rPr lang="en-US" altLang="ja-JP" sz="1400" dirty="0" smtClean="0">
                <a:solidFill>
                  <a:schemeClr val="tx1"/>
                </a:solidFill>
              </a:rPr>
              <a:t>(</a:t>
            </a:r>
            <a:r>
              <a:rPr lang="ja-JP" altLang="ja-JP" sz="1400" dirty="0" smtClean="0">
                <a:solidFill>
                  <a:schemeClr val="tx1"/>
                </a:solidFill>
              </a:rPr>
              <a:t>堀江</a:t>
            </a:r>
            <a:r>
              <a:rPr lang="ja-JP" altLang="en-US" sz="1400" dirty="0" smtClean="0">
                <a:solidFill>
                  <a:schemeClr val="tx1"/>
                </a:solidFill>
              </a:rPr>
              <a:t>，</a:t>
            </a:r>
            <a:r>
              <a:rPr lang="en-US" altLang="ja-JP" sz="1400" dirty="0" smtClean="0">
                <a:solidFill>
                  <a:schemeClr val="tx1"/>
                </a:solidFill>
              </a:rPr>
              <a:t> </a:t>
            </a:r>
            <a:r>
              <a:rPr lang="ja-JP" altLang="ja-JP" sz="1400" dirty="0" smtClean="0">
                <a:solidFill>
                  <a:schemeClr val="tx1"/>
                </a:solidFill>
              </a:rPr>
              <a:t>関谷</a:t>
            </a:r>
            <a:r>
              <a:rPr lang="ja-JP" altLang="en-US" sz="1400" dirty="0" smtClean="0">
                <a:solidFill>
                  <a:schemeClr val="tx1"/>
                </a:solidFill>
              </a:rPr>
              <a:t>，</a:t>
            </a:r>
            <a:r>
              <a:rPr lang="en-US" altLang="ja-JP" sz="1400" dirty="0" smtClean="0">
                <a:solidFill>
                  <a:schemeClr val="tx1"/>
                </a:solidFill>
              </a:rPr>
              <a:t> </a:t>
            </a:r>
            <a:r>
              <a:rPr lang="ja-JP" altLang="ja-JP" sz="1400" dirty="0" smtClean="0">
                <a:solidFill>
                  <a:schemeClr val="tx1"/>
                </a:solidFill>
              </a:rPr>
              <a:t>金子</a:t>
            </a:r>
            <a:r>
              <a:rPr lang="ja-JP" altLang="en-US" sz="1400" dirty="0" smtClean="0">
                <a:solidFill>
                  <a:schemeClr val="tx1"/>
                </a:solidFill>
              </a:rPr>
              <a:t>，土木学会論文集，</a:t>
            </a:r>
            <a:r>
              <a:rPr lang="en-US" altLang="ja-JP" sz="1400" dirty="0" smtClean="0">
                <a:solidFill>
                  <a:schemeClr val="tx1"/>
                </a:solidFill>
              </a:rPr>
              <a:t>2015</a:t>
            </a:r>
            <a:r>
              <a:rPr lang="en-US" altLang="ja-JP" sz="1400" dirty="0">
                <a:solidFill>
                  <a:schemeClr val="tx1"/>
                </a:solidFill>
              </a:rPr>
              <a:t>)</a:t>
            </a:r>
            <a:endParaRPr lang="ja-JP" altLang="ja-JP" sz="1400" dirty="0">
              <a:solidFill>
                <a:schemeClr val="tx1"/>
              </a:solidFill>
            </a:endParaRPr>
          </a:p>
          <a:p>
            <a:pPr marL="0" indent="0" algn="just">
              <a:lnSpc>
                <a:spcPct val="100000"/>
              </a:lnSpc>
              <a:buNone/>
            </a:pPr>
            <a:r>
              <a:rPr lang="en-US" altLang="ja-JP" sz="1800" dirty="0">
                <a:solidFill>
                  <a:schemeClr val="tx1"/>
                </a:solidFill>
              </a:rPr>
              <a:t> </a:t>
            </a:r>
            <a:r>
              <a:rPr lang="ja-JP" altLang="en-US" sz="1800" kern="100" dirty="0">
                <a:solidFill>
                  <a:schemeClr val="tx1"/>
                </a:solidFill>
              </a:rPr>
              <a:t>→  首都圏で発生した運転</a:t>
            </a:r>
            <a:r>
              <a:rPr lang="ja-JP" altLang="en-US" sz="1800" kern="100" dirty="0" smtClean="0">
                <a:solidFill>
                  <a:schemeClr val="tx1"/>
                </a:solidFill>
              </a:rPr>
              <a:t>見合わせを</a:t>
            </a:r>
            <a:r>
              <a:rPr lang="ja-JP" altLang="en-US" sz="1800" kern="100" dirty="0">
                <a:solidFill>
                  <a:schemeClr val="tx1"/>
                </a:solidFill>
              </a:rPr>
              <a:t>原因別</a:t>
            </a:r>
            <a:r>
              <a:rPr lang="ja-JP" altLang="en-US" sz="1800" kern="100" dirty="0" smtClean="0">
                <a:solidFill>
                  <a:schemeClr val="tx1"/>
                </a:solidFill>
              </a:rPr>
              <a:t>に分析し，</a:t>
            </a:r>
            <a:r>
              <a:rPr lang="ja-JP" altLang="en-US" sz="1800" kern="100" dirty="0">
                <a:solidFill>
                  <a:schemeClr val="tx1"/>
                </a:solidFill>
              </a:rPr>
              <a:t>鉄道会社</a:t>
            </a:r>
            <a:r>
              <a:rPr lang="ja-JP" altLang="en-US" sz="1800" kern="100" dirty="0" smtClean="0">
                <a:solidFill>
                  <a:schemeClr val="tx1"/>
                </a:solidFill>
              </a:rPr>
              <a:t>の</a:t>
            </a:r>
            <a:r>
              <a:rPr lang="en-US" altLang="ja-JP" sz="1800" kern="100" dirty="0" smtClean="0">
                <a:solidFill>
                  <a:schemeClr val="tx1"/>
                </a:solidFill>
              </a:rPr>
              <a:t>Twitter</a:t>
            </a:r>
            <a:r>
              <a:rPr lang="ja-JP" altLang="en-US" sz="1800" kern="100" dirty="0" smtClean="0">
                <a:solidFill>
                  <a:schemeClr val="tx1"/>
                </a:solidFill>
              </a:rPr>
              <a:t>で発表</a:t>
            </a:r>
            <a:r>
              <a:rPr lang="ja-JP" altLang="en-US" sz="1800" kern="100" dirty="0">
                <a:solidFill>
                  <a:schemeClr val="tx1"/>
                </a:solidFill>
              </a:rPr>
              <a:t>されている運転再開見込み時間と実際に再開した時間との誤差を</a:t>
            </a:r>
            <a:r>
              <a:rPr lang="ja-JP" altLang="en-US" sz="1800" kern="100" dirty="0" smtClean="0">
                <a:solidFill>
                  <a:schemeClr val="tx1"/>
                </a:solidFill>
              </a:rPr>
              <a:t>調査している．</a:t>
            </a:r>
            <a:endParaRPr lang="en-US" altLang="ja-JP" sz="1800" kern="100" dirty="0" smtClean="0">
              <a:solidFill>
                <a:schemeClr val="tx1"/>
              </a:solidFill>
            </a:endParaRPr>
          </a:p>
          <a:p>
            <a:pPr>
              <a:lnSpc>
                <a:spcPct val="100000"/>
              </a:lnSpc>
              <a:buFont typeface="Wingdings" panose="05000000000000000000" pitchFamily="2" charset="2"/>
              <a:buChar char="l"/>
            </a:pPr>
            <a:r>
              <a:rPr lang="ja-JP" altLang="en-US" sz="1800" dirty="0" smtClean="0">
                <a:solidFill>
                  <a:schemeClr val="tx1"/>
                </a:solidFill>
              </a:rPr>
              <a:t> </a:t>
            </a:r>
            <a:r>
              <a:rPr lang="ja-JP" altLang="en-US" sz="1800" b="1" dirty="0">
                <a:solidFill>
                  <a:schemeClr val="tx1"/>
                </a:solidFill>
              </a:rPr>
              <a:t>「</a:t>
            </a:r>
            <a:r>
              <a:rPr lang="en-US" altLang="ja-JP" sz="1800" b="1" dirty="0">
                <a:solidFill>
                  <a:schemeClr val="tx1"/>
                </a:solidFill>
              </a:rPr>
              <a:t>Twitter </a:t>
            </a:r>
            <a:r>
              <a:rPr lang="ja-JP" altLang="en-US" sz="1800" b="1" dirty="0">
                <a:solidFill>
                  <a:schemeClr val="tx1"/>
                </a:solidFill>
              </a:rPr>
              <a:t>上で共感を生み出すツイートの性質に関する考察</a:t>
            </a:r>
            <a:r>
              <a:rPr lang="ja-JP" altLang="en-US" sz="1800" b="1" dirty="0" smtClean="0">
                <a:solidFill>
                  <a:schemeClr val="tx1"/>
                </a:solidFill>
              </a:rPr>
              <a:t>」</a:t>
            </a:r>
            <a:r>
              <a:rPr lang="en-US" altLang="ja-JP" sz="1400" dirty="0" smtClean="0">
                <a:solidFill>
                  <a:schemeClr val="tx1"/>
                </a:solidFill>
              </a:rPr>
              <a:t>(</a:t>
            </a:r>
            <a:r>
              <a:rPr lang="ja-JP" altLang="en-US" sz="1400" dirty="0" smtClean="0">
                <a:solidFill>
                  <a:schemeClr val="tx1"/>
                </a:solidFill>
              </a:rPr>
              <a:t>大川，高間，人工知能学会</a:t>
            </a:r>
            <a:r>
              <a:rPr lang="ja-JP" altLang="en-US" sz="1400" dirty="0">
                <a:solidFill>
                  <a:schemeClr val="tx1"/>
                </a:solidFill>
              </a:rPr>
              <a:t>，</a:t>
            </a:r>
            <a:r>
              <a:rPr lang="en-US" altLang="ja-JP" sz="1400" dirty="0" smtClean="0">
                <a:solidFill>
                  <a:schemeClr val="tx1"/>
                </a:solidFill>
              </a:rPr>
              <a:t>2012</a:t>
            </a:r>
            <a:r>
              <a:rPr lang="en-US" altLang="ja-JP" sz="1400" dirty="0">
                <a:solidFill>
                  <a:schemeClr val="tx1"/>
                </a:solidFill>
              </a:rPr>
              <a:t>)</a:t>
            </a:r>
          </a:p>
          <a:p>
            <a:pPr>
              <a:lnSpc>
                <a:spcPct val="100000"/>
              </a:lnSpc>
            </a:pPr>
            <a:r>
              <a:rPr lang="ja-JP" altLang="en-US" sz="1800" dirty="0">
                <a:solidFill>
                  <a:schemeClr val="tx1"/>
                </a:solidFill>
              </a:rPr>
              <a:t>→  ツイートに対し多くのユーザが共感するケースに着目し，発生メカニズムを</a:t>
            </a:r>
            <a:r>
              <a:rPr lang="ja-JP" altLang="en-US" sz="1800" dirty="0" smtClean="0">
                <a:solidFill>
                  <a:schemeClr val="tx1"/>
                </a:solidFill>
              </a:rPr>
              <a:t>解明を目指している．</a:t>
            </a:r>
            <a:endParaRPr lang="en-US" altLang="ja-JP" sz="1800" dirty="0">
              <a:solidFill>
                <a:schemeClr val="tx1"/>
              </a:solidFill>
            </a:endParaRPr>
          </a:p>
          <a:p>
            <a:pPr>
              <a:lnSpc>
                <a:spcPct val="100000"/>
              </a:lnSpc>
              <a:buFont typeface="Wingdings" panose="05000000000000000000" pitchFamily="2" charset="2"/>
              <a:buChar char="l"/>
            </a:pPr>
            <a:r>
              <a:rPr lang="ja-JP" altLang="en-US" sz="1800" b="1" dirty="0">
                <a:solidFill>
                  <a:schemeClr val="tx1"/>
                </a:solidFill>
              </a:rPr>
              <a:t> 「</a:t>
            </a:r>
            <a:r>
              <a:rPr lang="en-US" altLang="ja-JP" sz="1800" b="1" dirty="0">
                <a:solidFill>
                  <a:schemeClr val="tx1"/>
                </a:solidFill>
              </a:rPr>
              <a:t>Linked</a:t>
            </a:r>
            <a:r>
              <a:rPr lang="ja-JP" altLang="en-US" sz="1800" b="1" dirty="0">
                <a:solidFill>
                  <a:schemeClr val="tx1"/>
                </a:solidFill>
              </a:rPr>
              <a:t> </a:t>
            </a:r>
            <a:r>
              <a:rPr lang="en-US" altLang="ja-JP" sz="1800" b="1" dirty="0">
                <a:solidFill>
                  <a:schemeClr val="tx1"/>
                </a:solidFill>
              </a:rPr>
              <a:t>Open</a:t>
            </a:r>
            <a:r>
              <a:rPr lang="ja-JP" altLang="en-US" sz="1800" b="1" dirty="0">
                <a:solidFill>
                  <a:schemeClr val="tx1"/>
                </a:solidFill>
              </a:rPr>
              <a:t> </a:t>
            </a:r>
            <a:r>
              <a:rPr lang="en-US" altLang="ja-JP" sz="1800" b="1" dirty="0">
                <a:solidFill>
                  <a:schemeClr val="tx1"/>
                </a:solidFill>
              </a:rPr>
              <a:t>Data</a:t>
            </a:r>
            <a:r>
              <a:rPr lang="ja-JP" altLang="en-US" sz="1800" b="1" dirty="0">
                <a:solidFill>
                  <a:schemeClr val="tx1"/>
                </a:solidFill>
              </a:rPr>
              <a:t>を用いた地域の防災支援システム</a:t>
            </a:r>
            <a:r>
              <a:rPr lang="ja-JP" altLang="en-US" sz="1800" b="1" dirty="0" smtClean="0">
                <a:solidFill>
                  <a:schemeClr val="tx1"/>
                </a:solidFill>
              </a:rPr>
              <a:t>」</a:t>
            </a:r>
            <a:r>
              <a:rPr lang="en-US" altLang="ja-JP" sz="1400" dirty="0" smtClean="0">
                <a:solidFill>
                  <a:schemeClr val="tx1"/>
                </a:solidFill>
              </a:rPr>
              <a:t>(</a:t>
            </a:r>
            <a:r>
              <a:rPr lang="ja-JP" altLang="en-US" sz="1400" dirty="0" smtClean="0">
                <a:solidFill>
                  <a:schemeClr val="tx1"/>
                </a:solidFill>
              </a:rPr>
              <a:t>前田，大場，藤原，情報処理学会，</a:t>
            </a:r>
            <a:r>
              <a:rPr lang="en-US" altLang="ja-JP" sz="1400" dirty="0" smtClean="0">
                <a:solidFill>
                  <a:schemeClr val="tx1"/>
                </a:solidFill>
              </a:rPr>
              <a:t>2014</a:t>
            </a:r>
            <a:r>
              <a:rPr lang="en-US" altLang="ja-JP" sz="1400" dirty="0">
                <a:solidFill>
                  <a:schemeClr val="tx1"/>
                </a:solidFill>
              </a:rPr>
              <a:t>)</a:t>
            </a:r>
            <a:endParaRPr lang="en-US" altLang="ja-JP" sz="1800" dirty="0">
              <a:solidFill>
                <a:schemeClr val="tx1"/>
              </a:solidFill>
            </a:endParaRPr>
          </a:p>
          <a:p>
            <a:pPr>
              <a:lnSpc>
                <a:spcPct val="100000"/>
              </a:lnSpc>
            </a:pPr>
            <a:r>
              <a:rPr lang="ja-JP" altLang="en-US" sz="1800" dirty="0">
                <a:solidFill>
                  <a:schemeClr val="tx1"/>
                </a:solidFill>
              </a:rPr>
              <a:t>→  </a:t>
            </a:r>
            <a:r>
              <a:rPr lang="ja-JP" altLang="en-US" sz="1800" dirty="0" smtClean="0">
                <a:solidFill>
                  <a:schemeClr val="tx1"/>
                </a:solidFill>
              </a:rPr>
              <a:t>災害</a:t>
            </a:r>
            <a:r>
              <a:rPr lang="ja-JP" altLang="en-US" sz="1800" dirty="0">
                <a:solidFill>
                  <a:schemeClr val="tx1"/>
                </a:solidFill>
              </a:rPr>
              <a:t>が発生したとき</a:t>
            </a:r>
            <a:r>
              <a:rPr lang="ja-JP" altLang="en-US" sz="1800" dirty="0" smtClean="0">
                <a:solidFill>
                  <a:schemeClr val="tx1"/>
                </a:solidFill>
              </a:rPr>
              <a:t>，知りたい最新情報</a:t>
            </a:r>
            <a:r>
              <a:rPr lang="ja-JP" altLang="en-US" sz="1800" dirty="0">
                <a:solidFill>
                  <a:schemeClr val="tx1"/>
                </a:solidFill>
              </a:rPr>
              <a:t>が取得できないことが</a:t>
            </a:r>
            <a:r>
              <a:rPr lang="ja-JP" altLang="en-US" sz="1800" dirty="0" smtClean="0">
                <a:solidFill>
                  <a:schemeClr val="tx1"/>
                </a:solidFill>
              </a:rPr>
              <a:t>あるため，地</a:t>
            </a:r>
            <a:r>
              <a:rPr lang="ja-JP" altLang="en-US" sz="1800" dirty="0">
                <a:solidFill>
                  <a:schemeClr val="tx1"/>
                </a:solidFill>
              </a:rPr>
              <a:t>図上に最新の被害状況などを集約し，地図上に表示するシステムを</a:t>
            </a:r>
            <a:r>
              <a:rPr lang="ja-JP" altLang="en-US" sz="1800" dirty="0" smtClean="0">
                <a:solidFill>
                  <a:schemeClr val="tx1"/>
                </a:solidFill>
              </a:rPr>
              <a:t>提案してい</a:t>
            </a:r>
            <a:r>
              <a:rPr lang="ja-JP" altLang="en-US" sz="1800" dirty="0">
                <a:solidFill>
                  <a:schemeClr val="tx1"/>
                </a:solidFill>
              </a:rPr>
              <a:t>る</a:t>
            </a:r>
            <a:r>
              <a:rPr lang="ja-JP" altLang="en-US" sz="1800" dirty="0" smtClean="0">
                <a:solidFill>
                  <a:schemeClr val="tx1"/>
                </a:solidFill>
              </a:rPr>
              <a:t>．</a:t>
            </a:r>
            <a:endParaRPr lang="en-US" altLang="ja-JP" sz="1800" dirty="0">
              <a:solidFill>
                <a:schemeClr val="tx1"/>
              </a:solidFill>
            </a:endParaRPr>
          </a:p>
          <a:p>
            <a:pPr>
              <a:lnSpc>
                <a:spcPct val="100000"/>
              </a:lnSpc>
            </a:pPr>
            <a:endParaRPr lang="en-US" altLang="ja-JP" sz="1800" dirty="0">
              <a:solidFill>
                <a:schemeClr val="tx1"/>
              </a:solidFill>
            </a:endParaRPr>
          </a:p>
          <a:p>
            <a:pPr marL="0" indent="0" algn="just">
              <a:lnSpc>
                <a:spcPct val="100000"/>
              </a:lnSpc>
              <a:buNone/>
            </a:pPr>
            <a:endParaRPr lang="ja-JP" altLang="ja-JP" sz="1800" kern="100" dirty="0">
              <a:solidFill>
                <a:schemeClr val="tx1"/>
              </a:solidFill>
            </a:endParaRPr>
          </a:p>
          <a:p>
            <a:pPr marL="0" indent="0">
              <a:lnSpc>
                <a:spcPct val="100000"/>
              </a:lnSpc>
              <a:buNone/>
            </a:pPr>
            <a:endParaRPr lang="ja-JP" altLang="en-US" sz="2800" dirty="0">
              <a:solidFill>
                <a:schemeClr val="tx1"/>
              </a:solidFill>
            </a:endParaRPr>
          </a:p>
        </p:txBody>
      </p:sp>
      <p:sp>
        <p:nvSpPr>
          <p:cNvPr id="4" name="スライド番号プレースホルダー 3"/>
          <p:cNvSpPr>
            <a:spLocks noGrp="1"/>
          </p:cNvSpPr>
          <p:nvPr>
            <p:ph type="sldNum" sz="quarter" idx="12"/>
          </p:nvPr>
        </p:nvSpPr>
        <p:spPr>
          <a:xfrm>
            <a:off x="7539203" y="6253825"/>
            <a:ext cx="880798" cy="776807"/>
          </a:xfrm>
        </p:spPr>
        <p:txBody>
          <a:bodyPr/>
          <a:lstStyle/>
          <a:p>
            <a:fld id="{D57F1E4F-1CFF-5643-939E-217C01CDF565}" type="slidenum">
              <a:rPr lang="en-US" smtClean="0"/>
              <a:pPr/>
              <a:t>3</a:t>
            </a:fld>
            <a:endParaRPr lang="en-US" dirty="0"/>
          </a:p>
        </p:txBody>
      </p:sp>
    </p:spTree>
    <p:extLst>
      <p:ext uri="{BB962C8B-B14F-4D97-AF65-F5344CB8AC3E}">
        <p14:creationId xmlns:p14="http://schemas.microsoft.com/office/powerpoint/2010/main" val="224897928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782053" y="902370"/>
            <a:ext cx="7584707" cy="834993"/>
          </a:xfrm>
        </p:spPr>
        <p:txBody>
          <a:bodyPr/>
          <a:lstStyle/>
          <a:p>
            <a:r>
              <a:rPr lang="ja-JP" altLang="en-US" dirty="0" smtClean="0">
                <a:solidFill>
                  <a:schemeClr val="tx1"/>
                </a:solidFill>
              </a:rPr>
              <a:t>研究</a:t>
            </a:r>
            <a:r>
              <a:rPr lang="ja-JP" altLang="en-US" dirty="0">
                <a:solidFill>
                  <a:schemeClr val="tx1"/>
                </a:solidFill>
              </a:rPr>
              <a:t>動機</a:t>
            </a:r>
            <a:endParaRPr kumimoji="1" lang="ja-JP" altLang="en-US" dirty="0">
              <a:solidFill>
                <a:schemeClr val="tx1"/>
              </a:solidFill>
            </a:endParaRPr>
          </a:p>
        </p:txBody>
      </p:sp>
      <p:sp>
        <p:nvSpPr>
          <p:cNvPr id="3" name="コンテンツ プレースホルダー 2"/>
          <p:cNvSpPr>
            <a:spLocks noGrp="1"/>
          </p:cNvSpPr>
          <p:nvPr>
            <p:ph idx="1"/>
          </p:nvPr>
        </p:nvSpPr>
        <p:spPr>
          <a:xfrm>
            <a:off x="377373" y="1737363"/>
            <a:ext cx="8580017" cy="4579463"/>
          </a:xfrm>
        </p:spPr>
        <p:txBody>
          <a:bodyPr/>
          <a:lstStyle/>
          <a:p>
            <a:pPr>
              <a:buFont typeface="Wingdings" panose="05000000000000000000" pitchFamily="2" charset="2"/>
              <a:buChar char="l"/>
            </a:pPr>
            <a:r>
              <a:rPr lang="ja-JP" altLang="en-US" sz="1600" b="1" dirty="0" smtClean="0">
                <a:solidFill>
                  <a:srgbClr val="FF0000"/>
                </a:solidFill>
              </a:rPr>
              <a:t> </a:t>
            </a:r>
            <a:r>
              <a:rPr lang="en-US" altLang="ja-JP" sz="1800" b="1" dirty="0" smtClean="0">
                <a:solidFill>
                  <a:srgbClr val="FF0000"/>
                </a:solidFill>
              </a:rPr>
              <a:t>SNS</a:t>
            </a:r>
            <a:r>
              <a:rPr lang="ja-JP" altLang="en-US" sz="1800" b="1" dirty="0" smtClean="0">
                <a:solidFill>
                  <a:srgbClr val="FF0000"/>
                </a:solidFill>
              </a:rPr>
              <a:t>上においては，改善点</a:t>
            </a:r>
            <a:r>
              <a:rPr lang="ja-JP" altLang="en-US" sz="1800" b="1" dirty="0">
                <a:solidFill>
                  <a:srgbClr val="FF0000"/>
                </a:solidFill>
              </a:rPr>
              <a:t>とともに，良いところ</a:t>
            </a:r>
            <a:r>
              <a:rPr lang="ja-JP" altLang="en-US" sz="1800" b="1" dirty="0" smtClean="0">
                <a:solidFill>
                  <a:srgbClr val="FF0000"/>
                </a:solidFill>
              </a:rPr>
              <a:t>が投稿</a:t>
            </a:r>
            <a:r>
              <a:rPr lang="ja-JP" altLang="en-US" sz="1800" b="1" dirty="0">
                <a:solidFill>
                  <a:srgbClr val="FF0000"/>
                </a:solidFill>
              </a:rPr>
              <a:t>されることがある</a:t>
            </a:r>
            <a:r>
              <a:rPr lang="ja-JP" altLang="en-US" sz="1800" b="1" dirty="0" smtClean="0">
                <a:solidFill>
                  <a:srgbClr val="FF0000"/>
                </a:solidFill>
              </a:rPr>
              <a:t>．</a:t>
            </a:r>
            <a:endParaRPr lang="en-US" altLang="ja-JP" sz="1800" b="1" dirty="0" smtClean="0">
              <a:solidFill>
                <a:srgbClr val="FF0000"/>
              </a:solidFill>
            </a:endParaRPr>
          </a:p>
          <a:p>
            <a:pPr>
              <a:buFont typeface="Wingdings" panose="05000000000000000000" pitchFamily="2" charset="2"/>
              <a:buChar char="l"/>
            </a:pPr>
            <a:r>
              <a:rPr lang="en-US" altLang="ja-JP" sz="1800" b="1" dirty="0">
                <a:solidFill>
                  <a:srgbClr val="FF0000"/>
                </a:solidFill>
              </a:rPr>
              <a:t> </a:t>
            </a:r>
            <a:r>
              <a:rPr lang="ja-JP" altLang="en-US" sz="1800" dirty="0" smtClean="0">
                <a:solidFill>
                  <a:schemeClr val="tx1"/>
                </a:solidFill>
              </a:rPr>
              <a:t>しかし，駅のレビュー等は駅ごとにまとめられているため，それぞれの改善点の投稿数などは把握しづらい．</a:t>
            </a:r>
            <a:endParaRPr lang="en-US" altLang="ja-JP" sz="1800" dirty="0" smtClean="0">
              <a:solidFill>
                <a:schemeClr val="tx1"/>
              </a:solidFill>
            </a:endParaRPr>
          </a:p>
          <a:p>
            <a:pPr>
              <a:buFont typeface="Wingdings" panose="05000000000000000000" pitchFamily="2" charset="2"/>
              <a:buChar char="l"/>
            </a:pPr>
            <a:r>
              <a:rPr lang="en-US" altLang="ja-JP" sz="1800" b="1" dirty="0">
                <a:solidFill>
                  <a:srgbClr val="FF0000"/>
                </a:solidFill>
              </a:rPr>
              <a:t> </a:t>
            </a:r>
            <a:r>
              <a:rPr lang="ja-JP" altLang="en-US" sz="1800" dirty="0" smtClean="0">
                <a:solidFill>
                  <a:schemeClr val="tx1"/>
                </a:solidFill>
              </a:rPr>
              <a:t>今回はユーザ数や特徴などを勘案し，</a:t>
            </a:r>
            <a:r>
              <a:rPr lang="en-US" altLang="ja-JP" sz="1800" dirty="0" smtClean="0">
                <a:solidFill>
                  <a:schemeClr val="tx1"/>
                </a:solidFill>
              </a:rPr>
              <a:t>Twitter</a:t>
            </a:r>
            <a:r>
              <a:rPr lang="ja-JP" altLang="en-US" sz="1800" dirty="0" smtClean="0">
                <a:solidFill>
                  <a:schemeClr val="tx1"/>
                </a:solidFill>
              </a:rPr>
              <a:t>及び</a:t>
            </a:r>
            <a:r>
              <a:rPr lang="en-US" altLang="ja-JP" sz="1800" dirty="0" smtClean="0">
                <a:solidFill>
                  <a:schemeClr val="tx1"/>
                </a:solidFill>
              </a:rPr>
              <a:t>Facebook</a:t>
            </a:r>
            <a:r>
              <a:rPr lang="ja-JP" altLang="en-US" sz="1800" dirty="0" smtClean="0">
                <a:solidFill>
                  <a:schemeClr val="tx1"/>
                </a:solidFill>
              </a:rPr>
              <a:t>の</a:t>
            </a:r>
            <a:r>
              <a:rPr lang="en-US" altLang="ja-JP" sz="1800" dirty="0" smtClean="0">
                <a:solidFill>
                  <a:schemeClr val="tx1"/>
                </a:solidFill>
              </a:rPr>
              <a:t>2</a:t>
            </a:r>
            <a:r>
              <a:rPr lang="ja-JP" altLang="en-US" sz="1800" dirty="0" smtClean="0">
                <a:solidFill>
                  <a:schemeClr val="tx1"/>
                </a:solidFill>
              </a:rPr>
              <a:t>種類の</a:t>
            </a:r>
            <a:r>
              <a:rPr lang="en-US" altLang="ja-JP" sz="1800" dirty="0" smtClean="0">
                <a:solidFill>
                  <a:schemeClr val="tx1"/>
                </a:solidFill>
              </a:rPr>
              <a:t>SNS</a:t>
            </a:r>
            <a:r>
              <a:rPr lang="ja-JP" altLang="en-US" sz="1800" dirty="0" smtClean="0">
                <a:solidFill>
                  <a:schemeClr val="tx1"/>
                </a:solidFill>
              </a:rPr>
              <a:t>を用いる．</a:t>
            </a:r>
            <a:endParaRPr lang="en-US" altLang="ja-JP" sz="1800" b="1" dirty="0">
              <a:solidFill>
                <a:srgbClr val="FF0000"/>
              </a:solidFill>
            </a:endParaRPr>
          </a:p>
          <a:p>
            <a:endParaRPr lang="en-US" altLang="ja-JP" sz="1800" dirty="0"/>
          </a:p>
          <a:p>
            <a:endParaRPr lang="en-US" altLang="ja-JP" sz="1600" dirty="0"/>
          </a:p>
          <a:p>
            <a:endParaRPr lang="en-US" altLang="ja-JP" sz="1600" dirty="0"/>
          </a:p>
          <a:p>
            <a:endParaRPr lang="en-US" altLang="ja-JP" sz="1600" dirty="0"/>
          </a:p>
          <a:p>
            <a:endParaRPr lang="en-US" altLang="ja-JP" sz="1600" dirty="0"/>
          </a:p>
          <a:p>
            <a:endParaRPr lang="en-US" altLang="ja-JP" sz="1600" dirty="0"/>
          </a:p>
          <a:p>
            <a:endParaRPr lang="en-US" altLang="ja-JP" sz="1600" b="1" dirty="0">
              <a:solidFill>
                <a:srgbClr val="FF0000"/>
              </a:solidFill>
            </a:endParaRPr>
          </a:p>
          <a:p>
            <a:pPr>
              <a:buFont typeface="Wingdings" panose="05000000000000000000" pitchFamily="2" charset="2"/>
              <a:buChar char="l"/>
            </a:pPr>
            <a:endParaRPr lang="en-US" altLang="ja-JP" sz="1600" dirty="0"/>
          </a:p>
          <a:p>
            <a:endParaRPr lang="en-US" altLang="ja-JP" sz="1600" dirty="0"/>
          </a:p>
          <a:p>
            <a:endParaRPr lang="en-US" altLang="ja-JP" sz="1600" dirty="0"/>
          </a:p>
          <a:p>
            <a:endParaRPr lang="en-US" altLang="ja-JP" sz="1600" dirty="0"/>
          </a:p>
          <a:p>
            <a:endParaRPr lang="en-US" altLang="ja-JP" sz="1600" dirty="0"/>
          </a:p>
          <a:p>
            <a:endParaRPr lang="en-US" altLang="ja-JP" sz="1600" dirty="0"/>
          </a:p>
          <a:p>
            <a:endParaRPr kumimoji="1" lang="en-US" altLang="ja-JP" dirty="0" smtClean="0"/>
          </a:p>
          <a:p>
            <a:endParaRPr lang="en-US" altLang="ja-JP" dirty="0"/>
          </a:p>
          <a:p>
            <a:endParaRPr kumimoji="1" lang="en-US" altLang="ja-JP" dirty="0" smtClean="0"/>
          </a:p>
          <a:p>
            <a:endParaRPr lang="en-US" altLang="ja-JP" dirty="0"/>
          </a:p>
          <a:p>
            <a:endParaRPr kumimoji="1" lang="en-US" altLang="ja-JP" dirty="0" smtClean="0"/>
          </a:p>
          <a:p>
            <a:endParaRPr kumimoji="1" lang="ja-JP" altLang="en-US" dirty="0"/>
          </a:p>
        </p:txBody>
      </p:sp>
      <p:sp>
        <p:nvSpPr>
          <p:cNvPr id="4" name="スライド番号プレースホルダー 3"/>
          <p:cNvSpPr>
            <a:spLocks noGrp="1"/>
          </p:cNvSpPr>
          <p:nvPr>
            <p:ph type="sldNum" sz="quarter" idx="12"/>
          </p:nvPr>
        </p:nvSpPr>
        <p:spPr/>
        <p:txBody>
          <a:bodyPr/>
          <a:lstStyle/>
          <a:p>
            <a:fld id="{D57F1E4F-1CFF-5643-939E-217C01CDF565}" type="slidenum">
              <a:rPr lang="en-US" smtClean="0"/>
              <a:pPr/>
              <a:t>4</a:t>
            </a:fld>
            <a:endParaRPr lang="en-US" dirty="0"/>
          </a:p>
        </p:txBody>
      </p:sp>
      <p:sp>
        <p:nvSpPr>
          <p:cNvPr id="5" name="正方形/長方形 4"/>
          <p:cNvSpPr/>
          <p:nvPr/>
        </p:nvSpPr>
        <p:spPr>
          <a:xfrm>
            <a:off x="621480" y="3480352"/>
            <a:ext cx="3849456" cy="85005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dirty="0">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Twitter</a:t>
            </a:r>
            <a:r>
              <a:rPr kumimoji="1" lang="ja-JP" altLang="en-US" dirty="0">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の特徴</a:t>
            </a:r>
            <a:r>
              <a:rPr kumimoji="1" lang="en-US" altLang="ja-JP" dirty="0">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 </a:t>
            </a:r>
          </a:p>
          <a:p>
            <a:r>
              <a:rPr kumimoji="1" lang="ja-JP" altLang="en-US" dirty="0">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･時系列順に内容が把握できる</a:t>
            </a:r>
            <a:endParaRPr kumimoji="1" lang="en-US" altLang="ja-JP" dirty="0">
              <a:solidFill>
                <a:srgbClr val="0070C0"/>
              </a:solidFill>
              <a:latin typeface="メイリオ" panose="020B0604030504040204" pitchFamily="50" charset="-128"/>
              <a:ea typeface="メイリオ" panose="020B0604030504040204" pitchFamily="50" charset="-128"/>
              <a:cs typeface="メイリオ" panose="020B0604030504040204" pitchFamily="50" charset="-128"/>
            </a:endParaRPr>
          </a:p>
          <a:p>
            <a:r>
              <a:rPr kumimoji="1" lang="ja-JP" altLang="en-US" dirty="0">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･内容がシンプルなものが多い</a:t>
            </a:r>
            <a:endParaRPr kumimoji="1" lang="en-US" altLang="ja-JP" dirty="0">
              <a:solidFill>
                <a:srgbClr val="0070C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 name="正方形/長方形 5"/>
          <p:cNvSpPr/>
          <p:nvPr/>
        </p:nvSpPr>
        <p:spPr>
          <a:xfrm>
            <a:off x="4470936" y="3474422"/>
            <a:ext cx="4220487" cy="833865"/>
          </a:xfrm>
          <a:prstGeom prst="rect">
            <a:avLst/>
          </a:prstGeom>
          <a:solidFill>
            <a:schemeClr val="bg1"/>
          </a:solidFill>
        </p:spPr>
        <p:style>
          <a:lnRef idx="2">
            <a:schemeClr val="accent5">
              <a:shade val="50000"/>
            </a:schemeClr>
          </a:lnRef>
          <a:fillRef idx="1">
            <a:schemeClr val="accent5"/>
          </a:fillRef>
          <a:effectRef idx="0">
            <a:schemeClr val="accent5"/>
          </a:effectRef>
          <a:fontRef idx="minor">
            <a:schemeClr val="lt1"/>
          </a:fontRef>
        </p:style>
        <p:txBody>
          <a:bodyPr rtlCol="0" anchor="t"/>
          <a:lstStyle/>
          <a:p>
            <a:r>
              <a:rPr kumimoji="1" lang="en-US" altLang="ja-JP" sz="1700" dirty="0">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Facebook</a:t>
            </a:r>
            <a:r>
              <a:rPr kumimoji="1" lang="ja-JP" altLang="en-US" sz="1700" dirty="0">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の特徴</a:t>
            </a:r>
            <a:r>
              <a:rPr kumimoji="1" lang="en-US" altLang="ja-JP" sz="1700" dirty="0">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a:t>
            </a:r>
          </a:p>
          <a:p>
            <a:r>
              <a:rPr kumimoji="1" lang="ja-JP" altLang="en-US" sz="1700" dirty="0">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 外国人の投稿が多い</a:t>
            </a:r>
            <a:endParaRPr kumimoji="1" lang="en-US" altLang="ja-JP" sz="1700" dirty="0">
              <a:solidFill>
                <a:srgbClr val="0070C0"/>
              </a:solidFill>
              <a:latin typeface="メイリオ" panose="020B0604030504040204" pitchFamily="50" charset="-128"/>
              <a:ea typeface="メイリオ" panose="020B0604030504040204" pitchFamily="50" charset="-128"/>
              <a:cs typeface="メイリオ" panose="020B0604030504040204" pitchFamily="50" charset="-128"/>
            </a:endParaRPr>
          </a:p>
          <a:p>
            <a:r>
              <a:rPr kumimoji="1" lang="ja-JP" altLang="en-US" sz="1700" dirty="0">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 駅のレビューなどで評価がされている　</a:t>
            </a:r>
            <a:endParaRPr kumimoji="1" lang="en-US" altLang="ja-JP" sz="1700" dirty="0">
              <a:solidFill>
                <a:srgbClr val="0070C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 name="下矢印 6"/>
          <p:cNvSpPr/>
          <p:nvPr/>
        </p:nvSpPr>
        <p:spPr>
          <a:xfrm>
            <a:off x="3780852" y="4308851"/>
            <a:ext cx="1203158" cy="897380"/>
          </a:xfrm>
          <a:prstGeom prst="downArrow">
            <a:avLst/>
          </a:prstGeom>
          <a:solidFill>
            <a:srgbClr val="D60093"/>
          </a:solidFill>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kumimoji="1" lang="ja-JP" altLang="en-US"/>
          </a:p>
        </p:txBody>
      </p:sp>
      <p:sp>
        <p:nvSpPr>
          <p:cNvPr id="8" name="角丸四角形 7"/>
          <p:cNvSpPr/>
          <p:nvPr/>
        </p:nvSpPr>
        <p:spPr>
          <a:xfrm>
            <a:off x="1491917" y="5202030"/>
            <a:ext cx="5933428" cy="948399"/>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ja-JP" altLang="en-US" b="1"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ある程度の利用者の投稿･レビューを把握することができ，今後の改善に向けていくことが</a:t>
            </a:r>
            <a:r>
              <a:rPr kumimoji="1" lang="ja-JP" altLang="en-US" b="1"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できる</a:t>
            </a:r>
            <a:r>
              <a:rPr kumimoji="1" lang="en-US" altLang="ja-JP" b="1"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a:t>
            </a:r>
            <a:r>
              <a:rPr kumimoji="1" lang="ja-JP" altLang="en-US" b="1"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改善点の場合</a:t>
            </a:r>
            <a:r>
              <a:rPr kumimoji="1" lang="en-US" altLang="ja-JP" b="1"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a:t>
            </a:r>
            <a:r>
              <a:rPr kumimoji="1" lang="ja-JP" altLang="en-US" b="1" dirty="0" err="1"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b="1"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8978859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22960" y="1050204"/>
            <a:ext cx="7543800" cy="687159"/>
          </a:xfrm>
        </p:spPr>
        <p:txBody>
          <a:bodyPr/>
          <a:lstStyle/>
          <a:p>
            <a:r>
              <a:rPr lang="ja-JP" altLang="en-US" dirty="0" smtClean="0">
                <a:solidFill>
                  <a:schemeClr val="tx1"/>
                </a:solidFill>
              </a:rPr>
              <a:t>本研究のアプローチ</a:t>
            </a:r>
            <a:endParaRPr kumimoji="1" lang="ja-JP" altLang="en-US" dirty="0">
              <a:solidFill>
                <a:schemeClr val="tx1"/>
              </a:solidFill>
            </a:endParaRPr>
          </a:p>
        </p:txBody>
      </p:sp>
      <p:sp>
        <p:nvSpPr>
          <p:cNvPr id="3" name="コンテンツ プレースホルダー 2"/>
          <p:cNvSpPr>
            <a:spLocks noGrp="1"/>
          </p:cNvSpPr>
          <p:nvPr>
            <p:ph idx="1"/>
          </p:nvPr>
        </p:nvSpPr>
        <p:spPr/>
        <p:txBody>
          <a:bodyPr/>
          <a:lstStyle/>
          <a:p>
            <a:pPr marL="174625" indent="-174625">
              <a:lnSpc>
                <a:spcPts val="2600"/>
              </a:lnSpc>
              <a:buFont typeface="Wingdings" panose="05000000000000000000" pitchFamily="2" charset="2"/>
              <a:buChar char="l"/>
            </a:pPr>
            <a:r>
              <a:rPr lang="en-US" altLang="ja-JP" sz="1600" dirty="0" smtClean="0">
                <a:solidFill>
                  <a:schemeClr val="tx1"/>
                </a:solidFill>
              </a:rPr>
              <a:t> </a:t>
            </a:r>
            <a:r>
              <a:rPr lang="ja-JP" altLang="en-US" sz="1800" dirty="0" smtClean="0">
                <a:solidFill>
                  <a:schemeClr val="tx1"/>
                </a:solidFill>
              </a:rPr>
              <a:t>同じ駅において，どういう改善を求めるツイートがあるか，種類ごとに提示しているサービスは無い</a:t>
            </a:r>
            <a:r>
              <a:rPr lang="en-US" altLang="ja-JP" sz="1800" dirty="0" smtClean="0">
                <a:solidFill>
                  <a:schemeClr val="tx1"/>
                </a:solidFill>
              </a:rPr>
              <a:t>(</a:t>
            </a:r>
            <a:r>
              <a:rPr lang="ja-JP" altLang="en-US" sz="1800" dirty="0" smtClean="0">
                <a:solidFill>
                  <a:schemeClr val="tx1"/>
                </a:solidFill>
              </a:rPr>
              <a:t>再掲</a:t>
            </a:r>
            <a:r>
              <a:rPr lang="en-US" altLang="ja-JP" sz="1800" dirty="0" smtClean="0">
                <a:solidFill>
                  <a:schemeClr val="tx1"/>
                </a:solidFill>
              </a:rPr>
              <a:t>)</a:t>
            </a:r>
            <a:r>
              <a:rPr lang="ja-JP" altLang="en-US" sz="1800" dirty="0" err="1" smtClean="0">
                <a:solidFill>
                  <a:schemeClr val="tx1"/>
                </a:solidFill>
              </a:rPr>
              <a:t>．</a:t>
            </a:r>
            <a:endParaRPr lang="en-US" altLang="ja-JP" sz="1800" dirty="0" smtClean="0">
              <a:solidFill>
                <a:schemeClr val="tx1"/>
              </a:solidFill>
            </a:endParaRPr>
          </a:p>
          <a:p>
            <a:pPr>
              <a:lnSpc>
                <a:spcPts val="2600"/>
              </a:lnSpc>
              <a:buFont typeface="Wingdings" panose="05000000000000000000" pitchFamily="2" charset="2"/>
              <a:buChar char="l"/>
            </a:pPr>
            <a:r>
              <a:rPr lang="ja-JP" altLang="en-US" sz="1800" dirty="0" smtClean="0">
                <a:solidFill>
                  <a:schemeClr val="tx1"/>
                </a:solidFill>
              </a:rPr>
              <a:t> 同じ改善点を求めるツイートでも言い回しが異なることが</a:t>
            </a:r>
            <a:r>
              <a:rPr lang="ja-JP" altLang="en-US" sz="1800" dirty="0">
                <a:solidFill>
                  <a:schemeClr val="tx1"/>
                </a:solidFill>
              </a:rPr>
              <a:t>あ</a:t>
            </a:r>
            <a:r>
              <a:rPr lang="ja-JP" altLang="en-US" sz="1800" dirty="0" smtClean="0">
                <a:solidFill>
                  <a:schemeClr val="tx1"/>
                </a:solidFill>
              </a:rPr>
              <a:t>る．</a:t>
            </a:r>
            <a:endParaRPr lang="en-US" altLang="ja-JP" sz="1600" dirty="0" smtClean="0">
              <a:solidFill>
                <a:schemeClr val="tx1"/>
              </a:solidFill>
            </a:endParaRPr>
          </a:p>
          <a:p>
            <a:pPr marL="174625" indent="-174625">
              <a:lnSpc>
                <a:spcPts val="1900"/>
              </a:lnSpc>
              <a:buClr>
                <a:srgbClr val="1CADE4"/>
              </a:buClr>
              <a:buFont typeface="Wingdings" panose="05000000000000000000" pitchFamily="2" charset="2"/>
              <a:buChar char="l"/>
              <a:tabLst>
                <a:tab pos="174625" algn="l"/>
              </a:tabLst>
            </a:pPr>
            <a:r>
              <a:rPr lang="ja-JP" altLang="en-US" sz="1800" b="1" dirty="0">
                <a:solidFill>
                  <a:schemeClr val="tx1"/>
                </a:solidFill>
              </a:rPr>
              <a:t> </a:t>
            </a:r>
            <a:r>
              <a:rPr lang="ja-JP" altLang="en-US" sz="1800" b="1" dirty="0" smtClean="0">
                <a:solidFill>
                  <a:schemeClr val="tx1"/>
                </a:solidFill>
              </a:rPr>
              <a:t>取得</a:t>
            </a:r>
            <a:r>
              <a:rPr lang="ja-JP" altLang="en-US" sz="1800" b="1" dirty="0">
                <a:solidFill>
                  <a:schemeClr val="tx1"/>
                </a:solidFill>
              </a:rPr>
              <a:t>した投稿を基に</a:t>
            </a:r>
            <a:r>
              <a:rPr lang="ja-JP" altLang="en-US" sz="1800" b="1" dirty="0" smtClean="0">
                <a:solidFill>
                  <a:schemeClr val="tx1"/>
                </a:solidFill>
              </a:rPr>
              <a:t>，同じ部分での改善点や良い点の投稿数がどれほどあるかを同じような</a:t>
            </a:r>
            <a:r>
              <a:rPr lang="ja-JP" altLang="en-US" sz="1800" b="1" dirty="0" smtClean="0">
                <a:solidFill>
                  <a:schemeClr val="tx1"/>
                </a:solidFill>
              </a:rPr>
              <a:t>言い回し</a:t>
            </a:r>
            <a:r>
              <a:rPr lang="ja-JP" altLang="en-US" sz="1800" b="1" dirty="0">
                <a:solidFill>
                  <a:schemeClr val="tx1"/>
                </a:solidFill>
              </a:rPr>
              <a:t>で</a:t>
            </a:r>
            <a:r>
              <a:rPr lang="ja-JP" altLang="en-US" sz="1800" b="1" dirty="0" smtClean="0">
                <a:solidFill>
                  <a:schemeClr val="tx1"/>
                </a:solidFill>
              </a:rPr>
              <a:t>分類</a:t>
            </a:r>
            <a:r>
              <a:rPr lang="ja-JP" altLang="en-US" sz="1800" b="1" dirty="0" smtClean="0">
                <a:solidFill>
                  <a:schemeClr val="tx1"/>
                </a:solidFill>
              </a:rPr>
              <a:t>分けを行う．</a:t>
            </a:r>
            <a:endParaRPr lang="en-US" altLang="ja-JP" sz="1800" b="1" dirty="0" smtClean="0">
              <a:solidFill>
                <a:schemeClr val="tx1"/>
              </a:solidFill>
            </a:endParaRPr>
          </a:p>
          <a:p>
            <a:pPr marL="0" indent="0">
              <a:lnSpc>
                <a:spcPts val="1900"/>
              </a:lnSpc>
              <a:buClr>
                <a:srgbClr val="1CADE4"/>
              </a:buClr>
              <a:buNone/>
              <a:tabLst>
                <a:tab pos="174625" algn="l"/>
              </a:tabLst>
            </a:pPr>
            <a:endParaRPr lang="en-US" altLang="ja-JP" sz="1800" b="1" dirty="0">
              <a:solidFill>
                <a:srgbClr val="FF0000"/>
              </a:solidFill>
            </a:endParaRPr>
          </a:p>
          <a:p>
            <a:pPr marL="0" indent="0">
              <a:lnSpc>
                <a:spcPts val="1900"/>
              </a:lnSpc>
              <a:buClr>
                <a:srgbClr val="1CADE4"/>
              </a:buClr>
              <a:buNone/>
              <a:tabLst>
                <a:tab pos="174625" algn="l"/>
              </a:tabLst>
            </a:pPr>
            <a:endParaRPr lang="en-US" altLang="ja-JP" sz="1800" b="1" dirty="0" smtClean="0">
              <a:solidFill>
                <a:srgbClr val="FF0000"/>
              </a:solidFill>
            </a:endParaRPr>
          </a:p>
          <a:p>
            <a:pPr marL="0" indent="0">
              <a:lnSpc>
                <a:spcPts val="1900"/>
              </a:lnSpc>
              <a:buClr>
                <a:srgbClr val="1CADE4"/>
              </a:buClr>
              <a:buNone/>
              <a:tabLst>
                <a:tab pos="174625" algn="l"/>
              </a:tabLst>
            </a:pPr>
            <a:endParaRPr lang="en-US" altLang="ja-JP" sz="1800" b="1" dirty="0" smtClean="0">
              <a:solidFill>
                <a:srgbClr val="FF0000"/>
              </a:solidFill>
            </a:endParaRPr>
          </a:p>
          <a:p>
            <a:pPr marL="0" indent="0">
              <a:lnSpc>
                <a:spcPts val="1900"/>
              </a:lnSpc>
              <a:buClr>
                <a:srgbClr val="1CADE4"/>
              </a:buClr>
              <a:buNone/>
              <a:tabLst>
                <a:tab pos="174625" algn="l"/>
              </a:tabLst>
            </a:pPr>
            <a:r>
              <a:rPr lang="ja-JP" altLang="en-US" sz="1800" b="1" dirty="0" smtClean="0">
                <a:solidFill>
                  <a:srgbClr val="FF0000"/>
                </a:solidFill>
              </a:rPr>
              <a:t>駅</a:t>
            </a:r>
            <a:r>
              <a:rPr lang="ja-JP" altLang="en-US" sz="1800" b="1" dirty="0">
                <a:solidFill>
                  <a:srgbClr val="FF0000"/>
                </a:solidFill>
              </a:rPr>
              <a:t>の良い点，改善すべき点</a:t>
            </a:r>
            <a:r>
              <a:rPr lang="ja-JP" altLang="en-US" sz="1800" b="1" dirty="0" smtClean="0">
                <a:solidFill>
                  <a:srgbClr val="FF0000"/>
                </a:solidFill>
              </a:rPr>
              <a:t>が</a:t>
            </a:r>
            <a:r>
              <a:rPr lang="ja-JP" altLang="en-US" sz="1800" b="1" dirty="0" smtClean="0">
                <a:solidFill>
                  <a:srgbClr val="FF0000"/>
                </a:solidFill>
              </a:rPr>
              <a:t>駅ごと</a:t>
            </a:r>
            <a:r>
              <a:rPr lang="ja-JP" altLang="en-US" sz="1800" b="1" dirty="0" smtClean="0">
                <a:solidFill>
                  <a:srgbClr val="FF0000"/>
                </a:solidFill>
              </a:rPr>
              <a:t>に</a:t>
            </a:r>
            <a:r>
              <a:rPr lang="ja-JP" altLang="en-US" sz="1800" b="1" dirty="0" smtClean="0">
                <a:solidFill>
                  <a:srgbClr val="FF0000"/>
                </a:solidFill>
              </a:rPr>
              <a:t>把握</a:t>
            </a:r>
            <a:r>
              <a:rPr lang="ja-JP" altLang="en-US" sz="1800" b="1" dirty="0">
                <a:solidFill>
                  <a:srgbClr val="FF0000"/>
                </a:solidFill>
              </a:rPr>
              <a:t>できるようになる．</a:t>
            </a:r>
            <a:endParaRPr lang="en-US" altLang="ja-JP" sz="1800" b="1" dirty="0">
              <a:solidFill>
                <a:srgbClr val="FF0000"/>
              </a:solidFill>
            </a:endParaRPr>
          </a:p>
          <a:p>
            <a:pPr>
              <a:lnSpc>
                <a:spcPts val="2600"/>
              </a:lnSpc>
              <a:buFont typeface="Wingdings" panose="05000000000000000000" pitchFamily="2" charset="2"/>
              <a:buChar char="l"/>
            </a:pPr>
            <a:endParaRPr lang="en-US" altLang="ja-JP" sz="1800" dirty="0" smtClean="0">
              <a:solidFill>
                <a:schemeClr val="tx1"/>
              </a:solidFill>
            </a:endParaRPr>
          </a:p>
        </p:txBody>
      </p:sp>
      <p:sp>
        <p:nvSpPr>
          <p:cNvPr id="4" name="スライド番号プレースホルダー 3"/>
          <p:cNvSpPr>
            <a:spLocks noGrp="1"/>
          </p:cNvSpPr>
          <p:nvPr>
            <p:ph type="sldNum" sz="quarter" idx="12"/>
          </p:nvPr>
        </p:nvSpPr>
        <p:spPr/>
        <p:txBody>
          <a:bodyPr/>
          <a:lstStyle/>
          <a:p>
            <a:fld id="{D57F1E4F-1CFF-5643-939E-217C01CDF565}" type="slidenum">
              <a:rPr lang="en-US" smtClean="0"/>
              <a:pPr/>
              <a:t>5</a:t>
            </a:fld>
            <a:endParaRPr lang="en-US" dirty="0"/>
          </a:p>
        </p:txBody>
      </p:sp>
      <p:sp>
        <p:nvSpPr>
          <p:cNvPr id="5" name="下矢印 4"/>
          <p:cNvSpPr/>
          <p:nvPr/>
        </p:nvSpPr>
        <p:spPr>
          <a:xfrm>
            <a:off x="3505201" y="3857414"/>
            <a:ext cx="1665514" cy="104502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39526776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22960" y="973026"/>
            <a:ext cx="7543800" cy="764337"/>
          </a:xfrm>
        </p:spPr>
        <p:txBody>
          <a:bodyPr/>
          <a:lstStyle/>
          <a:p>
            <a:r>
              <a:rPr lang="ja-JP" altLang="en-US" dirty="0" smtClean="0">
                <a:solidFill>
                  <a:schemeClr val="tx1"/>
                </a:solidFill>
              </a:rPr>
              <a:t>提案</a:t>
            </a:r>
            <a:r>
              <a:rPr lang="ja-JP" altLang="en-US" dirty="0">
                <a:solidFill>
                  <a:schemeClr val="tx1"/>
                </a:solidFill>
              </a:rPr>
              <a:t>システム</a:t>
            </a:r>
            <a:endParaRPr kumimoji="1" lang="ja-JP" altLang="en-US" dirty="0">
              <a:solidFill>
                <a:schemeClr val="tx1"/>
              </a:solidFill>
            </a:endParaRPr>
          </a:p>
        </p:txBody>
      </p:sp>
      <p:sp>
        <p:nvSpPr>
          <p:cNvPr id="4" name="スライド番号プレースホルダー 3"/>
          <p:cNvSpPr>
            <a:spLocks noGrp="1"/>
          </p:cNvSpPr>
          <p:nvPr>
            <p:ph type="sldNum" sz="quarter" idx="12"/>
          </p:nvPr>
        </p:nvSpPr>
        <p:spPr/>
        <p:txBody>
          <a:bodyPr/>
          <a:lstStyle/>
          <a:p>
            <a:fld id="{D57F1E4F-1CFF-5643-939E-217C01CDF565}" type="slidenum">
              <a:rPr lang="en-US" smtClean="0"/>
              <a:pPr/>
              <a:t>6</a:t>
            </a:fld>
            <a:endParaRPr lang="en-US" dirty="0"/>
          </a:p>
        </p:txBody>
      </p:sp>
      <p:sp>
        <p:nvSpPr>
          <p:cNvPr id="6" name="タイトル 1"/>
          <p:cNvSpPr>
            <a:spLocks noGrp="1"/>
          </p:cNvSpPr>
          <p:nvPr>
            <p:ph idx="1"/>
          </p:nvPr>
        </p:nvSpPr>
        <p:spPr>
          <a:xfrm>
            <a:off x="2" y="1845734"/>
            <a:ext cx="8729803" cy="4272844"/>
          </a:xfrm>
        </p:spPr>
        <p:txBody>
          <a:bodyPr>
            <a:normAutofit fontScale="97500"/>
          </a:bodyPr>
          <a:lstStyle/>
          <a:p>
            <a:r>
              <a:rPr lang="en-US" altLang="ja-JP" sz="1800" dirty="0">
                <a:latin typeface="+mj-ea"/>
                <a:cs typeface="Arial Unicode MS" panose="020B0604020202020204" pitchFamily="50" charset="-128"/>
              </a:rPr>
              <a:t>                                              </a:t>
            </a:r>
          </a:p>
          <a:p>
            <a:r>
              <a:rPr lang="en-US" altLang="ja-JP" sz="1800" dirty="0">
                <a:latin typeface="+mj-ea"/>
                <a:cs typeface="Arial Unicode MS" panose="020B0604020202020204" pitchFamily="50" charset="-128"/>
              </a:rPr>
              <a:t>                                              </a:t>
            </a:r>
            <a:r>
              <a:rPr lang="ja-JP" altLang="en-US" sz="1400" b="1" dirty="0">
                <a:solidFill>
                  <a:srgbClr val="FF0000"/>
                </a:solidFill>
                <a:latin typeface="+mj-ea"/>
                <a:cs typeface="Arial Unicode MS" panose="020B0604020202020204" pitchFamily="50" charset="-128"/>
              </a:rPr>
              <a:t>照合</a:t>
            </a:r>
            <a:r>
              <a:rPr lang="en-US" altLang="ja-JP" sz="1800" dirty="0">
                <a:latin typeface="+mj-ea"/>
                <a:cs typeface="Arial Unicode MS" panose="020B0604020202020204" pitchFamily="50" charset="-128"/>
              </a:rPr>
              <a:t>         </a:t>
            </a:r>
            <a:br>
              <a:rPr lang="en-US" altLang="ja-JP" sz="1800" dirty="0">
                <a:latin typeface="+mj-ea"/>
                <a:cs typeface="Arial Unicode MS" panose="020B0604020202020204" pitchFamily="50" charset="-128"/>
              </a:rPr>
            </a:br>
            <a:r>
              <a:rPr lang="en-US" altLang="ja-JP" sz="1800" dirty="0">
                <a:latin typeface="+mj-ea"/>
                <a:cs typeface="Arial Unicode MS" panose="020B0604020202020204" pitchFamily="50" charset="-128"/>
              </a:rPr>
              <a:t/>
            </a:r>
            <a:br>
              <a:rPr lang="en-US" altLang="ja-JP" sz="1800" dirty="0">
                <a:latin typeface="+mj-ea"/>
                <a:cs typeface="Arial Unicode MS" panose="020B0604020202020204" pitchFamily="50" charset="-128"/>
              </a:rPr>
            </a:br>
            <a:r>
              <a:rPr lang="ja-JP" altLang="en-US" sz="1800" dirty="0" smtClean="0">
                <a:latin typeface="+mj-ea"/>
                <a:cs typeface="Arial Unicode MS" panose="020B0604020202020204" pitchFamily="50" charset="-128"/>
              </a:rPr>
              <a:t>　　　　　　　　　　　　　　</a:t>
            </a:r>
            <a:endParaRPr lang="en-US" altLang="ja-JP" sz="1800" dirty="0" smtClean="0">
              <a:latin typeface="+mj-ea"/>
              <a:cs typeface="Arial Unicode MS" panose="020B0604020202020204" pitchFamily="50" charset="-128"/>
            </a:endParaRPr>
          </a:p>
          <a:p>
            <a:r>
              <a:rPr lang="ja-JP" altLang="en-US" sz="1800" b="1" dirty="0">
                <a:solidFill>
                  <a:srgbClr val="FF0000"/>
                </a:solidFill>
                <a:latin typeface="+mj-ea"/>
                <a:cs typeface="Arial Unicode MS" panose="020B0604020202020204" pitchFamily="50" charset="-128"/>
              </a:rPr>
              <a:t>　</a:t>
            </a:r>
            <a:r>
              <a:rPr lang="ja-JP" altLang="en-US" sz="1800" b="1" dirty="0" smtClean="0">
                <a:solidFill>
                  <a:srgbClr val="FF0000"/>
                </a:solidFill>
                <a:latin typeface="+mj-ea"/>
                <a:cs typeface="Arial Unicode MS" panose="020B0604020202020204" pitchFamily="50" charset="-128"/>
              </a:rPr>
              <a:t>　　　　　　　　　　　　　　　　</a:t>
            </a:r>
            <a:r>
              <a:rPr lang="ja-JP" altLang="en-US" sz="1400" b="1" dirty="0" smtClean="0">
                <a:solidFill>
                  <a:srgbClr val="FF0000"/>
                </a:solidFill>
                <a:latin typeface="ＭＳ Ｐゴシック" panose="020B0600070205080204" pitchFamily="50" charset="-128"/>
                <a:cs typeface="Arial Unicode MS" panose="020B0604020202020204" pitchFamily="50" charset="-128"/>
              </a:rPr>
              <a:t>参照</a:t>
            </a:r>
            <a:r>
              <a:rPr lang="ja-JP" altLang="en-US" sz="1400" b="1" dirty="0" smtClean="0">
                <a:solidFill>
                  <a:srgbClr val="FF0000"/>
                </a:solidFill>
                <a:latin typeface="+mj-ea"/>
                <a:cs typeface="Arial Unicode MS" panose="020B0604020202020204" pitchFamily="50" charset="-128"/>
              </a:rPr>
              <a:t>　</a:t>
            </a:r>
            <a:r>
              <a:rPr lang="ja-JP" altLang="en-US" sz="1400" b="1" dirty="0">
                <a:solidFill>
                  <a:srgbClr val="FF0000"/>
                </a:solidFill>
                <a:latin typeface="+mj-ea"/>
                <a:cs typeface="Arial Unicode MS" panose="020B0604020202020204" pitchFamily="50" charset="-128"/>
              </a:rPr>
              <a:t>　アップロード</a:t>
            </a:r>
            <a:endParaRPr lang="en-US" altLang="ja-JP" sz="1400" b="1" dirty="0">
              <a:solidFill>
                <a:srgbClr val="FF0000"/>
              </a:solidFill>
              <a:latin typeface="+mj-ea"/>
              <a:cs typeface="Arial Unicode MS" panose="020B0604020202020204" pitchFamily="50" charset="-128"/>
            </a:endParaRPr>
          </a:p>
          <a:p>
            <a:r>
              <a:rPr lang="ja-JP" altLang="en-US" sz="1400" b="1" dirty="0" smtClean="0">
                <a:solidFill>
                  <a:srgbClr val="FF0000"/>
                </a:solidFill>
                <a:latin typeface="+mj-ea"/>
                <a:cs typeface="Arial Unicode MS" panose="020B0604020202020204" pitchFamily="50" charset="-128"/>
              </a:rPr>
              <a:t>　　　　　　　　　　　　　　　　　　　　　　　　　　　　　　　</a:t>
            </a:r>
            <a:endParaRPr lang="en-US" altLang="ja-JP" sz="1400" b="1" dirty="0">
              <a:solidFill>
                <a:srgbClr val="FF0000"/>
              </a:solidFill>
              <a:latin typeface="+mj-ea"/>
              <a:cs typeface="Arial Unicode MS" panose="020B0604020202020204" pitchFamily="50" charset="-128"/>
            </a:endParaRPr>
          </a:p>
          <a:p>
            <a:pPr lvl="0">
              <a:buClr>
                <a:srgbClr val="1CADE4"/>
              </a:buClr>
            </a:pPr>
            <a:r>
              <a:rPr lang="en-US" altLang="ja-JP" sz="1600" dirty="0"/>
              <a:t>                                             </a:t>
            </a:r>
            <a:r>
              <a:rPr lang="ja-JP" altLang="en-US" sz="1600" dirty="0"/>
              <a:t>　　　　　　　　</a:t>
            </a:r>
            <a:r>
              <a:rPr lang="en-US" altLang="ja-JP" sz="1600" dirty="0"/>
              <a:t/>
            </a:r>
            <a:br>
              <a:rPr lang="en-US" altLang="ja-JP" sz="1600" dirty="0"/>
            </a:br>
            <a:r>
              <a:rPr lang="ja-JP" altLang="en-US" sz="1600" dirty="0"/>
              <a:t>　　　　　　　　　　　　</a:t>
            </a:r>
            <a:r>
              <a:rPr lang="ja-JP" altLang="en-US" sz="1400" b="1" dirty="0">
                <a:solidFill>
                  <a:srgbClr val="FF0000"/>
                </a:solidFill>
              </a:rPr>
              <a:t>表示</a:t>
            </a:r>
            <a:endParaRPr lang="en-US" altLang="ja-JP" sz="1400" b="1" dirty="0">
              <a:solidFill>
                <a:srgbClr val="FF0000"/>
              </a:solidFill>
            </a:endParaRPr>
          </a:p>
          <a:p>
            <a:r>
              <a:rPr lang="ja-JP" altLang="en-US" sz="1600" dirty="0"/>
              <a:t>　　　    　　  </a:t>
            </a:r>
            <a:r>
              <a:rPr lang="en-US" altLang="ja-JP" sz="1600" dirty="0"/>
              <a:t>  </a:t>
            </a:r>
            <a:r>
              <a:rPr lang="en-US" altLang="ja-JP" dirty="0"/>
              <a:t/>
            </a:r>
            <a:br>
              <a:rPr lang="en-US" altLang="ja-JP" dirty="0"/>
            </a:br>
            <a:r>
              <a:rPr lang="en-US" altLang="ja-JP" sz="1800" dirty="0">
                <a:solidFill>
                  <a:schemeClr val="tx1"/>
                </a:solidFill>
              </a:rPr>
              <a:t>                                                    </a:t>
            </a:r>
            <a:r>
              <a:rPr lang="ja-JP" altLang="en-US" sz="1400" dirty="0" smtClean="0">
                <a:solidFill>
                  <a:schemeClr val="tx1"/>
                </a:solidFill>
              </a:rPr>
              <a:t>ファイル    </a:t>
            </a:r>
            <a:r>
              <a:rPr lang="ja-JP" altLang="en-US" sz="1400" b="1" dirty="0">
                <a:solidFill>
                  <a:srgbClr val="FF0000"/>
                </a:solidFill>
              </a:rPr>
              <a:t>取得</a:t>
            </a:r>
            <a:r>
              <a:rPr lang="ja-JP" altLang="en-US" sz="1400" dirty="0">
                <a:solidFill>
                  <a:schemeClr val="tx1"/>
                </a:solidFill>
              </a:rPr>
              <a:t>          </a:t>
            </a:r>
            <a:r>
              <a:rPr lang="en-US" altLang="ja-JP" sz="1400" dirty="0">
                <a:solidFill>
                  <a:schemeClr val="tx1"/>
                </a:solidFill>
              </a:rPr>
              <a:t>SNS</a:t>
            </a:r>
            <a:r>
              <a:rPr lang="ja-JP" altLang="en-US" sz="1400" dirty="0">
                <a:solidFill>
                  <a:schemeClr val="tx1"/>
                </a:solidFill>
              </a:rPr>
              <a:t>        </a:t>
            </a:r>
            <a:r>
              <a:rPr lang="ja-JP" altLang="en-US" sz="1400" b="1" dirty="0">
                <a:solidFill>
                  <a:srgbClr val="FF0000"/>
                </a:solidFill>
              </a:rPr>
              <a:t>投稿</a:t>
            </a:r>
            <a:r>
              <a:rPr lang="en-US" altLang="ja-JP" sz="1400" dirty="0">
                <a:solidFill>
                  <a:srgbClr val="FF0000"/>
                </a:solidFill>
              </a:rPr>
              <a:t>    </a:t>
            </a:r>
            <a:r>
              <a:rPr lang="en-US" altLang="ja-JP" sz="1400" dirty="0">
                <a:solidFill>
                  <a:schemeClr val="tx1"/>
                </a:solidFill>
              </a:rPr>
              <a:t>   </a:t>
            </a:r>
            <a:r>
              <a:rPr lang="ja-JP" altLang="en-US" sz="1400" dirty="0">
                <a:solidFill>
                  <a:schemeClr val="tx1"/>
                </a:solidFill>
              </a:rPr>
              <a:t>投稿者</a:t>
            </a:r>
            <a:endParaRPr lang="en-US" altLang="ja-JP" sz="1400" dirty="0">
              <a:solidFill>
                <a:schemeClr val="tx1"/>
              </a:solidFill>
            </a:endParaRPr>
          </a:p>
          <a:p>
            <a:r>
              <a:rPr lang="en-US" altLang="ja-JP" sz="1800" dirty="0" smtClean="0">
                <a:solidFill>
                  <a:schemeClr val="tx1"/>
                </a:solidFill>
              </a:rPr>
              <a:t>                                </a:t>
            </a:r>
            <a:endParaRPr lang="en-US" altLang="ja-JP" sz="1400" b="1" dirty="0">
              <a:solidFill>
                <a:srgbClr val="FF0000"/>
              </a:solidFill>
            </a:endParaRPr>
          </a:p>
        </p:txBody>
      </p:sp>
      <p:pic>
        <p:nvPicPr>
          <p:cNvPr id="7" name="図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27448" y="3938324"/>
            <a:ext cx="779302" cy="779302"/>
          </a:xfrm>
          <a:prstGeom prst="rect">
            <a:avLst/>
          </a:prstGeom>
        </p:spPr>
      </p:pic>
      <p:sp>
        <p:nvSpPr>
          <p:cNvPr id="8" name="左矢印 7"/>
          <p:cNvSpPr/>
          <p:nvPr/>
        </p:nvSpPr>
        <p:spPr>
          <a:xfrm>
            <a:off x="4820322" y="4122659"/>
            <a:ext cx="1010886" cy="431848"/>
          </a:xfrm>
          <a:prstGeom prst="left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dirty="0">
              <a:latin typeface="Arial" panose="020B0604020202020204" pitchFamily="34" charset="0"/>
              <a:cs typeface="Arial" panose="020B0604020202020204" pitchFamily="34" charset="0"/>
            </a:endParaRPr>
          </a:p>
        </p:txBody>
      </p:sp>
      <p:sp>
        <p:nvSpPr>
          <p:cNvPr id="3" name="正方形/長方形 2"/>
          <p:cNvSpPr/>
          <p:nvPr/>
        </p:nvSpPr>
        <p:spPr>
          <a:xfrm>
            <a:off x="1298929" y="3484607"/>
            <a:ext cx="2123554" cy="600089"/>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Google</a:t>
            </a:r>
            <a:r>
              <a:rPr kumimoji="1" lang="ja-JP" altLang="en-US" sz="1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r>
              <a:rPr kumimoji="1" lang="en-US" altLang="ja-JP" sz="1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Maps</a:t>
            </a:r>
          </a:p>
          <a:p>
            <a:pPr algn="ctr"/>
            <a:r>
              <a:rPr kumimoji="1" lang="en-US" altLang="ja-JP" sz="1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r>
              <a:rPr kumimoji="1" lang="ja-JP" altLang="en-US" sz="1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テロップ表示</a:t>
            </a:r>
            <a:r>
              <a:rPr kumimoji="1" lang="en-US" altLang="ja-JP" sz="1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r>
              <a:rPr kumimoji="1" lang="ja-JP" altLang="en-US" sz="1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p>
        </p:txBody>
      </p:sp>
      <p:sp>
        <p:nvSpPr>
          <p:cNvPr id="5" name="フローチャート: 磁気ディスク 4"/>
          <p:cNvSpPr/>
          <p:nvPr/>
        </p:nvSpPr>
        <p:spPr>
          <a:xfrm>
            <a:off x="1634762" y="2073535"/>
            <a:ext cx="1534708" cy="1038351"/>
          </a:xfrm>
          <a:prstGeom prst="flowChartMagneticDisk">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7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DB</a:t>
            </a:r>
          </a:p>
          <a:p>
            <a:pPr algn="ctr"/>
            <a:r>
              <a:rPr kumimoji="1" lang="en-US" altLang="ja-JP" sz="17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r>
              <a:rPr kumimoji="1" lang="ja-JP" altLang="en-US" sz="17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単語</a:t>
            </a:r>
            <a:r>
              <a:rPr kumimoji="1" lang="en-US" altLang="ja-JP" sz="17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endParaRPr kumimoji="1" lang="ja-JP" altLang="en-US" sz="17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4" name="下矢印 13"/>
          <p:cNvSpPr/>
          <p:nvPr/>
        </p:nvSpPr>
        <p:spPr>
          <a:xfrm rot="3315956">
            <a:off x="3619275" y="2744283"/>
            <a:ext cx="402277" cy="94819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5" name="図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06094" y="3535919"/>
            <a:ext cx="1140183" cy="855137"/>
          </a:xfrm>
          <a:prstGeom prst="rect">
            <a:avLst/>
          </a:prstGeom>
        </p:spPr>
      </p:pic>
      <p:sp>
        <p:nvSpPr>
          <p:cNvPr id="16" name="左矢印 15"/>
          <p:cNvSpPr/>
          <p:nvPr/>
        </p:nvSpPr>
        <p:spPr>
          <a:xfrm>
            <a:off x="6646803" y="4130361"/>
            <a:ext cx="816202" cy="358792"/>
          </a:xfrm>
          <a:prstGeom prst="left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dirty="0">
              <a:latin typeface="Arial" panose="020B0604020202020204" pitchFamily="34" charset="0"/>
              <a:cs typeface="Arial" panose="020B0604020202020204" pitchFamily="34" charset="0"/>
            </a:endParaRPr>
          </a:p>
        </p:txBody>
      </p:sp>
      <p:pic>
        <p:nvPicPr>
          <p:cNvPr id="17" name="図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25346" y="3782387"/>
            <a:ext cx="1140183" cy="855137"/>
          </a:xfrm>
          <a:prstGeom prst="rect">
            <a:avLst/>
          </a:prstGeom>
        </p:spPr>
      </p:pic>
      <p:sp>
        <p:nvSpPr>
          <p:cNvPr id="19" name="正方形/長方形 18"/>
          <p:cNvSpPr/>
          <p:nvPr/>
        </p:nvSpPr>
        <p:spPr>
          <a:xfrm>
            <a:off x="1504939" y="4750759"/>
            <a:ext cx="1655220" cy="397509"/>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モバイル端末</a:t>
            </a:r>
          </a:p>
        </p:txBody>
      </p:sp>
      <p:sp>
        <p:nvSpPr>
          <p:cNvPr id="9" name="下矢印 8"/>
          <p:cNvSpPr/>
          <p:nvPr/>
        </p:nvSpPr>
        <p:spPr>
          <a:xfrm>
            <a:off x="2163279" y="4085802"/>
            <a:ext cx="394854" cy="63182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 name="図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09812" y="3981160"/>
            <a:ext cx="1029381" cy="1029381"/>
          </a:xfrm>
          <a:prstGeom prst="rect">
            <a:avLst/>
          </a:prstGeom>
        </p:spPr>
      </p:pic>
      <p:pic>
        <p:nvPicPr>
          <p:cNvPr id="11" name="図 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916175" y="3564295"/>
            <a:ext cx="645661" cy="645661"/>
          </a:xfrm>
          <a:prstGeom prst="rect">
            <a:avLst/>
          </a:prstGeom>
        </p:spPr>
      </p:pic>
      <p:sp>
        <p:nvSpPr>
          <p:cNvPr id="20" name="正方形/長方形 19"/>
          <p:cNvSpPr/>
          <p:nvPr/>
        </p:nvSpPr>
        <p:spPr>
          <a:xfrm>
            <a:off x="4062716" y="2176826"/>
            <a:ext cx="1418358" cy="713668"/>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latin typeface="メイリオ" panose="020B0604030504040204" pitchFamily="50" charset="-128"/>
                <a:ea typeface="メイリオ" panose="020B0604030504040204" pitchFamily="50" charset="-128"/>
                <a:cs typeface="メイリオ" panose="020B0604030504040204" pitchFamily="50" charset="-128"/>
              </a:rPr>
              <a:t>アップロードプログラム</a:t>
            </a:r>
          </a:p>
        </p:txBody>
      </p:sp>
      <p:sp>
        <p:nvSpPr>
          <p:cNvPr id="21" name="上矢印 20"/>
          <p:cNvSpPr/>
          <p:nvPr/>
        </p:nvSpPr>
        <p:spPr>
          <a:xfrm>
            <a:off x="4383583" y="2890494"/>
            <a:ext cx="324076" cy="104783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上矢印 21"/>
          <p:cNvSpPr/>
          <p:nvPr/>
        </p:nvSpPr>
        <p:spPr>
          <a:xfrm rot="5400000">
            <a:off x="3434177" y="2230672"/>
            <a:ext cx="403773" cy="853308"/>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15927604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22960" y="919833"/>
            <a:ext cx="7543800" cy="817528"/>
          </a:xfrm>
        </p:spPr>
        <p:txBody>
          <a:bodyPr/>
          <a:lstStyle/>
          <a:p>
            <a:r>
              <a:rPr lang="ja-JP" altLang="en-US" dirty="0" smtClean="0">
                <a:solidFill>
                  <a:schemeClr val="tx1"/>
                </a:solidFill>
              </a:rPr>
              <a:t>実装</a:t>
            </a:r>
            <a:endParaRPr kumimoji="1" lang="ja-JP" altLang="en-US" dirty="0">
              <a:solidFill>
                <a:schemeClr val="tx1"/>
              </a:solidFill>
            </a:endParaRPr>
          </a:p>
        </p:txBody>
      </p:sp>
      <p:sp>
        <p:nvSpPr>
          <p:cNvPr id="3" name="コンテンツ プレースホルダー 2"/>
          <p:cNvSpPr>
            <a:spLocks noGrp="1"/>
          </p:cNvSpPr>
          <p:nvPr>
            <p:ph idx="1"/>
          </p:nvPr>
        </p:nvSpPr>
        <p:spPr>
          <a:xfrm>
            <a:off x="822961" y="1821670"/>
            <a:ext cx="7782421" cy="4551970"/>
          </a:xfrm>
        </p:spPr>
        <p:txBody>
          <a:bodyPr>
            <a:normAutofit/>
          </a:bodyPr>
          <a:lstStyle/>
          <a:p>
            <a:pPr>
              <a:lnSpc>
                <a:spcPts val="2100"/>
              </a:lnSpc>
              <a:buClr>
                <a:srgbClr val="1CADE4"/>
              </a:buClr>
              <a:buFont typeface="Wingdings" panose="05000000000000000000" pitchFamily="2" charset="2"/>
              <a:buChar char="l"/>
            </a:pPr>
            <a:r>
              <a:rPr lang="en-US" altLang="ja-JP" sz="1500" dirty="0">
                <a:solidFill>
                  <a:prstClr val="black"/>
                </a:solidFill>
              </a:rPr>
              <a:t> </a:t>
            </a:r>
            <a:r>
              <a:rPr lang="ja-JP" altLang="en-US" sz="1800" dirty="0">
                <a:solidFill>
                  <a:schemeClr val="tx1"/>
                </a:solidFill>
              </a:rPr>
              <a:t>アップロードされたファイルと</a:t>
            </a:r>
            <a:r>
              <a:rPr lang="en-US" altLang="ja-JP" sz="1800" dirty="0">
                <a:solidFill>
                  <a:schemeClr val="tx1"/>
                </a:solidFill>
              </a:rPr>
              <a:t>DB</a:t>
            </a:r>
            <a:r>
              <a:rPr lang="ja-JP" altLang="en-US" sz="1800" dirty="0">
                <a:solidFill>
                  <a:schemeClr val="tx1"/>
                </a:solidFill>
              </a:rPr>
              <a:t>に格納した単語があるが照合させる</a:t>
            </a:r>
            <a:r>
              <a:rPr lang="ja-JP" altLang="en-US" sz="1800" dirty="0" smtClean="0">
                <a:solidFill>
                  <a:schemeClr val="tx1"/>
                </a:solidFill>
              </a:rPr>
              <a:t>．</a:t>
            </a:r>
            <a:endParaRPr lang="en-US" altLang="ja-JP" sz="1800" dirty="0" smtClean="0">
              <a:solidFill>
                <a:schemeClr val="tx1"/>
              </a:solidFill>
            </a:endParaRPr>
          </a:p>
          <a:p>
            <a:pPr>
              <a:lnSpc>
                <a:spcPts val="2200"/>
              </a:lnSpc>
              <a:buClr>
                <a:srgbClr val="1CADE4"/>
              </a:buClr>
              <a:buFont typeface="Wingdings" panose="05000000000000000000" pitchFamily="2" charset="2"/>
              <a:buChar char="l"/>
            </a:pPr>
            <a:r>
              <a:rPr lang="ja-JP" altLang="en-US" sz="1800" dirty="0">
                <a:solidFill>
                  <a:schemeClr val="tx1"/>
                </a:solidFill>
              </a:rPr>
              <a:t>取得した投稿を基に，どの箇所に改善の声，また良い点の投稿が集中しているかをクラスタリングを用いて分類を行う</a:t>
            </a:r>
            <a:r>
              <a:rPr lang="ja-JP" altLang="en-US" sz="1800" dirty="0" smtClean="0">
                <a:solidFill>
                  <a:schemeClr val="tx1"/>
                </a:solidFill>
              </a:rPr>
              <a:t>．</a:t>
            </a:r>
            <a:endParaRPr lang="en-US" altLang="ja-JP" sz="1800" dirty="0">
              <a:solidFill>
                <a:schemeClr val="tx1"/>
              </a:solidFill>
            </a:endParaRPr>
          </a:p>
          <a:p>
            <a:pPr>
              <a:lnSpc>
                <a:spcPts val="2100"/>
              </a:lnSpc>
              <a:buClr>
                <a:srgbClr val="1CADE4"/>
              </a:buClr>
              <a:buFont typeface="Wingdings" panose="05000000000000000000" pitchFamily="2" charset="2"/>
              <a:buChar char="l"/>
            </a:pPr>
            <a:r>
              <a:rPr lang="en-US" altLang="ja-JP" sz="1800" dirty="0">
                <a:solidFill>
                  <a:schemeClr val="tx1"/>
                </a:solidFill>
              </a:rPr>
              <a:t> Google Maps API</a:t>
            </a:r>
            <a:r>
              <a:rPr lang="ja-JP" altLang="en-US" sz="1800" dirty="0">
                <a:solidFill>
                  <a:schemeClr val="tx1"/>
                </a:solidFill>
              </a:rPr>
              <a:t>を用いてマッピングを行う</a:t>
            </a:r>
            <a:r>
              <a:rPr lang="en-US" altLang="ja-JP" sz="1800" dirty="0">
                <a:solidFill>
                  <a:schemeClr val="tx1"/>
                </a:solidFill>
              </a:rPr>
              <a:t>. </a:t>
            </a:r>
            <a:endParaRPr lang="en-US" altLang="ja-JP" sz="1800" dirty="0" smtClean="0">
              <a:solidFill>
                <a:schemeClr val="tx1"/>
              </a:solidFill>
            </a:endParaRPr>
          </a:p>
          <a:p>
            <a:pPr marL="0" indent="0">
              <a:lnSpc>
                <a:spcPts val="2100"/>
              </a:lnSpc>
              <a:buClr>
                <a:srgbClr val="1CADE4"/>
              </a:buClr>
              <a:buNone/>
            </a:pPr>
            <a:r>
              <a:rPr lang="ja-JP" altLang="en-US" sz="1800" dirty="0" smtClean="0">
                <a:solidFill>
                  <a:schemeClr val="tx1"/>
                </a:solidFill>
              </a:rPr>
              <a:t>→ </a:t>
            </a:r>
            <a:r>
              <a:rPr lang="ja-JP" altLang="en-US" sz="1800" dirty="0">
                <a:solidFill>
                  <a:schemeClr val="tx1"/>
                </a:solidFill>
              </a:rPr>
              <a:t>主にターミナル駅において，どういう部分を改善してほしいというツイート、また良いと思ったところのツイートがどれだけあったかを</a:t>
            </a:r>
            <a:r>
              <a:rPr lang="en-US" altLang="ja-JP" sz="1800" dirty="0">
                <a:solidFill>
                  <a:schemeClr val="tx1"/>
                </a:solidFill>
              </a:rPr>
              <a:t>Google</a:t>
            </a:r>
            <a:r>
              <a:rPr lang="ja-JP" altLang="en-US" sz="1800" dirty="0">
                <a:solidFill>
                  <a:schemeClr val="tx1"/>
                </a:solidFill>
              </a:rPr>
              <a:t>マップ上</a:t>
            </a:r>
            <a:r>
              <a:rPr lang="ja-JP" altLang="en-US" sz="1800" dirty="0" smtClean="0">
                <a:solidFill>
                  <a:schemeClr val="tx1"/>
                </a:solidFill>
              </a:rPr>
              <a:t>に</a:t>
            </a:r>
            <a:r>
              <a:rPr lang="ja-JP" altLang="en-US" sz="1800" dirty="0">
                <a:solidFill>
                  <a:schemeClr val="tx1"/>
                </a:solidFill>
              </a:rPr>
              <a:t>吹き出</a:t>
            </a:r>
            <a:r>
              <a:rPr lang="ja-JP" altLang="en-US" sz="1800" dirty="0" smtClean="0">
                <a:solidFill>
                  <a:schemeClr val="tx1"/>
                </a:solidFill>
              </a:rPr>
              <a:t>し</a:t>
            </a:r>
            <a:r>
              <a:rPr lang="ja-JP" altLang="en-US" sz="1800" dirty="0" smtClean="0">
                <a:solidFill>
                  <a:schemeClr val="tx1"/>
                </a:solidFill>
              </a:rPr>
              <a:t>で</a:t>
            </a:r>
            <a:r>
              <a:rPr lang="ja-JP" altLang="en-US" sz="1800" dirty="0">
                <a:solidFill>
                  <a:schemeClr val="tx1"/>
                </a:solidFill>
              </a:rPr>
              <a:t>表示していく．</a:t>
            </a:r>
            <a:endParaRPr lang="en-US" altLang="ja-JP" sz="1800" dirty="0">
              <a:solidFill>
                <a:schemeClr val="tx1"/>
              </a:solidFill>
            </a:endParaRPr>
          </a:p>
          <a:p>
            <a:pPr marL="0" indent="0">
              <a:lnSpc>
                <a:spcPts val="1700"/>
              </a:lnSpc>
              <a:buClr>
                <a:srgbClr val="1CADE4"/>
              </a:buClr>
              <a:buNone/>
            </a:pPr>
            <a:r>
              <a:rPr lang="ja-JP" altLang="en-US" sz="1800" b="1" dirty="0" smtClean="0">
                <a:solidFill>
                  <a:schemeClr val="tx1"/>
                </a:solidFill>
              </a:rPr>
              <a:t>今回、ターミナル駅は東京駅と新宿駅とする．</a:t>
            </a:r>
            <a:endParaRPr lang="en-US" altLang="ja-JP" sz="1800" b="1" dirty="0" smtClean="0">
              <a:solidFill>
                <a:schemeClr val="tx1"/>
              </a:solidFill>
            </a:endParaRPr>
          </a:p>
          <a:p>
            <a:pPr marL="0" indent="0">
              <a:lnSpc>
                <a:spcPts val="1700"/>
              </a:lnSpc>
              <a:buClr>
                <a:srgbClr val="1CADE4"/>
              </a:buClr>
              <a:buNone/>
            </a:pPr>
            <a:r>
              <a:rPr lang="ja-JP" altLang="en-US" sz="1400" dirty="0" smtClean="0">
                <a:solidFill>
                  <a:schemeClr val="tx1"/>
                </a:solidFill>
              </a:rPr>
              <a:t>テロップ</a:t>
            </a:r>
            <a:r>
              <a:rPr lang="ja-JP" altLang="en-US" sz="1400" dirty="0">
                <a:solidFill>
                  <a:schemeClr val="tx1"/>
                </a:solidFill>
              </a:rPr>
              <a:t>の一例</a:t>
            </a:r>
            <a:r>
              <a:rPr lang="en-US" altLang="ja-JP" sz="1400" dirty="0">
                <a:solidFill>
                  <a:schemeClr val="tx1"/>
                </a:solidFill>
              </a:rPr>
              <a:t>)  </a:t>
            </a:r>
          </a:p>
          <a:p>
            <a:pPr marL="0" indent="0">
              <a:lnSpc>
                <a:spcPts val="1700"/>
              </a:lnSpc>
              <a:buClr>
                <a:srgbClr val="1CADE4"/>
              </a:buClr>
              <a:buNone/>
            </a:pPr>
            <a:endParaRPr lang="en-US" altLang="ja-JP" sz="1400" dirty="0" smtClean="0">
              <a:solidFill>
                <a:schemeClr val="tx1"/>
              </a:solidFill>
            </a:endParaRPr>
          </a:p>
          <a:p>
            <a:pPr marL="0" indent="0">
              <a:lnSpc>
                <a:spcPts val="1700"/>
              </a:lnSpc>
              <a:buClr>
                <a:srgbClr val="1CADE4"/>
              </a:buClr>
              <a:buNone/>
            </a:pPr>
            <a:endParaRPr lang="en-US" altLang="ja-JP" sz="1400" dirty="0" smtClean="0">
              <a:solidFill>
                <a:schemeClr val="tx1"/>
              </a:solidFill>
            </a:endParaRPr>
          </a:p>
          <a:p>
            <a:pPr marL="0" indent="0">
              <a:lnSpc>
                <a:spcPts val="2200"/>
              </a:lnSpc>
              <a:buClr>
                <a:srgbClr val="1CADE4"/>
              </a:buClr>
              <a:buNone/>
            </a:pPr>
            <a:endParaRPr lang="en-US" altLang="ja-JP" sz="1800" dirty="0">
              <a:solidFill>
                <a:schemeClr val="tx1"/>
              </a:solidFill>
            </a:endParaRPr>
          </a:p>
        </p:txBody>
      </p:sp>
      <p:sp>
        <p:nvSpPr>
          <p:cNvPr id="4" name="スライド番号プレースホルダー 3"/>
          <p:cNvSpPr>
            <a:spLocks noGrp="1"/>
          </p:cNvSpPr>
          <p:nvPr>
            <p:ph type="sldNum" sz="quarter" idx="12"/>
          </p:nvPr>
        </p:nvSpPr>
        <p:spPr/>
        <p:txBody>
          <a:bodyPr/>
          <a:lstStyle/>
          <a:p>
            <a:fld id="{D57F1E4F-1CFF-5643-939E-217C01CDF565}" type="slidenum">
              <a:rPr lang="en-US" smtClean="0"/>
              <a:pPr/>
              <a:t>7</a:t>
            </a:fld>
            <a:endParaRPr lang="en-US" dirty="0"/>
          </a:p>
        </p:txBody>
      </p:sp>
      <p:sp>
        <p:nvSpPr>
          <p:cNvPr id="5" name="四角形吹き出し 4"/>
          <p:cNvSpPr/>
          <p:nvPr/>
        </p:nvSpPr>
        <p:spPr>
          <a:xfrm>
            <a:off x="2514177" y="5085854"/>
            <a:ext cx="2199994" cy="887240"/>
          </a:xfrm>
          <a:prstGeom prst="wedgeRectCallou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ja-JP" altLang="en-US" sz="1300" dirty="0">
                <a:latin typeface="メイリオ" panose="020B0604030504040204" pitchFamily="50" charset="-128"/>
                <a:ea typeface="メイリオ" panose="020B0604030504040204" pitchFamily="50" charset="-128"/>
                <a:cs typeface="メイリオ" panose="020B0604030504040204" pitchFamily="50" charset="-128"/>
              </a:rPr>
              <a:t>○○駅の改善点</a:t>
            </a:r>
            <a:endParaRPr kumimoji="1" lang="en-US" altLang="ja-JP" sz="1300" dirty="0">
              <a:latin typeface="メイリオ" panose="020B0604030504040204" pitchFamily="50" charset="-128"/>
              <a:ea typeface="メイリオ" panose="020B0604030504040204" pitchFamily="50" charset="-128"/>
              <a:cs typeface="メイリオ" panose="020B0604030504040204" pitchFamily="50" charset="-128"/>
            </a:endParaRPr>
          </a:p>
          <a:p>
            <a:r>
              <a:rPr kumimoji="1" lang="ja-JP" altLang="en-US" sz="1300" dirty="0">
                <a:latin typeface="メイリオ" panose="020B0604030504040204" pitchFamily="50" charset="-128"/>
                <a:ea typeface="メイリオ" panose="020B0604030504040204" pitchFamily="50" charset="-128"/>
                <a:cs typeface="メイリオ" panose="020B0604030504040204" pitchFamily="50" charset="-128"/>
              </a:rPr>
              <a:t>通路が狭い</a:t>
            </a:r>
            <a:r>
              <a:rPr kumimoji="1" lang="en-US" altLang="ja-JP" sz="1300" dirty="0">
                <a:latin typeface="メイリオ" panose="020B0604030504040204" pitchFamily="50" charset="-128"/>
                <a:ea typeface="メイリオ" panose="020B0604030504040204" pitchFamily="50" charset="-128"/>
                <a:cs typeface="メイリオ" panose="020B0604030504040204" pitchFamily="50" charset="-128"/>
              </a:rPr>
              <a:t>: 70</a:t>
            </a:r>
            <a:r>
              <a:rPr kumimoji="1" lang="ja-JP" altLang="en-US" sz="1300" dirty="0">
                <a:latin typeface="メイリオ" panose="020B0604030504040204" pitchFamily="50" charset="-128"/>
                <a:ea typeface="メイリオ" panose="020B0604030504040204" pitchFamily="50" charset="-128"/>
                <a:cs typeface="メイリオ" panose="020B0604030504040204" pitchFamily="50" charset="-128"/>
              </a:rPr>
              <a:t>件</a:t>
            </a:r>
            <a:endParaRPr kumimoji="1" lang="en-US" altLang="ja-JP" sz="1300" dirty="0">
              <a:latin typeface="メイリオ" panose="020B0604030504040204" pitchFamily="50" charset="-128"/>
              <a:ea typeface="メイリオ" panose="020B0604030504040204" pitchFamily="50" charset="-128"/>
              <a:cs typeface="メイリオ" panose="020B0604030504040204" pitchFamily="50" charset="-128"/>
            </a:endParaRPr>
          </a:p>
          <a:p>
            <a:r>
              <a:rPr kumimoji="1" lang="ja-JP" altLang="en-US" sz="1300" dirty="0">
                <a:latin typeface="メイリオ" panose="020B0604030504040204" pitchFamily="50" charset="-128"/>
                <a:ea typeface="メイリオ" panose="020B0604030504040204" pitchFamily="50" charset="-128"/>
                <a:cs typeface="メイリオ" panose="020B0604030504040204" pitchFamily="50" charset="-128"/>
              </a:rPr>
              <a:t>案内が分かりにくい</a:t>
            </a:r>
            <a:r>
              <a:rPr kumimoji="1" lang="en-US" altLang="ja-JP" sz="1300" dirty="0">
                <a:latin typeface="メイリオ" panose="020B0604030504040204" pitchFamily="50" charset="-128"/>
                <a:ea typeface="メイリオ" panose="020B0604030504040204" pitchFamily="50" charset="-128"/>
                <a:cs typeface="メイリオ" panose="020B0604030504040204" pitchFamily="50" charset="-128"/>
              </a:rPr>
              <a:t>: 54</a:t>
            </a:r>
            <a:r>
              <a:rPr kumimoji="1" lang="ja-JP" altLang="en-US" sz="1300" dirty="0">
                <a:latin typeface="メイリオ" panose="020B0604030504040204" pitchFamily="50" charset="-128"/>
                <a:ea typeface="メイリオ" panose="020B0604030504040204" pitchFamily="50" charset="-128"/>
                <a:cs typeface="メイリオ" panose="020B0604030504040204" pitchFamily="50" charset="-128"/>
              </a:rPr>
              <a:t>件</a:t>
            </a:r>
            <a:endParaRPr kumimoji="1" lang="en-US" altLang="ja-JP" sz="1300" dirty="0">
              <a:latin typeface="メイリオ" panose="020B0604030504040204" pitchFamily="50" charset="-128"/>
              <a:ea typeface="メイリオ" panose="020B0604030504040204" pitchFamily="50" charset="-128"/>
              <a:cs typeface="メイリオ" panose="020B0604030504040204" pitchFamily="50" charset="-128"/>
            </a:endParaRPr>
          </a:p>
          <a:p>
            <a:r>
              <a:rPr kumimoji="1" lang="ja-JP" altLang="en-US" sz="1300" dirty="0">
                <a:latin typeface="メイリオ" panose="020B0604030504040204" pitchFamily="50" charset="-128"/>
                <a:ea typeface="メイリオ" panose="020B0604030504040204" pitchFamily="50" charset="-128"/>
                <a:cs typeface="メイリオ" panose="020B0604030504040204" pitchFamily="50" charset="-128"/>
              </a:rPr>
              <a:t>･･･</a:t>
            </a:r>
          </a:p>
        </p:txBody>
      </p:sp>
      <p:sp>
        <p:nvSpPr>
          <p:cNvPr id="6" name="四角形吹き出し 5"/>
          <p:cNvSpPr/>
          <p:nvPr/>
        </p:nvSpPr>
        <p:spPr>
          <a:xfrm>
            <a:off x="5146150" y="5085851"/>
            <a:ext cx="2095198" cy="887242"/>
          </a:xfrm>
          <a:prstGeom prst="wedgeRectCallou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ja-JP" altLang="en-US" sz="1300" dirty="0">
                <a:latin typeface="メイリオ" panose="020B0604030504040204" pitchFamily="50" charset="-128"/>
                <a:ea typeface="メイリオ" panose="020B0604030504040204" pitchFamily="50" charset="-128"/>
                <a:cs typeface="メイリオ" panose="020B0604030504040204" pitchFamily="50" charset="-128"/>
              </a:rPr>
              <a:t>○○駅の良い点</a:t>
            </a:r>
            <a:endParaRPr kumimoji="1" lang="en-US" altLang="ja-JP" sz="1300" dirty="0">
              <a:latin typeface="メイリオ" panose="020B0604030504040204" pitchFamily="50" charset="-128"/>
              <a:ea typeface="メイリオ" panose="020B0604030504040204" pitchFamily="50" charset="-128"/>
              <a:cs typeface="メイリオ" panose="020B0604030504040204" pitchFamily="50" charset="-128"/>
            </a:endParaRPr>
          </a:p>
          <a:p>
            <a:r>
              <a:rPr kumimoji="1" lang="ja-JP" altLang="en-US" sz="1300" dirty="0">
                <a:latin typeface="メイリオ" panose="020B0604030504040204" pitchFamily="50" charset="-128"/>
                <a:ea typeface="メイリオ" panose="020B0604030504040204" pitchFamily="50" charset="-128"/>
                <a:cs typeface="メイリオ" panose="020B0604030504040204" pitchFamily="50" charset="-128"/>
              </a:rPr>
              <a:t>清潔</a:t>
            </a:r>
            <a:r>
              <a:rPr kumimoji="1" lang="en-US" altLang="ja-JP" sz="1300" dirty="0">
                <a:latin typeface="メイリオ" panose="020B0604030504040204" pitchFamily="50" charset="-128"/>
                <a:ea typeface="メイリオ" panose="020B0604030504040204" pitchFamily="50" charset="-128"/>
                <a:cs typeface="メイリオ" panose="020B0604030504040204" pitchFamily="50" charset="-128"/>
              </a:rPr>
              <a:t>: 60</a:t>
            </a:r>
            <a:r>
              <a:rPr kumimoji="1" lang="ja-JP" altLang="en-US" sz="1300" dirty="0">
                <a:latin typeface="メイリオ" panose="020B0604030504040204" pitchFamily="50" charset="-128"/>
                <a:ea typeface="メイリオ" panose="020B0604030504040204" pitchFamily="50" charset="-128"/>
                <a:cs typeface="メイリオ" panose="020B0604030504040204" pitchFamily="50" charset="-128"/>
              </a:rPr>
              <a:t>件</a:t>
            </a:r>
            <a:endParaRPr kumimoji="1" lang="en-US" altLang="ja-JP" sz="1300" dirty="0">
              <a:latin typeface="メイリオ" panose="020B0604030504040204" pitchFamily="50" charset="-128"/>
              <a:ea typeface="メイリオ" panose="020B0604030504040204" pitchFamily="50" charset="-128"/>
              <a:cs typeface="メイリオ" panose="020B0604030504040204" pitchFamily="50" charset="-128"/>
            </a:endParaRPr>
          </a:p>
          <a:p>
            <a:r>
              <a:rPr kumimoji="1" lang="ja-JP" altLang="en-US" sz="1300" dirty="0">
                <a:latin typeface="メイリオ" panose="020B0604030504040204" pitchFamily="50" charset="-128"/>
                <a:ea typeface="メイリオ" panose="020B0604030504040204" pitchFamily="50" charset="-128"/>
                <a:cs typeface="メイリオ" panose="020B0604030504040204" pitchFamily="50" charset="-128"/>
              </a:rPr>
              <a:t>･･･</a:t>
            </a:r>
            <a:endParaRPr kumimoji="1" lang="en-US" altLang="ja-JP" sz="1300"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215206156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22960" y="925286"/>
            <a:ext cx="7543800" cy="812077"/>
          </a:xfrm>
        </p:spPr>
        <p:txBody>
          <a:bodyPr/>
          <a:lstStyle/>
          <a:p>
            <a:r>
              <a:rPr lang="ja-JP" altLang="en-US" dirty="0">
                <a:solidFill>
                  <a:schemeClr val="tx1"/>
                </a:solidFill>
              </a:rPr>
              <a:t>単語</a:t>
            </a:r>
            <a:r>
              <a:rPr lang="ja-JP" altLang="en-US" dirty="0" smtClean="0">
                <a:solidFill>
                  <a:schemeClr val="tx1"/>
                </a:solidFill>
              </a:rPr>
              <a:t>の一例</a:t>
            </a:r>
            <a:endParaRPr kumimoji="1" lang="ja-JP" altLang="en-US" dirty="0">
              <a:solidFill>
                <a:schemeClr val="tx1"/>
              </a:solidFill>
            </a:endParaRPr>
          </a:p>
        </p:txBody>
      </p:sp>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1514348790"/>
              </p:ext>
            </p:extLst>
          </p:nvPr>
        </p:nvGraphicFramePr>
        <p:xfrm>
          <a:off x="822325" y="1846263"/>
          <a:ext cx="3216275" cy="2062805"/>
        </p:xfrm>
        <a:graphic>
          <a:graphicData uri="http://schemas.openxmlformats.org/drawingml/2006/table">
            <a:tbl>
              <a:tblPr firstRow="1" bandRow="1">
                <a:tableStyleId>{5C22544A-7EE6-4342-B048-85BDC9FD1C3A}</a:tableStyleId>
              </a:tblPr>
              <a:tblGrid>
                <a:gridCol w="3216275"/>
              </a:tblGrid>
              <a:tr h="412561">
                <a:tc>
                  <a:txBody>
                    <a:bodyPr/>
                    <a:lstStyle/>
                    <a:p>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改善点</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a:txBody>
                  <a:tcPr/>
                </a:tc>
              </a:tr>
              <a:tr h="412561">
                <a:tc>
                  <a:txBody>
                    <a:bodyPr/>
                    <a:lstStyle/>
                    <a:p>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狭い</a:t>
                      </a:r>
                      <a:endPar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txBody>
                  <a:tcPr/>
                </a:tc>
              </a:tr>
              <a:tr h="412561">
                <a:tc>
                  <a:txBody>
                    <a:bodyPr/>
                    <a:lstStyle/>
                    <a:p>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混んでる</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a:txBody>
                  <a:tcPr/>
                </a:tc>
              </a:tr>
              <a:tr h="412561">
                <a:tc>
                  <a:txBody>
                    <a:bodyPr/>
                    <a:lstStyle/>
                    <a:p>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わかりずらい</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a:txBody>
                  <a:tcPr/>
                </a:tc>
              </a:tr>
              <a:tr h="412561">
                <a:tc>
                  <a:txBody>
                    <a:bodyPr/>
                    <a:lstStyle/>
                    <a:p>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複雑</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a:txBody>
                  <a:tcPr/>
                </a:tc>
              </a:tr>
            </a:tbl>
          </a:graphicData>
        </a:graphic>
      </p:graphicFrame>
      <p:sp>
        <p:nvSpPr>
          <p:cNvPr id="4" name="スライド番号プレースホルダー 3"/>
          <p:cNvSpPr>
            <a:spLocks noGrp="1"/>
          </p:cNvSpPr>
          <p:nvPr>
            <p:ph type="sldNum" sz="quarter" idx="12"/>
          </p:nvPr>
        </p:nvSpPr>
        <p:spPr/>
        <p:txBody>
          <a:bodyPr/>
          <a:lstStyle/>
          <a:p>
            <a:fld id="{D57F1E4F-1CFF-5643-939E-217C01CDF565}" type="slidenum">
              <a:rPr lang="en-US" smtClean="0"/>
              <a:pPr/>
              <a:t>8</a:t>
            </a:fld>
            <a:endParaRPr lang="en-US" dirty="0"/>
          </a:p>
        </p:txBody>
      </p:sp>
      <p:graphicFrame>
        <p:nvGraphicFramePr>
          <p:cNvPr id="6" name="表 5"/>
          <p:cNvGraphicFramePr>
            <a:graphicFrameLocks noGrp="1"/>
          </p:cNvGraphicFramePr>
          <p:nvPr>
            <p:extLst>
              <p:ext uri="{D42A27DB-BD31-4B8C-83A1-F6EECF244321}">
                <p14:modId xmlns:p14="http://schemas.microsoft.com/office/powerpoint/2010/main" val="3694769661"/>
              </p:ext>
            </p:extLst>
          </p:nvPr>
        </p:nvGraphicFramePr>
        <p:xfrm>
          <a:off x="4909456" y="1825639"/>
          <a:ext cx="3167744" cy="2083430"/>
        </p:xfrm>
        <a:graphic>
          <a:graphicData uri="http://schemas.openxmlformats.org/drawingml/2006/table">
            <a:tbl>
              <a:tblPr firstRow="1" bandRow="1">
                <a:tableStyleId>{5C22544A-7EE6-4342-B048-85BDC9FD1C3A}</a:tableStyleId>
              </a:tblPr>
              <a:tblGrid>
                <a:gridCol w="3167744"/>
              </a:tblGrid>
              <a:tr h="416686">
                <a:tc>
                  <a:txBody>
                    <a:bodyPr/>
                    <a:lstStyle/>
                    <a:p>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場所</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a:txBody>
                  <a:tcPr/>
                </a:tc>
              </a:tr>
              <a:tr h="416686">
                <a:tc>
                  <a:txBody>
                    <a:bodyPr/>
                    <a:lstStyle/>
                    <a:p>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エレベータ</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a:txBody>
                  <a:tcPr/>
                </a:tc>
              </a:tr>
              <a:tr h="416686">
                <a:tc>
                  <a:txBody>
                    <a:bodyPr/>
                    <a:lstStyle/>
                    <a:p>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エスカレータ</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a:txBody>
                  <a:tcPr/>
                </a:tc>
              </a:tr>
              <a:tr h="416686">
                <a:tc>
                  <a:txBody>
                    <a:bodyPr/>
                    <a:lstStyle/>
                    <a:p>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改札</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a:txBody>
                  <a:tcPr/>
                </a:tc>
              </a:tr>
              <a:tr h="416686">
                <a:tc>
                  <a:txBody>
                    <a:bodyPr/>
                    <a:lstStyle/>
                    <a:p>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ホーム</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a:txBody>
                  <a:tcPr/>
                </a:tc>
              </a:tr>
            </a:tbl>
          </a:graphicData>
        </a:graphic>
      </p:graphicFrame>
    </p:spTree>
    <p:extLst>
      <p:ext uri="{BB962C8B-B14F-4D97-AF65-F5344CB8AC3E}">
        <p14:creationId xmlns:p14="http://schemas.microsoft.com/office/powerpoint/2010/main" val="73966496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22960" y="926432"/>
            <a:ext cx="7543800" cy="810931"/>
          </a:xfrm>
        </p:spPr>
        <p:txBody>
          <a:bodyPr/>
          <a:lstStyle/>
          <a:p>
            <a:r>
              <a:rPr lang="ja-JP" altLang="en-US" dirty="0" smtClean="0">
                <a:solidFill>
                  <a:schemeClr val="tx1"/>
                </a:solidFill>
              </a:rPr>
              <a:t>言い回しが類似している言葉</a:t>
            </a:r>
            <a:endParaRPr kumimoji="1" lang="ja-JP" altLang="en-US" dirty="0">
              <a:solidFill>
                <a:schemeClr val="tx1"/>
              </a:solidFill>
            </a:endParaRPr>
          </a:p>
        </p:txBody>
      </p:sp>
      <p:sp>
        <p:nvSpPr>
          <p:cNvPr id="3" name="コンテンツ プレースホルダー 2"/>
          <p:cNvSpPr>
            <a:spLocks noGrp="1"/>
          </p:cNvSpPr>
          <p:nvPr>
            <p:ph idx="1"/>
          </p:nvPr>
        </p:nvSpPr>
        <p:spPr/>
        <p:txBody>
          <a:bodyPr/>
          <a:lstStyle/>
          <a:p>
            <a:pPr>
              <a:buFont typeface="Wingdings" panose="05000000000000000000" pitchFamily="2" charset="2"/>
              <a:buChar char="l"/>
            </a:pPr>
            <a:r>
              <a:rPr lang="ja-JP" altLang="en-US" dirty="0"/>
              <a:t> </a:t>
            </a:r>
            <a:r>
              <a:rPr lang="ja-JP" altLang="en-US" dirty="0" smtClean="0">
                <a:solidFill>
                  <a:schemeClr val="tx1"/>
                </a:solidFill>
              </a:rPr>
              <a:t>分かりづらい</a:t>
            </a:r>
            <a:r>
              <a:rPr lang="ja-JP" altLang="en-US" dirty="0">
                <a:solidFill>
                  <a:schemeClr val="tx1"/>
                </a:solidFill>
              </a:rPr>
              <a:t>、分かりずらい、</a:t>
            </a:r>
            <a:r>
              <a:rPr lang="ja-JP" altLang="en-US" dirty="0" smtClean="0">
                <a:solidFill>
                  <a:schemeClr val="tx1"/>
                </a:solidFill>
              </a:rPr>
              <a:t>分からない</a:t>
            </a:r>
            <a:endParaRPr lang="en-US" altLang="ja-JP" dirty="0" smtClean="0">
              <a:solidFill>
                <a:schemeClr val="tx1"/>
              </a:solidFill>
            </a:endParaRPr>
          </a:p>
          <a:p>
            <a:pPr marL="0" indent="0">
              <a:buNone/>
            </a:pPr>
            <a:endParaRPr lang="en-US" altLang="ja-JP" dirty="0" smtClean="0">
              <a:solidFill>
                <a:schemeClr val="tx1"/>
              </a:solidFill>
            </a:endParaRPr>
          </a:p>
          <a:p>
            <a:pPr>
              <a:buFont typeface="Wingdings" panose="05000000000000000000" pitchFamily="2" charset="2"/>
              <a:buChar char="l"/>
            </a:pPr>
            <a:r>
              <a:rPr lang="en-US" altLang="ja-JP" dirty="0" smtClean="0">
                <a:solidFill>
                  <a:schemeClr val="tx1"/>
                </a:solidFill>
              </a:rPr>
              <a:t> </a:t>
            </a:r>
            <a:r>
              <a:rPr lang="ja-JP" altLang="en-US" dirty="0" smtClean="0">
                <a:solidFill>
                  <a:schemeClr val="tx1"/>
                </a:solidFill>
              </a:rPr>
              <a:t>複雑</a:t>
            </a:r>
            <a:r>
              <a:rPr lang="ja-JP" altLang="en-US" dirty="0" smtClean="0">
                <a:solidFill>
                  <a:schemeClr val="tx1"/>
                </a:solidFill>
              </a:rPr>
              <a:t>、煩雑</a:t>
            </a:r>
            <a:endParaRPr lang="en-US" altLang="ja-JP" dirty="0" smtClean="0">
              <a:solidFill>
                <a:schemeClr val="tx1"/>
              </a:solidFill>
            </a:endParaRPr>
          </a:p>
          <a:p>
            <a:pPr marL="0" indent="0">
              <a:buNone/>
            </a:pPr>
            <a:endParaRPr lang="en-US" altLang="ja-JP" dirty="0" smtClean="0">
              <a:solidFill>
                <a:schemeClr val="tx1"/>
              </a:solidFill>
            </a:endParaRPr>
          </a:p>
          <a:p>
            <a:pPr>
              <a:buFont typeface="Wingdings" panose="05000000000000000000" pitchFamily="2" charset="2"/>
              <a:buChar char="l"/>
            </a:pPr>
            <a:r>
              <a:rPr lang="en-US" altLang="ja-JP" dirty="0" smtClean="0">
                <a:solidFill>
                  <a:schemeClr val="tx1"/>
                </a:solidFill>
              </a:rPr>
              <a:t> </a:t>
            </a:r>
            <a:r>
              <a:rPr lang="ja-JP" altLang="en-US" dirty="0" smtClean="0">
                <a:solidFill>
                  <a:schemeClr val="tx1"/>
                </a:solidFill>
              </a:rPr>
              <a:t>狭い、狭苦しい、きつい</a:t>
            </a:r>
            <a:endParaRPr lang="ja-JP" altLang="en-US" dirty="0">
              <a:solidFill>
                <a:schemeClr val="tx1"/>
              </a:solidFill>
            </a:endParaRPr>
          </a:p>
          <a:p>
            <a:endParaRPr kumimoji="1" lang="ja-JP" altLang="en-US" dirty="0">
              <a:solidFill>
                <a:schemeClr val="tx1"/>
              </a:solidFill>
            </a:endParaRPr>
          </a:p>
        </p:txBody>
      </p:sp>
      <p:sp>
        <p:nvSpPr>
          <p:cNvPr id="4" name="スライド番号プレースホルダー 3"/>
          <p:cNvSpPr>
            <a:spLocks noGrp="1"/>
          </p:cNvSpPr>
          <p:nvPr>
            <p:ph type="sldNum" sz="quarter" idx="12"/>
          </p:nvPr>
        </p:nvSpPr>
        <p:spPr/>
        <p:txBody>
          <a:bodyPr/>
          <a:lstStyle/>
          <a:p>
            <a:fld id="{D57F1E4F-1CFF-5643-939E-217C01CDF565}" type="slidenum">
              <a:rPr lang="en-US" smtClean="0"/>
              <a:pPr/>
              <a:t>9</a:t>
            </a:fld>
            <a:endParaRPr lang="en-US" dirty="0"/>
          </a:p>
        </p:txBody>
      </p:sp>
    </p:spTree>
    <p:extLst>
      <p:ext uri="{BB962C8B-B14F-4D97-AF65-F5344CB8AC3E}">
        <p14:creationId xmlns:p14="http://schemas.microsoft.com/office/powerpoint/2010/main" val="3073967492"/>
      </p:ext>
    </p:extLst>
  </p:cSld>
  <p:clrMapOvr>
    <a:masterClrMapping/>
  </p:clrMapOvr>
  <p:timing>
    <p:tnLst>
      <p:par>
        <p:cTn id="1" dur="indefinite" restart="never" nodeType="tmRoot"/>
      </p:par>
    </p:tnLst>
  </p:timing>
</p:sld>
</file>

<file path=ppt/theme/theme1.xml><?xml version="1.0" encoding="utf-8"?>
<a:theme xmlns:a="http://schemas.openxmlformats.org/drawingml/2006/main" name="レトロスペクト">
  <a:themeElements>
    <a:clrScheme name="レトロスペクト">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レトロスペクト">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レトロスペクト">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102646</TotalTime>
  <Words>885</Words>
  <Application>Microsoft Office PowerPoint</Application>
  <PresentationFormat>画面に合わせる (4:3)</PresentationFormat>
  <Paragraphs>172</Paragraphs>
  <Slides>12</Slides>
  <Notes>3</Notes>
  <HiddenSlides>0</HiddenSlides>
  <MMClips>0</MMClips>
  <ScaleCrop>false</ScaleCrop>
  <HeadingPairs>
    <vt:vector size="6" baseType="variant">
      <vt:variant>
        <vt:lpstr>使用されているフォント</vt:lpstr>
      </vt:variant>
      <vt:variant>
        <vt:i4>9</vt:i4>
      </vt:variant>
      <vt:variant>
        <vt:lpstr>テーマ</vt:lpstr>
      </vt:variant>
      <vt:variant>
        <vt:i4>1</vt:i4>
      </vt:variant>
      <vt:variant>
        <vt:lpstr>スライド タイトル</vt:lpstr>
      </vt:variant>
      <vt:variant>
        <vt:i4>12</vt:i4>
      </vt:variant>
    </vt:vector>
  </HeadingPairs>
  <TitlesOfParts>
    <vt:vector size="22" baseType="lpstr">
      <vt:lpstr>Arial Unicode MS</vt:lpstr>
      <vt:lpstr>HGPｺﾞｼｯｸM</vt:lpstr>
      <vt:lpstr>ＭＳ Ｐゴシック</vt:lpstr>
      <vt:lpstr>メイリオ</vt:lpstr>
      <vt:lpstr>Arial</vt:lpstr>
      <vt:lpstr>Calibri</vt:lpstr>
      <vt:lpstr>Calibri Light</vt:lpstr>
      <vt:lpstr>FuturaExtended</vt:lpstr>
      <vt:lpstr>Wingdings</vt:lpstr>
      <vt:lpstr>レトロスペクト</vt:lpstr>
      <vt:lpstr>2017年10月4日   </vt:lpstr>
      <vt:lpstr>研究背景</vt:lpstr>
      <vt:lpstr>関連研究</vt:lpstr>
      <vt:lpstr>研究動機</vt:lpstr>
      <vt:lpstr>本研究のアプローチ</vt:lpstr>
      <vt:lpstr>提案システム</vt:lpstr>
      <vt:lpstr>実装</vt:lpstr>
      <vt:lpstr>単語の一例</vt:lpstr>
      <vt:lpstr>言い回しが類似している言葉</vt:lpstr>
      <vt:lpstr>進捗(1)</vt:lpstr>
      <vt:lpstr>進捗(2)</vt:lpstr>
      <vt:lpstr>今後の予定</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鉄道における課題とその解決策の提案</dc:title>
  <dc:creator>齊藤昭平</dc:creator>
  <cp:lastModifiedBy>齊藤昭平</cp:lastModifiedBy>
  <cp:revision>668</cp:revision>
  <cp:lastPrinted>2017-07-25T08:59:50Z</cp:lastPrinted>
  <dcterms:created xsi:type="dcterms:W3CDTF">2017-05-11T07:09:22Z</dcterms:created>
  <dcterms:modified xsi:type="dcterms:W3CDTF">2017-10-11T05:06:40Z</dcterms:modified>
</cp:coreProperties>
</file>