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17"/>
  </p:notesMasterIdLst>
  <p:sldIdLst>
    <p:sldId id="256" r:id="rId2"/>
    <p:sldId id="273" r:id="rId3"/>
    <p:sldId id="258" r:id="rId4"/>
    <p:sldId id="289" r:id="rId5"/>
    <p:sldId id="280" r:id="rId6"/>
    <p:sldId id="292" r:id="rId7"/>
    <p:sldId id="259" r:id="rId8"/>
    <p:sldId id="287" r:id="rId9"/>
    <p:sldId id="272" r:id="rId10"/>
    <p:sldId id="283" r:id="rId11"/>
    <p:sldId id="290" r:id="rId12"/>
    <p:sldId id="284" r:id="rId13"/>
    <p:sldId id="269" r:id="rId14"/>
    <p:sldId id="291" r:id="rId15"/>
    <p:sldId id="281" r:id="rId16"/>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齊藤昭平" initials="齊藤昭平" lastIdx="1" clrIdx="0">
    <p:extLst>
      <p:ext uri="{19B8F6BF-5375-455C-9EA6-DF929625EA0E}">
        <p15:presenceInfo xmlns:p15="http://schemas.microsoft.com/office/powerpoint/2012/main" userId="500a0ccf28ff7b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000" autoAdjust="0"/>
  </p:normalViewPr>
  <p:slideViewPr>
    <p:cSldViewPr snapToGrid="0">
      <p:cViewPr varScale="1">
        <p:scale>
          <a:sx n="56" d="100"/>
          <a:sy n="56" d="100"/>
        </p:scale>
        <p:origin x="1398"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FB1D9D61-ACA8-4A5B-AAF7-13AD6A6C71C7}" type="datetimeFigureOut">
              <a:rPr kumimoji="1" lang="ja-JP" altLang="en-US" smtClean="0"/>
              <a:t>2017/10/24</a:t>
            </a:fld>
            <a:endParaRPr kumimoji="1" lang="ja-JP" altLang="en-US"/>
          </a:p>
        </p:txBody>
      </p:sp>
      <p:sp>
        <p:nvSpPr>
          <p:cNvPr id="4" name="スライド イメージ プレースホルダー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D380CBC4-0589-4213-BB87-B4148FCBA604}" type="slidenum">
              <a:rPr kumimoji="1" lang="ja-JP" altLang="en-US" smtClean="0"/>
              <a:t>‹#›</a:t>
            </a:fld>
            <a:endParaRPr kumimoji="1" lang="ja-JP" altLang="en-US"/>
          </a:p>
        </p:txBody>
      </p:sp>
    </p:spTree>
    <p:extLst>
      <p:ext uri="{BB962C8B-B14F-4D97-AF65-F5344CB8AC3E}">
        <p14:creationId xmlns:p14="http://schemas.microsoft.com/office/powerpoint/2010/main" val="2411388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a:t>
            </a:fld>
            <a:endParaRPr kumimoji="1" lang="ja-JP" altLang="en-US"/>
          </a:p>
        </p:txBody>
      </p:sp>
    </p:spTree>
    <p:extLst>
      <p:ext uri="{BB962C8B-B14F-4D97-AF65-F5344CB8AC3E}">
        <p14:creationId xmlns:p14="http://schemas.microsoft.com/office/powerpoint/2010/main" val="1063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9</a:t>
            </a:fld>
            <a:endParaRPr kumimoji="1" lang="ja-JP" altLang="en-US"/>
          </a:p>
        </p:txBody>
      </p:sp>
    </p:spTree>
    <p:extLst>
      <p:ext uri="{BB962C8B-B14F-4D97-AF65-F5344CB8AC3E}">
        <p14:creationId xmlns:p14="http://schemas.microsoft.com/office/powerpoint/2010/main" val="1285515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15</a:t>
            </a:fld>
            <a:endParaRPr kumimoji="1" lang="ja-JP" altLang="en-US"/>
          </a:p>
        </p:txBody>
      </p:sp>
    </p:spTree>
    <p:extLst>
      <p:ext uri="{BB962C8B-B14F-4D97-AF65-F5344CB8AC3E}">
        <p14:creationId xmlns:p14="http://schemas.microsoft.com/office/powerpoint/2010/main" val="34745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D679D8-5025-4E05-B79C-462075F67107}" type="datetime1">
              <a:rPr lang="en-US" altLang="ja-JP" smtClean="0"/>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8751314-B6D2-4073-A6AE-07D4308FC85A}" type="datetime1">
              <a:rPr lang="en-US" altLang="ja-JP" smtClean="0"/>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81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C9C098-22BB-42C8-BB3E-832A53EAA1CD}" type="datetime1">
              <a:rPr lang="en-US" altLang="ja-JP" smtClean="0"/>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atin typeface="FuturaExtended" panose="020B0B00000000000000" pitchFamily="34" charset="0"/>
                <a:ea typeface="メイリオ" panose="020B0604030504040204" pitchFamily="50" charset="-128"/>
                <a:cs typeface="メイリオ" panose="020B0604030504040204" pitchFamily="50" charset="-128"/>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BE60D-24A1-4A9E-A840-166DE671F575}" type="datetime1">
              <a:rPr lang="en-US" altLang="ja-JP" smtClean="0"/>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3DD998-BB9B-4101-AD44-243BA684CC90}" type="datetime1">
              <a:rPr lang="en-US" altLang="ja-JP" smtClean="0"/>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987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4F24E2B-3C04-4ABF-8CEB-AB3815E37936}" type="datetime1">
              <a:rPr lang="en-US" altLang="ja-JP" smtClean="0"/>
              <a:t>10/24/2017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66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1E21EF-D4E1-451F-B94E-93AB21316E0D}" type="datetime1">
              <a:rPr lang="en-US" altLang="ja-JP" smtClean="0"/>
              <a:t>10/24/2017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8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EF6967-F1EC-47AE-BE23-EF3EC8F16C61}" type="datetime1">
              <a:rPr lang="en-US" altLang="ja-JP" smtClean="0"/>
              <a:t>10/24/2017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6E764A74-4AD5-4AFC-9077-2DF91BAD1162}" type="datetime1">
              <a:rPr lang="en-US" altLang="ja-JP" smtClean="0"/>
              <a:t>10/24/2017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1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8F275F-7448-43B2-84A4-C9C05D58435E}" type="datetime1">
              <a:rPr lang="en-US" altLang="ja-JP" smtClean="0"/>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4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877C358A-73FF-4517-A2C8-3BFC83FCB4DB}" type="datetime1">
              <a:rPr lang="en-US" altLang="ja-JP" smtClean="0"/>
              <a:t>10/24/2017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639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58785" y="253498"/>
            <a:ext cx="6755868" cy="316872"/>
          </a:xfrm>
        </p:spPr>
        <p:txBody>
          <a:bodyPr anchor="t">
            <a:noAutofit/>
          </a:bodyPr>
          <a:lstStyle/>
          <a:p>
            <a:pPr algn="r"/>
            <a:r>
              <a:rPr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endPar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a:xfrm>
            <a:off x="896216" y="570370"/>
            <a:ext cx="7076906" cy="5380329"/>
          </a:xfrm>
        </p:spPr>
        <p:txBody>
          <a:bodyPr>
            <a:noAutofit/>
          </a:bodyPr>
          <a:lstStyle/>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SNS</a:t>
            </a:r>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投稿を対象とした</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鉄道における</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改善点分析システム</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1421102</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氏名</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齊藤 昭平</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指導教員</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鷹野 孝典 准教授</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7973124" y="6321920"/>
            <a:ext cx="496451" cy="660773"/>
          </a:xfrm>
        </p:spPr>
        <p:txBody>
          <a:bodyPr/>
          <a:lstStyle/>
          <a:p>
            <a:pPr algn="ctr"/>
            <a:fld id="{D57F1E4F-1CFF-5643-939E-217C01CDF565}" type="slidenum">
              <a:rPr lang="en-US" sz="2400">
                <a:latin typeface="FuturaExtended" panose="020B0B00000000000000" pitchFamily="34" charset="0"/>
                <a:ea typeface="メイリオ" panose="020B0604030504040204" pitchFamily="50" charset="-128"/>
                <a:cs typeface="メイリオ" panose="020B0604030504040204" pitchFamily="50" charset="-128"/>
              </a:rPr>
              <a:pPr algn="ctr"/>
              <a:t>1</a:t>
            </a:fld>
            <a:endParaRPr lang="en-US" sz="2400" dirty="0">
              <a:latin typeface="FuturaExtended" panose="020B0B00000000000000"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9833"/>
            <a:ext cx="7543800" cy="817528"/>
          </a:xfrm>
        </p:spPr>
        <p:txBody>
          <a:bodyPr/>
          <a:lstStyle/>
          <a:p>
            <a:r>
              <a:rPr lang="ja-JP" altLang="en-US" dirty="0" smtClean="0">
                <a:solidFill>
                  <a:schemeClr val="tx1"/>
                </a:solidFill>
              </a:rPr>
              <a:t>実装</a:t>
            </a:r>
            <a:endParaRPr kumimoji="1" lang="ja-JP" altLang="en-US" dirty="0">
              <a:solidFill>
                <a:schemeClr val="tx1"/>
              </a:solidFill>
            </a:endParaRPr>
          </a:p>
        </p:txBody>
      </p:sp>
      <p:sp>
        <p:nvSpPr>
          <p:cNvPr id="3" name="コンテンツ プレースホルダー 2"/>
          <p:cNvSpPr>
            <a:spLocks noGrp="1"/>
          </p:cNvSpPr>
          <p:nvPr>
            <p:ph idx="1"/>
          </p:nvPr>
        </p:nvSpPr>
        <p:spPr>
          <a:xfrm>
            <a:off x="822961" y="1821670"/>
            <a:ext cx="7782421" cy="4551970"/>
          </a:xfrm>
        </p:spPr>
        <p:txBody>
          <a:bodyPr>
            <a:normAutofit/>
          </a:bodyPr>
          <a:lstStyle/>
          <a:p>
            <a:pPr>
              <a:lnSpc>
                <a:spcPts val="2100"/>
              </a:lnSpc>
              <a:buClr>
                <a:srgbClr val="1CADE4"/>
              </a:buClr>
              <a:buFont typeface="Wingdings" panose="05000000000000000000" pitchFamily="2" charset="2"/>
              <a:buChar char="l"/>
            </a:pPr>
            <a:r>
              <a:rPr lang="en-US" altLang="ja-JP" sz="1500" dirty="0">
                <a:solidFill>
                  <a:prstClr val="black"/>
                </a:solidFill>
              </a:rPr>
              <a:t> </a:t>
            </a:r>
            <a:r>
              <a:rPr lang="ja-JP" altLang="en-US" sz="1800" dirty="0">
                <a:solidFill>
                  <a:schemeClr val="tx1"/>
                </a:solidFill>
              </a:rPr>
              <a:t>アップロードされたファイルと</a:t>
            </a:r>
            <a:r>
              <a:rPr lang="en-US" altLang="ja-JP" sz="1800" dirty="0">
                <a:solidFill>
                  <a:schemeClr val="tx1"/>
                </a:solidFill>
              </a:rPr>
              <a:t>DB</a:t>
            </a:r>
            <a:r>
              <a:rPr lang="ja-JP" altLang="en-US" sz="1800" dirty="0">
                <a:solidFill>
                  <a:schemeClr val="tx1"/>
                </a:solidFill>
              </a:rPr>
              <a:t>に格納した単語があるが照合させる</a:t>
            </a:r>
            <a:r>
              <a:rPr lang="ja-JP" altLang="en-US" sz="1800" dirty="0" smtClean="0">
                <a:solidFill>
                  <a:schemeClr val="tx1"/>
                </a:solidFill>
              </a:rPr>
              <a:t>．</a:t>
            </a:r>
            <a:endParaRPr lang="en-US" altLang="ja-JP" sz="1800" dirty="0" smtClean="0">
              <a:solidFill>
                <a:schemeClr val="tx1"/>
              </a:solidFill>
            </a:endParaRPr>
          </a:p>
          <a:p>
            <a:pPr>
              <a:lnSpc>
                <a:spcPts val="2200"/>
              </a:lnSpc>
              <a:buClr>
                <a:srgbClr val="1CADE4"/>
              </a:buClr>
              <a:buFont typeface="Wingdings" panose="05000000000000000000" pitchFamily="2" charset="2"/>
              <a:buChar char="l"/>
            </a:pPr>
            <a:r>
              <a:rPr lang="ja-JP" altLang="en-US" sz="1800" dirty="0">
                <a:solidFill>
                  <a:schemeClr val="tx1"/>
                </a:solidFill>
              </a:rPr>
              <a:t>取得した投稿を基に，どの箇所に改善の声，また良い点の投稿が集中しているかをクラスタリングを用いて分類を行う</a:t>
            </a:r>
            <a:r>
              <a:rPr lang="ja-JP" altLang="en-US" sz="1800" dirty="0" smtClean="0">
                <a:solidFill>
                  <a:schemeClr val="tx1"/>
                </a:solidFill>
              </a:rPr>
              <a:t>．</a:t>
            </a:r>
            <a:endParaRPr lang="en-US" altLang="ja-JP" sz="1800" dirty="0">
              <a:solidFill>
                <a:schemeClr val="tx1"/>
              </a:solidFill>
            </a:endParaRPr>
          </a:p>
          <a:p>
            <a:pPr>
              <a:lnSpc>
                <a:spcPts val="2100"/>
              </a:lnSpc>
              <a:buClr>
                <a:srgbClr val="1CADE4"/>
              </a:buClr>
              <a:buFont typeface="Wingdings" panose="05000000000000000000" pitchFamily="2" charset="2"/>
              <a:buChar char="l"/>
            </a:pPr>
            <a:r>
              <a:rPr lang="en-US" altLang="ja-JP" sz="1800" dirty="0">
                <a:solidFill>
                  <a:schemeClr val="tx1"/>
                </a:solidFill>
              </a:rPr>
              <a:t> Google Maps API</a:t>
            </a:r>
            <a:r>
              <a:rPr lang="ja-JP" altLang="en-US" sz="1800" dirty="0">
                <a:solidFill>
                  <a:schemeClr val="tx1"/>
                </a:solidFill>
              </a:rPr>
              <a:t>を用いてマッピングを行う</a:t>
            </a:r>
            <a:r>
              <a:rPr lang="en-US" altLang="ja-JP" sz="1800" dirty="0">
                <a:solidFill>
                  <a:schemeClr val="tx1"/>
                </a:solidFill>
              </a:rPr>
              <a:t>. </a:t>
            </a:r>
            <a:endParaRPr lang="en-US" altLang="ja-JP" sz="1800" dirty="0" smtClean="0">
              <a:solidFill>
                <a:schemeClr val="tx1"/>
              </a:solidFill>
            </a:endParaRPr>
          </a:p>
          <a:p>
            <a:pPr marL="0" indent="0">
              <a:lnSpc>
                <a:spcPts val="2100"/>
              </a:lnSpc>
              <a:buClr>
                <a:srgbClr val="1CADE4"/>
              </a:buClr>
              <a:buNone/>
            </a:pPr>
            <a:r>
              <a:rPr lang="ja-JP" altLang="en-US" sz="1800" dirty="0" smtClean="0">
                <a:solidFill>
                  <a:schemeClr val="tx1"/>
                </a:solidFill>
              </a:rPr>
              <a:t>→ </a:t>
            </a:r>
            <a:r>
              <a:rPr lang="ja-JP" altLang="en-US" sz="1800" dirty="0">
                <a:solidFill>
                  <a:schemeClr val="tx1"/>
                </a:solidFill>
              </a:rPr>
              <a:t>主にターミナル駅において，どういう部分を改善してほしいというツイート、また良いと思ったところのツイートがどれだけあったかを</a:t>
            </a:r>
            <a:r>
              <a:rPr lang="en-US" altLang="ja-JP" sz="1800" dirty="0">
                <a:solidFill>
                  <a:schemeClr val="tx1"/>
                </a:solidFill>
              </a:rPr>
              <a:t>Google</a:t>
            </a:r>
            <a:r>
              <a:rPr lang="ja-JP" altLang="en-US" sz="1800" dirty="0">
                <a:solidFill>
                  <a:schemeClr val="tx1"/>
                </a:solidFill>
              </a:rPr>
              <a:t>マップ上</a:t>
            </a:r>
            <a:r>
              <a:rPr lang="ja-JP" altLang="en-US" sz="1800" dirty="0" smtClean="0">
                <a:solidFill>
                  <a:schemeClr val="tx1"/>
                </a:solidFill>
              </a:rPr>
              <a:t>に</a:t>
            </a:r>
            <a:r>
              <a:rPr lang="ja-JP" altLang="en-US" sz="1800" dirty="0">
                <a:solidFill>
                  <a:schemeClr val="tx1"/>
                </a:solidFill>
              </a:rPr>
              <a:t>吹き出</a:t>
            </a:r>
            <a:r>
              <a:rPr lang="ja-JP" altLang="en-US" sz="1800" dirty="0" smtClean="0">
                <a:solidFill>
                  <a:schemeClr val="tx1"/>
                </a:solidFill>
              </a:rPr>
              <a:t>しで</a:t>
            </a:r>
            <a:r>
              <a:rPr lang="ja-JP" altLang="en-US" sz="1800" dirty="0">
                <a:solidFill>
                  <a:schemeClr val="tx1"/>
                </a:solidFill>
              </a:rPr>
              <a:t>表示していく．</a:t>
            </a:r>
            <a:endParaRPr lang="en-US" altLang="ja-JP" sz="1800" dirty="0">
              <a:solidFill>
                <a:schemeClr val="tx1"/>
              </a:solidFill>
            </a:endParaRPr>
          </a:p>
          <a:p>
            <a:pPr marL="0" indent="0">
              <a:lnSpc>
                <a:spcPts val="1700"/>
              </a:lnSpc>
              <a:buClr>
                <a:srgbClr val="1CADE4"/>
              </a:buClr>
              <a:buNone/>
            </a:pPr>
            <a:endParaRPr lang="en-US" altLang="ja-JP" sz="1800" b="1" dirty="0" smtClean="0">
              <a:solidFill>
                <a:schemeClr val="tx1"/>
              </a:solidFill>
            </a:endParaRPr>
          </a:p>
          <a:p>
            <a:pPr marL="0" indent="0">
              <a:lnSpc>
                <a:spcPts val="1700"/>
              </a:lnSpc>
              <a:buClr>
                <a:srgbClr val="1CADE4"/>
              </a:buClr>
              <a:buNone/>
            </a:pPr>
            <a:r>
              <a:rPr lang="ja-JP" altLang="en-US" sz="1400" dirty="0" smtClean="0">
                <a:solidFill>
                  <a:schemeClr val="tx1"/>
                </a:solidFill>
              </a:rPr>
              <a:t>テロップ</a:t>
            </a:r>
            <a:r>
              <a:rPr lang="ja-JP" altLang="en-US" sz="1400" dirty="0">
                <a:solidFill>
                  <a:schemeClr val="tx1"/>
                </a:solidFill>
              </a:rPr>
              <a:t>の一例</a:t>
            </a:r>
            <a:r>
              <a:rPr lang="en-US" altLang="ja-JP" sz="1400" dirty="0">
                <a:solidFill>
                  <a:schemeClr val="tx1"/>
                </a:solidFill>
              </a:rPr>
              <a:t>)  </a:t>
            </a:r>
          </a:p>
          <a:p>
            <a:pPr marL="0" indent="0">
              <a:lnSpc>
                <a:spcPts val="1700"/>
              </a:lnSpc>
              <a:buClr>
                <a:srgbClr val="1CADE4"/>
              </a:buClr>
              <a:buNone/>
            </a:pPr>
            <a:endParaRPr lang="en-US" altLang="ja-JP" sz="1400" dirty="0" smtClean="0">
              <a:solidFill>
                <a:schemeClr val="tx1"/>
              </a:solidFill>
            </a:endParaRPr>
          </a:p>
          <a:p>
            <a:pPr marL="0" indent="0">
              <a:lnSpc>
                <a:spcPts val="1700"/>
              </a:lnSpc>
              <a:buClr>
                <a:srgbClr val="1CADE4"/>
              </a:buClr>
              <a:buNone/>
            </a:pPr>
            <a:endParaRPr lang="en-US" altLang="ja-JP" sz="1400" dirty="0" smtClean="0">
              <a:solidFill>
                <a:schemeClr val="tx1"/>
              </a:solidFill>
            </a:endParaRPr>
          </a:p>
          <a:p>
            <a:pPr marL="0" indent="0">
              <a:lnSpc>
                <a:spcPts val="2200"/>
              </a:lnSpc>
              <a:buClr>
                <a:srgbClr val="1CADE4"/>
              </a:buClr>
              <a:buNone/>
            </a:pPr>
            <a:endParaRPr lang="en-US" altLang="ja-JP" sz="18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四角形吹き出し 4"/>
          <p:cNvSpPr/>
          <p:nvPr/>
        </p:nvSpPr>
        <p:spPr>
          <a:xfrm>
            <a:off x="2514177" y="5085854"/>
            <a:ext cx="2199994" cy="887240"/>
          </a:xfrm>
          <a:prstGeom prst="wedgeRect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○○駅の改善点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通路が狭い</a:t>
            </a:r>
            <a:r>
              <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rPr>
              <a:t>: 70</a:t>
            </a:r>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件</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案内が分かりにくい</a:t>
            </a:r>
            <a:r>
              <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rPr>
              <a:t>: 54</a:t>
            </a:r>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件</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6" name="四角形吹き出し 5"/>
          <p:cNvSpPr/>
          <p:nvPr/>
        </p:nvSpPr>
        <p:spPr>
          <a:xfrm>
            <a:off x="5146150" y="5085851"/>
            <a:ext cx="2095198" cy="887242"/>
          </a:xfrm>
          <a:prstGeom prst="wedge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○○駅の良い点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清潔</a:t>
            </a:r>
            <a:r>
              <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rPr>
              <a:t>: 60</a:t>
            </a:r>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件</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52061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78305"/>
            <a:ext cx="7543800" cy="859058"/>
          </a:xfrm>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en-US" altLang="ja-JP" dirty="0" smtClean="0"/>
              <a:t> </a:t>
            </a:r>
            <a:r>
              <a:rPr kumimoji="1" lang="ja-JP" altLang="en-US" dirty="0" smtClean="0"/>
              <a:t>最初に</a:t>
            </a:r>
            <a:r>
              <a:rPr lang="en-US" altLang="ja-JP" dirty="0" err="1" smtClean="0"/>
              <a:t>SNS</a:t>
            </a:r>
            <a:r>
              <a:rPr lang="ja-JP" altLang="en-US" dirty="0" smtClean="0"/>
              <a:t>の投稿を取得する．</a:t>
            </a:r>
            <a:endParaRPr lang="en-US" altLang="ja-JP" dirty="0" smtClean="0"/>
          </a:p>
          <a:p>
            <a:pPr>
              <a:buFont typeface="Wingdings" panose="05000000000000000000" pitchFamily="2" charset="2"/>
              <a:buChar char="l"/>
            </a:pPr>
            <a:r>
              <a:rPr lang="en-US" altLang="ja-JP" dirty="0" smtClean="0"/>
              <a:t> </a:t>
            </a:r>
            <a:r>
              <a:rPr lang="ja-JP" altLang="en-US" dirty="0" smtClean="0"/>
              <a:t>その投稿文の内容を</a:t>
            </a:r>
            <a:r>
              <a:rPr lang="ja-JP" altLang="en-US" dirty="0"/>
              <a:t>，</a:t>
            </a:r>
            <a:endParaRPr lang="en-US" altLang="ja-JP" dirty="0" smtClean="0"/>
          </a:p>
          <a:p>
            <a:pPr>
              <a:buFont typeface="Wingdings" panose="05000000000000000000" pitchFamily="2" charset="2"/>
              <a:buChar char="l"/>
            </a:pPr>
            <a:r>
              <a:rPr lang="en-US" altLang="ja-JP" dirty="0" smtClean="0"/>
              <a:t> </a:t>
            </a:r>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523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5286"/>
            <a:ext cx="7543800" cy="812077"/>
          </a:xfrm>
        </p:spPr>
        <p:txBody>
          <a:bodyPr/>
          <a:lstStyle/>
          <a:p>
            <a:r>
              <a:rPr lang="ja-JP" altLang="en-US" dirty="0">
                <a:solidFill>
                  <a:schemeClr val="tx1"/>
                </a:solidFill>
              </a:rPr>
              <a:t>単語</a:t>
            </a:r>
            <a:r>
              <a:rPr lang="ja-JP" altLang="en-US" dirty="0" smtClean="0">
                <a:solidFill>
                  <a:schemeClr val="tx1"/>
                </a:solidFill>
              </a:rPr>
              <a:t>の一例</a:t>
            </a:r>
            <a:endParaRPr kumimoji="1" lang="ja-JP" altLang="en-US" dirty="0">
              <a:solidFill>
                <a:schemeClr val="tx1"/>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14348790"/>
              </p:ext>
            </p:extLst>
          </p:nvPr>
        </p:nvGraphicFramePr>
        <p:xfrm>
          <a:off x="822325" y="1846263"/>
          <a:ext cx="3216275" cy="2062805"/>
        </p:xfrm>
        <a:graphic>
          <a:graphicData uri="http://schemas.openxmlformats.org/drawingml/2006/table">
            <a:tbl>
              <a:tblPr firstRow="1" bandRow="1">
                <a:tableStyleId>{5C22544A-7EE6-4342-B048-85BDC9FD1C3A}</a:tableStyleId>
              </a:tblPr>
              <a:tblGrid>
                <a:gridCol w="3216275"/>
              </a:tblGrid>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改善点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混んでる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わかりずらい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12</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694769661"/>
              </p:ext>
            </p:extLst>
          </p:nvPr>
        </p:nvGraphicFramePr>
        <p:xfrm>
          <a:off x="4909456" y="1825639"/>
          <a:ext cx="3167744" cy="2083430"/>
        </p:xfrm>
        <a:graphic>
          <a:graphicData uri="http://schemas.openxmlformats.org/drawingml/2006/table">
            <a:tbl>
              <a:tblPr firstRow="1" bandRow="1">
                <a:tableStyleId>{5C22544A-7EE6-4342-B048-85BDC9FD1C3A}</a:tableStyleId>
              </a:tblPr>
              <a:tblGrid>
                <a:gridCol w="3167744"/>
              </a:tblGrid>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エレベータ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エスカレータ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改札</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ホーム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739664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9667"/>
            <a:ext cx="7543800" cy="777694"/>
          </a:xfrm>
        </p:spPr>
        <p:txBody>
          <a:bodyPr/>
          <a:lstStyle/>
          <a:p>
            <a:r>
              <a:rPr kumimoji="1" lang="ja-JP" altLang="en-US" dirty="0" smtClean="0">
                <a:solidFill>
                  <a:schemeClr val="tx1"/>
                </a:solidFill>
              </a:rPr>
              <a:t>進捗</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822960" y="1845735"/>
            <a:ext cx="7841207" cy="4464531"/>
          </a:xfrm>
        </p:spPr>
        <p:txBody>
          <a:bodyPr>
            <a:normAutofit/>
          </a:bodyPr>
          <a:lstStyle/>
          <a:p>
            <a:r>
              <a:rPr kumimoji="1" lang="ja-JP" altLang="en-US" dirty="0" smtClean="0">
                <a:solidFill>
                  <a:schemeClr val="tx1"/>
                </a:solidFill>
              </a:rPr>
              <a:t>　</a:t>
            </a:r>
            <a:r>
              <a:rPr lang="ja-JP" altLang="en-US" sz="1600" dirty="0">
                <a:solidFill>
                  <a:schemeClr val="tx1"/>
                </a:solidFill>
              </a:rPr>
              <a:t>まず，</a:t>
            </a:r>
            <a:r>
              <a:rPr lang="en-US" altLang="ja-JP" sz="1600" dirty="0">
                <a:solidFill>
                  <a:schemeClr val="tx1"/>
                </a:solidFill>
              </a:rPr>
              <a:t>Twitter API</a:t>
            </a:r>
            <a:r>
              <a:rPr lang="ja-JP" altLang="en-US" sz="1600" dirty="0">
                <a:solidFill>
                  <a:schemeClr val="tx1"/>
                </a:solidFill>
              </a:rPr>
              <a:t>を用いた</a:t>
            </a:r>
            <a:r>
              <a:rPr lang="en-US" altLang="ja-JP" sz="1600" dirty="0">
                <a:solidFill>
                  <a:schemeClr val="tx1"/>
                </a:solidFill>
              </a:rPr>
              <a:t>Twitter</a:t>
            </a:r>
            <a:r>
              <a:rPr lang="ja-JP" altLang="en-US" sz="1600" dirty="0">
                <a:solidFill>
                  <a:schemeClr val="tx1"/>
                </a:solidFill>
              </a:rPr>
              <a:t>投稿検索サービスの「ついぽーと」で</a:t>
            </a:r>
            <a:r>
              <a:rPr lang="en-US" altLang="ja-JP" sz="1600" b="1" dirty="0">
                <a:solidFill>
                  <a:srgbClr val="FF0000"/>
                </a:solidFill>
              </a:rPr>
              <a:t>205</a:t>
            </a:r>
            <a:r>
              <a:rPr lang="ja-JP" altLang="en-US" sz="1600" b="1" dirty="0">
                <a:solidFill>
                  <a:srgbClr val="FF0000"/>
                </a:solidFill>
              </a:rPr>
              <a:t>件のツイートを取得し，</a:t>
            </a:r>
            <a:r>
              <a:rPr lang="ja-JP" altLang="en-US" sz="1600" dirty="0">
                <a:solidFill>
                  <a:schemeClr val="tx1"/>
                </a:solidFill>
              </a:rPr>
              <a:t>テキストファイルで保存した．今回の検索キーワードは</a:t>
            </a:r>
            <a:r>
              <a:rPr lang="ja-JP" altLang="en-US" sz="1600" b="1" dirty="0">
                <a:solidFill>
                  <a:schemeClr val="tx1"/>
                </a:solidFill>
              </a:rPr>
              <a:t>「駅 混んで」</a:t>
            </a:r>
            <a:r>
              <a:rPr lang="ja-JP" altLang="en-US" sz="1600" dirty="0">
                <a:solidFill>
                  <a:schemeClr val="tx1"/>
                </a:solidFill>
              </a:rPr>
              <a:t>とした．そのなかで「混んでない」が含まれるツイートを抽出</a:t>
            </a:r>
            <a:r>
              <a:rPr lang="ja-JP" altLang="en-US" sz="1600" dirty="0" smtClean="0">
                <a:solidFill>
                  <a:schemeClr val="tx1"/>
                </a:solidFill>
              </a:rPr>
              <a:t>した</a:t>
            </a:r>
            <a:r>
              <a:rPr lang="en-US" altLang="ja-JP" sz="1600" dirty="0" smtClean="0">
                <a:solidFill>
                  <a:schemeClr val="tx1"/>
                </a:solidFill>
              </a:rPr>
              <a:t>(</a:t>
            </a:r>
            <a:r>
              <a:rPr lang="ja-JP" altLang="en-US" sz="1600" dirty="0" smtClean="0">
                <a:solidFill>
                  <a:schemeClr val="tx1"/>
                </a:solidFill>
              </a:rPr>
              <a:t>その他の検索キーワードでもデータを取得した</a:t>
            </a:r>
            <a:r>
              <a:rPr lang="en-US" altLang="ja-JP" sz="1600" dirty="0" smtClean="0">
                <a:solidFill>
                  <a:schemeClr val="tx1"/>
                </a:solidFill>
              </a:rPr>
              <a:t>)</a:t>
            </a:r>
            <a:r>
              <a:rPr lang="ja-JP" altLang="en-US" sz="1600" dirty="0" err="1" smtClean="0">
                <a:solidFill>
                  <a:schemeClr val="tx1"/>
                </a:solidFill>
              </a:rPr>
              <a:t>．</a:t>
            </a:r>
            <a:endParaRPr lang="en-US" altLang="ja-JP" sz="1600" dirty="0">
              <a:solidFill>
                <a:schemeClr val="tx1"/>
              </a:solidFill>
            </a:endParaRPr>
          </a:p>
          <a:p>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　　　　</a:t>
            </a:r>
            <a:r>
              <a:rPr lang="ja-JP" altLang="en-US" sz="1600" dirty="0">
                <a:solidFill>
                  <a:schemeClr val="tx1"/>
                </a:solidFill>
              </a:rPr>
              <a:t>　</a:t>
            </a:r>
            <a:r>
              <a:rPr lang="ja-JP" altLang="en-US" dirty="0" smtClean="0">
                <a:solidFill>
                  <a:schemeClr val="tx1"/>
                </a:solidFill>
              </a:rPr>
              <a:t>　</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正方形/長方形 5"/>
          <p:cNvSpPr/>
          <p:nvPr/>
        </p:nvSpPr>
        <p:spPr>
          <a:xfrm>
            <a:off x="990600" y="2895599"/>
            <a:ext cx="3269594" cy="2590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ここのトイレ混んでない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ここの乗り換え通路は混んでないからいい．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･今日凄く混んでない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･いつも空いているのに，今日に 限って混んでない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↑取得したツイート</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一部</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右矢印 6"/>
          <p:cNvSpPr/>
          <p:nvPr/>
        </p:nvSpPr>
        <p:spPr>
          <a:xfrm>
            <a:off x="4336740" y="3559829"/>
            <a:ext cx="1146629"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483369" y="2870409"/>
            <a:ext cx="2951166" cy="285922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混んでないが含まれていたツイート･･･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18.5% )</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空いている意味で用いられているツイート･･･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33</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86.8%)</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混んでいる意味で用いられているツイート･･･</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13.2%)</a:t>
            </a:r>
          </a:p>
        </p:txBody>
      </p:sp>
    </p:spTree>
    <p:extLst>
      <p:ext uri="{BB962C8B-B14F-4D97-AF65-F5344CB8AC3E}">
        <p14:creationId xmlns:p14="http://schemas.microsoft.com/office/powerpoint/2010/main" val="4064892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4400"/>
            <a:ext cx="7543800" cy="822963"/>
          </a:xfrm>
        </p:spPr>
        <p:txBody>
          <a:bodyPr/>
          <a:lstStyle/>
          <a:p>
            <a:r>
              <a:rPr kumimoji="1" lang="ja-JP" altLang="en-US" dirty="0" smtClean="0"/>
              <a:t>進捗</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「東京駅 わからない」と検索し，取得した投稿</a:t>
            </a:r>
            <a:r>
              <a:rPr kumimoji="1" lang="en-US" altLang="ja-JP" dirty="0" smtClean="0"/>
              <a:t>(</a:t>
            </a:r>
            <a:r>
              <a:rPr kumimoji="1" lang="ja-JP" altLang="en-US" dirty="0" smtClean="0"/>
              <a:t>抜粋</a:t>
            </a:r>
            <a:r>
              <a:rPr kumimoji="1" lang="en-US" altLang="ja-JP" dirty="0" smtClean="0"/>
              <a:t>)</a:t>
            </a:r>
          </a:p>
          <a:p>
            <a:endParaRPr kumimoji="1" lang="en-US" altLang="ja-JP" dirty="0" smtClean="0"/>
          </a:p>
          <a:p>
            <a:pPr marL="180975" indent="-180975">
              <a:buFont typeface="Wingdings" panose="05000000000000000000" pitchFamily="2" charset="2"/>
              <a:buChar char="l"/>
            </a:pPr>
            <a:r>
              <a:rPr lang="ja-JP" altLang="en-US" dirty="0"/>
              <a:t> </a:t>
            </a:r>
            <a:r>
              <a:rPr lang="ja-JP" altLang="en-US" dirty="0" smtClean="0"/>
              <a:t>東京駅</a:t>
            </a:r>
            <a:r>
              <a:rPr lang="ja-JP" altLang="en-US" dirty="0"/>
              <a:t>ついたら</a:t>
            </a:r>
            <a:r>
              <a:rPr lang="ja-JP" altLang="en-US" dirty="0" err="1"/>
              <a:t>いっつも</a:t>
            </a:r>
            <a:r>
              <a:rPr lang="ja-JP" altLang="en-US" dirty="0"/>
              <a:t>どこで化粧したらいいかわからないどこも混んでいる</a:t>
            </a:r>
            <a:r>
              <a:rPr lang="en-US" altLang="ja-JP" dirty="0"/>
              <a:t>(</a:t>
            </a:r>
            <a:r>
              <a:rPr lang="ja-JP" altLang="en-US" dirty="0"/>
              <a:t>憤怒</a:t>
            </a:r>
            <a:r>
              <a:rPr lang="en-US" altLang="ja-JP" dirty="0" smtClean="0"/>
              <a:t>)</a:t>
            </a:r>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a:t>|</a:t>
            </a:r>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575214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4"/>
          </a:xfrm>
        </p:spPr>
        <p:txBody>
          <a:bodyPr/>
          <a:lstStyle/>
          <a:p>
            <a:r>
              <a:rPr kumimoji="1" lang="ja-JP" altLang="en-US" dirty="0" smtClean="0">
                <a:solidFill>
                  <a:schemeClr val="tx1"/>
                </a:solidFill>
              </a:rPr>
              <a:t>今後の予定</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50570"/>
            <a:ext cx="7586405" cy="4332516"/>
          </a:xfrm>
        </p:spPr>
        <p:txBody>
          <a:bodyPr>
            <a:normAutofit/>
          </a:bodyPr>
          <a:lstStyle/>
          <a:p>
            <a:pPr marL="177800" indent="-177800">
              <a:lnSpc>
                <a:spcPts val="2200"/>
              </a:lnSpc>
              <a:buFont typeface="Wingdings" panose="05000000000000000000" pitchFamily="2" charset="2"/>
              <a:buChar char="l"/>
            </a:pPr>
            <a:r>
              <a:rPr lang="en-US" altLang="ja-JP" sz="1600" dirty="0" smtClean="0">
                <a:solidFill>
                  <a:schemeClr val="tx1"/>
                </a:solidFill>
              </a:rPr>
              <a:t> SNS</a:t>
            </a:r>
            <a:r>
              <a:rPr lang="ja-JP" altLang="en-US" sz="1600" dirty="0">
                <a:solidFill>
                  <a:schemeClr val="tx1"/>
                </a:solidFill>
              </a:rPr>
              <a:t>の投稿を随時取得する．また，今後取得した投稿の内容次第で，</a:t>
            </a:r>
            <a:r>
              <a:rPr lang="ja-JP" altLang="en-US" sz="1600" dirty="0" smtClean="0">
                <a:solidFill>
                  <a:schemeClr val="tx1"/>
                </a:solidFill>
              </a:rPr>
              <a:t>単語</a:t>
            </a:r>
            <a:r>
              <a:rPr lang="ja-JP" altLang="en-US" sz="1600" dirty="0">
                <a:solidFill>
                  <a:schemeClr val="tx1"/>
                </a:solidFill>
              </a:rPr>
              <a:t>リスト</a:t>
            </a:r>
            <a:r>
              <a:rPr lang="ja-JP" altLang="en-US" sz="1600" dirty="0" smtClean="0">
                <a:solidFill>
                  <a:schemeClr val="tx1"/>
                </a:solidFill>
              </a:rPr>
              <a:t>に</a:t>
            </a:r>
            <a:r>
              <a:rPr lang="ja-JP" altLang="en-US" sz="1600" dirty="0">
                <a:solidFill>
                  <a:schemeClr val="tx1"/>
                </a:solidFill>
              </a:rPr>
              <a:t>単語を追加する．</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marL="177800" indent="-177800">
              <a:lnSpc>
                <a:spcPts val="2200"/>
              </a:lnSpc>
              <a:buFont typeface="Wingdings" panose="05000000000000000000" pitchFamily="2" charset="2"/>
              <a:buChar char="l"/>
            </a:pPr>
            <a:r>
              <a:rPr lang="en-US" altLang="ja-JP" sz="1600" dirty="0">
                <a:solidFill>
                  <a:schemeClr val="tx1"/>
                </a:solidFill>
              </a:rPr>
              <a:t> </a:t>
            </a:r>
            <a:r>
              <a:rPr lang="ja-JP" altLang="en-US" sz="1600" dirty="0">
                <a:solidFill>
                  <a:schemeClr val="tx1"/>
                </a:solidFill>
              </a:rPr>
              <a:t>ファイルをアップロードできるプログラムを作成する</a:t>
            </a:r>
            <a:r>
              <a:rPr lang="en-US" altLang="ja-JP" sz="1600" dirty="0">
                <a:solidFill>
                  <a:schemeClr val="tx1"/>
                </a:solidFill>
              </a:rPr>
              <a:t>(DB</a:t>
            </a:r>
            <a:r>
              <a:rPr lang="ja-JP" altLang="en-US" sz="1600" dirty="0">
                <a:solidFill>
                  <a:schemeClr val="tx1"/>
                </a:solidFill>
              </a:rPr>
              <a:t>に格納した単語が含まれているツイートの件数をカウントさせる</a:t>
            </a:r>
            <a:r>
              <a:rPr lang="en-US" altLang="ja-JP" sz="1600" dirty="0">
                <a:solidFill>
                  <a:schemeClr val="tx1"/>
                </a:solidFill>
              </a:rPr>
              <a:t>)</a:t>
            </a:r>
            <a:r>
              <a:rPr lang="ja-JP" altLang="en-US" sz="1600" dirty="0" err="1">
                <a:solidFill>
                  <a:schemeClr val="tx1"/>
                </a:solidFill>
              </a:rPr>
              <a:t>．</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 </a:t>
            </a:r>
            <a:r>
              <a:rPr lang="en-US" altLang="ja-JP" sz="1600" dirty="0" smtClean="0">
                <a:solidFill>
                  <a:schemeClr val="tx1"/>
                </a:solidFill>
              </a:rPr>
              <a:t>Google maps API</a:t>
            </a:r>
            <a:r>
              <a:rPr lang="ja-JP" altLang="en-US" sz="1600" dirty="0" smtClean="0">
                <a:solidFill>
                  <a:schemeClr val="tx1"/>
                </a:solidFill>
              </a:rPr>
              <a:t>でマッピングをするプログラムを作成する．</a:t>
            </a:r>
            <a:r>
              <a:rPr lang="en-US" altLang="ja-JP" sz="1600" dirty="0" smtClean="0">
                <a:solidFill>
                  <a:schemeClr val="tx1"/>
                </a:solidFill>
              </a:rPr>
              <a:t> </a:t>
            </a: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en-US" altLang="ja-JP" sz="1600" dirty="0" smtClean="0">
                <a:solidFill>
                  <a:schemeClr val="tx1"/>
                </a:solidFill>
              </a:rPr>
              <a:t> </a:t>
            </a:r>
            <a:r>
              <a:rPr lang="ja-JP" altLang="en-US" sz="1600" dirty="0" smtClean="0">
                <a:solidFill>
                  <a:schemeClr val="tx1"/>
                </a:solidFill>
              </a:rPr>
              <a:t>関連度の算出方法</a:t>
            </a:r>
            <a:endParaRPr lang="en-US" altLang="ja-JP" sz="1600" dirty="0" smtClean="0">
              <a:solidFill>
                <a:schemeClr val="tx1"/>
              </a:solidFill>
            </a:endParaRP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a:t> </a:t>
            </a:r>
            <a:r>
              <a:rPr lang="ja-JP" altLang="en-US" sz="1600" dirty="0" smtClean="0">
                <a:solidFill>
                  <a:schemeClr val="tx1"/>
                </a:solidFill>
              </a:rPr>
              <a:t>論文</a:t>
            </a:r>
            <a:r>
              <a:rPr lang="ja-JP" altLang="en-US" sz="1600" dirty="0">
                <a:solidFill>
                  <a:schemeClr val="tx1"/>
                </a:solidFill>
              </a:rPr>
              <a:t>の執筆</a:t>
            </a:r>
            <a:endParaRPr lang="en-US" altLang="ja-JP" sz="1600" dirty="0">
              <a:solidFill>
                <a:schemeClr val="tx1"/>
              </a:solidFill>
            </a:endParaRPr>
          </a:p>
          <a:p>
            <a:pPr marL="0" indent="0">
              <a:lnSpc>
                <a:spcPts val="2700"/>
              </a:lnSpc>
              <a:buNone/>
            </a:pP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96358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6355"/>
            <a:ext cx="7543800" cy="771006"/>
          </a:xfrm>
        </p:spPr>
        <p:txBody>
          <a:bodyPr/>
          <a:lstStyle/>
          <a:p>
            <a:r>
              <a:rPr kumimoji="1" lang="ja-JP" altLang="en-US" dirty="0" smtClean="0">
                <a:solidFill>
                  <a:schemeClr val="tx1"/>
                </a:solidFill>
              </a:rPr>
              <a:t>研究背景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538619" y="1845733"/>
            <a:ext cx="8329808" cy="4479911"/>
          </a:xfrm>
        </p:spPr>
        <p:txBody>
          <a:bodyPr>
            <a:noAutofit/>
          </a:bodyPr>
          <a:lstStyle/>
          <a:p>
            <a:r>
              <a:rPr lang="ja-JP" altLang="en-US" sz="2400" dirty="0"/>
              <a:t>　</a:t>
            </a:r>
            <a:r>
              <a:rPr lang="ja-JP" altLang="en-US" sz="2800" dirty="0">
                <a:solidFill>
                  <a:schemeClr val="tx1"/>
                </a:solidFill>
              </a:rPr>
              <a:t>鉄道を利用する人にとって</a:t>
            </a:r>
            <a:r>
              <a:rPr lang="ja-JP" altLang="en-US" sz="2800" dirty="0" smtClean="0">
                <a:solidFill>
                  <a:schemeClr val="tx1"/>
                </a:solidFill>
              </a:rPr>
              <a:t>は駅の設備</a:t>
            </a:r>
            <a:r>
              <a:rPr lang="ja-JP" altLang="en-US" sz="2800" dirty="0">
                <a:solidFill>
                  <a:schemeClr val="tx1"/>
                </a:solidFill>
              </a:rPr>
              <a:t>，また</a:t>
            </a:r>
            <a:r>
              <a:rPr lang="ja-JP" altLang="en-US" sz="2800" dirty="0" smtClean="0">
                <a:solidFill>
                  <a:schemeClr val="tx1"/>
                </a:solidFill>
              </a:rPr>
              <a:t>環境がしっか</a:t>
            </a:r>
            <a:r>
              <a:rPr lang="ja-JP" altLang="en-US" sz="2800" dirty="0">
                <a:solidFill>
                  <a:schemeClr val="tx1"/>
                </a:solidFill>
              </a:rPr>
              <a:t>り</a:t>
            </a:r>
            <a:r>
              <a:rPr lang="ja-JP" altLang="en-US" sz="2800" dirty="0" smtClean="0">
                <a:solidFill>
                  <a:schemeClr val="tx1"/>
                </a:solidFill>
              </a:rPr>
              <a:t>と</a:t>
            </a:r>
            <a:r>
              <a:rPr lang="ja-JP" altLang="en-US" sz="2800" dirty="0">
                <a:solidFill>
                  <a:schemeClr val="tx1"/>
                </a:solidFill>
              </a:rPr>
              <a:t>整備されているかは重要である．</a:t>
            </a:r>
            <a:endParaRPr lang="en-US" altLang="ja-JP" sz="2800" dirty="0">
              <a:solidFill>
                <a:schemeClr val="tx1"/>
              </a:solidFill>
            </a:endParaRPr>
          </a:p>
          <a:p>
            <a:endParaRPr lang="en-US" altLang="ja-JP" sz="1200" dirty="0" smtClean="0">
              <a:solidFill>
                <a:schemeClr val="tx1"/>
              </a:solidFill>
            </a:endParaRPr>
          </a:p>
          <a:p>
            <a:r>
              <a:rPr lang="en-US" altLang="ja-JP" sz="2800" dirty="0" smtClean="0">
                <a:solidFill>
                  <a:schemeClr val="tx1"/>
                </a:solidFill>
              </a:rPr>
              <a:t>【</a:t>
            </a:r>
            <a:r>
              <a:rPr lang="ja-JP" altLang="en-US" sz="2800" dirty="0" smtClean="0">
                <a:solidFill>
                  <a:schemeClr val="tx1"/>
                </a:solidFill>
              </a:rPr>
              <a:t>駅</a:t>
            </a:r>
            <a:r>
              <a:rPr lang="ja-JP" altLang="en-US" sz="2800" dirty="0">
                <a:solidFill>
                  <a:schemeClr val="tx1"/>
                </a:solidFill>
              </a:rPr>
              <a:t>の設備の</a:t>
            </a:r>
            <a:r>
              <a:rPr lang="ja-JP" altLang="en-US" sz="2800" dirty="0" smtClean="0">
                <a:solidFill>
                  <a:schemeClr val="tx1"/>
                </a:solidFill>
              </a:rPr>
              <a:t>例</a:t>
            </a:r>
            <a:r>
              <a:rPr lang="en-US" altLang="ja-JP" sz="2800" dirty="0">
                <a:solidFill>
                  <a:schemeClr val="tx1"/>
                </a:solidFill>
              </a:rPr>
              <a:t>】</a:t>
            </a:r>
          </a:p>
          <a:p>
            <a:pPr>
              <a:buFont typeface="Wingdings" panose="05000000000000000000" pitchFamily="2" charset="2"/>
              <a:buChar char="l"/>
            </a:pPr>
            <a:r>
              <a:rPr lang="ja-JP" altLang="en-US" sz="2800" dirty="0">
                <a:solidFill>
                  <a:schemeClr val="tx1"/>
                </a:solidFill>
              </a:rPr>
              <a:t> エレベータやスロープなどのバリアフリー</a:t>
            </a:r>
            <a:r>
              <a:rPr lang="ja-JP" altLang="en-US" sz="2800" dirty="0" smtClean="0">
                <a:solidFill>
                  <a:schemeClr val="tx1"/>
                </a:solidFill>
              </a:rPr>
              <a:t>設備</a:t>
            </a:r>
            <a:r>
              <a:rPr lang="ja-JP" altLang="en-US" sz="2800" dirty="0">
                <a:solidFill>
                  <a:schemeClr val="tx1"/>
                </a:solidFill>
              </a:rPr>
              <a:t>，</a:t>
            </a:r>
            <a:r>
              <a:rPr lang="ja-JP" altLang="en-US" sz="2800" dirty="0" smtClean="0">
                <a:solidFill>
                  <a:schemeClr val="tx1"/>
                </a:solidFill>
              </a:rPr>
              <a:t>乗り換え案内標識</a:t>
            </a:r>
            <a:r>
              <a:rPr lang="ja-JP" altLang="en-US" sz="2800" dirty="0">
                <a:solidFill>
                  <a:schemeClr val="tx1"/>
                </a:solidFill>
              </a:rPr>
              <a:t>，</a:t>
            </a:r>
            <a:r>
              <a:rPr lang="ja-JP" altLang="en-US" sz="2800" dirty="0" smtClean="0">
                <a:solidFill>
                  <a:schemeClr val="tx1"/>
                </a:solidFill>
              </a:rPr>
              <a:t>トイレ</a:t>
            </a:r>
            <a:r>
              <a:rPr lang="ja-JP" altLang="en-US" sz="2800" dirty="0">
                <a:solidFill>
                  <a:schemeClr val="tx1"/>
                </a:solidFill>
              </a:rPr>
              <a:t>，</a:t>
            </a:r>
            <a:r>
              <a:rPr lang="ja-JP" altLang="en-US" sz="2800" dirty="0" smtClean="0">
                <a:solidFill>
                  <a:schemeClr val="tx1"/>
                </a:solidFill>
              </a:rPr>
              <a:t>階段</a:t>
            </a:r>
            <a:r>
              <a:rPr lang="ja-JP" altLang="en-US" sz="2800" dirty="0">
                <a:solidFill>
                  <a:schemeClr val="tx1"/>
                </a:solidFill>
              </a:rPr>
              <a:t>の</a:t>
            </a:r>
            <a:r>
              <a:rPr lang="ja-JP" altLang="en-US" sz="2800" dirty="0" smtClean="0">
                <a:solidFill>
                  <a:schemeClr val="tx1"/>
                </a:solidFill>
              </a:rPr>
              <a:t>数</a:t>
            </a:r>
            <a:r>
              <a:rPr lang="ja-JP" altLang="en-US" sz="2800" dirty="0">
                <a:solidFill>
                  <a:schemeClr val="tx1"/>
                </a:solidFill>
              </a:rPr>
              <a:t>，</a:t>
            </a:r>
            <a:r>
              <a:rPr lang="ja-JP" altLang="en-US" sz="2800" dirty="0" smtClean="0">
                <a:solidFill>
                  <a:schemeClr val="tx1"/>
                </a:solidFill>
              </a:rPr>
              <a:t>通路の幅</a:t>
            </a:r>
            <a:r>
              <a:rPr lang="en-US" altLang="ja-JP" sz="2800" dirty="0" smtClean="0">
                <a:solidFill>
                  <a:schemeClr val="tx1"/>
                </a:solidFill>
              </a:rPr>
              <a:t/>
            </a:r>
            <a:br>
              <a:rPr lang="en-US" altLang="ja-JP" sz="2800" dirty="0" smtClean="0">
                <a:solidFill>
                  <a:schemeClr val="tx1"/>
                </a:solidFill>
              </a:rPr>
            </a:br>
            <a:r>
              <a:rPr lang="ja-JP" altLang="en-US" sz="2800" dirty="0" smtClean="0">
                <a:solidFill>
                  <a:schemeClr val="tx1"/>
                </a:solidFill>
              </a:rPr>
              <a:t>など</a:t>
            </a:r>
            <a:endParaRPr lang="en-US" altLang="ja-JP" sz="2800" dirty="0"/>
          </a:p>
          <a:p>
            <a:r>
              <a:rPr lang="ja-JP" altLang="en-US" sz="2800" dirty="0" smtClean="0">
                <a:solidFill>
                  <a:srgbClr val="FF0000"/>
                </a:solidFill>
              </a:rPr>
              <a:t>→ </a:t>
            </a:r>
            <a:r>
              <a:rPr lang="ja-JP" altLang="en-US" sz="2800" b="1" dirty="0" smtClean="0">
                <a:solidFill>
                  <a:srgbClr val="FF0000"/>
                </a:solidFill>
              </a:rPr>
              <a:t>改善点とともに，良いところが</a:t>
            </a:r>
            <a:r>
              <a:rPr lang="en-US" altLang="ja-JP" sz="2800" b="1" dirty="0" smtClean="0">
                <a:solidFill>
                  <a:srgbClr val="FF0000"/>
                </a:solidFill>
              </a:rPr>
              <a:t>SNS</a:t>
            </a:r>
            <a:r>
              <a:rPr lang="ja-JP" altLang="en-US" sz="2800" b="1" dirty="0">
                <a:solidFill>
                  <a:srgbClr val="FF0000"/>
                </a:solidFill>
              </a:rPr>
              <a:t>上に投稿されることがある</a:t>
            </a:r>
            <a:r>
              <a:rPr lang="ja-JP" altLang="en-US" sz="2800" b="1" dirty="0" smtClean="0">
                <a:solidFill>
                  <a:srgbClr val="FF0000"/>
                </a:solidFill>
              </a:rPr>
              <a:t>．</a:t>
            </a:r>
            <a:endParaRPr lang="en-US" altLang="ja-JP" sz="28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648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398" y="1084475"/>
            <a:ext cx="6347713" cy="634409"/>
          </a:xfrm>
        </p:spPr>
        <p:txBody>
          <a:bodyPr>
            <a:noAutofit/>
          </a:bodyPr>
          <a:lstStyle/>
          <a:p>
            <a:r>
              <a:rPr kumimoji="1" lang="ja-JP" altLang="en-US" dirty="0" smtClean="0">
                <a:solidFill>
                  <a:schemeClr val="tx1"/>
                </a:solidFill>
              </a:rPr>
              <a:t>関連研究</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247650" y="1801642"/>
            <a:ext cx="8658225" cy="4517679"/>
          </a:xfrm>
        </p:spPr>
        <p:txBody>
          <a:bodyPr>
            <a:noAutofit/>
          </a:bodyPr>
          <a:lstStyle/>
          <a:p>
            <a:pPr>
              <a:lnSpc>
                <a:spcPct val="100000"/>
              </a:lnSpc>
              <a:buFont typeface="Wingdings" panose="05000000000000000000" pitchFamily="2" charset="2"/>
              <a:buChar char="l"/>
            </a:pPr>
            <a:r>
              <a:rPr lang="ja-JP" altLang="en-US" sz="1800" dirty="0">
                <a:solidFill>
                  <a:schemeClr val="tx1"/>
                </a:solidFill>
              </a:rPr>
              <a:t> </a:t>
            </a:r>
            <a:r>
              <a:rPr lang="ja-JP" altLang="en-US" sz="1800" b="1" dirty="0" smtClean="0">
                <a:solidFill>
                  <a:schemeClr val="tx1"/>
                </a:solidFill>
              </a:rPr>
              <a:t>「</a:t>
            </a:r>
            <a:r>
              <a:rPr lang="en-US" altLang="ja-JP" sz="1800" b="1" dirty="0" smtClean="0">
                <a:solidFill>
                  <a:schemeClr val="tx1"/>
                </a:solidFill>
              </a:rPr>
              <a:t>Twitter</a:t>
            </a:r>
            <a:r>
              <a:rPr lang="ja-JP" altLang="ja-JP" sz="1800" b="1" dirty="0">
                <a:solidFill>
                  <a:schemeClr val="tx1"/>
                </a:solidFill>
              </a:rPr>
              <a:t>に基づく都市鉄道の運転見合わせの発生</a:t>
            </a:r>
            <a:r>
              <a:rPr lang="ja-JP" altLang="ja-JP" sz="1800" b="1" dirty="0" smtClean="0">
                <a:solidFill>
                  <a:schemeClr val="tx1"/>
                </a:solidFill>
              </a:rPr>
              <a:t>状況の分析</a:t>
            </a:r>
            <a:r>
              <a:rPr lang="ja-JP" altLang="en-US" sz="1800" b="1" dirty="0" smtClean="0">
                <a:solidFill>
                  <a:schemeClr val="tx1"/>
                </a:solidFill>
              </a:rPr>
              <a:t>」</a:t>
            </a:r>
            <a:r>
              <a:rPr lang="en-US" altLang="ja-JP" sz="1400" dirty="0" smtClean="0">
                <a:solidFill>
                  <a:schemeClr val="tx1"/>
                </a:solidFill>
              </a:rPr>
              <a:t>(</a:t>
            </a:r>
            <a:r>
              <a:rPr lang="ja-JP" altLang="ja-JP" sz="1400" dirty="0" smtClean="0">
                <a:solidFill>
                  <a:schemeClr val="tx1"/>
                </a:solidFill>
              </a:rPr>
              <a:t>堀江</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関谷</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金子</a:t>
            </a:r>
            <a:r>
              <a:rPr lang="ja-JP" altLang="en-US" sz="1400" dirty="0" smtClean="0">
                <a:solidFill>
                  <a:schemeClr val="tx1"/>
                </a:solidFill>
              </a:rPr>
              <a:t>，土木学会論文集，</a:t>
            </a:r>
            <a:r>
              <a:rPr lang="en-US" altLang="ja-JP" sz="1400" dirty="0" smtClean="0">
                <a:solidFill>
                  <a:schemeClr val="tx1"/>
                </a:solidFill>
              </a:rPr>
              <a:t>2015</a:t>
            </a:r>
            <a:r>
              <a:rPr lang="en-US" altLang="ja-JP" sz="1400" dirty="0">
                <a:solidFill>
                  <a:schemeClr val="tx1"/>
                </a:solidFill>
              </a:rPr>
              <a:t>)</a:t>
            </a:r>
            <a:endParaRPr lang="ja-JP" altLang="ja-JP" sz="1400" dirty="0">
              <a:solidFill>
                <a:schemeClr val="tx1"/>
              </a:solidFill>
            </a:endParaRPr>
          </a:p>
          <a:p>
            <a:pPr marL="0" indent="0" algn="just">
              <a:lnSpc>
                <a:spcPct val="100000"/>
              </a:lnSpc>
              <a:buNone/>
            </a:pPr>
            <a:r>
              <a:rPr lang="en-US" altLang="ja-JP" sz="1800" dirty="0">
                <a:solidFill>
                  <a:schemeClr val="tx1"/>
                </a:solidFill>
              </a:rPr>
              <a:t> </a:t>
            </a:r>
            <a:r>
              <a:rPr lang="ja-JP" altLang="en-US" sz="1800" kern="100" dirty="0">
                <a:solidFill>
                  <a:schemeClr val="tx1"/>
                </a:solidFill>
              </a:rPr>
              <a:t>→  首都圏で発生した運転</a:t>
            </a:r>
            <a:r>
              <a:rPr lang="ja-JP" altLang="en-US" sz="1800" kern="100" dirty="0" smtClean="0">
                <a:solidFill>
                  <a:schemeClr val="tx1"/>
                </a:solidFill>
              </a:rPr>
              <a:t>見合わせを</a:t>
            </a:r>
            <a:r>
              <a:rPr lang="ja-JP" altLang="en-US" sz="1800" kern="100" dirty="0">
                <a:solidFill>
                  <a:schemeClr val="tx1"/>
                </a:solidFill>
              </a:rPr>
              <a:t>原因別</a:t>
            </a:r>
            <a:r>
              <a:rPr lang="ja-JP" altLang="en-US" sz="1800" kern="100" dirty="0" smtClean="0">
                <a:solidFill>
                  <a:schemeClr val="tx1"/>
                </a:solidFill>
              </a:rPr>
              <a:t>に分析し，</a:t>
            </a:r>
            <a:r>
              <a:rPr lang="ja-JP" altLang="en-US" sz="1800" kern="100" dirty="0">
                <a:solidFill>
                  <a:schemeClr val="tx1"/>
                </a:solidFill>
              </a:rPr>
              <a:t>鉄道会社</a:t>
            </a:r>
            <a:r>
              <a:rPr lang="ja-JP" altLang="en-US" sz="1800" kern="100" dirty="0" smtClean="0">
                <a:solidFill>
                  <a:schemeClr val="tx1"/>
                </a:solidFill>
              </a:rPr>
              <a:t>の</a:t>
            </a:r>
            <a:r>
              <a:rPr lang="en-US" altLang="ja-JP" sz="1800" kern="100" dirty="0" smtClean="0">
                <a:solidFill>
                  <a:schemeClr val="tx1"/>
                </a:solidFill>
              </a:rPr>
              <a:t>Twitter</a:t>
            </a:r>
            <a:r>
              <a:rPr lang="ja-JP" altLang="en-US" sz="1800" kern="100" dirty="0" smtClean="0">
                <a:solidFill>
                  <a:schemeClr val="tx1"/>
                </a:solidFill>
              </a:rPr>
              <a:t>で発表</a:t>
            </a:r>
            <a:r>
              <a:rPr lang="ja-JP" altLang="en-US" sz="1800" kern="100" dirty="0">
                <a:solidFill>
                  <a:schemeClr val="tx1"/>
                </a:solidFill>
              </a:rPr>
              <a:t>されている運転再開見込み時間と実際に再開した時間との誤差を</a:t>
            </a:r>
            <a:r>
              <a:rPr lang="ja-JP" altLang="en-US" sz="1800" kern="100" dirty="0" smtClean="0">
                <a:solidFill>
                  <a:schemeClr val="tx1"/>
                </a:solidFill>
              </a:rPr>
              <a:t>調査している．</a:t>
            </a:r>
            <a:endParaRPr lang="en-US" altLang="ja-JP" sz="1800" kern="100" dirty="0" smtClean="0">
              <a:solidFill>
                <a:schemeClr val="tx1"/>
              </a:solidFill>
            </a:endParaRPr>
          </a:p>
          <a:p>
            <a:pPr>
              <a:lnSpc>
                <a:spcPct val="100000"/>
              </a:lnSpc>
              <a:buFont typeface="Wingdings" panose="05000000000000000000" pitchFamily="2" charset="2"/>
              <a:buChar char="l"/>
            </a:pPr>
            <a:r>
              <a:rPr lang="ja-JP" altLang="en-US" sz="1800" dirty="0" smtClean="0">
                <a:solidFill>
                  <a:schemeClr val="tx1"/>
                </a:solidFill>
              </a:rPr>
              <a:t> </a:t>
            </a:r>
            <a:r>
              <a:rPr lang="ja-JP" altLang="en-US" sz="1800" b="1" dirty="0">
                <a:solidFill>
                  <a:schemeClr val="tx1"/>
                </a:solidFill>
              </a:rPr>
              <a:t>「</a:t>
            </a:r>
            <a:r>
              <a:rPr lang="en-US" altLang="ja-JP" sz="1800" b="1" dirty="0">
                <a:solidFill>
                  <a:schemeClr val="tx1"/>
                </a:solidFill>
              </a:rPr>
              <a:t>Twitter </a:t>
            </a:r>
            <a:r>
              <a:rPr lang="ja-JP" altLang="en-US" sz="1800" b="1" dirty="0">
                <a:solidFill>
                  <a:schemeClr val="tx1"/>
                </a:solidFill>
              </a:rPr>
              <a:t>上で共感を生み出すツイートの性質に関する考察</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大川，高間，人工知能学会</a:t>
            </a:r>
            <a:r>
              <a:rPr lang="ja-JP" altLang="en-US" sz="1400" dirty="0">
                <a:solidFill>
                  <a:schemeClr val="tx1"/>
                </a:solidFill>
              </a:rPr>
              <a:t>，</a:t>
            </a:r>
            <a:r>
              <a:rPr lang="en-US" altLang="ja-JP" sz="1400" dirty="0" smtClean="0">
                <a:solidFill>
                  <a:schemeClr val="tx1"/>
                </a:solidFill>
              </a:rPr>
              <a:t>2012</a:t>
            </a:r>
            <a:r>
              <a:rPr lang="en-US" altLang="ja-JP" sz="1400" dirty="0">
                <a:solidFill>
                  <a:schemeClr val="tx1"/>
                </a:solidFill>
              </a:rPr>
              <a:t>)</a:t>
            </a:r>
          </a:p>
          <a:p>
            <a:pPr>
              <a:lnSpc>
                <a:spcPct val="100000"/>
              </a:lnSpc>
            </a:pPr>
            <a:r>
              <a:rPr lang="ja-JP" altLang="en-US" sz="1800" dirty="0">
                <a:solidFill>
                  <a:schemeClr val="tx1"/>
                </a:solidFill>
              </a:rPr>
              <a:t>→  ツイートに対し多くのユーザが共感するケースに着目し，発生メカニズムを</a:t>
            </a:r>
            <a:r>
              <a:rPr lang="ja-JP" altLang="en-US" sz="1800" dirty="0" smtClean="0">
                <a:solidFill>
                  <a:schemeClr val="tx1"/>
                </a:solidFill>
              </a:rPr>
              <a:t>解明を目指している．</a:t>
            </a:r>
            <a:endParaRPr lang="en-US" altLang="ja-JP" sz="1800" dirty="0">
              <a:solidFill>
                <a:schemeClr val="tx1"/>
              </a:solidFill>
            </a:endParaRPr>
          </a:p>
          <a:p>
            <a:pPr>
              <a:lnSpc>
                <a:spcPct val="100000"/>
              </a:lnSpc>
              <a:buFont typeface="Wingdings" panose="05000000000000000000" pitchFamily="2" charset="2"/>
              <a:buChar char="l"/>
            </a:pPr>
            <a:r>
              <a:rPr lang="ja-JP" altLang="en-US" sz="1800" b="1" dirty="0">
                <a:solidFill>
                  <a:schemeClr val="tx1"/>
                </a:solidFill>
              </a:rPr>
              <a:t> 「</a:t>
            </a:r>
            <a:r>
              <a:rPr lang="en-US" altLang="ja-JP" sz="1800" b="1" dirty="0">
                <a:solidFill>
                  <a:schemeClr val="tx1"/>
                </a:solidFill>
              </a:rPr>
              <a:t>Linked</a:t>
            </a:r>
            <a:r>
              <a:rPr lang="ja-JP" altLang="en-US" sz="1800" b="1" dirty="0">
                <a:solidFill>
                  <a:schemeClr val="tx1"/>
                </a:solidFill>
              </a:rPr>
              <a:t> </a:t>
            </a:r>
            <a:r>
              <a:rPr lang="en-US" altLang="ja-JP" sz="1800" b="1" dirty="0">
                <a:solidFill>
                  <a:schemeClr val="tx1"/>
                </a:solidFill>
              </a:rPr>
              <a:t>Open</a:t>
            </a:r>
            <a:r>
              <a:rPr lang="ja-JP" altLang="en-US" sz="1800" b="1" dirty="0">
                <a:solidFill>
                  <a:schemeClr val="tx1"/>
                </a:solidFill>
              </a:rPr>
              <a:t> </a:t>
            </a:r>
            <a:r>
              <a:rPr lang="en-US" altLang="ja-JP" sz="1800" b="1" dirty="0">
                <a:solidFill>
                  <a:schemeClr val="tx1"/>
                </a:solidFill>
              </a:rPr>
              <a:t>Data</a:t>
            </a:r>
            <a:r>
              <a:rPr lang="ja-JP" altLang="en-US" sz="1800" b="1" dirty="0">
                <a:solidFill>
                  <a:schemeClr val="tx1"/>
                </a:solidFill>
              </a:rPr>
              <a:t>を用いた地域の防災支援システム</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前田，大場，藤原，情報処理学会，</a:t>
            </a:r>
            <a:r>
              <a:rPr lang="en-US" altLang="ja-JP" sz="1400" dirty="0" smtClean="0">
                <a:solidFill>
                  <a:schemeClr val="tx1"/>
                </a:solidFill>
              </a:rPr>
              <a:t>2014</a:t>
            </a:r>
            <a:r>
              <a:rPr lang="en-US" altLang="ja-JP" sz="1400" dirty="0">
                <a:solidFill>
                  <a:schemeClr val="tx1"/>
                </a:solidFill>
              </a:rPr>
              <a:t>)</a:t>
            </a:r>
            <a:endParaRPr lang="en-US" altLang="ja-JP" sz="1800" dirty="0">
              <a:solidFill>
                <a:schemeClr val="tx1"/>
              </a:solidFill>
            </a:endParaRPr>
          </a:p>
          <a:p>
            <a:pPr>
              <a:lnSpc>
                <a:spcPct val="100000"/>
              </a:lnSpc>
            </a:pPr>
            <a:r>
              <a:rPr lang="ja-JP" altLang="en-US" sz="1800" dirty="0">
                <a:solidFill>
                  <a:schemeClr val="tx1"/>
                </a:solidFill>
              </a:rPr>
              <a:t>→  </a:t>
            </a:r>
            <a:r>
              <a:rPr lang="ja-JP" altLang="en-US" sz="1800" dirty="0" smtClean="0">
                <a:solidFill>
                  <a:schemeClr val="tx1"/>
                </a:solidFill>
              </a:rPr>
              <a:t>災害</a:t>
            </a:r>
            <a:r>
              <a:rPr lang="ja-JP" altLang="en-US" sz="1800" dirty="0">
                <a:solidFill>
                  <a:schemeClr val="tx1"/>
                </a:solidFill>
              </a:rPr>
              <a:t>が発生したとき</a:t>
            </a:r>
            <a:r>
              <a:rPr lang="ja-JP" altLang="en-US" sz="1800" dirty="0" smtClean="0">
                <a:solidFill>
                  <a:schemeClr val="tx1"/>
                </a:solidFill>
              </a:rPr>
              <a:t>，知りたい最新情報</a:t>
            </a:r>
            <a:r>
              <a:rPr lang="ja-JP" altLang="en-US" sz="1800" dirty="0">
                <a:solidFill>
                  <a:schemeClr val="tx1"/>
                </a:solidFill>
              </a:rPr>
              <a:t>が取得できないことが</a:t>
            </a:r>
            <a:r>
              <a:rPr lang="ja-JP" altLang="en-US" sz="1800" dirty="0" smtClean="0">
                <a:solidFill>
                  <a:schemeClr val="tx1"/>
                </a:solidFill>
              </a:rPr>
              <a:t>あるため，地</a:t>
            </a:r>
            <a:r>
              <a:rPr lang="ja-JP" altLang="en-US" sz="1800" dirty="0">
                <a:solidFill>
                  <a:schemeClr val="tx1"/>
                </a:solidFill>
              </a:rPr>
              <a:t>図上に最新の被害状況などを集約し，地図上に表示するシステムを</a:t>
            </a:r>
            <a:r>
              <a:rPr lang="ja-JP" altLang="en-US" sz="1800" dirty="0" smtClean="0">
                <a:solidFill>
                  <a:schemeClr val="tx1"/>
                </a:solidFill>
              </a:rPr>
              <a:t>提案してい</a:t>
            </a:r>
            <a:r>
              <a:rPr lang="ja-JP" altLang="en-US" sz="1800" dirty="0">
                <a:solidFill>
                  <a:schemeClr val="tx1"/>
                </a:solidFill>
              </a:rPr>
              <a:t>る</a:t>
            </a:r>
            <a:r>
              <a:rPr lang="ja-JP" altLang="en-US" sz="1800" dirty="0" smtClean="0">
                <a:solidFill>
                  <a:schemeClr val="tx1"/>
                </a:solidFill>
              </a:rPr>
              <a:t>．</a:t>
            </a:r>
            <a:endParaRPr lang="en-US" altLang="ja-JP" sz="1800" dirty="0">
              <a:solidFill>
                <a:schemeClr val="tx1"/>
              </a:solidFill>
            </a:endParaRPr>
          </a:p>
          <a:p>
            <a:pPr>
              <a:lnSpc>
                <a:spcPct val="100000"/>
              </a:lnSpc>
            </a:pPr>
            <a:endParaRPr lang="en-US" altLang="ja-JP" sz="1800" dirty="0">
              <a:solidFill>
                <a:schemeClr val="tx1"/>
              </a:solidFill>
            </a:endParaRPr>
          </a:p>
          <a:p>
            <a:pPr marL="0" indent="0" algn="just">
              <a:lnSpc>
                <a:spcPct val="100000"/>
              </a:lnSpc>
              <a:buNone/>
            </a:pPr>
            <a:endParaRPr lang="ja-JP" altLang="ja-JP" sz="1800" kern="100" dirty="0">
              <a:solidFill>
                <a:schemeClr val="tx1"/>
              </a:solidFill>
            </a:endParaRPr>
          </a:p>
          <a:p>
            <a:pPr marL="0" indent="0">
              <a:lnSpc>
                <a:spcPct val="100000"/>
              </a:lnSpc>
              <a:buNone/>
            </a:pPr>
            <a:endParaRPr lang="ja-JP" altLang="en-US" sz="2800" dirty="0">
              <a:solidFill>
                <a:schemeClr val="tx1"/>
              </a:solidFill>
            </a:endParaRPr>
          </a:p>
        </p:txBody>
      </p:sp>
      <p:sp>
        <p:nvSpPr>
          <p:cNvPr id="4" name="スライド番号プレースホルダー 3"/>
          <p:cNvSpPr>
            <a:spLocks noGrp="1"/>
          </p:cNvSpPr>
          <p:nvPr>
            <p:ph type="sldNum" sz="quarter" idx="12"/>
          </p:nvPr>
        </p:nvSpPr>
        <p:spPr>
          <a:xfrm>
            <a:off x="7539203" y="6253825"/>
            <a:ext cx="880798" cy="776807"/>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48979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45958"/>
            <a:ext cx="7543800" cy="991405"/>
          </a:xfrm>
        </p:spPr>
        <p:txBody>
          <a:bodyPr/>
          <a:lstStyle/>
          <a:p>
            <a:r>
              <a:rPr lang="ja-JP" altLang="en-US" dirty="0" smtClean="0"/>
              <a:t>関連研究</a:t>
            </a:r>
            <a:r>
              <a:rPr lang="en-US" altLang="ja-JP" dirty="0" smtClean="0"/>
              <a:t>(2)</a:t>
            </a:r>
            <a:endParaRPr kumimoji="1" lang="ja-JP" altLang="en-US" dirty="0"/>
          </a:p>
        </p:txBody>
      </p:sp>
      <p:sp>
        <p:nvSpPr>
          <p:cNvPr id="3" name="コンテンツ プレースホルダー 2"/>
          <p:cNvSpPr>
            <a:spLocks noGrp="1"/>
          </p:cNvSpPr>
          <p:nvPr>
            <p:ph idx="1"/>
          </p:nvPr>
        </p:nvSpPr>
        <p:spPr>
          <a:xfrm>
            <a:off x="312821" y="1845734"/>
            <a:ext cx="8542421" cy="4314434"/>
          </a:xfrm>
        </p:spPr>
        <p:txBody>
          <a:bodyPr>
            <a:normAutofit/>
          </a:bodyPr>
          <a:lstStyle/>
          <a:p>
            <a:pPr marL="173038" lvl="0" indent="-173038">
              <a:lnSpc>
                <a:spcPct val="100000"/>
              </a:lnSpc>
              <a:buClr>
                <a:srgbClr val="1CADE4"/>
              </a:buClr>
              <a:buFont typeface="Wingdings" panose="05000000000000000000" pitchFamily="2" charset="2"/>
              <a:buChar char="l"/>
            </a:pPr>
            <a:r>
              <a:rPr lang="ja-JP" altLang="en-US" sz="1800" b="1" dirty="0">
                <a:solidFill>
                  <a:prstClr val="black"/>
                </a:solidFill>
              </a:rPr>
              <a:t>「</a:t>
            </a:r>
            <a:r>
              <a:rPr lang="en-US" altLang="ja-JP" sz="1800" b="1" dirty="0">
                <a:solidFill>
                  <a:prstClr val="black"/>
                </a:solidFill>
              </a:rPr>
              <a:t>Twitter</a:t>
            </a:r>
            <a:r>
              <a:rPr lang="ja-JP" altLang="ja-JP" sz="1800" b="1" dirty="0" smtClean="0">
                <a:solidFill>
                  <a:prstClr val="black"/>
                </a:solidFill>
              </a:rPr>
              <a:t>に</a:t>
            </a:r>
            <a:r>
              <a:rPr lang="ja-JP" altLang="en-US" sz="1800" b="1" dirty="0" smtClean="0">
                <a:solidFill>
                  <a:prstClr val="black"/>
                </a:solidFill>
              </a:rPr>
              <a:t>おける言及関係によるクラスタリングを利用したスパムアカウント判定手法の検討」</a:t>
            </a:r>
            <a:r>
              <a:rPr lang="en-US" altLang="ja-JP" sz="1600" dirty="0" smtClean="0">
                <a:solidFill>
                  <a:prstClr val="black"/>
                </a:solidFill>
              </a:rPr>
              <a:t>(</a:t>
            </a:r>
            <a:r>
              <a:rPr lang="ja-JP" altLang="en-US" sz="1600" dirty="0" smtClean="0">
                <a:solidFill>
                  <a:prstClr val="black"/>
                </a:solidFill>
              </a:rPr>
              <a:t>菊池，吉村， 情報処理学会，</a:t>
            </a:r>
            <a:r>
              <a:rPr lang="en-US" altLang="ja-JP" sz="1600" dirty="0" smtClean="0">
                <a:solidFill>
                  <a:prstClr val="black"/>
                </a:solidFill>
              </a:rPr>
              <a:t>2014)</a:t>
            </a:r>
            <a:endParaRPr lang="ja-JP" altLang="ja-JP" sz="16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a:solidFill>
                  <a:prstClr val="black"/>
                </a:solidFill>
              </a:rPr>
              <a:t>→ </a:t>
            </a:r>
            <a:r>
              <a:rPr lang="ja-JP" altLang="en-US" sz="1800" kern="100" dirty="0" smtClean="0">
                <a:solidFill>
                  <a:prstClr val="black"/>
                </a:solidFill>
              </a:rPr>
              <a:t> </a:t>
            </a:r>
            <a:r>
              <a:rPr lang="en-US" altLang="ja-JP" sz="1800" kern="100" dirty="0" smtClean="0">
                <a:solidFill>
                  <a:prstClr val="black"/>
                </a:solidFill>
              </a:rPr>
              <a:t>Twitter</a:t>
            </a:r>
            <a:r>
              <a:rPr lang="ja-JP" altLang="en-US" sz="1800" kern="100" dirty="0" smtClean="0">
                <a:solidFill>
                  <a:prstClr val="black"/>
                </a:solidFill>
              </a:rPr>
              <a:t>のユーザの投稿を基に、クラスタ係数や普及数を指標したつながりの強弱を用いて，スパムアカウントの判定を行っている．</a:t>
            </a:r>
            <a:endParaRPr lang="en-US" altLang="ja-JP" sz="1800" kern="100" dirty="0" smtClean="0">
              <a:solidFill>
                <a:prstClr val="black"/>
              </a:solidFill>
            </a:endParaRPr>
          </a:p>
          <a:p>
            <a:pPr marL="173038" indent="-173038" algn="just">
              <a:lnSpc>
                <a:spcPct val="100000"/>
              </a:lnSpc>
              <a:buClr>
                <a:srgbClr val="1CADE4"/>
              </a:buClr>
              <a:buFont typeface="Wingdings" panose="05000000000000000000" pitchFamily="2" charset="2"/>
              <a:buChar char="l"/>
            </a:pPr>
            <a:r>
              <a:rPr lang="en-US" altLang="ja-JP" sz="1800" kern="100" dirty="0" smtClean="0">
                <a:solidFill>
                  <a:prstClr val="black"/>
                </a:solidFill>
              </a:rPr>
              <a:t> </a:t>
            </a:r>
            <a:r>
              <a:rPr lang="ja-JP" altLang="en-US" sz="1800" b="1" kern="100" dirty="0" smtClean="0">
                <a:solidFill>
                  <a:prstClr val="black"/>
                </a:solidFill>
              </a:rPr>
              <a:t>「</a:t>
            </a:r>
            <a:r>
              <a:rPr lang="en-US" altLang="ja-JP" sz="1800" b="1" kern="100" dirty="0" smtClean="0">
                <a:solidFill>
                  <a:prstClr val="black"/>
                </a:solidFill>
              </a:rPr>
              <a:t>Twitter</a:t>
            </a:r>
            <a:r>
              <a:rPr lang="ja-JP" altLang="en-US" sz="1800" b="1" kern="100" dirty="0" smtClean="0">
                <a:solidFill>
                  <a:prstClr val="black"/>
                </a:solidFill>
              </a:rPr>
              <a:t>におけるテレビ番組の実況ツイートの可視化」</a:t>
            </a:r>
            <a:r>
              <a:rPr lang="en-US" altLang="ja-JP" sz="1800" dirty="0" smtClean="0">
                <a:solidFill>
                  <a:prstClr val="black"/>
                </a:solidFill>
              </a:rPr>
              <a:t>(</a:t>
            </a:r>
            <a:r>
              <a:rPr lang="ja-JP" altLang="en-US" sz="1800" dirty="0" smtClean="0">
                <a:solidFill>
                  <a:prstClr val="black"/>
                </a:solidFill>
              </a:rPr>
              <a:t>菅野，竹島，加納， 東京工科大学，</a:t>
            </a:r>
            <a:r>
              <a:rPr lang="en-US" altLang="ja-JP" sz="1800" dirty="0">
                <a:solidFill>
                  <a:prstClr val="black"/>
                </a:solidFill>
              </a:rPr>
              <a:t>2014</a:t>
            </a:r>
            <a:r>
              <a:rPr lang="en-US" altLang="ja-JP" sz="1800" dirty="0" smtClean="0">
                <a:solidFill>
                  <a:prstClr val="black"/>
                </a:solidFill>
              </a:rPr>
              <a:t>)</a:t>
            </a:r>
          </a:p>
          <a:p>
            <a:pPr marL="276225" indent="-276225" algn="just">
              <a:lnSpc>
                <a:spcPct val="100000"/>
              </a:lnSpc>
              <a:buClr>
                <a:srgbClr val="1CADE4"/>
              </a:buClr>
              <a:buNone/>
            </a:pPr>
            <a:r>
              <a:rPr lang="en-US" altLang="ja-JP" sz="1800" dirty="0">
                <a:solidFill>
                  <a:prstClr val="black"/>
                </a:solidFill>
              </a:rPr>
              <a:t> </a:t>
            </a:r>
            <a:r>
              <a:rPr lang="ja-JP" altLang="en-US" sz="1800" dirty="0" smtClean="0">
                <a:solidFill>
                  <a:prstClr val="black"/>
                </a:solidFill>
              </a:rPr>
              <a:t>→ 「</a:t>
            </a:r>
            <a:r>
              <a:rPr lang="en-US" altLang="ja-JP" sz="1800" dirty="0" smtClean="0">
                <a:solidFill>
                  <a:prstClr val="black"/>
                </a:solidFill>
              </a:rPr>
              <a:t>#(</a:t>
            </a:r>
            <a:r>
              <a:rPr lang="ja-JP" altLang="en-US" sz="1800" dirty="0" smtClean="0">
                <a:solidFill>
                  <a:prstClr val="black"/>
                </a:solidFill>
              </a:rPr>
              <a:t>番組名</a:t>
            </a:r>
            <a:r>
              <a:rPr lang="en-US" altLang="ja-JP" sz="1800" dirty="0" smtClean="0">
                <a:solidFill>
                  <a:prstClr val="black"/>
                </a:solidFill>
              </a:rPr>
              <a:t>)</a:t>
            </a:r>
            <a:r>
              <a:rPr lang="ja-JP" altLang="en-US" sz="1800" dirty="0" smtClean="0">
                <a:solidFill>
                  <a:prstClr val="black"/>
                </a:solidFill>
              </a:rPr>
              <a:t>」が付加されたツイートを取得し，番組前･中･後の感情を分析し，それを可視化する．</a:t>
            </a:r>
            <a:endParaRPr lang="en-US" altLang="ja-JP" sz="1800" dirty="0" smtClean="0">
              <a:solidFill>
                <a:prstClr val="black"/>
              </a:solidFill>
            </a:endParaRPr>
          </a:p>
          <a:p>
            <a:pPr algn="just">
              <a:lnSpc>
                <a:spcPct val="100000"/>
              </a:lnSpc>
              <a:buClr>
                <a:srgbClr val="1CADE4"/>
              </a:buClr>
              <a:buFont typeface="Wingdings" panose="05000000000000000000" pitchFamily="2" charset="2"/>
              <a:buChar char="l"/>
            </a:pPr>
            <a:r>
              <a:rPr lang="en-US" altLang="ja-JP" sz="1800" dirty="0">
                <a:solidFill>
                  <a:prstClr val="black"/>
                </a:solidFill>
              </a:rPr>
              <a:t> </a:t>
            </a:r>
            <a:r>
              <a:rPr lang="ja-JP" altLang="en-US" sz="1800" b="1" dirty="0" smtClean="0">
                <a:solidFill>
                  <a:prstClr val="black"/>
                </a:solidFill>
              </a:rPr>
              <a:t>「</a:t>
            </a:r>
            <a:r>
              <a:rPr lang="en-US" altLang="ja-JP" sz="1800" b="1" dirty="0" smtClean="0">
                <a:solidFill>
                  <a:prstClr val="black"/>
                </a:solidFill>
              </a:rPr>
              <a:t>Twitter</a:t>
            </a:r>
            <a:r>
              <a:rPr lang="ja-JP" altLang="en-US" sz="1800" b="1" dirty="0" smtClean="0">
                <a:solidFill>
                  <a:prstClr val="black"/>
                </a:solidFill>
              </a:rPr>
              <a:t>上のあるユーザの意外な情報仲秋方法の提案」</a:t>
            </a:r>
            <a:r>
              <a:rPr lang="en-US" altLang="ja-JP" sz="1800" dirty="0" smtClean="0">
                <a:solidFill>
                  <a:prstClr val="black"/>
                </a:solidFill>
              </a:rPr>
              <a:t>(</a:t>
            </a:r>
            <a:r>
              <a:rPr lang="ja-JP" altLang="en-US" sz="1800" dirty="0" smtClean="0">
                <a:solidFill>
                  <a:prstClr val="black"/>
                </a:solidFill>
              </a:rPr>
              <a:t>大原，灘本，甲南大学，</a:t>
            </a:r>
            <a:r>
              <a:rPr lang="en-US" altLang="ja-JP" sz="1800" dirty="0" smtClean="0">
                <a:solidFill>
                  <a:prstClr val="black"/>
                </a:solidFill>
              </a:rPr>
              <a:t>2014)</a:t>
            </a:r>
          </a:p>
          <a:p>
            <a:pPr marL="276225" indent="-276225" algn="just">
              <a:lnSpc>
                <a:spcPct val="100000"/>
              </a:lnSpc>
              <a:buClr>
                <a:srgbClr val="1CADE4"/>
              </a:buClr>
              <a:buNone/>
            </a:pPr>
            <a:r>
              <a:rPr lang="ja-JP" altLang="en-US" sz="1800" dirty="0" smtClean="0">
                <a:solidFill>
                  <a:prstClr val="black"/>
                </a:solidFill>
              </a:rPr>
              <a:t>→ </a:t>
            </a:r>
            <a:r>
              <a:rPr lang="en-US" altLang="ja-JP" sz="1800" dirty="0" smtClean="0">
                <a:solidFill>
                  <a:prstClr val="black"/>
                </a:solidFill>
              </a:rPr>
              <a:t>Twitter</a:t>
            </a:r>
            <a:r>
              <a:rPr lang="ja-JP" altLang="en-US" sz="1800" dirty="0" smtClean="0">
                <a:solidFill>
                  <a:prstClr val="black"/>
                </a:solidFill>
              </a:rPr>
              <a:t>ユーザの内容や属性データから</a:t>
            </a:r>
            <a:r>
              <a:rPr lang="en-US" altLang="ja-JP" sz="1800" dirty="0" smtClean="0">
                <a:solidFill>
                  <a:prstClr val="black"/>
                </a:solidFill>
              </a:rPr>
              <a:t>Twitter</a:t>
            </a:r>
            <a:r>
              <a:rPr lang="ja-JP" altLang="en-US" sz="1800" dirty="0">
                <a:solidFill>
                  <a:prstClr val="black"/>
                </a:solidFill>
              </a:rPr>
              <a:t>ユーザ</a:t>
            </a:r>
            <a:r>
              <a:rPr lang="ja-JP" altLang="en-US" sz="1800" dirty="0" smtClean="0">
                <a:solidFill>
                  <a:prstClr val="black"/>
                </a:solidFill>
              </a:rPr>
              <a:t>の近況の変化の情報を抽出する手法の提案を行う．</a:t>
            </a:r>
            <a:endParaRPr lang="ja-JP" altLang="ja-JP" sz="1800" dirty="0">
              <a:solidFill>
                <a:prstClr val="black"/>
              </a:solidFill>
            </a:endParaRPr>
          </a:p>
          <a:p>
            <a:pPr lvl="0" algn="just">
              <a:lnSpc>
                <a:spcPct val="100000"/>
              </a:lnSpc>
              <a:buClr>
                <a:srgbClr val="1CADE4"/>
              </a:buClr>
              <a:buFont typeface="Wingdings" panose="05000000000000000000" pitchFamily="2" charset="2"/>
              <a:buChar char="l"/>
            </a:pPr>
            <a:endParaRPr lang="en-US" altLang="ja-JP" sz="1800" b="1" kern="100" dirty="0" smtClean="0">
              <a:solidFill>
                <a:prstClr val="black"/>
              </a:solidFill>
            </a:endParaRPr>
          </a:p>
          <a:p>
            <a:pPr marL="0" lvl="0" indent="0" algn="just">
              <a:lnSpc>
                <a:spcPct val="100000"/>
              </a:lnSpc>
              <a:buClr>
                <a:srgbClr val="1CADE4"/>
              </a:buClr>
              <a:buNone/>
            </a:pPr>
            <a:endParaRPr lang="ja-JP" altLang="ja-JP" sz="1800" kern="100" dirty="0">
              <a:solidFill>
                <a:prstClr val="black"/>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40347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053" y="902370"/>
            <a:ext cx="7584707" cy="834993"/>
          </a:xfrm>
        </p:spPr>
        <p:txBody>
          <a:bodyPr/>
          <a:lstStyle/>
          <a:p>
            <a:r>
              <a:rPr lang="ja-JP" altLang="en-US" dirty="0" smtClean="0">
                <a:solidFill>
                  <a:schemeClr val="tx1"/>
                </a:solidFill>
              </a:rPr>
              <a:t>研究</a:t>
            </a:r>
            <a:r>
              <a:rPr lang="ja-JP" altLang="en-US" dirty="0">
                <a:solidFill>
                  <a:schemeClr val="tx1"/>
                </a:solidFill>
              </a:rPr>
              <a:t>動機</a:t>
            </a:r>
            <a:endParaRPr kumimoji="1" lang="ja-JP" altLang="en-US" dirty="0">
              <a:solidFill>
                <a:schemeClr val="tx1"/>
              </a:solidFill>
            </a:endParaRPr>
          </a:p>
        </p:txBody>
      </p:sp>
      <p:sp>
        <p:nvSpPr>
          <p:cNvPr id="3" name="コンテンツ プレースホルダー 2"/>
          <p:cNvSpPr>
            <a:spLocks noGrp="1"/>
          </p:cNvSpPr>
          <p:nvPr>
            <p:ph idx="1"/>
          </p:nvPr>
        </p:nvSpPr>
        <p:spPr>
          <a:xfrm>
            <a:off x="377373" y="1737363"/>
            <a:ext cx="8580017" cy="4722425"/>
          </a:xfrm>
        </p:spPr>
        <p:txBody>
          <a:bodyPr/>
          <a:lstStyle/>
          <a:p>
            <a:pPr>
              <a:buFont typeface="Wingdings" panose="05000000000000000000" pitchFamily="2" charset="2"/>
              <a:buChar char="l"/>
            </a:pPr>
            <a:r>
              <a:rPr lang="ja-JP" altLang="en-US" sz="1600" b="1" dirty="0" smtClean="0">
                <a:solidFill>
                  <a:srgbClr val="FF0000"/>
                </a:solidFill>
              </a:rPr>
              <a:t> </a:t>
            </a:r>
            <a:r>
              <a:rPr lang="en-US" altLang="ja-JP" sz="1800" b="1" dirty="0" smtClean="0">
                <a:solidFill>
                  <a:srgbClr val="FF0000"/>
                </a:solidFill>
              </a:rPr>
              <a:t>SNS</a:t>
            </a:r>
            <a:r>
              <a:rPr lang="ja-JP" altLang="en-US" sz="1800" b="1" dirty="0" smtClean="0">
                <a:solidFill>
                  <a:srgbClr val="FF0000"/>
                </a:solidFill>
              </a:rPr>
              <a:t>上においては，改善点，良い点が投稿</a:t>
            </a:r>
            <a:r>
              <a:rPr lang="ja-JP" altLang="en-US" sz="1800" b="1" dirty="0">
                <a:solidFill>
                  <a:srgbClr val="FF0000"/>
                </a:solidFill>
              </a:rPr>
              <a:t>されることがある</a:t>
            </a:r>
            <a:r>
              <a:rPr lang="ja-JP" altLang="en-US" sz="1800" b="1" dirty="0" smtClean="0">
                <a:solidFill>
                  <a:srgbClr val="FF0000"/>
                </a:solidFill>
              </a:rPr>
              <a:t>．</a:t>
            </a:r>
            <a:endParaRPr lang="en-US" altLang="ja-JP" sz="1800" b="1" dirty="0" smtClean="0">
              <a:solidFill>
                <a:srgbClr val="FF0000"/>
              </a:solidFill>
            </a:endParaRPr>
          </a:p>
          <a:p>
            <a:pPr marL="180975" indent="-180975">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しかし</a:t>
            </a:r>
            <a:r>
              <a:rPr lang="ja-JP" altLang="en-US" sz="1800" dirty="0" smtClean="0">
                <a:solidFill>
                  <a:schemeClr val="tx1"/>
                </a:solidFill>
              </a:rPr>
              <a:t>，駅の</a:t>
            </a:r>
            <a:r>
              <a:rPr lang="ja-JP" altLang="en-US" sz="1800" dirty="0" smtClean="0"/>
              <a:t>レビューにおいては</a:t>
            </a:r>
            <a:r>
              <a:rPr lang="ja-JP" altLang="en-US" sz="1800" dirty="0" smtClean="0">
                <a:solidFill>
                  <a:schemeClr val="tx1"/>
                </a:solidFill>
              </a:rPr>
              <a:t>．</a:t>
            </a:r>
            <a:r>
              <a:rPr lang="ja-JP" altLang="en-US" sz="1800" dirty="0"/>
              <a:t>駅</a:t>
            </a:r>
            <a:r>
              <a:rPr lang="ja-JP" altLang="en-US" sz="1800" dirty="0" smtClean="0"/>
              <a:t>ごとにしかなく，駅の特定の場所のプレビューは存在しない．</a:t>
            </a:r>
            <a:endParaRPr lang="en-US" altLang="ja-JP" sz="1800" dirty="0" smtClean="0"/>
          </a:p>
          <a:p>
            <a:pPr marL="180975" indent="-180975">
              <a:buFont typeface="Wingdings" panose="05000000000000000000" pitchFamily="2" charset="2"/>
              <a:buChar char="l"/>
            </a:pPr>
            <a:r>
              <a:rPr lang="en-US" altLang="ja-JP" sz="1800" dirty="0"/>
              <a:t> </a:t>
            </a:r>
            <a:r>
              <a:rPr lang="ja-JP" altLang="en-US" sz="1800" dirty="0" smtClean="0"/>
              <a:t>特定の場所の投稿等を把握することによって，</a:t>
            </a:r>
            <a:endParaRPr lang="en-US" altLang="ja-JP" sz="18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b="1" dirty="0">
              <a:solidFill>
                <a:srgbClr val="FF0000"/>
              </a:solidFill>
            </a:endParaRPr>
          </a:p>
          <a:p>
            <a:pPr>
              <a:buFont typeface="Wingdings" panose="05000000000000000000" pitchFamily="2" charset="2"/>
              <a:buChar char="l"/>
            </a:pP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5</a:t>
            </a:r>
            <a:endParaRPr lang="en-US" dirty="0"/>
          </a:p>
        </p:txBody>
      </p:sp>
      <p:sp>
        <p:nvSpPr>
          <p:cNvPr id="5" name="正方形/長方形 4"/>
          <p:cNvSpPr/>
          <p:nvPr/>
        </p:nvSpPr>
        <p:spPr>
          <a:xfrm>
            <a:off x="621480" y="3561346"/>
            <a:ext cx="3849456" cy="825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Twitter</a:t>
            </a:r>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･時系列順に内容が把握できる</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･内容がシンプルなものが多い</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4470936" y="3561345"/>
            <a:ext cx="4220487" cy="82531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Facebook</a:t>
            </a:r>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外国人の投稿が多い</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駅のレビューなどで評価がされている　</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下矢印 6"/>
          <p:cNvSpPr/>
          <p:nvPr/>
        </p:nvSpPr>
        <p:spPr>
          <a:xfrm>
            <a:off x="3857052" y="4386664"/>
            <a:ext cx="1203158" cy="897380"/>
          </a:xfrm>
          <a:prstGeom prst="downArrow">
            <a:avLst/>
          </a:prstGeom>
          <a:solidFill>
            <a:srgbClr val="D60093"/>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491917" y="5339135"/>
            <a:ext cx="5933428" cy="9483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ある程度の利用者の投稿･レビューを把握することができ，今後の改善に向けていくことが</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改善点の場合</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97885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54242"/>
            <a:ext cx="7543800" cy="883121"/>
          </a:xfrm>
        </p:spPr>
        <p:txBody>
          <a:bodyPr/>
          <a:lstStyle/>
          <a:p>
            <a:r>
              <a:rPr lang="ja-JP" altLang="en-US" dirty="0" smtClean="0"/>
              <a:t>研究動機</a:t>
            </a:r>
            <a:r>
              <a:rPr lang="en-US" altLang="ja-JP" dirty="0" smtClean="0"/>
              <a:t>(2)</a:t>
            </a:r>
            <a:endParaRPr kumimoji="1" lang="ja-JP" altLang="en-US" dirty="0"/>
          </a:p>
        </p:txBody>
      </p:sp>
      <p:sp>
        <p:nvSpPr>
          <p:cNvPr id="3" name="コンテンツ プレースホルダー 2"/>
          <p:cNvSpPr>
            <a:spLocks noGrp="1"/>
          </p:cNvSpPr>
          <p:nvPr>
            <p:ph idx="1"/>
          </p:nvPr>
        </p:nvSpPr>
        <p:spPr>
          <a:xfrm>
            <a:off x="865563" y="1839803"/>
            <a:ext cx="7543801" cy="4023360"/>
          </a:xfrm>
        </p:spPr>
        <p:txBody>
          <a:bodyPr/>
          <a:lstStyle/>
          <a:p>
            <a:endParaRPr kumimoji="1" lang="en-US" altLang="ja-JP" dirty="0" smtClean="0"/>
          </a:p>
          <a:p>
            <a:endParaRPr lang="en-US" altLang="ja-JP" dirty="0"/>
          </a:p>
          <a:p>
            <a:endParaRPr kumimoji="1" lang="en-US" altLang="ja-JP" dirty="0" smtClean="0"/>
          </a:p>
          <a:p>
            <a:endParaRPr lang="en-US" altLang="ja-JP" dirty="0"/>
          </a:p>
          <a:p>
            <a:r>
              <a:rPr lang="ja-JP" altLang="en-US" dirty="0" smtClean="0"/>
              <a:t>このような</a:t>
            </a:r>
            <a:r>
              <a:rPr lang="ja-JP" altLang="en-US" smtClean="0"/>
              <a:t>，クラスタリングを行うことで，</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円/楕円 4"/>
          <p:cNvSpPr/>
          <p:nvPr/>
        </p:nvSpPr>
        <p:spPr>
          <a:xfrm>
            <a:off x="1404933"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6" name="円/楕円 5"/>
          <p:cNvSpPr/>
          <p:nvPr/>
        </p:nvSpPr>
        <p:spPr>
          <a:xfrm>
            <a:off x="1838425" y="2807123"/>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7" name="円/楕円 6"/>
          <p:cNvSpPr/>
          <p:nvPr/>
        </p:nvSpPr>
        <p:spPr>
          <a:xfrm>
            <a:off x="2295625" y="2100225"/>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8" name="右矢印 7"/>
          <p:cNvSpPr/>
          <p:nvPr/>
        </p:nvSpPr>
        <p:spPr>
          <a:xfrm>
            <a:off x="3315903" y="2045455"/>
            <a:ext cx="1732548" cy="8422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291489" y="1845733"/>
            <a:ext cx="1783079" cy="1727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1~3</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一まとまり</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p>
        </p:txBody>
      </p:sp>
    </p:spTree>
    <p:extLst>
      <p:ext uri="{BB962C8B-B14F-4D97-AF65-F5344CB8AC3E}">
        <p14:creationId xmlns:p14="http://schemas.microsoft.com/office/powerpoint/2010/main" val="169715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50204"/>
            <a:ext cx="7543800" cy="687159"/>
          </a:xfrm>
        </p:spPr>
        <p:txBody>
          <a:bodyPr/>
          <a:lstStyle/>
          <a:p>
            <a:r>
              <a:rPr lang="ja-JP" altLang="en-US" dirty="0" smtClean="0">
                <a:solidFill>
                  <a:schemeClr val="tx1"/>
                </a:solidFill>
              </a:rPr>
              <a:t>本研究のアプローチ</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174625" indent="-174625">
              <a:lnSpc>
                <a:spcPts val="2600"/>
              </a:lnSpc>
              <a:buFont typeface="Wingdings" panose="05000000000000000000" pitchFamily="2" charset="2"/>
              <a:buChar char="l"/>
            </a:pPr>
            <a:r>
              <a:rPr lang="en-US" altLang="ja-JP" sz="1600" dirty="0" smtClean="0">
                <a:solidFill>
                  <a:schemeClr val="tx1"/>
                </a:solidFill>
              </a:rPr>
              <a:t> </a:t>
            </a:r>
            <a:r>
              <a:rPr lang="ja-JP" altLang="en-US" sz="1800" dirty="0" smtClean="0">
                <a:solidFill>
                  <a:schemeClr val="tx1"/>
                </a:solidFill>
              </a:rPr>
              <a:t>同じ駅において，どういう改善を求めるツイートがあるか，種類ごとに提示しているサービスは無い</a:t>
            </a:r>
            <a:r>
              <a:rPr lang="en-US" altLang="ja-JP" sz="1800" dirty="0" smtClean="0">
                <a:solidFill>
                  <a:schemeClr val="tx1"/>
                </a:solidFill>
              </a:rPr>
              <a:t>(</a:t>
            </a:r>
            <a:r>
              <a:rPr lang="ja-JP" altLang="en-US" sz="1800" dirty="0" smtClean="0">
                <a:solidFill>
                  <a:schemeClr val="tx1"/>
                </a:solidFill>
              </a:rPr>
              <a:t>再掲</a:t>
            </a:r>
            <a:r>
              <a:rPr lang="en-US" altLang="ja-JP" sz="1800" dirty="0" smtClean="0">
                <a:solidFill>
                  <a:schemeClr val="tx1"/>
                </a:solidFill>
              </a:rPr>
              <a:t>)</a:t>
            </a:r>
            <a:r>
              <a:rPr lang="ja-JP" altLang="en-US" sz="1800" dirty="0" err="1" smtClean="0">
                <a:solidFill>
                  <a:schemeClr val="tx1"/>
                </a:solidFill>
              </a:rPr>
              <a:t>．</a:t>
            </a:r>
            <a:endParaRPr lang="en-US" altLang="ja-JP" sz="1800" dirty="0" smtClean="0">
              <a:solidFill>
                <a:schemeClr val="tx1"/>
              </a:solidFill>
            </a:endParaRPr>
          </a:p>
          <a:p>
            <a:pPr>
              <a:lnSpc>
                <a:spcPts val="2600"/>
              </a:lnSpc>
              <a:buFont typeface="Wingdings" panose="05000000000000000000" pitchFamily="2" charset="2"/>
              <a:buChar char="l"/>
            </a:pPr>
            <a:r>
              <a:rPr lang="ja-JP" altLang="en-US" sz="1800" dirty="0" smtClean="0">
                <a:solidFill>
                  <a:schemeClr val="tx1"/>
                </a:solidFill>
              </a:rPr>
              <a:t> 同じ改善点を求めるツイートでも言い回しが異なることが</a:t>
            </a:r>
            <a:r>
              <a:rPr lang="ja-JP" altLang="en-US" sz="1800" dirty="0">
                <a:solidFill>
                  <a:schemeClr val="tx1"/>
                </a:solidFill>
              </a:rPr>
              <a:t>あ</a:t>
            </a:r>
            <a:r>
              <a:rPr lang="ja-JP" altLang="en-US" sz="1800" dirty="0" smtClean="0">
                <a:solidFill>
                  <a:schemeClr val="tx1"/>
                </a:solidFill>
              </a:rPr>
              <a:t>る．</a:t>
            </a:r>
            <a:endParaRPr lang="en-US" altLang="ja-JP" sz="1600" dirty="0" smtClean="0">
              <a:solidFill>
                <a:schemeClr val="tx1"/>
              </a:solidFill>
            </a:endParaRPr>
          </a:p>
          <a:p>
            <a:pPr marL="174625" indent="-174625">
              <a:lnSpc>
                <a:spcPts val="1900"/>
              </a:lnSpc>
              <a:buClr>
                <a:srgbClr val="1CADE4"/>
              </a:buClr>
              <a:buFont typeface="Wingdings" panose="05000000000000000000" pitchFamily="2" charset="2"/>
              <a:buChar char="l"/>
              <a:tabLst>
                <a:tab pos="174625" algn="l"/>
              </a:tabLst>
            </a:pPr>
            <a:r>
              <a:rPr lang="ja-JP" altLang="en-US" sz="1800" b="1" dirty="0">
                <a:solidFill>
                  <a:schemeClr val="tx1"/>
                </a:solidFill>
              </a:rPr>
              <a:t> </a:t>
            </a:r>
            <a:r>
              <a:rPr lang="ja-JP" altLang="en-US" sz="1800" b="1" dirty="0" smtClean="0">
                <a:solidFill>
                  <a:schemeClr val="tx1"/>
                </a:solidFill>
              </a:rPr>
              <a:t>取得</a:t>
            </a:r>
            <a:r>
              <a:rPr lang="ja-JP" altLang="en-US" sz="1800" b="1" dirty="0">
                <a:solidFill>
                  <a:schemeClr val="tx1"/>
                </a:solidFill>
              </a:rPr>
              <a:t>した投稿を基に</a:t>
            </a:r>
            <a:r>
              <a:rPr lang="ja-JP" altLang="en-US" sz="1800" b="1" dirty="0" smtClean="0">
                <a:solidFill>
                  <a:schemeClr val="tx1"/>
                </a:solidFill>
              </a:rPr>
              <a:t>，同じ部分での改善点や良い点の投稿数がどれほどあるかを同じような言い回し</a:t>
            </a:r>
            <a:r>
              <a:rPr lang="ja-JP" altLang="en-US" sz="1800" b="1" dirty="0">
                <a:solidFill>
                  <a:schemeClr val="tx1"/>
                </a:solidFill>
              </a:rPr>
              <a:t>で</a:t>
            </a:r>
            <a:r>
              <a:rPr lang="ja-JP" altLang="en-US" sz="1800" b="1" dirty="0" smtClean="0">
                <a:solidFill>
                  <a:schemeClr val="tx1"/>
                </a:solidFill>
              </a:rPr>
              <a:t>分類分けを行う．</a:t>
            </a:r>
            <a:endParaRPr lang="en-US" altLang="ja-JP" sz="1800" b="1" dirty="0" smtClean="0">
              <a:solidFill>
                <a:schemeClr val="tx1"/>
              </a:solidFill>
            </a:endParaRPr>
          </a:p>
          <a:p>
            <a:pPr marL="0" indent="0">
              <a:lnSpc>
                <a:spcPts val="1900"/>
              </a:lnSpc>
              <a:buClr>
                <a:srgbClr val="1CADE4"/>
              </a:buClr>
              <a:buNone/>
              <a:tabLst>
                <a:tab pos="174625" algn="l"/>
              </a:tabLst>
            </a:pPr>
            <a:endParaRPr lang="en-US" altLang="ja-JP" sz="1800" b="1" dirty="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r>
              <a:rPr lang="ja-JP" altLang="en-US" sz="1800" b="1" dirty="0" smtClean="0">
                <a:solidFill>
                  <a:srgbClr val="FF0000"/>
                </a:solidFill>
              </a:rPr>
              <a:t>駅</a:t>
            </a:r>
            <a:r>
              <a:rPr lang="ja-JP" altLang="en-US" sz="1800" b="1" dirty="0">
                <a:solidFill>
                  <a:srgbClr val="FF0000"/>
                </a:solidFill>
              </a:rPr>
              <a:t>の良い点，改善すべき点</a:t>
            </a:r>
            <a:r>
              <a:rPr lang="ja-JP" altLang="en-US" sz="1800" b="1" dirty="0" smtClean="0">
                <a:solidFill>
                  <a:srgbClr val="FF0000"/>
                </a:solidFill>
              </a:rPr>
              <a:t>が駅ごとに把握</a:t>
            </a:r>
            <a:r>
              <a:rPr lang="ja-JP" altLang="en-US" sz="1800" b="1" dirty="0">
                <a:solidFill>
                  <a:srgbClr val="FF0000"/>
                </a:solidFill>
              </a:rPr>
              <a:t>できるようになる．</a:t>
            </a:r>
            <a:endParaRPr lang="en-US" altLang="ja-JP" sz="1800" b="1" dirty="0">
              <a:solidFill>
                <a:srgbClr val="FF0000"/>
              </a:solidFill>
            </a:endParaRPr>
          </a:p>
          <a:p>
            <a:pPr>
              <a:lnSpc>
                <a:spcPts val="2600"/>
              </a:lnSpc>
              <a:buFont typeface="Wingdings" panose="05000000000000000000" pitchFamily="2" charset="2"/>
              <a:buChar char="l"/>
            </a:pPr>
            <a:endParaRPr lang="en-US" altLang="ja-JP" sz="18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下矢印 4"/>
          <p:cNvSpPr/>
          <p:nvPr/>
        </p:nvSpPr>
        <p:spPr>
          <a:xfrm>
            <a:off x="3505201" y="3857414"/>
            <a:ext cx="1665514" cy="1045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5267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lang="ja-JP" altLang="en-US" dirty="0" smtClean="0">
                <a:solidFill>
                  <a:schemeClr val="tx1"/>
                </a:solidFill>
              </a:rPr>
              <a:t>言い回しが類似している言葉</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 </a:t>
            </a:r>
            <a:r>
              <a:rPr lang="ja-JP" altLang="en-US" dirty="0" smtClean="0">
                <a:solidFill>
                  <a:schemeClr val="tx1"/>
                </a:solidFill>
              </a:rPr>
              <a:t>分かりづらい、</a:t>
            </a:r>
            <a:r>
              <a:rPr lang="ja-JP" altLang="en-US" dirty="0">
                <a:solidFill>
                  <a:schemeClr val="tx1"/>
                </a:solidFill>
              </a:rPr>
              <a:t>不明瞭</a:t>
            </a:r>
            <a:r>
              <a:rPr lang="ja-JP" altLang="en-US" dirty="0" smtClean="0">
                <a:solidFill>
                  <a:schemeClr val="tx1"/>
                </a:solidFill>
              </a:rPr>
              <a:t>、分からない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複雑、煩雑、ややこしい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狭い、狭苦しい、きつい</a:t>
            </a:r>
            <a:endParaRPr lang="en-US" altLang="ja-JP" dirty="0" smtClean="0">
              <a:solidFill>
                <a:schemeClr val="tx1"/>
              </a:solidFill>
            </a:endParaRPr>
          </a:p>
          <a:p>
            <a:pPr>
              <a:buFont typeface="Wingdings" panose="05000000000000000000" pitchFamily="2" charset="2"/>
              <a:buChar char="l"/>
            </a:pPr>
            <a:endParaRPr lang="en-US" altLang="ja-JP" dirty="0">
              <a:solidFill>
                <a:schemeClr val="tx1"/>
              </a:solidFill>
            </a:endParaRPr>
          </a:p>
          <a:p>
            <a:pPr>
              <a:buFont typeface="Wingdings" panose="05000000000000000000" pitchFamily="2" charset="2"/>
              <a:buChar char="l"/>
            </a:pPr>
            <a:r>
              <a:rPr lang="ja-JP" altLang="en-US" dirty="0" smtClean="0">
                <a:solidFill>
                  <a:schemeClr val="tx1"/>
                </a:solidFill>
              </a:rPr>
              <a:t> きれい、清潔</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73967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参照</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アップロード</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r>
              <a:rPr lang="ja-JP" altLang="en-US" sz="1400" b="1" dirty="0">
                <a:solidFill>
                  <a:srgbClr val="FF0000"/>
                </a:solidFill>
              </a:rPr>
              <a:t>表示</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a:solidFill>
                  <a:srgbClr val="FF0000"/>
                </a:solidFill>
              </a:rPr>
              <a:t>取得</a:t>
            </a:r>
            <a:r>
              <a:rPr lang="ja-JP" altLang="en-US" sz="1400" dirty="0">
                <a:solidFill>
                  <a:schemeClr val="tx1"/>
                </a:solidFill>
              </a:rPr>
              <a:t>          </a:t>
            </a:r>
            <a:r>
              <a:rPr lang="en-US" altLang="ja-JP" sz="1400" dirty="0">
                <a:solidFill>
                  <a:schemeClr val="tx1"/>
                </a:solidFill>
              </a:rPr>
              <a:t>SNS</a:t>
            </a:r>
            <a:r>
              <a:rPr lang="ja-JP" altLang="en-US" sz="1400" dirty="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298929" y="3484607"/>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テロップ表示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5" name="フローチャート: 磁気ディスク 4"/>
          <p:cNvSpPr/>
          <p:nvPr/>
        </p:nvSpPr>
        <p:spPr>
          <a:xfrm>
            <a:off x="1634762" y="2073535"/>
            <a:ext cx="1534708" cy="1038351"/>
          </a:xfrm>
          <a:prstGeom prst="flowChartMagneticDisk">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DB</a:t>
            </a:r>
          </a:p>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単語</a:t>
            </a:r>
            <a:r>
              <a:rPr kumimoji="1" lang="en-US" altLang="ja-JP"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rot="3315956">
            <a:off x="3619275" y="2744283"/>
            <a:ext cx="402277" cy="94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504939" y="4750759"/>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163279" y="4085802"/>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6" y="2176826"/>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アップロードプログラム</a:t>
            </a:r>
          </a:p>
        </p:txBody>
      </p:sp>
      <p:sp>
        <p:nvSpPr>
          <p:cNvPr id="21" name="上矢印 20"/>
          <p:cNvSpPr/>
          <p:nvPr/>
        </p:nvSpPr>
        <p:spPr>
          <a:xfrm>
            <a:off x="4383583" y="2890494"/>
            <a:ext cx="324076" cy="10478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3434177" y="2230672"/>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9276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112936</TotalTime>
  <Words>1128</Words>
  <Application>Microsoft Office PowerPoint</Application>
  <PresentationFormat>画面に合わせる (4:3)</PresentationFormat>
  <Paragraphs>190</Paragraphs>
  <Slides>15</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Arial Unicode MS</vt:lpstr>
      <vt:lpstr>ＭＳ Ｐゴシック</vt:lpstr>
      <vt:lpstr>メイリオ</vt:lpstr>
      <vt:lpstr>Arial</vt:lpstr>
      <vt:lpstr>Calibri</vt:lpstr>
      <vt:lpstr>Calibri Light</vt:lpstr>
      <vt:lpstr>FuturaExtended</vt:lpstr>
      <vt:lpstr>Wingdings</vt:lpstr>
      <vt:lpstr>レトロスペクト</vt:lpstr>
      <vt:lpstr>2017年10月25日   </vt:lpstr>
      <vt:lpstr>研究背景</vt:lpstr>
      <vt:lpstr>関連研究(1)</vt:lpstr>
      <vt:lpstr>関連研究(2)</vt:lpstr>
      <vt:lpstr>研究動機</vt:lpstr>
      <vt:lpstr>研究動機(2)</vt:lpstr>
      <vt:lpstr>本研究のアプローチ</vt:lpstr>
      <vt:lpstr>言い回しが類似している言葉</vt:lpstr>
      <vt:lpstr>提案システム</vt:lpstr>
      <vt:lpstr>実装</vt:lpstr>
      <vt:lpstr>実験</vt:lpstr>
      <vt:lpstr>単語の一例</vt:lpstr>
      <vt:lpstr>進捗(1)</vt:lpstr>
      <vt:lpstr>進捗(2)</vt:lpstr>
      <vt:lpstr>今後の予定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鉄道における課題とその解決策の提案</dc:title>
  <dc:creator>齊藤昭平</dc:creator>
  <cp:lastModifiedBy>齊藤昭平</cp:lastModifiedBy>
  <cp:revision>715</cp:revision>
  <cp:lastPrinted>2017-07-25T08:59:50Z</cp:lastPrinted>
  <dcterms:created xsi:type="dcterms:W3CDTF">2017-05-11T07:09:22Z</dcterms:created>
  <dcterms:modified xsi:type="dcterms:W3CDTF">2017-10-25T04:23:53Z</dcterms:modified>
</cp:coreProperties>
</file>