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9"/>
  </p:notesMasterIdLst>
  <p:sldIdLst>
    <p:sldId id="256" r:id="rId2"/>
    <p:sldId id="273" r:id="rId3"/>
    <p:sldId id="258" r:id="rId4"/>
    <p:sldId id="289" r:id="rId5"/>
    <p:sldId id="294" r:id="rId6"/>
    <p:sldId id="259" r:id="rId7"/>
    <p:sldId id="301" r:id="rId8"/>
    <p:sldId id="283" r:id="rId9"/>
    <p:sldId id="302" r:id="rId10"/>
    <p:sldId id="303" r:id="rId11"/>
    <p:sldId id="304" r:id="rId12"/>
    <p:sldId id="305" r:id="rId13"/>
    <p:sldId id="281" r:id="rId14"/>
    <p:sldId id="306" r:id="rId15"/>
    <p:sldId id="299" r:id="rId16"/>
    <p:sldId id="300" r:id="rId17"/>
    <p:sldId id="298" r:id="rId18"/>
    <p:sldId id="269" r:id="rId19"/>
    <p:sldId id="272" r:id="rId20"/>
    <p:sldId id="292" r:id="rId21"/>
    <p:sldId id="291" r:id="rId22"/>
    <p:sldId id="295" r:id="rId23"/>
    <p:sldId id="280" r:id="rId24"/>
    <p:sldId id="296" r:id="rId25"/>
    <p:sldId id="287" r:id="rId26"/>
    <p:sldId id="284" r:id="rId27"/>
    <p:sldId id="297" r:id="rId28"/>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000" autoAdjust="0"/>
  </p:normalViewPr>
  <p:slideViewPr>
    <p:cSldViewPr snapToGrid="0">
      <p:cViewPr varScale="1">
        <p:scale>
          <a:sx n="80" d="100"/>
          <a:sy n="80" d="100"/>
        </p:scale>
        <p:origin x="96" y="9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2017/11/9</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7</a:t>
            </a:fld>
            <a:endParaRPr kumimoji="1" lang="ja-JP" altLang="en-US"/>
          </a:p>
        </p:txBody>
      </p:sp>
    </p:spTree>
    <p:extLst>
      <p:ext uri="{BB962C8B-B14F-4D97-AF65-F5344CB8AC3E}">
        <p14:creationId xmlns:p14="http://schemas.microsoft.com/office/powerpoint/2010/main" val="139522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13</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19</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890337"/>
            <a:ext cx="7543800" cy="847026"/>
          </a:xfrm>
        </p:spPr>
        <p:txBody>
          <a:bodyPr>
            <a:normAutofit/>
          </a:bodyPr>
          <a:lstStyle>
            <a:lvl1pPr>
              <a:defRPr sz="4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11/9/2017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11/9/2017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11/9/2017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2526"/>
            <a:ext cx="7543800" cy="774837"/>
          </a:xfrm>
        </p:spPr>
        <p:txBody>
          <a:bodyPr>
            <a:normAutofit/>
          </a:bodyPr>
          <a:lstStyle/>
          <a:p>
            <a:r>
              <a:rPr lang="ja-JP" altLang="en-US" dirty="0"/>
              <a:t>実験</a:t>
            </a:r>
            <a:r>
              <a:rPr lang="en-US" altLang="ja-JP" dirty="0"/>
              <a:t>(</a:t>
            </a:r>
            <a:r>
              <a:rPr lang="en-US" altLang="ja-JP" dirty="0" smtClean="0"/>
              <a:t>1/3)</a:t>
            </a:r>
            <a:endParaRPr kumimoji="1" lang="ja-JP" altLang="en-US" dirty="0"/>
          </a:p>
        </p:txBody>
      </p:sp>
      <p:sp>
        <p:nvSpPr>
          <p:cNvPr id="3" name="コンテンツ プレースホルダー 2"/>
          <p:cNvSpPr>
            <a:spLocks noGrp="1"/>
          </p:cNvSpPr>
          <p:nvPr>
            <p:ph idx="1"/>
          </p:nvPr>
        </p:nvSpPr>
        <p:spPr>
          <a:xfrm>
            <a:off x="822959" y="1845733"/>
            <a:ext cx="7543801" cy="4410687"/>
          </a:xfrm>
        </p:spPr>
        <p:txBody>
          <a:bodyPr/>
          <a:lstStyle/>
          <a:p>
            <a:pPr marL="0" indent="0">
              <a:buNone/>
            </a:pPr>
            <a:r>
              <a:rPr kumimoji="1" lang="ja-JP" altLang="en-US" dirty="0" smtClean="0"/>
              <a:t>ま</a:t>
            </a:r>
            <a:r>
              <a:rPr lang="ja-JP" altLang="en-US" dirty="0" smtClean="0"/>
              <a:t>ず，投稿を</a:t>
            </a:r>
            <a:r>
              <a:rPr lang="en-US" altLang="ja-JP" dirty="0" smtClean="0"/>
              <a:t>API</a:t>
            </a:r>
            <a:r>
              <a:rPr lang="ja-JP" altLang="en-US" dirty="0" smtClean="0"/>
              <a:t>を用いて投稿を取得する．</a:t>
            </a:r>
            <a:endParaRPr lang="en-US" altLang="ja-JP" dirty="0" smtClean="0"/>
          </a:p>
          <a:p>
            <a:pPr marL="0" indent="0">
              <a:buNone/>
            </a:pPr>
            <a:r>
              <a:rPr lang="ja-JP" altLang="en-US" dirty="0"/>
              <a:t>以下</a:t>
            </a:r>
            <a:r>
              <a:rPr lang="ja-JP" altLang="en-US" dirty="0" smtClean="0"/>
              <a:t>、取得した投稿の抜粋を下記に示す．</a:t>
            </a:r>
            <a:endParaRPr lang="en-US" altLang="ja-JP" dirty="0" smtClean="0"/>
          </a:p>
          <a:p>
            <a:pPr marL="0" indent="0">
              <a:buNone/>
            </a:pPr>
            <a:endParaRPr kumimoji="1" lang="en-US" altLang="ja-JP" dirty="0"/>
          </a:p>
          <a:p>
            <a:pPr marL="180975" indent="-180975">
              <a:buFont typeface="Wingdings" panose="05000000000000000000" pitchFamily="2" charset="2"/>
              <a:buChar char="l"/>
            </a:pPr>
            <a:r>
              <a:rPr lang="ja-JP" altLang="en-US" dirty="0" smtClean="0"/>
              <a:t>  </a:t>
            </a:r>
            <a:r>
              <a:rPr lang="ja-JP" altLang="en-US" sz="1800" dirty="0" smtClean="0"/>
              <a:t>東京駅</a:t>
            </a:r>
            <a:r>
              <a:rPr lang="ja-JP" altLang="en-US" sz="1800" dirty="0"/>
              <a:t>ラビリンスは、京王</a:t>
            </a:r>
            <a:r>
              <a:rPr lang="ja-JP" altLang="en-US" sz="1800" dirty="0" smtClean="0"/>
              <a:t>線</a:t>
            </a:r>
            <a:r>
              <a:rPr lang="en-US" altLang="ja-JP" sz="1800" dirty="0" smtClean="0">
                <a:solidFill>
                  <a:srgbClr val="FF0000"/>
                </a:solidFill>
              </a:rPr>
              <a:t>(</a:t>
            </a:r>
            <a:r>
              <a:rPr lang="ja-JP" altLang="en-US" sz="1800" dirty="0" smtClean="0">
                <a:solidFill>
                  <a:srgbClr val="FF0000"/>
                </a:solidFill>
              </a:rPr>
              <a:t>京葉線</a:t>
            </a:r>
            <a:r>
              <a:rPr lang="en-US" altLang="ja-JP" sz="1800" dirty="0" smtClean="0">
                <a:solidFill>
                  <a:srgbClr val="FF0000"/>
                </a:solidFill>
              </a:rPr>
              <a:t>)</a:t>
            </a:r>
            <a:r>
              <a:rPr lang="ja-JP" altLang="en-US" sz="1800" dirty="0" smtClean="0"/>
              <a:t>が</a:t>
            </a:r>
            <a:r>
              <a:rPr lang="ja-JP" altLang="en-US" sz="1800" dirty="0"/>
              <a:t>最下層で難関だと思うの</a:t>
            </a:r>
            <a:r>
              <a:rPr lang="en-US" altLang="ja-JP" sz="1800" dirty="0"/>
              <a:t>… </a:t>
            </a:r>
            <a:r>
              <a:rPr lang="ja-JP" altLang="en-US" sz="1800" dirty="0"/>
              <a:t>あと、さすがにどこのロッカーに荷物入れたかは私にも</a:t>
            </a:r>
            <a:r>
              <a:rPr lang="ja-JP" altLang="en-US" sz="1800" dirty="0" smtClean="0"/>
              <a:t>わからない</a:t>
            </a:r>
            <a:endParaRPr lang="en-US" altLang="ja-JP" sz="1800" dirty="0"/>
          </a:p>
          <a:p>
            <a:pPr marL="180975" indent="-180975">
              <a:buFont typeface="Wingdings" panose="05000000000000000000" pitchFamily="2" charset="2"/>
              <a:buChar char="l"/>
            </a:pPr>
            <a:endParaRPr lang="en-US" altLang="ja-JP" sz="1800" dirty="0" smtClean="0"/>
          </a:p>
          <a:p>
            <a:pPr marL="180975" indent="-180975">
              <a:buFont typeface="Wingdings" panose="05000000000000000000" pitchFamily="2" charset="2"/>
              <a:buChar char="l"/>
            </a:pPr>
            <a:r>
              <a:rPr lang="ja-JP" altLang="en-US" sz="1800" dirty="0" smtClean="0"/>
              <a:t>  東京駅</a:t>
            </a:r>
            <a:r>
              <a:rPr lang="ja-JP" altLang="en-US" sz="1800" dirty="0"/>
              <a:t>についた出口がわからないこれは迷子になりそう</a:t>
            </a:r>
          </a:p>
          <a:p>
            <a:pPr marL="180975" indent="-180975">
              <a:buFont typeface="Wingdings" panose="05000000000000000000" pitchFamily="2" charset="2"/>
              <a:buChar char="l"/>
            </a:pPr>
            <a:endParaRPr lang="en-US" altLang="ja-JP" sz="1800" dirty="0"/>
          </a:p>
          <a:p>
            <a:pPr>
              <a:buFont typeface="Wingdings" panose="05000000000000000000" pitchFamily="2" charset="2"/>
              <a:buChar char="l"/>
            </a:pPr>
            <a:r>
              <a:rPr kumimoji="1" lang="en-US" altLang="ja-JP"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99585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2526"/>
            <a:ext cx="7543800" cy="774837"/>
          </a:xfrm>
        </p:spPr>
        <p:txBody>
          <a:bodyPr/>
          <a:lstStyle/>
          <a:p>
            <a:r>
              <a:rPr kumimoji="1" lang="ja-JP" altLang="en-US" dirty="0" smtClean="0"/>
              <a:t>実験</a:t>
            </a:r>
            <a:r>
              <a:rPr kumimoji="1" lang="en-US" altLang="ja-JP" dirty="0" smtClean="0"/>
              <a:t>(2/3)</a:t>
            </a:r>
            <a:endParaRPr kumimoji="1" lang="ja-JP" altLang="en-US" dirty="0"/>
          </a:p>
        </p:txBody>
      </p:sp>
      <p:sp>
        <p:nvSpPr>
          <p:cNvPr id="3" name="コンテンツ プレースホルダー 2"/>
          <p:cNvSpPr>
            <a:spLocks noGrp="1"/>
          </p:cNvSpPr>
          <p:nvPr>
            <p:ph idx="1"/>
          </p:nvPr>
        </p:nvSpPr>
        <p:spPr>
          <a:xfrm>
            <a:off x="822959" y="1845733"/>
            <a:ext cx="7543801" cy="4470845"/>
          </a:xfrm>
        </p:spPr>
        <p:txBody>
          <a:bodyPr/>
          <a:lstStyle/>
          <a:p>
            <a:r>
              <a:rPr lang="ja-JP" altLang="en-US" sz="1600" dirty="0" smtClean="0"/>
              <a:t>係り受け解析ソフト「</a:t>
            </a:r>
            <a:r>
              <a:rPr lang="en-US" altLang="ja-JP" sz="1600" dirty="0" err="1" smtClean="0"/>
              <a:t>KNP</a:t>
            </a:r>
            <a:r>
              <a:rPr lang="ja-JP" altLang="en-US" sz="1600" dirty="0" smtClean="0"/>
              <a:t>」を用いて，投稿文を解析する．</a:t>
            </a:r>
            <a:endParaRPr lang="en-US" altLang="ja-JP" sz="1600" dirty="0" smtClean="0"/>
          </a:p>
          <a:p>
            <a:r>
              <a:rPr lang="ja-JP" altLang="en-US" sz="1600" dirty="0"/>
              <a:t>例</a:t>
            </a:r>
            <a:r>
              <a:rPr lang="en-US" altLang="ja-JP" sz="1600" dirty="0" smtClean="0"/>
              <a:t>)</a:t>
            </a:r>
            <a:r>
              <a:rPr lang="ja-JP" altLang="en-US" sz="1600" dirty="0" smtClean="0"/>
              <a:t> 「</a:t>
            </a:r>
            <a:r>
              <a:rPr lang="en-US" altLang="ja-JP" sz="1600" dirty="0" smtClean="0"/>
              <a:t>A</a:t>
            </a:r>
            <a:r>
              <a:rPr lang="ja-JP" altLang="en-US" sz="1600" dirty="0" err="1" smtClean="0"/>
              <a:t>さんは</a:t>
            </a:r>
            <a:r>
              <a:rPr lang="ja-JP" altLang="en-US" sz="1600" dirty="0" smtClean="0"/>
              <a:t>今から買い物に出かける．」</a:t>
            </a:r>
            <a:endParaRPr lang="en-US" altLang="ja-JP" sz="1600" dirty="0" smtClean="0"/>
          </a:p>
          <a:p>
            <a:endParaRPr kumimoji="1" lang="en-US" altLang="ja-JP" dirty="0" smtClean="0"/>
          </a:p>
          <a:p>
            <a:endParaRPr lang="en-US" altLang="ja-JP" dirty="0"/>
          </a:p>
          <a:p>
            <a:endParaRPr kumimoji="1" lang="en-US" altLang="ja-JP" dirty="0" smtClean="0"/>
          </a:p>
          <a:p>
            <a:endParaRPr lang="en-US" altLang="ja-JP" dirty="0"/>
          </a:p>
          <a:p>
            <a:pPr>
              <a:lnSpc>
                <a:spcPts val="2600"/>
              </a:lnSpc>
            </a:pPr>
            <a:endParaRPr kumimoji="1" lang="en-US" altLang="ja-JP" dirty="0" smtClean="0"/>
          </a:p>
          <a:p>
            <a:pPr>
              <a:lnSpc>
                <a:spcPts val="2600"/>
              </a:lnSpc>
            </a:pPr>
            <a:r>
              <a:rPr lang="en-US" altLang="ja-JP" sz="1600" dirty="0" smtClean="0"/>
              <a:t>  </a:t>
            </a:r>
            <a:r>
              <a:rPr lang="ja-JP" altLang="en-US" sz="1600" dirty="0" smtClean="0"/>
              <a:t>図の出力結果によると，「出かける」は「</a:t>
            </a:r>
            <a:r>
              <a:rPr lang="en-US" altLang="ja-JP" sz="1600" dirty="0" smtClean="0"/>
              <a:t>A</a:t>
            </a:r>
            <a:r>
              <a:rPr lang="ja-JP" altLang="en-US" sz="1600" dirty="0" smtClean="0"/>
              <a:t>さんは」に係っており，「買い物に」は，「出かける」を受けている．</a:t>
            </a:r>
            <a:endParaRPr lang="en-US"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図 4"/>
          <p:cNvPicPr>
            <a:picLocks noChangeAspect="1"/>
          </p:cNvPicPr>
          <p:nvPr/>
        </p:nvPicPr>
        <p:blipFill rotWithShape="1">
          <a:blip r:embed="rId2"/>
          <a:srcRect l="-86" t="68467"/>
          <a:stretch/>
        </p:blipFill>
        <p:spPr>
          <a:xfrm>
            <a:off x="1365555" y="2657790"/>
            <a:ext cx="6192137" cy="2094684"/>
          </a:xfrm>
          <a:prstGeom prst="rect">
            <a:avLst/>
          </a:prstGeom>
        </p:spPr>
      </p:pic>
    </p:spTree>
    <p:extLst>
      <p:ext uri="{BB962C8B-B14F-4D97-AF65-F5344CB8AC3E}">
        <p14:creationId xmlns:p14="http://schemas.microsoft.com/office/powerpoint/2010/main" val="3256859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(3/3)</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ja-JP" altLang="en-US" dirty="0" smtClean="0"/>
              <a:t>解析結果を基</a:t>
            </a:r>
            <a:r>
              <a:rPr lang="ja-JP" altLang="en-US" smtClean="0"/>
              <a:t>に，吹き出しを表示する．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図 4"/>
          <p:cNvPicPr>
            <a:picLocks noChangeAspect="1"/>
          </p:cNvPicPr>
          <p:nvPr/>
        </p:nvPicPr>
        <p:blipFill rotWithShape="1">
          <a:blip r:embed="rId2"/>
          <a:srcRect l="37773" t="32537" r="27455" b="24786"/>
          <a:stretch/>
        </p:blipFill>
        <p:spPr>
          <a:xfrm>
            <a:off x="2430380" y="2832436"/>
            <a:ext cx="4114801" cy="2726154"/>
          </a:xfrm>
          <a:prstGeom prst="rect">
            <a:avLst/>
          </a:prstGeom>
        </p:spPr>
      </p:pic>
    </p:spTree>
    <p:extLst>
      <p:ext uri="{BB962C8B-B14F-4D97-AF65-F5344CB8AC3E}">
        <p14:creationId xmlns:p14="http://schemas.microsoft.com/office/powerpoint/2010/main" val="4108063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a:t> </a:t>
            </a: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3</a:t>
            </a: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図 4"/>
          <p:cNvPicPr>
            <a:picLocks noChangeAspect="1"/>
          </p:cNvPicPr>
          <p:nvPr/>
        </p:nvPicPr>
        <p:blipFill rotWithShape="1">
          <a:blip r:embed="rId2"/>
          <a:srcRect l="-756" t="4014" r="51974" b="47141"/>
          <a:stretch/>
        </p:blipFill>
        <p:spPr>
          <a:xfrm>
            <a:off x="1347537" y="2259955"/>
            <a:ext cx="6569817" cy="3550940"/>
          </a:xfrm>
          <a:prstGeom prst="rect">
            <a:avLst/>
          </a:prstGeom>
        </p:spPr>
      </p:pic>
    </p:spTree>
    <p:extLst>
      <p:ext uri="{BB962C8B-B14F-4D97-AF65-F5344CB8AC3E}">
        <p14:creationId xmlns:p14="http://schemas.microsoft.com/office/powerpoint/2010/main" val="2508584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66274"/>
            <a:ext cx="7543800" cy="871089"/>
          </a:xfrm>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433137" y="1845734"/>
            <a:ext cx="7933623" cy="4023360"/>
          </a:xfrm>
        </p:spPr>
        <p:txBody>
          <a:bodyPr/>
          <a:lstStyle/>
          <a:p>
            <a:pPr marL="180975" indent="-180975">
              <a:lnSpc>
                <a:spcPts val="2400"/>
              </a:lnSpc>
              <a:buFont typeface="Wingdings" panose="05000000000000000000" pitchFamily="2" charset="2"/>
              <a:buChar char="l"/>
            </a:pPr>
            <a:r>
              <a:rPr lang="en-US" altLang="ja-JP" dirty="0"/>
              <a:t> </a:t>
            </a:r>
            <a:r>
              <a:rPr lang="en-US" altLang="ja-JP" dirty="0" smtClean="0"/>
              <a:t> </a:t>
            </a:r>
            <a:r>
              <a:rPr lang="ja-JP" altLang="en-US" dirty="0" smtClean="0"/>
              <a:t>特定のキーワードで検索して投稿を取得し，テキストファイルにて保存する．</a:t>
            </a:r>
            <a:endParaRPr lang="en-US" altLang="ja-JP" dirty="0"/>
          </a:p>
          <a:p>
            <a:pPr algn="ctr">
              <a:lnSpc>
                <a:spcPts val="2400"/>
              </a:lnSpc>
              <a:buFont typeface="Wingdings" panose="05000000000000000000" pitchFamily="2" charset="2"/>
              <a:buChar char="l"/>
            </a:pPr>
            <a:endParaRPr lang="en-US" altLang="ja-JP" dirty="0" smtClean="0"/>
          </a:p>
          <a:p>
            <a:pPr>
              <a:lnSpc>
                <a:spcPts val="2400"/>
              </a:lnSpc>
              <a:buFont typeface="Wingdings" panose="05000000000000000000" pitchFamily="2" charset="2"/>
              <a:buChar char="l"/>
            </a:pPr>
            <a:r>
              <a:rPr kumimoji="1" lang="en-US" altLang="ja-JP" dirty="0" smtClean="0"/>
              <a:t>  </a:t>
            </a:r>
            <a:r>
              <a:rPr kumimoji="1" lang="ja-JP" altLang="en-US" dirty="0" smtClean="0"/>
              <a:t>取得した投稿</a:t>
            </a:r>
            <a:r>
              <a:rPr lang="ja-JP" altLang="en-US" dirty="0" smtClean="0"/>
              <a:t>の文章を係り受け解析を行う．</a:t>
            </a:r>
            <a:endParaRPr lang="en-US" altLang="ja-JP" dirty="0" smtClean="0"/>
          </a:p>
          <a:p>
            <a:pPr marL="0" indent="0">
              <a:lnSpc>
                <a:spcPts val="2400"/>
              </a:lnSpc>
              <a:buNone/>
            </a:pPr>
            <a:r>
              <a:rPr lang="en-US" altLang="ja-JP" dirty="0"/>
              <a:t> </a:t>
            </a:r>
            <a:r>
              <a:rPr lang="en-US" altLang="ja-JP" dirty="0" smtClean="0"/>
              <a:t>                                     </a:t>
            </a:r>
          </a:p>
          <a:p>
            <a:pPr>
              <a:lnSpc>
                <a:spcPts val="2400"/>
              </a:lnSpc>
              <a:buFont typeface="Wingdings" panose="05000000000000000000" pitchFamily="2" charset="2"/>
              <a:buChar char="l"/>
            </a:pPr>
            <a:r>
              <a:rPr kumimoji="1" lang="en-US" altLang="ja-JP" dirty="0" smtClean="0"/>
              <a:t>  </a:t>
            </a:r>
            <a:r>
              <a:rPr kumimoji="1" lang="ja-JP" altLang="en-US" dirty="0" smtClean="0"/>
              <a:t>解析結果を基に</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下矢印 4"/>
          <p:cNvSpPr/>
          <p:nvPr/>
        </p:nvSpPr>
        <p:spPr>
          <a:xfrm>
            <a:off x="4066674" y="253866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066673" y="358670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7238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34716"/>
            <a:ext cx="7543800" cy="702647"/>
          </a:xfrm>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a:lnSpc>
                <a:spcPts val="2400"/>
              </a:lnSpc>
            </a:pPr>
            <a:r>
              <a:rPr kumimoji="1" lang="en-US" altLang="ja-JP" dirty="0" smtClean="0"/>
              <a:t> </a:t>
            </a:r>
            <a:r>
              <a:rPr kumimoji="1" lang="ja-JP" altLang="en-US" dirty="0" smtClean="0"/>
              <a:t>ここでは</a:t>
            </a:r>
            <a:r>
              <a:rPr lang="ja-JP" altLang="en-US" dirty="0" smtClean="0"/>
              <a:t>，「東京駅 わからない」というキーワードで投稿を取得した．</a:t>
            </a:r>
            <a:r>
              <a:rPr lang="ja-JP" altLang="en-US" dirty="0"/>
              <a:t>下記</a:t>
            </a:r>
            <a:r>
              <a:rPr lang="ja-JP" altLang="en-US" dirty="0" smtClean="0"/>
              <a:t>に取得した投稿の一部を示す．</a:t>
            </a:r>
            <a:endParaRPr lang="en-US" altLang="ja-JP" dirty="0" smtClean="0"/>
          </a:p>
          <a:p>
            <a:pPr>
              <a:lnSpc>
                <a:spcPts val="2400"/>
              </a:lnSpc>
            </a:pPr>
            <a:endParaRPr lang="en-US" altLang="ja-JP" dirty="0" smtClean="0"/>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a:t>|</a:t>
            </a:r>
          </a:p>
          <a:p>
            <a:pPr marL="180975" indent="-180975">
              <a:buFont typeface="Wingdings" panose="05000000000000000000" pitchFamily="2" charset="2"/>
              <a:buChar char="l"/>
            </a:pPr>
            <a:r>
              <a:rPr lang="ja-JP" altLang="en-US" dirty="0"/>
              <a:t> 東京駅着いたけどどこ行けばいいかわからないから。詰みそう。</a:t>
            </a:r>
          </a:p>
          <a:p>
            <a:pPr marL="180975" indent="-180975">
              <a:buFont typeface="Wingdings" panose="05000000000000000000" pitchFamily="2" charset="2"/>
              <a:buChar char="l"/>
            </a:pPr>
            <a:r>
              <a:rPr lang="ja-JP" altLang="en-US" dirty="0"/>
              <a:t> 初めて東京駅で迷子にならなかったこの青天の霹靂をどう噛み締めていいかわからない ついに迷子民脱出？それともまぐれ？</a:t>
            </a:r>
          </a:p>
          <a:p>
            <a:pPr marL="0" indent="0">
              <a:lnSpc>
                <a:spcPts val="24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072620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789416"/>
            <a:ext cx="7543800" cy="931247"/>
          </a:xfrm>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a:xfrm>
            <a:off x="639271" y="1909720"/>
            <a:ext cx="7727489" cy="4262480"/>
          </a:xfrm>
        </p:spPr>
        <p:txBody>
          <a:bodyPr>
            <a:normAutofit/>
          </a:bodyPr>
          <a:lstStyle/>
          <a:p>
            <a:r>
              <a:rPr kumimoji="1" lang="ja-JP" altLang="en-US" dirty="0" smtClean="0"/>
              <a:t>例文を通して係り受け解析を行った．</a:t>
            </a:r>
            <a:endParaRPr kumimoji="1" lang="en-US" altLang="ja-JP" dirty="0" smtClean="0"/>
          </a:p>
          <a:p>
            <a:r>
              <a:rPr lang="ja-JP" altLang="en-US" dirty="0" smtClean="0"/>
              <a:t>「東京駅着いたけどどこ行けばいいかわからないから詰みそう。」</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この出力結果によると，「私は」</a:t>
            </a:r>
            <a:endParaRPr lang="en-US" altLang="ja-JP" dirty="0"/>
          </a:p>
          <a:p>
            <a:endParaRPr lang="ja-JP" altLang="en-US" dirty="0"/>
          </a:p>
          <a:p>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17</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480210152"/>
              </p:ext>
            </p:extLst>
          </p:nvPr>
        </p:nvGraphicFramePr>
        <p:xfrm>
          <a:off x="639271" y="2768600"/>
          <a:ext cx="5978097" cy="2286000"/>
        </p:xfrm>
        <a:graphic>
          <a:graphicData uri="http://schemas.openxmlformats.org/drawingml/2006/table">
            <a:tbl>
              <a:tblPr firstRow="1" bandRow="1">
                <a:tableStyleId>{5C22544A-7EE6-4342-B048-85BDC9FD1C3A}</a:tableStyleId>
              </a:tblPr>
              <a:tblGrid>
                <a:gridCol w="5978097"/>
              </a:tblGrid>
              <a:tr h="1899653">
                <a:tc>
                  <a:txBody>
                    <a:bodyPr/>
                    <a:lstStyle/>
                    <a:p>
                      <a:r>
                        <a:rPr kumimoji="1" lang="ja-JP" altLang="en-US"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私は</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これから</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遠い</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ところに</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行く。</a:t>
                      </a:r>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55859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lang="ja-JP" altLang="en-US" dirty="0"/>
              <a:t>実験</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800" dirty="0">
                <a:solidFill>
                  <a:schemeClr val="tx1"/>
                </a:solidFill>
              </a:rPr>
              <a:t>鉄道を利用する人にとって</a:t>
            </a:r>
            <a:r>
              <a:rPr lang="ja-JP" altLang="en-US" sz="2800" dirty="0" smtClean="0">
                <a:solidFill>
                  <a:schemeClr val="tx1"/>
                </a:solidFill>
              </a:rPr>
              <a:t>は駅の設備</a:t>
            </a:r>
            <a:r>
              <a:rPr lang="ja-JP" altLang="en-US" sz="2800" dirty="0">
                <a:solidFill>
                  <a:schemeClr val="tx1"/>
                </a:solidFill>
              </a:rPr>
              <a:t>，また</a:t>
            </a:r>
            <a:r>
              <a:rPr lang="ja-JP" altLang="en-US" sz="2800" dirty="0" smtClean="0">
                <a:solidFill>
                  <a:schemeClr val="tx1"/>
                </a:solidFill>
              </a:rPr>
              <a:t>環境がしっか</a:t>
            </a:r>
            <a:r>
              <a:rPr lang="ja-JP" altLang="en-US" sz="2800" dirty="0">
                <a:solidFill>
                  <a:schemeClr val="tx1"/>
                </a:solidFill>
              </a:rPr>
              <a:t>り</a:t>
            </a:r>
            <a:r>
              <a:rPr lang="ja-JP" altLang="en-US" sz="2800" dirty="0" smtClean="0">
                <a:solidFill>
                  <a:schemeClr val="tx1"/>
                </a:solidFill>
              </a:rPr>
              <a:t>と</a:t>
            </a:r>
            <a:r>
              <a:rPr lang="ja-JP" altLang="en-US" sz="2800" dirty="0">
                <a:solidFill>
                  <a:schemeClr val="tx1"/>
                </a:solidFill>
              </a:rPr>
              <a:t>整備されているかは重要である．</a:t>
            </a:r>
            <a:endParaRPr lang="en-US" altLang="ja-JP" sz="2800" dirty="0">
              <a:solidFill>
                <a:schemeClr val="tx1"/>
              </a:solidFill>
            </a:endParaRPr>
          </a:p>
          <a:p>
            <a:endParaRPr lang="en-US" altLang="ja-JP" sz="1200" dirty="0" smtClean="0">
              <a:solidFill>
                <a:schemeClr val="tx1"/>
              </a:solidFill>
            </a:endParaRPr>
          </a:p>
          <a:p>
            <a:r>
              <a:rPr lang="en-US" altLang="ja-JP" sz="2800" dirty="0" smtClean="0">
                <a:solidFill>
                  <a:schemeClr val="tx1"/>
                </a:solidFill>
              </a:rPr>
              <a:t>【</a:t>
            </a:r>
            <a:r>
              <a:rPr lang="ja-JP" altLang="en-US" sz="2800" dirty="0" smtClean="0">
                <a:solidFill>
                  <a:schemeClr val="tx1"/>
                </a:solidFill>
              </a:rPr>
              <a:t>駅</a:t>
            </a:r>
            <a:r>
              <a:rPr lang="ja-JP" altLang="en-US" sz="2800" dirty="0">
                <a:solidFill>
                  <a:schemeClr val="tx1"/>
                </a:solidFill>
              </a:rPr>
              <a:t>の設備の</a:t>
            </a:r>
            <a:r>
              <a:rPr lang="ja-JP" altLang="en-US" sz="2800" dirty="0" smtClean="0">
                <a:solidFill>
                  <a:schemeClr val="tx1"/>
                </a:solidFill>
              </a:rPr>
              <a:t>例</a:t>
            </a:r>
            <a:r>
              <a:rPr lang="en-US" altLang="ja-JP" sz="2800" dirty="0">
                <a:solidFill>
                  <a:schemeClr val="tx1"/>
                </a:solidFill>
              </a:rPr>
              <a:t>】</a:t>
            </a:r>
          </a:p>
          <a:p>
            <a:pPr>
              <a:buFont typeface="Wingdings" panose="05000000000000000000" pitchFamily="2" charset="2"/>
              <a:buChar char="l"/>
            </a:pPr>
            <a:r>
              <a:rPr lang="ja-JP" altLang="en-US" sz="2800" dirty="0">
                <a:solidFill>
                  <a:schemeClr val="tx1"/>
                </a:solidFill>
              </a:rPr>
              <a:t> エレベータやスロープなどのバリアフリー</a:t>
            </a:r>
            <a:r>
              <a:rPr lang="ja-JP" altLang="en-US" sz="2800" dirty="0" smtClean="0">
                <a:solidFill>
                  <a:schemeClr val="tx1"/>
                </a:solidFill>
              </a:rPr>
              <a:t>設備</a:t>
            </a:r>
            <a:r>
              <a:rPr lang="ja-JP" altLang="en-US" sz="2800" dirty="0">
                <a:solidFill>
                  <a:schemeClr val="tx1"/>
                </a:solidFill>
              </a:rPr>
              <a:t>，</a:t>
            </a:r>
            <a:r>
              <a:rPr lang="ja-JP" altLang="en-US" sz="2800" dirty="0" smtClean="0">
                <a:solidFill>
                  <a:schemeClr val="tx1"/>
                </a:solidFill>
              </a:rPr>
              <a:t>乗り換え案内標識</a:t>
            </a:r>
            <a:r>
              <a:rPr lang="ja-JP" altLang="en-US" sz="2800" dirty="0">
                <a:solidFill>
                  <a:schemeClr val="tx1"/>
                </a:solidFill>
              </a:rPr>
              <a:t>，</a:t>
            </a:r>
            <a:r>
              <a:rPr lang="ja-JP" altLang="en-US" sz="2800" dirty="0" smtClean="0">
                <a:solidFill>
                  <a:schemeClr val="tx1"/>
                </a:solidFill>
              </a:rPr>
              <a:t>トイレ</a:t>
            </a:r>
            <a:r>
              <a:rPr lang="ja-JP" altLang="en-US" sz="2800" dirty="0">
                <a:solidFill>
                  <a:schemeClr val="tx1"/>
                </a:solidFill>
              </a:rPr>
              <a:t>，</a:t>
            </a:r>
            <a:r>
              <a:rPr lang="ja-JP" altLang="en-US" sz="2800" dirty="0" smtClean="0">
                <a:solidFill>
                  <a:schemeClr val="tx1"/>
                </a:solidFill>
              </a:rPr>
              <a:t>階段</a:t>
            </a:r>
            <a:r>
              <a:rPr lang="ja-JP" altLang="en-US" sz="2800" dirty="0">
                <a:solidFill>
                  <a:schemeClr val="tx1"/>
                </a:solidFill>
              </a:rPr>
              <a:t>の</a:t>
            </a:r>
            <a:r>
              <a:rPr lang="ja-JP" altLang="en-US" sz="2800" dirty="0" smtClean="0">
                <a:solidFill>
                  <a:schemeClr val="tx1"/>
                </a:solidFill>
              </a:rPr>
              <a:t>数</a:t>
            </a:r>
            <a:r>
              <a:rPr lang="ja-JP" altLang="en-US" sz="2800" dirty="0">
                <a:solidFill>
                  <a:schemeClr val="tx1"/>
                </a:solidFill>
              </a:rPr>
              <a:t>，</a:t>
            </a:r>
            <a:r>
              <a:rPr lang="ja-JP" altLang="en-US" sz="2800" dirty="0" smtClean="0">
                <a:solidFill>
                  <a:schemeClr val="tx1"/>
                </a:solidFill>
              </a:rPr>
              <a:t>通路の幅</a:t>
            </a:r>
            <a:r>
              <a:rPr lang="en-US" altLang="ja-JP" sz="2800" dirty="0" smtClean="0">
                <a:solidFill>
                  <a:schemeClr val="tx1"/>
                </a:solidFill>
              </a:rPr>
              <a:t/>
            </a:r>
            <a:br>
              <a:rPr lang="en-US" altLang="ja-JP" sz="2800" dirty="0" smtClean="0">
                <a:solidFill>
                  <a:schemeClr val="tx1"/>
                </a:solidFill>
              </a:rPr>
            </a:br>
            <a:r>
              <a:rPr lang="ja-JP" altLang="en-US" sz="2800" dirty="0" smtClean="0">
                <a:solidFill>
                  <a:schemeClr val="tx1"/>
                </a:solidFill>
              </a:rPr>
              <a:t>など</a:t>
            </a:r>
            <a:endParaRPr lang="en-US" altLang="ja-JP" sz="2800" dirty="0"/>
          </a:p>
          <a:p>
            <a:r>
              <a:rPr lang="ja-JP" altLang="en-US" sz="2800" dirty="0" smtClean="0">
                <a:solidFill>
                  <a:srgbClr val="FF0000"/>
                </a:solidFill>
              </a:rPr>
              <a:t>→ </a:t>
            </a:r>
            <a:r>
              <a:rPr lang="ja-JP" altLang="en-US" sz="2800" b="1" dirty="0" smtClean="0">
                <a:solidFill>
                  <a:srgbClr val="FF0000"/>
                </a:solidFill>
              </a:rPr>
              <a:t>改善点とともに，良いところが</a:t>
            </a:r>
            <a:r>
              <a:rPr lang="en-US" altLang="ja-JP" sz="2800" b="1" dirty="0" smtClean="0">
                <a:solidFill>
                  <a:srgbClr val="FF0000"/>
                </a:solidFill>
              </a:rPr>
              <a:t>SNS</a:t>
            </a:r>
            <a:r>
              <a:rPr lang="ja-JP" altLang="en-US" sz="2800" b="1" dirty="0">
                <a:solidFill>
                  <a:srgbClr val="FF0000"/>
                </a:solidFill>
              </a:rPr>
              <a:t>上に投稿されることがある</a:t>
            </a:r>
            <a:r>
              <a:rPr lang="ja-JP" altLang="en-US" sz="2800" b="1" dirty="0" smtClean="0">
                <a:solidFill>
                  <a:srgbClr val="FF0000"/>
                </a:solidFill>
              </a:rPr>
              <a:t>．</a:t>
            </a:r>
            <a:endParaRPr lang="en-US" altLang="ja-JP" sz="28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54242"/>
            <a:ext cx="7543800" cy="883121"/>
          </a:xfrm>
        </p:spPr>
        <p:txBody>
          <a:bodyPr/>
          <a:lstStyle/>
          <a:p>
            <a:r>
              <a:rPr lang="ja-JP" altLang="en-US" dirty="0" smtClean="0"/>
              <a:t>研究動機</a:t>
            </a:r>
            <a:r>
              <a:rPr lang="en-US" altLang="ja-JP" dirty="0" smtClean="0"/>
              <a:t>(2)</a:t>
            </a:r>
            <a:r>
              <a:rPr lang="ja-JP" altLang="en-US" dirty="0" smtClean="0"/>
              <a:t>･･･クラスタリング</a:t>
            </a:r>
            <a:endParaRPr kumimoji="1" lang="ja-JP" altLang="en-US" dirty="0"/>
          </a:p>
        </p:txBody>
      </p:sp>
      <p:sp>
        <p:nvSpPr>
          <p:cNvPr id="3" name="コンテンツ プレースホルダー 2"/>
          <p:cNvSpPr>
            <a:spLocks noGrp="1"/>
          </p:cNvSpPr>
          <p:nvPr>
            <p:ph idx="1"/>
          </p:nvPr>
        </p:nvSpPr>
        <p:spPr>
          <a:xfrm>
            <a:off x="865563" y="1839803"/>
            <a:ext cx="7543801" cy="4023360"/>
          </a:xfrm>
        </p:spPr>
        <p:txBody>
          <a:bodyPr/>
          <a:lstStyle/>
          <a:p>
            <a:endParaRPr kumimoji="1" lang="en-US" altLang="ja-JP" dirty="0" smtClean="0"/>
          </a:p>
          <a:p>
            <a:endParaRPr lang="en-US" altLang="ja-JP" dirty="0"/>
          </a:p>
          <a:p>
            <a:endParaRPr kumimoji="1" lang="en-US" altLang="ja-JP" dirty="0" smtClean="0"/>
          </a:p>
          <a:p>
            <a:endParaRPr lang="en-US" altLang="ja-JP" dirty="0" smtClean="0"/>
          </a:p>
          <a:p>
            <a:endParaRPr lang="en-US" altLang="ja-JP" dirty="0"/>
          </a:p>
          <a:p>
            <a:r>
              <a:rPr lang="ja-JP" altLang="en-US" dirty="0" smtClean="0"/>
              <a:t>このようなクラスタリングを行うことで，</a:t>
            </a:r>
            <a:r>
              <a:rPr lang="ja-JP" altLang="en-US" dirty="0"/>
              <a:t>類似</a:t>
            </a:r>
            <a:r>
              <a:rPr lang="ja-JP" altLang="en-US" dirty="0" smtClean="0"/>
              <a:t>した言い回しをまとめ</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円/楕円 4"/>
          <p:cNvSpPr/>
          <p:nvPr/>
        </p:nvSpPr>
        <p:spPr>
          <a:xfrm>
            <a:off x="1404933"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38425" y="2807123"/>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2295625"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a:off x="3315903" y="2045455"/>
            <a:ext cx="1732548" cy="8422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291489" y="1845733"/>
            <a:ext cx="1789041" cy="17794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1~3</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一まとまり</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p>
        </p:txBody>
      </p:sp>
    </p:spTree>
    <p:extLst>
      <p:ext uri="{BB962C8B-B14F-4D97-AF65-F5344CB8AC3E}">
        <p14:creationId xmlns:p14="http://schemas.microsoft.com/office/powerpoint/2010/main" val="169715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3"/>
          </a:xfrm>
        </p:spPr>
        <p:txBody>
          <a:bodyPr/>
          <a:lstStyle/>
          <a:p>
            <a:r>
              <a:rPr lang="ja-JP" altLang="en-US" dirty="0"/>
              <a:t>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「東京駅 わからない」と検索し，取得した投稿</a:t>
            </a:r>
            <a:r>
              <a:rPr kumimoji="1" lang="en-US" altLang="ja-JP" dirty="0" smtClean="0"/>
              <a:t>(</a:t>
            </a:r>
            <a:r>
              <a:rPr kumimoji="1" lang="ja-JP" altLang="en-US" dirty="0" smtClean="0"/>
              <a:t>抜粋</a:t>
            </a:r>
            <a:r>
              <a:rPr kumimoji="1" lang="en-US" altLang="ja-JP" dirty="0" smtClean="0"/>
              <a:t>)</a:t>
            </a:r>
          </a:p>
          <a:p>
            <a:endParaRPr kumimoji="1" lang="en-US" altLang="ja-JP" dirty="0" smtClean="0"/>
          </a:p>
          <a:p>
            <a:pPr marL="180975" indent="-180975">
              <a:buFont typeface="Wingdings" panose="05000000000000000000" pitchFamily="2" charset="2"/>
              <a:buChar char="l"/>
            </a:pPr>
            <a:r>
              <a:rPr lang="ja-JP" altLang="en-US" dirty="0"/>
              <a:t> </a:t>
            </a:r>
            <a:r>
              <a:rPr lang="ja-JP" altLang="en-US" dirty="0" smtClean="0"/>
              <a:t>東京駅</a:t>
            </a:r>
            <a:r>
              <a:rPr lang="ja-JP" altLang="en-US" dirty="0"/>
              <a:t>ついたら</a:t>
            </a:r>
            <a:r>
              <a:rPr lang="ja-JP" altLang="en-US" dirty="0" err="1"/>
              <a:t>いっつも</a:t>
            </a:r>
            <a:r>
              <a:rPr lang="ja-JP" altLang="en-US" dirty="0"/>
              <a:t>どこで化粧したらいいかわからないどこも混んでいる</a:t>
            </a:r>
            <a:r>
              <a:rPr lang="en-US" altLang="ja-JP" dirty="0"/>
              <a:t>(</a:t>
            </a:r>
            <a:r>
              <a:rPr lang="ja-JP" altLang="en-US" dirty="0"/>
              <a:t>憤怒</a:t>
            </a:r>
            <a:r>
              <a:rPr lang="en-US" altLang="ja-JP" dirty="0" smtClean="0"/>
              <a:t>)</a:t>
            </a:r>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smtClean="0"/>
              <a:t>|</a:t>
            </a:r>
          </a:p>
          <a:p>
            <a:pPr marL="180975" indent="-180975">
              <a:buFont typeface="Wingdings" panose="05000000000000000000" pitchFamily="2" charset="2"/>
              <a:buChar char="l"/>
            </a:pPr>
            <a:r>
              <a:rPr lang="ja-JP" altLang="en-US" dirty="0" smtClean="0"/>
              <a:t> 東京駅</a:t>
            </a:r>
            <a:r>
              <a:rPr lang="ja-JP" altLang="en-US" dirty="0"/>
              <a:t>着いたけどどこ行けばいいかわからないから。詰みそう</a:t>
            </a:r>
            <a:r>
              <a:rPr lang="ja-JP" altLang="en-US" dirty="0" smtClean="0"/>
              <a:t>。</a:t>
            </a:r>
            <a:endParaRPr lang="ja-JP" altLang="en-US" dirty="0"/>
          </a:p>
          <a:p>
            <a:pPr marL="180975" indent="-180975">
              <a:buFont typeface="Wingdings" panose="05000000000000000000" pitchFamily="2" charset="2"/>
              <a:buChar char="l"/>
            </a:pPr>
            <a:r>
              <a:rPr lang="ja-JP" altLang="en-US" dirty="0" smtClean="0"/>
              <a:t> 初めて</a:t>
            </a:r>
            <a:r>
              <a:rPr lang="ja-JP" altLang="en-US" dirty="0"/>
              <a:t>東京駅で迷子にならなかったこの青天の霹靂をどう噛み締めていいかわからない ついに迷子民脱出？それともまぐれ？</a:t>
            </a:r>
          </a:p>
          <a:p>
            <a:pPr marL="180975" indent="-180975">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57521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57989"/>
            <a:ext cx="7543800" cy="979374"/>
          </a:xfrm>
        </p:spPr>
        <p:txBody>
          <a:bodyPr/>
          <a:lstStyle/>
          <a:p>
            <a:r>
              <a:rPr kumimoji="1" lang="ja-JP" altLang="en-US" dirty="0" smtClean="0"/>
              <a:t>研究動機</a:t>
            </a:r>
            <a:r>
              <a:rPr kumimoji="1" lang="en-US" altLang="ja-JP" dirty="0" smtClean="0"/>
              <a:t>(3)</a:t>
            </a:r>
            <a:r>
              <a:rPr kumimoji="1" lang="ja-JP" altLang="en-US" dirty="0" smtClean="0"/>
              <a:t>･･･係り受け</a:t>
            </a:r>
            <a:endParaRPr kumimoji="1" lang="ja-JP" altLang="en-US" dirty="0"/>
          </a:p>
        </p:txBody>
      </p:sp>
      <p:sp>
        <p:nvSpPr>
          <p:cNvPr id="3" name="コンテンツ プレースホルダー 2"/>
          <p:cNvSpPr>
            <a:spLocks noGrp="1"/>
          </p:cNvSpPr>
          <p:nvPr>
            <p:ph idx="1"/>
          </p:nvPr>
        </p:nvSpPr>
        <p:spPr/>
        <p:txBody>
          <a:bodyPr/>
          <a:lstStyle/>
          <a:p>
            <a:pPr>
              <a:lnSpc>
                <a:spcPts val="2600"/>
              </a:lnSpc>
            </a:pPr>
            <a:r>
              <a:rPr kumimoji="1" lang="en-US" altLang="ja-JP" dirty="0" smtClean="0"/>
              <a:t>  </a:t>
            </a:r>
            <a:r>
              <a:rPr lang="ja-JP" altLang="en-US" dirty="0" smtClean="0"/>
              <a:t>係り受けによる構文解析を行うことによって，どの部分において，どういった</a:t>
            </a:r>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08215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722425"/>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上においては，改善点，良い点が投稿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marL="180975" indent="-180975">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しかし，駅の</a:t>
            </a:r>
            <a:r>
              <a:rPr lang="ja-JP" altLang="en-US" sz="1800" dirty="0" smtClean="0"/>
              <a:t>レビューにおいては</a:t>
            </a:r>
            <a:r>
              <a:rPr lang="ja-JP" altLang="en-US" sz="1800" dirty="0" smtClean="0">
                <a:solidFill>
                  <a:schemeClr val="tx1"/>
                </a:solidFill>
              </a:rPr>
              <a:t>．</a:t>
            </a:r>
            <a:r>
              <a:rPr lang="ja-JP" altLang="en-US" sz="1800" dirty="0"/>
              <a:t>駅</a:t>
            </a:r>
            <a:r>
              <a:rPr lang="ja-JP" altLang="en-US" sz="1800" dirty="0" smtClean="0"/>
              <a:t>ごとにしかなく，駅の特定の場所のプレビューは存在しない．</a:t>
            </a:r>
            <a:endParaRPr lang="en-US" altLang="ja-JP" sz="1800" dirty="0" smtClean="0"/>
          </a:p>
          <a:p>
            <a:pPr marL="180975" indent="-180975">
              <a:buFont typeface="Wingdings" panose="05000000000000000000" pitchFamily="2" charset="2"/>
              <a:buChar char="l"/>
            </a:pPr>
            <a:r>
              <a:rPr lang="en-US" altLang="ja-JP" sz="1800" dirty="0"/>
              <a:t> </a:t>
            </a:r>
            <a:r>
              <a:rPr lang="ja-JP" altLang="en-US" sz="1800" dirty="0" smtClean="0"/>
              <a:t>特定の場所の投稿等を把握することによって，</a:t>
            </a:r>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16</a:t>
            </a:r>
            <a:endParaRPr lang="en-US" dirty="0"/>
          </a:p>
        </p:txBody>
      </p:sp>
      <p:sp>
        <p:nvSpPr>
          <p:cNvPr id="5" name="正方形/長方形 4"/>
          <p:cNvSpPr/>
          <p:nvPr/>
        </p:nvSpPr>
        <p:spPr>
          <a:xfrm>
            <a:off x="621480" y="3561346"/>
            <a:ext cx="3849456" cy="82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561345"/>
            <a:ext cx="4220487" cy="82531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857052" y="4386664"/>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339135"/>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0495"/>
            <a:ext cx="7543800" cy="786868"/>
          </a:xfrm>
        </p:spPr>
        <p:txBody>
          <a:bodyPr/>
          <a:lstStyle/>
          <a:p>
            <a:r>
              <a:rPr kumimoji="1" lang="ja-JP" altLang="en-US" dirty="0" smtClean="0"/>
              <a:t>実験</a:t>
            </a:r>
            <a:r>
              <a:rPr lang="en-US" altLang="ja-JP" dirty="0" smtClean="0"/>
              <a:t>(3)</a:t>
            </a:r>
            <a:endParaRPr kumimoji="1" lang="ja-JP" altLang="en-US" dirty="0"/>
          </a:p>
        </p:txBody>
      </p:sp>
      <p:sp>
        <p:nvSpPr>
          <p:cNvPr id="3" name="コンテンツ プレースホルダー 2"/>
          <p:cNvSpPr>
            <a:spLocks noGrp="1"/>
          </p:cNvSpPr>
          <p:nvPr>
            <p:ph idx="1"/>
          </p:nvPr>
        </p:nvSpPr>
        <p:spPr>
          <a:xfrm>
            <a:off x="421105" y="1737363"/>
            <a:ext cx="8530391" cy="4410687"/>
          </a:xfrm>
        </p:spPr>
        <p:txBody>
          <a:bodyPr numCol="1">
            <a:normAutofit/>
          </a:bodyPr>
          <a:lstStyle/>
          <a:p>
            <a:pPr>
              <a:lnSpc>
                <a:spcPct val="170000"/>
              </a:lnSpc>
            </a:pPr>
            <a:r>
              <a:rPr lang="ja-JP" altLang="en-US" dirty="0" smtClean="0"/>
              <a:t>係り受け解析 </a:t>
            </a:r>
            <a:endParaRPr lang="en-US" altLang="ja-JP" dirty="0" smtClean="0"/>
          </a:p>
          <a:p>
            <a:pPr>
              <a:lnSpc>
                <a:spcPct val="170000"/>
              </a:lnSpc>
            </a:pPr>
            <a:r>
              <a:rPr lang="ja-JP" altLang="en-US" sz="1500" dirty="0" smtClean="0"/>
              <a:t>東京駅</a:t>
            </a:r>
            <a:r>
              <a:rPr lang="ja-JP" altLang="en-US" sz="1500" dirty="0"/>
              <a:t>ついたら</a:t>
            </a:r>
            <a:r>
              <a:rPr lang="ja-JP" altLang="en-US" sz="1500" dirty="0" err="1"/>
              <a:t>いっつも</a:t>
            </a:r>
            <a:r>
              <a:rPr lang="ja-JP" altLang="en-US" sz="1500" dirty="0"/>
              <a:t>どこで化粧したらいいかわからないどこも混んでいる</a:t>
            </a:r>
            <a:r>
              <a:rPr lang="en-US" altLang="ja-JP" sz="1500" dirty="0"/>
              <a:t>(</a:t>
            </a:r>
            <a:r>
              <a:rPr lang="ja-JP" altLang="en-US" sz="1500" dirty="0"/>
              <a:t>憤怒</a:t>
            </a:r>
            <a:r>
              <a:rPr lang="en-US" altLang="ja-JP" sz="1500" dirty="0"/>
              <a:t>)</a:t>
            </a:r>
          </a:p>
          <a:p>
            <a:r>
              <a:rPr lang="en-US" altLang="ja-JP" sz="1500" dirty="0"/>
              <a:t>  </a:t>
            </a:r>
            <a:r>
              <a:rPr lang="ja-JP" altLang="en-US" sz="1500" dirty="0"/>
              <a:t>東京駅ついたら</a:t>
            </a:r>
            <a:r>
              <a:rPr lang="en-US" altLang="ja-JP" sz="1500" dirty="0"/>
              <a:t>-----D</a:t>
            </a:r>
          </a:p>
          <a:p>
            <a:r>
              <a:rPr lang="en-US" altLang="ja-JP" sz="1500" dirty="0"/>
              <a:t>          </a:t>
            </a:r>
            <a:r>
              <a:rPr lang="ja-JP" altLang="en-US" sz="1500" dirty="0"/>
              <a:t> </a:t>
            </a:r>
            <a:r>
              <a:rPr lang="ja-JP" altLang="en-US" sz="1500" dirty="0" smtClean="0"/>
              <a:t>  </a:t>
            </a:r>
            <a:r>
              <a:rPr lang="ja-JP" altLang="en-US" sz="1500" dirty="0" err="1" smtClean="0"/>
              <a:t>いっつも</a:t>
            </a:r>
            <a:r>
              <a:rPr lang="en-US" altLang="ja-JP" sz="1500" dirty="0"/>
              <a:t>---D</a:t>
            </a:r>
          </a:p>
          <a:p>
            <a:r>
              <a:rPr lang="en-US" altLang="ja-JP" sz="1500" dirty="0"/>
              <a:t>              </a:t>
            </a:r>
            <a:r>
              <a:rPr lang="en-US" altLang="ja-JP" sz="1500" dirty="0" smtClean="0"/>
              <a:t>     </a:t>
            </a:r>
            <a:r>
              <a:rPr lang="ja-JP" altLang="en-US" sz="1500" dirty="0" smtClean="0"/>
              <a:t>どこ</a:t>
            </a:r>
            <a:r>
              <a:rPr lang="ja-JP" altLang="en-US" sz="1500" dirty="0"/>
              <a:t>で</a:t>
            </a:r>
            <a:r>
              <a:rPr lang="en-US" altLang="ja-JP" sz="1500" dirty="0"/>
              <a:t>-D</a:t>
            </a:r>
          </a:p>
          <a:p>
            <a:r>
              <a:rPr lang="en-US" altLang="ja-JP" sz="1500" dirty="0"/>
              <a:t>      </a:t>
            </a:r>
            <a:r>
              <a:rPr lang="ja-JP" altLang="en-US" sz="1500" dirty="0"/>
              <a:t>化粧したらいいか</a:t>
            </a:r>
            <a:r>
              <a:rPr lang="en-US" altLang="ja-JP" sz="1500" dirty="0"/>
              <a:t>-D</a:t>
            </a:r>
          </a:p>
          <a:p>
            <a:r>
              <a:rPr lang="en-US" altLang="ja-JP" sz="1500" dirty="0"/>
              <a:t>              </a:t>
            </a:r>
            <a:r>
              <a:rPr lang="ja-JP" altLang="en-US" sz="1500" dirty="0"/>
              <a:t>わからない</a:t>
            </a:r>
            <a:r>
              <a:rPr lang="en-US" altLang="ja-JP" sz="1500" dirty="0"/>
              <a:t>-D</a:t>
            </a:r>
          </a:p>
          <a:p>
            <a:r>
              <a:rPr lang="en-US" altLang="ja-JP" sz="1500" dirty="0"/>
              <a:t>                    </a:t>
            </a:r>
            <a:r>
              <a:rPr lang="ja-JP" altLang="en-US" sz="1500" dirty="0"/>
              <a:t>どこも</a:t>
            </a:r>
            <a:r>
              <a:rPr lang="en-US" altLang="ja-JP" sz="1500" dirty="0"/>
              <a:t>-D</a:t>
            </a:r>
          </a:p>
          <a:p>
            <a:r>
              <a:rPr lang="en-US" altLang="ja-JP" sz="1500" dirty="0"/>
              <a:t>                  </a:t>
            </a:r>
            <a:r>
              <a:rPr lang="ja-JP" altLang="en-US" sz="1500" dirty="0"/>
              <a:t>混んでいる</a:t>
            </a:r>
            <a:r>
              <a:rPr lang="en-US" altLang="ja-JP" sz="1500" dirty="0"/>
              <a:t>-D</a:t>
            </a:r>
          </a:p>
          <a:p>
            <a:r>
              <a:rPr lang="en-US" altLang="ja-JP" sz="1500" dirty="0"/>
              <a:t>                        (</a:t>
            </a:r>
            <a:r>
              <a:rPr lang="ja-JP" altLang="en-US" sz="1500" dirty="0"/>
              <a:t>憤怒</a:t>
            </a:r>
            <a:r>
              <a:rPr lang="en-US" altLang="ja-JP" sz="1500"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24</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696758394"/>
              </p:ext>
            </p:extLst>
          </p:nvPr>
        </p:nvGraphicFramePr>
        <p:xfrm>
          <a:off x="421105" y="2527968"/>
          <a:ext cx="8217569" cy="3620081"/>
        </p:xfrm>
        <a:graphic>
          <a:graphicData uri="http://schemas.openxmlformats.org/drawingml/2006/table">
            <a:tbl>
              <a:tblPr firstRow="1" bandRow="1">
                <a:tableStyleId>{5C22544A-7EE6-4342-B048-85BDC9FD1C3A}</a:tableStyleId>
              </a:tblPr>
              <a:tblGrid>
                <a:gridCol w="8217569"/>
              </a:tblGrid>
              <a:tr h="3620081">
                <a:tc>
                  <a:txBody>
                    <a:bodyPr/>
                    <a:lstStyle/>
                    <a:p>
                      <a:r>
                        <a:rPr kumimoji="1" lang="en-US" altLang="ja-JP"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456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不明瞭</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複雑、煩雑、ややこしい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en-US" altLang="ja-JP" dirty="0" smtClean="0">
              <a:solidFill>
                <a:schemeClr val="tx1"/>
              </a:solidFill>
            </a:endParaRPr>
          </a:p>
          <a:p>
            <a:pPr>
              <a:buFont typeface="Wingdings" panose="05000000000000000000" pitchFamily="2" charset="2"/>
              <a:buChar char="l"/>
            </a:pPr>
            <a:endParaRPr lang="en-US" altLang="ja-JP" dirty="0">
              <a:solidFill>
                <a:schemeClr val="tx1"/>
              </a:solidFill>
            </a:endParaRPr>
          </a:p>
          <a:p>
            <a:pPr>
              <a:buFont typeface="Wingdings" panose="05000000000000000000" pitchFamily="2" charset="2"/>
              <a:buChar char="l"/>
            </a:pPr>
            <a:r>
              <a:rPr lang="ja-JP" altLang="en-US" dirty="0" smtClean="0">
                <a:solidFill>
                  <a:schemeClr val="tx1"/>
                </a:solidFill>
              </a:rPr>
              <a:t> きれい、清潔</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07396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26</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42211"/>
            <a:ext cx="7543800" cy="834994"/>
          </a:xfrm>
        </p:spPr>
        <p:txBody>
          <a:bodyPr/>
          <a:lstStyle/>
          <a:p>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a:lnSpc>
                <a:spcPct val="170000"/>
              </a:lnSpc>
            </a:pPr>
            <a:r>
              <a:rPr lang="en-US" altLang="ja-JP" dirty="0"/>
              <a:t>┗(^o^)┓</a:t>
            </a:r>
            <a:r>
              <a:rPr lang="ja-JP" altLang="en-US" dirty="0"/>
              <a:t>東京駅着いたぞ </a:t>
            </a:r>
            <a:r>
              <a:rPr lang="en-US" altLang="ja-JP" dirty="0"/>
              <a:t>( ˘⊖˘)</a:t>
            </a:r>
            <a:r>
              <a:rPr lang="ja-JP" altLang="en-US" dirty="0"/>
              <a:t>今から京葉線に乗り換えたいんだがどこにあるかわから</a:t>
            </a:r>
          </a:p>
          <a:p>
            <a:r>
              <a:rPr lang="ja-JP" altLang="en-US" dirty="0"/>
              <a:t>ない </a:t>
            </a:r>
            <a:r>
              <a:rPr lang="en-US" altLang="ja-JP" dirty="0"/>
              <a:t>|</a:t>
            </a:r>
            <a:r>
              <a:rPr lang="ja-JP" altLang="en-US" dirty="0"/>
              <a:t>乗り換え案内</a:t>
            </a:r>
            <a:r>
              <a:rPr lang="en-US" altLang="ja-JP" dirty="0"/>
              <a:t>|</a:t>
            </a:r>
          </a:p>
          <a:p>
            <a:r>
              <a:rPr lang="en-US" altLang="ja-JP" dirty="0"/>
              <a:t>┗(^o^)┓</a:t>
            </a:r>
            <a:r>
              <a:rPr lang="ja-JP" altLang="en-US" dirty="0"/>
              <a:t>東京駅着いたぞ</a:t>
            </a:r>
            <a:r>
              <a:rPr lang="en-US" altLang="ja-JP" dirty="0"/>
              <a:t>(???)</a:t>
            </a:r>
            <a:r>
              <a:rPr lang="ja-JP" altLang="en-US" dirty="0"/>
              <a:t>今から</a:t>
            </a:r>
            <a:r>
              <a:rPr lang="en-US" altLang="ja-JP" dirty="0"/>
              <a:t>---D</a:t>
            </a:r>
          </a:p>
          <a:p>
            <a:r>
              <a:rPr lang="en-US" altLang="ja-JP" dirty="0"/>
              <a:t>                            </a:t>
            </a:r>
            <a:r>
              <a:rPr lang="ja-JP" altLang="en-US" dirty="0"/>
              <a:t>京葉線に</a:t>
            </a:r>
            <a:r>
              <a:rPr lang="en-US" altLang="ja-JP" dirty="0"/>
              <a:t>-D</a:t>
            </a:r>
          </a:p>
          <a:p>
            <a:r>
              <a:rPr lang="en-US" altLang="ja-JP" dirty="0"/>
              <a:t>                 </a:t>
            </a:r>
            <a:r>
              <a:rPr lang="ja-JP" altLang="en-US" dirty="0"/>
              <a:t>乗り換えたいんだが</a:t>
            </a:r>
            <a:r>
              <a:rPr lang="en-US" altLang="ja-JP" dirty="0"/>
              <a:t>-----D</a:t>
            </a:r>
          </a:p>
          <a:p>
            <a:r>
              <a:rPr lang="en-US" altLang="ja-JP" dirty="0"/>
              <a:t>                                  </a:t>
            </a:r>
            <a:r>
              <a:rPr lang="ja-JP" altLang="en-US" dirty="0"/>
              <a:t>どこに</a:t>
            </a:r>
            <a:r>
              <a:rPr lang="en-US" altLang="ja-JP" dirty="0"/>
              <a:t>-D |</a:t>
            </a:r>
          </a:p>
          <a:p>
            <a:r>
              <a:rPr lang="en-US" altLang="ja-JP" dirty="0"/>
              <a:t>                                    </a:t>
            </a:r>
            <a:r>
              <a:rPr lang="ja-JP" altLang="en-US" dirty="0"/>
              <a:t>あるか</a:t>
            </a:r>
            <a:r>
              <a:rPr lang="en-US" altLang="ja-JP" dirty="0"/>
              <a:t>-D</a:t>
            </a:r>
          </a:p>
          <a:p>
            <a:r>
              <a:rPr lang="en-US" altLang="ja-JP" dirty="0"/>
              <a:t>                                  </a:t>
            </a:r>
            <a:r>
              <a:rPr lang="ja-JP" altLang="en-US" dirty="0"/>
              <a:t>わからない</a:t>
            </a:r>
            <a:r>
              <a:rPr lang="en-US" altLang="ja-JP" dirty="0"/>
              <a:t>-D</a:t>
            </a:r>
          </a:p>
          <a:p>
            <a:r>
              <a:rPr lang="en-US" altLang="ja-JP" dirty="0"/>
              <a:t>                                |</a:t>
            </a:r>
            <a:r>
              <a:rPr lang="ja-JP" altLang="en-US" dirty="0"/>
              <a:t>乗り換え案内</a:t>
            </a:r>
            <a:r>
              <a:rPr lang="en-US" altLang="ja-JP" dirty="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50632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dirty="0" smtClean="0">
                <a:solidFill>
                  <a:schemeClr val="tx1"/>
                </a:solidFill>
              </a:rPr>
              <a:t> </a:t>
            </a:r>
            <a:r>
              <a:rPr lang="ja-JP" altLang="en-US" sz="1800" b="1" dirty="0">
                <a:solidFill>
                  <a:schemeClr val="tx1"/>
                </a:solidFill>
              </a:rPr>
              <a:t>「</a:t>
            </a:r>
            <a:r>
              <a:rPr lang="en-US" altLang="ja-JP" sz="1800" b="1" dirty="0">
                <a:solidFill>
                  <a:schemeClr val="tx1"/>
                </a:solidFill>
              </a:rPr>
              <a:t>Twitter </a:t>
            </a:r>
            <a:r>
              <a:rPr lang="ja-JP" altLang="en-US" sz="1800" b="1" dirty="0">
                <a:solidFill>
                  <a:schemeClr val="tx1"/>
                </a:solidFill>
              </a:rPr>
              <a:t>上で共感を生み出すツイートの性質に関する考察</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大川，高間，人工知能学会</a:t>
            </a:r>
            <a:r>
              <a:rPr lang="ja-JP" altLang="en-US" sz="1400" dirty="0">
                <a:solidFill>
                  <a:schemeClr val="tx1"/>
                </a:solidFill>
              </a:rPr>
              <a:t>，</a:t>
            </a:r>
            <a:r>
              <a:rPr lang="en-US" altLang="ja-JP" sz="1400" dirty="0" smtClean="0">
                <a:solidFill>
                  <a:schemeClr val="tx1"/>
                </a:solidFill>
              </a:rPr>
              <a:t>2012</a:t>
            </a:r>
            <a:r>
              <a:rPr lang="en-US" altLang="ja-JP" sz="1400" dirty="0">
                <a:solidFill>
                  <a:schemeClr val="tx1"/>
                </a:solidFill>
              </a:rPr>
              <a:t>)</a:t>
            </a:r>
          </a:p>
          <a:p>
            <a:pPr>
              <a:lnSpc>
                <a:spcPct val="100000"/>
              </a:lnSpc>
            </a:pPr>
            <a:r>
              <a:rPr lang="ja-JP" altLang="en-US" sz="1800" dirty="0">
                <a:solidFill>
                  <a:schemeClr val="tx1"/>
                </a:solidFill>
              </a:rPr>
              <a:t>→  ツイートに対し多くのユーザが共感するケースに着目し，発生メカニズムを</a:t>
            </a:r>
            <a:r>
              <a:rPr lang="ja-JP" altLang="en-US" sz="1800" dirty="0" smtClean="0">
                <a:solidFill>
                  <a:schemeClr val="tx1"/>
                </a:solidFill>
              </a:rPr>
              <a:t>解明を目指している．</a:t>
            </a:r>
            <a:endParaRPr lang="en-US" altLang="ja-JP" sz="1800" dirty="0">
              <a:solidFill>
                <a:schemeClr val="tx1"/>
              </a:solidFill>
            </a:endParaRPr>
          </a:p>
          <a:p>
            <a:pPr>
              <a:lnSpc>
                <a:spcPct val="100000"/>
              </a:lnSpc>
              <a:buFont typeface="Wingdings" panose="05000000000000000000" pitchFamily="2" charset="2"/>
              <a:buChar char="l"/>
            </a:pPr>
            <a:r>
              <a:rPr lang="ja-JP" altLang="en-US" sz="1800" b="1" dirty="0">
                <a:solidFill>
                  <a:schemeClr val="tx1"/>
                </a:solidFill>
              </a:rPr>
              <a:t> 「</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48979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45958"/>
            <a:ext cx="7543800" cy="991405"/>
          </a:xfrm>
        </p:spPr>
        <p:txBody>
          <a:bodyPr/>
          <a:lstStyle/>
          <a:p>
            <a:r>
              <a:rPr lang="ja-JP" altLang="en-US" dirty="0" smtClean="0"/>
              <a:t>関連研究</a:t>
            </a:r>
            <a:r>
              <a:rPr lang="en-US" altLang="ja-JP" dirty="0" smtClean="0"/>
              <a:t>(2)</a:t>
            </a:r>
            <a:endParaRPr kumimoji="1" lang="ja-JP" altLang="en-US" dirty="0"/>
          </a:p>
        </p:txBody>
      </p:sp>
      <p:sp>
        <p:nvSpPr>
          <p:cNvPr id="3" name="コンテンツ プレースホルダー 2"/>
          <p:cNvSpPr>
            <a:spLocks noGrp="1"/>
          </p:cNvSpPr>
          <p:nvPr>
            <p:ph idx="1"/>
          </p:nvPr>
        </p:nvSpPr>
        <p:spPr>
          <a:xfrm>
            <a:off x="312821" y="1845734"/>
            <a:ext cx="8542421" cy="4314434"/>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a:solidFill>
                  <a:prstClr val="black"/>
                </a:solidFill>
              </a:rPr>
              <a:t>「</a:t>
            </a:r>
            <a:r>
              <a:rPr lang="en-US" altLang="ja-JP" sz="1800" b="1" dirty="0">
                <a:solidFill>
                  <a:prstClr val="black"/>
                </a:solidFill>
              </a:rPr>
              <a:t>Twitter</a:t>
            </a:r>
            <a:r>
              <a:rPr lang="ja-JP" altLang="ja-JP" sz="1800" b="1" dirty="0" smtClean="0">
                <a:solidFill>
                  <a:prstClr val="black"/>
                </a:solidFill>
              </a:rPr>
              <a:t>に</a:t>
            </a:r>
            <a:r>
              <a:rPr lang="ja-JP" altLang="en-US" sz="1800" b="1" dirty="0" smtClean="0">
                <a:solidFill>
                  <a:prstClr val="black"/>
                </a:solidFill>
              </a:rPr>
              <a:t>おける言及関係によるクラスタリングを利用したスパムアカウント判定手法の検討」</a:t>
            </a:r>
            <a:r>
              <a:rPr lang="en-US" altLang="ja-JP" sz="1600" dirty="0" smtClean="0">
                <a:solidFill>
                  <a:prstClr val="black"/>
                </a:solidFill>
              </a:rPr>
              <a:t>(</a:t>
            </a:r>
            <a:r>
              <a:rPr lang="ja-JP" altLang="en-US" sz="1600" dirty="0" smtClean="0">
                <a:solidFill>
                  <a:prstClr val="black"/>
                </a:solidFill>
              </a:rPr>
              <a:t>菊池，吉村， 情報処理学会，</a:t>
            </a:r>
            <a:r>
              <a:rPr lang="en-US" altLang="ja-JP" sz="1600" dirty="0" smtClean="0">
                <a:solidFill>
                  <a:prstClr val="black"/>
                </a:solidFill>
              </a:rPr>
              <a:t>2014)</a:t>
            </a:r>
            <a:endParaRPr lang="ja-JP" altLang="ja-JP" sz="16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a:solidFill>
                  <a:prstClr val="black"/>
                </a:solidFill>
              </a:rPr>
              <a:t>→ </a:t>
            </a:r>
            <a:r>
              <a:rPr lang="ja-JP" altLang="en-US" sz="1800" kern="100" dirty="0" smtClean="0">
                <a:solidFill>
                  <a:prstClr val="black"/>
                </a:solidFill>
              </a:rPr>
              <a:t> </a:t>
            </a:r>
            <a:r>
              <a:rPr lang="en-US" altLang="ja-JP" sz="1800" kern="100" dirty="0" smtClean="0">
                <a:solidFill>
                  <a:prstClr val="black"/>
                </a:solidFill>
              </a:rPr>
              <a:t>Twitter</a:t>
            </a:r>
            <a:r>
              <a:rPr lang="ja-JP" altLang="en-US" sz="1800" kern="100" dirty="0" smtClean="0">
                <a:solidFill>
                  <a:prstClr val="black"/>
                </a:solidFill>
              </a:rPr>
              <a:t>のユーザの投稿を基に、クラスタ係数や普及数を指標したつながりの強弱を用いて，スパムアカウントの判定を行っている．</a:t>
            </a:r>
            <a:endParaRPr lang="en-US" altLang="ja-JP" sz="1800" kern="100" dirty="0" smtClean="0">
              <a:solidFill>
                <a:prstClr val="black"/>
              </a:solidFill>
            </a:endParaRPr>
          </a:p>
          <a:p>
            <a:pPr marL="173038" indent="-173038" algn="just">
              <a:lnSpc>
                <a:spcPct val="100000"/>
              </a:lnSpc>
              <a:buClr>
                <a:srgbClr val="1CADE4"/>
              </a:buClr>
              <a:buFont typeface="Wingdings" panose="05000000000000000000" pitchFamily="2" charset="2"/>
              <a:buChar char="l"/>
            </a:pPr>
            <a:r>
              <a:rPr lang="en-US" altLang="ja-JP" sz="1800" kern="100" dirty="0" smtClean="0">
                <a:solidFill>
                  <a:prstClr val="black"/>
                </a:solidFill>
              </a:rPr>
              <a:t> </a:t>
            </a:r>
            <a:r>
              <a:rPr lang="ja-JP" altLang="en-US" sz="1800" b="1" kern="100" dirty="0" smtClean="0">
                <a:solidFill>
                  <a:prstClr val="black"/>
                </a:solidFill>
              </a:rPr>
              <a:t>「</a:t>
            </a:r>
            <a:r>
              <a:rPr lang="en-US" altLang="ja-JP" sz="1800" b="1" kern="100" dirty="0" smtClean="0">
                <a:solidFill>
                  <a:prstClr val="black"/>
                </a:solidFill>
              </a:rPr>
              <a:t>Twitter</a:t>
            </a:r>
            <a:r>
              <a:rPr lang="ja-JP" altLang="en-US" sz="1800" b="1" kern="100" dirty="0" smtClean="0">
                <a:solidFill>
                  <a:prstClr val="black"/>
                </a:solidFill>
              </a:rPr>
              <a:t>におけるテレビ番組の実況ツイートの可視化」</a:t>
            </a:r>
            <a:r>
              <a:rPr lang="en-US" altLang="ja-JP" sz="1800" dirty="0" smtClean="0">
                <a:solidFill>
                  <a:prstClr val="black"/>
                </a:solidFill>
              </a:rPr>
              <a:t>(</a:t>
            </a:r>
            <a:r>
              <a:rPr lang="ja-JP" altLang="en-US" sz="1800" dirty="0" smtClean="0">
                <a:solidFill>
                  <a:prstClr val="black"/>
                </a:solidFill>
              </a:rPr>
              <a:t>菅野，竹島，加納， 東京工科大学，</a:t>
            </a:r>
            <a:r>
              <a:rPr lang="en-US" altLang="ja-JP" sz="1800" dirty="0">
                <a:solidFill>
                  <a:prstClr val="black"/>
                </a:solidFill>
              </a:rPr>
              <a:t>2014</a:t>
            </a:r>
            <a:r>
              <a:rPr lang="en-US" altLang="ja-JP" sz="1800" dirty="0" smtClean="0">
                <a:solidFill>
                  <a:prstClr val="black"/>
                </a:solidFill>
              </a:rPr>
              <a:t>)</a:t>
            </a:r>
          </a:p>
          <a:p>
            <a:pPr marL="276225" indent="-276225" algn="just">
              <a:lnSpc>
                <a:spcPct val="100000"/>
              </a:lnSpc>
              <a:buClr>
                <a:srgbClr val="1CADE4"/>
              </a:buClr>
              <a:buNone/>
            </a:pPr>
            <a:r>
              <a:rPr lang="en-US" altLang="ja-JP" sz="1800" dirty="0">
                <a:solidFill>
                  <a:prstClr val="black"/>
                </a:solidFill>
              </a:rPr>
              <a:t> </a:t>
            </a: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番組名</a:t>
            </a:r>
            <a:r>
              <a:rPr lang="en-US" altLang="ja-JP" sz="1800" dirty="0" smtClean="0">
                <a:solidFill>
                  <a:prstClr val="black"/>
                </a:solidFill>
              </a:rPr>
              <a:t>)</a:t>
            </a:r>
            <a:r>
              <a:rPr lang="ja-JP" altLang="en-US" sz="1800" dirty="0" smtClean="0">
                <a:solidFill>
                  <a:prstClr val="black"/>
                </a:solidFill>
              </a:rPr>
              <a:t>」が付加されたツイートを取得し，番組前･中･後の感情を分析し，それを可視化する．</a:t>
            </a:r>
            <a:endParaRPr lang="en-US" altLang="ja-JP" sz="1800" dirty="0" smtClean="0">
              <a:solidFill>
                <a:prstClr val="black"/>
              </a:solidFill>
            </a:endParaRPr>
          </a:p>
          <a:p>
            <a:pPr algn="just">
              <a:lnSpc>
                <a:spcPct val="100000"/>
              </a:lnSpc>
              <a:buClr>
                <a:srgbClr val="1CADE4"/>
              </a:buClr>
              <a:buFont typeface="Wingdings" panose="05000000000000000000" pitchFamily="2" charset="2"/>
              <a:buChar char="l"/>
            </a:pPr>
            <a:r>
              <a:rPr lang="en-US" altLang="ja-JP" sz="1800" dirty="0">
                <a:solidFill>
                  <a:prstClr val="black"/>
                </a:solidFill>
              </a:rPr>
              <a:t> </a:t>
            </a:r>
            <a:r>
              <a:rPr lang="ja-JP" altLang="en-US" sz="1800" b="1" dirty="0" smtClean="0">
                <a:solidFill>
                  <a:prstClr val="black"/>
                </a:solidFill>
              </a:rPr>
              <a:t>「</a:t>
            </a:r>
            <a:r>
              <a:rPr lang="en-US" altLang="ja-JP" sz="1800" b="1" dirty="0" smtClean="0">
                <a:solidFill>
                  <a:prstClr val="black"/>
                </a:solidFill>
              </a:rPr>
              <a:t>Twitter</a:t>
            </a:r>
            <a:r>
              <a:rPr lang="ja-JP" altLang="en-US" sz="1800" b="1" dirty="0" smtClean="0">
                <a:solidFill>
                  <a:prstClr val="black"/>
                </a:solidFill>
              </a:rPr>
              <a:t>上のあるユーザの意外な情報仲秋方法の提案」</a:t>
            </a:r>
            <a:r>
              <a:rPr lang="en-US" altLang="ja-JP" sz="1800" dirty="0" smtClean="0">
                <a:solidFill>
                  <a:prstClr val="black"/>
                </a:solidFill>
              </a:rPr>
              <a:t>(</a:t>
            </a:r>
            <a:r>
              <a:rPr lang="ja-JP" altLang="en-US" sz="1800" dirty="0" smtClean="0">
                <a:solidFill>
                  <a:prstClr val="black"/>
                </a:solidFill>
              </a:rPr>
              <a:t>大原，灘本，甲南大学，</a:t>
            </a:r>
            <a:r>
              <a:rPr lang="en-US" altLang="ja-JP" sz="1800" dirty="0" smtClean="0">
                <a:solidFill>
                  <a:prstClr val="black"/>
                </a:solidFill>
              </a:rPr>
              <a:t>2014)</a:t>
            </a:r>
          </a:p>
          <a:p>
            <a:pPr marL="276225" indent="-276225" algn="just">
              <a:lnSpc>
                <a:spcPct val="100000"/>
              </a:lnSpc>
              <a:buClr>
                <a:srgbClr val="1CADE4"/>
              </a:buClr>
              <a:buNone/>
            </a:pPr>
            <a:r>
              <a:rPr lang="ja-JP" altLang="en-US" sz="1800" dirty="0" smtClean="0">
                <a:solidFill>
                  <a:prstClr val="black"/>
                </a:solidFill>
              </a:rPr>
              <a:t>→ </a:t>
            </a:r>
            <a:r>
              <a:rPr lang="en-US" altLang="ja-JP" sz="1800" dirty="0" smtClean="0">
                <a:solidFill>
                  <a:prstClr val="black"/>
                </a:solidFill>
              </a:rPr>
              <a:t>Twitter</a:t>
            </a:r>
            <a:r>
              <a:rPr lang="ja-JP" altLang="en-US" sz="1800" dirty="0" smtClean="0">
                <a:solidFill>
                  <a:prstClr val="black"/>
                </a:solidFill>
              </a:rPr>
              <a:t>ユーザの内容や属性データから</a:t>
            </a:r>
            <a:r>
              <a:rPr lang="en-US" altLang="ja-JP" sz="1800" dirty="0" smtClean="0">
                <a:solidFill>
                  <a:prstClr val="black"/>
                </a:solidFill>
              </a:rPr>
              <a:t>Twitter</a:t>
            </a:r>
            <a:r>
              <a:rPr lang="ja-JP" altLang="en-US" sz="1800" dirty="0">
                <a:solidFill>
                  <a:prstClr val="black"/>
                </a:solidFill>
              </a:rPr>
              <a:t>ユーザ</a:t>
            </a:r>
            <a:r>
              <a:rPr lang="ja-JP" altLang="en-US" sz="1800" dirty="0" smtClean="0">
                <a:solidFill>
                  <a:prstClr val="black"/>
                </a:solidFill>
              </a:rPr>
              <a:t>の近況の変化の情報を抽出する手法の提案を行う．</a:t>
            </a:r>
            <a:endParaRPr lang="ja-JP" altLang="ja-JP" sz="1800" dirty="0">
              <a:solidFill>
                <a:prstClr val="black"/>
              </a:solidFill>
            </a:endParaRPr>
          </a:p>
          <a:p>
            <a:pPr lvl="0" algn="just">
              <a:lnSpc>
                <a:spcPct val="100000"/>
              </a:lnSpc>
              <a:buClr>
                <a:srgbClr val="1CADE4"/>
              </a:buClr>
              <a:buFont typeface="Wingdings" panose="05000000000000000000" pitchFamily="2" charset="2"/>
              <a:buChar char="l"/>
            </a:pPr>
            <a:endParaRPr lang="en-US" altLang="ja-JP" sz="1800" b="1" kern="100" dirty="0" smtClean="0">
              <a:solidFill>
                <a:prstClr val="black"/>
              </a:solidFill>
            </a:endParaRPr>
          </a:p>
          <a:p>
            <a:pPr marL="0" lvl="0" indent="0" algn="just">
              <a:lnSpc>
                <a:spcPct val="100000"/>
              </a:lnSpc>
              <a:buClr>
                <a:srgbClr val="1CADE4"/>
              </a:buClr>
              <a:buNone/>
            </a:pPr>
            <a:endParaRPr lang="ja-JP" altLang="ja-JP" sz="1800" kern="100" dirty="0">
              <a:solidFill>
                <a:prstClr val="black"/>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40347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6"/>
          </a:xfrm>
        </p:spPr>
        <p:txBody>
          <a:bodyPr/>
          <a:lstStyle/>
          <a:p>
            <a:r>
              <a:rPr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b="1" dirty="0" smtClean="0">
                <a:solidFill>
                  <a:srgbClr val="FF0000"/>
                </a:solidFill>
              </a:rPr>
              <a:t> </a:t>
            </a:r>
            <a:r>
              <a:rPr lang="en-US" altLang="ja-JP" dirty="0" err="1" smtClean="0"/>
              <a:t>SNS</a:t>
            </a:r>
            <a:r>
              <a:rPr lang="ja-JP" altLang="en-US" dirty="0"/>
              <a:t>上においては，改善点，良い点が投稿されることがある</a:t>
            </a:r>
            <a:r>
              <a:rPr lang="ja-JP" altLang="en-US" dirty="0" smtClean="0"/>
              <a:t>．</a:t>
            </a:r>
            <a:endParaRPr lang="en-US" altLang="ja-JP" dirty="0" smtClean="0"/>
          </a:p>
          <a:p>
            <a:pPr>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b="1" dirty="0">
                <a:solidFill>
                  <a:srgbClr val="FF0000"/>
                </a:solidFill>
              </a:rPr>
              <a:t> </a:t>
            </a:r>
            <a:r>
              <a:rPr lang="ja-JP" altLang="en-US" dirty="0"/>
              <a:t>しかし，駅のレビューにおいては．駅ごとにしかなく，駅の特定の場所のプレビューは存在しない</a:t>
            </a:r>
            <a:r>
              <a:rPr lang="ja-JP" altLang="en-US" dirty="0" smtClean="0"/>
              <a:t>．</a:t>
            </a:r>
            <a:endParaRPr lang="en-US" altLang="ja-JP" dirty="0" smtClean="0"/>
          </a:p>
          <a:p>
            <a:pPr marL="180975" indent="-180975">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dirty="0"/>
              <a:t> </a:t>
            </a:r>
            <a:r>
              <a:rPr lang="ja-JP" altLang="en-US" dirty="0"/>
              <a:t>特定の場所の投稿等を把握することによって</a:t>
            </a:r>
            <a:r>
              <a:rPr lang="ja-JP" altLang="en-US" dirty="0" smtClean="0"/>
              <a:t>，様々な意見を</a:t>
            </a:r>
            <a:r>
              <a:rPr lang="ja-JP" altLang="en-US" dirty="0" smtClean="0"/>
              <a:t>まとめる．</a:t>
            </a:r>
            <a:endParaRPr lang="en-US" altLang="ja-JP" dirty="0" smtClean="0"/>
          </a:p>
          <a:p>
            <a:pPr marL="180975" indent="-180975">
              <a:buFont typeface="Wingdings" panose="05000000000000000000" pitchFamily="2" charset="2"/>
              <a:buChar char="l"/>
            </a:pPr>
            <a:endParaRPr lang="en-US" altLang="ja-JP" dirty="0"/>
          </a:p>
          <a:p>
            <a:pPr marL="180975" indent="-180975">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899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p:txBody>
          <a:bodyPr>
            <a:normAutofit/>
          </a:bodyPr>
          <a:lstStyle/>
          <a:p>
            <a:pPr marL="174625" indent="-174625">
              <a:lnSpc>
                <a:spcPts val="2100"/>
              </a:lnSpc>
              <a:buFont typeface="Wingdings" panose="05000000000000000000" pitchFamily="2" charset="2"/>
              <a:buChar char="l"/>
            </a:pPr>
            <a:r>
              <a:rPr lang="ja-JP" altLang="en-US" sz="1800" dirty="0" smtClean="0"/>
              <a:t> 旅行者に向けていきたい．</a:t>
            </a:r>
            <a:endParaRPr lang="en-US" altLang="ja-JP" sz="1800" dirty="0" smtClean="0">
              <a:solidFill>
                <a:schemeClr val="tx1"/>
              </a:solidFill>
            </a:endParaRPr>
          </a:p>
          <a:p>
            <a:pPr>
              <a:lnSpc>
                <a:spcPts val="21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ja-JP" altLang="en-US" sz="1800" b="1" dirty="0">
                <a:solidFill>
                  <a:schemeClr val="tx1"/>
                </a:solidFill>
              </a:rPr>
              <a:t> </a:t>
            </a:r>
            <a:r>
              <a:rPr lang="ja-JP" altLang="en-US" sz="1800" b="1" dirty="0" smtClean="0">
                <a:solidFill>
                  <a:schemeClr val="tx1"/>
                </a:solidFill>
              </a:rPr>
              <a:t>取得</a:t>
            </a:r>
            <a:r>
              <a:rPr lang="ja-JP" altLang="en-US" sz="1800" b="1" dirty="0">
                <a:solidFill>
                  <a:schemeClr val="tx1"/>
                </a:solidFill>
              </a:rPr>
              <a:t>した投稿を基に</a:t>
            </a:r>
            <a:r>
              <a:rPr lang="ja-JP" altLang="en-US" sz="1800" b="1" dirty="0" smtClean="0">
                <a:solidFill>
                  <a:schemeClr val="tx1"/>
                </a:solidFill>
              </a:rPr>
              <a:t>，同じ部分での改善点や良い点の投稿数がどれほどあるかを同じような言い回し</a:t>
            </a:r>
            <a:r>
              <a:rPr lang="ja-JP" altLang="en-US" sz="1800" b="1" dirty="0">
                <a:solidFill>
                  <a:schemeClr val="tx1"/>
                </a:solidFill>
              </a:rPr>
              <a:t>で</a:t>
            </a:r>
            <a:r>
              <a:rPr lang="ja-JP" altLang="en-US" sz="1800" b="1" dirty="0" smtClean="0">
                <a:solidFill>
                  <a:schemeClr val="tx1"/>
                </a:solidFill>
              </a:rPr>
              <a:t>分類分け</a:t>
            </a:r>
            <a:r>
              <a:rPr lang="ja-JP" altLang="en-US" sz="1800" b="1" dirty="0" smtClean="0"/>
              <a:t>，係り受け解析</a:t>
            </a:r>
            <a:r>
              <a:rPr lang="ja-JP" altLang="en-US" sz="1800" b="1" dirty="0" smtClean="0">
                <a:solidFill>
                  <a:schemeClr val="tx1"/>
                </a:solidFill>
              </a:rPr>
              <a:t>を行う．</a:t>
            </a: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が駅ごとに把握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下矢印 4"/>
          <p:cNvSpPr/>
          <p:nvPr/>
        </p:nvSpPr>
        <p:spPr>
          <a:xfrm>
            <a:off x="3469106" y="3544593"/>
            <a:ext cx="1665514" cy="1045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en-US" altLang="ja-JP" sz="1800" dirty="0" smtClean="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参照</a:t>
            </a:r>
            <a:r>
              <a:rPr lang="en-US" altLang="ja-JP" sz="1800" dirty="0" smtClean="0">
                <a:latin typeface="+mj-ea"/>
                <a:cs typeface="Arial Unicode MS" panose="020B0604020202020204" pitchFamily="50" charset="-128"/>
              </a:rPr>
              <a:t>         </a:t>
            </a: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表示</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係り受け解析</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smtClean="0">
                <a:solidFill>
                  <a:srgbClr val="FF0000"/>
                </a:solidFill>
              </a:rPr>
              <a:t>取得</a:t>
            </a:r>
            <a:r>
              <a:rPr lang="ja-JP" altLang="en-US" sz="1400" dirty="0" smtClean="0">
                <a:solidFill>
                  <a:schemeClr val="tx1"/>
                </a:solidFill>
              </a:rPr>
              <a:t>         </a:t>
            </a:r>
            <a:r>
              <a:rPr lang="en-US" altLang="ja-JP" sz="1400" dirty="0" err="1" smtClean="0">
                <a:solidFill>
                  <a:schemeClr val="tx1"/>
                </a:solidFill>
              </a:rPr>
              <a:t>SNS</a:t>
            </a:r>
            <a:r>
              <a:rPr lang="ja-JP" altLang="en-US" sz="1400" dirty="0" smtClean="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smtClean="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126988" y="2484109"/>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吹き出</a:t>
            </a:r>
            <a:r>
              <a:rPr kumimoji="1" lang="ja-JP" altLang="en-US"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296495" y="3671787"/>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1994366" y="3078374"/>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1569" y="4177167"/>
            <a:ext cx="322831" cy="322831"/>
          </a:xfrm>
          <a:prstGeom prst="rect">
            <a:avLst/>
          </a:prstGeom>
        </p:spPr>
      </p:pic>
      <p:sp>
        <p:nvSpPr>
          <p:cNvPr id="20" name="正方形/長方形 19"/>
          <p:cNvSpPr/>
          <p:nvPr/>
        </p:nvSpPr>
        <p:spPr>
          <a:xfrm>
            <a:off x="4062717" y="2378448"/>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CaboCha</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上矢印 20"/>
          <p:cNvSpPr/>
          <p:nvPr/>
        </p:nvSpPr>
        <p:spPr>
          <a:xfrm>
            <a:off x="4383583" y="3092116"/>
            <a:ext cx="324076" cy="8462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16200000">
            <a:off x="3434177" y="2371138"/>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2345" y="3770335"/>
            <a:ext cx="1078844" cy="1078844"/>
          </a:xfrm>
          <a:prstGeom prst="rect">
            <a:avLst/>
          </a:prstGeom>
        </p:spPr>
      </p:pic>
    </p:spTree>
    <p:extLst>
      <p:ext uri="{BB962C8B-B14F-4D97-AF65-F5344CB8AC3E}">
        <p14:creationId xmlns:p14="http://schemas.microsoft.com/office/powerpoint/2010/main" val="2193782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200"/>
              </a:lnSpc>
              <a:buClr>
                <a:srgbClr val="1CADE4"/>
              </a:buClr>
              <a:buFont typeface="Wingdings" panose="05000000000000000000" pitchFamily="2" charset="2"/>
              <a:buChar char="l"/>
            </a:pPr>
            <a:r>
              <a:rPr lang="ja-JP" altLang="en-US" sz="1800" dirty="0" smtClean="0">
                <a:solidFill>
                  <a:schemeClr val="tx1"/>
                </a:solidFill>
              </a:rPr>
              <a:t>取得</a:t>
            </a:r>
            <a:r>
              <a:rPr lang="ja-JP" altLang="en-US" sz="1800" dirty="0">
                <a:solidFill>
                  <a:schemeClr val="tx1"/>
                </a:solidFill>
              </a:rPr>
              <a:t>した投稿を基に，どの箇所に改善の声，また良い点の投稿が集中しているか</a:t>
            </a:r>
            <a:r>
              <a:rPr lang="ja-JP" altLang="en-US" sz="1800" dirty="0" smtClean="0">
                <a:solidFill>
                  <a:schemeClr val="tx1"/>
                </a:solidFill>
              </a:rPr>
              <a:t>を</a:t>
            </a:r>
            <a:r>
              <a:rPr lang="ja-JP" altLang="en-US" sz="1800" b="1" dirty="0" smtClean="0"/>
              <a:t>係り受け解析，</a:t>
            </a:r>
            <a:r>
              <a:rPr lang="ja-JP" altLang="en-US" sz="1800" b="1" dirty="0" smtClean="0">
                <a:solidFill>
                  <a:schemeClr val="tx1"/>
                </a:solidFill>
              </a:rPr>
              <a:t>クラスタリング</a:t>
            </a:r>
            <a:r>
              <a:rPr lang="ja-JP" altLang="en-US" sz="1800" b="1" dirty="0">
                <a:solidFill>
                  <a:schemeClr val="tx1"/>
                </a:solidFill>
              </a:rPr>
              <a:t>を用いて分類を行う</a:t>
            </a:r>
            <a:r>
              <a:rPr lang="ja-JP" altLang="en-US" sz="1800" b="1" dirty="0" smtClean="0">
                <a:solidFill>
                  <a:schemeClr val="tx1"/>
                </a:solidFill>
              </a:rPr>
              <a:t>．</a:t>
            </a:r>
            <a:endParaRPr lang="en-US" altLang="ja-JP" sz="1800" b="1"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ターミナル</a:t>
            </a:r>
            <a:r>
              <a:rPr lang="ja-JP" altLang="en-US" sz="1800" dirty="0">
                <a:solidFill>
                  <a:schemeClr val="tx1"/>
                </a:solidFill>
              </a:rPr>
              <a:t>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endParaRPr lang="en-US" altLang="ja-JP" sz="1800" b="1" dirty="0" smtClean="0">
              <a:solidFill>
                <a:schemeClr val="tx1"/>
              </a:solidFill>
            </a:endParaRPr>
          </a:p>
          <a:p>
            <a:pPr marL="0" indent="0">
              <a:lnSpc>
                <a:spcPts val="1700"/>
              </a:lnSpc>
              <a:buClr>
                <a:srgbClr val="1CADE4"/>
              </a:buClr>
              <a:buNone/>
            </a:pPr>
            <a:r>
              <a:rPr lang="ja-JP" altLang="en-US" sz="1400" dirty="0"/>
              <a:t>吹き出</a:t>
            </a:r>
            <a:r>
              <a:rPr lang="ja-JP" altLang="en-US" sz="1400" dirty="0" smtClean="0"/>
              <a:t>し</a:t>
            </a:r>
            <a:r>
              <a:rPr lang="ja-JP" altLang="en-US" sz="1400" dirty="0" smtClean="0">
                <a:solidFill>
                  <a:schemeClr val="tx1"/>
                </a:solidFill>
              </a:rPr>
              <a:t>の</a:t>
            </a:r>
            <a:r>
              <a:rPr lang="ja-JP" altLang="en-US" sz="1400" dirty="0">
                <a:solidFill>
                  <a:schemeClr val="tx1"/>
                </a:solidFill>
              </a:rPr>
              <a:t>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四角形吹き出し 4"/>
          <p:cNvSpPr/>
          <p:nvPr/>
        </p:nvSpPr>
        <p:spPr>
          <a:xfrm>
            <a:off x="2514177" y="4460212"/>
            <a:ext cx="2199994" cy="887240"/>
          </a:xfrm>
          <a:prstGeom prst="wedgeRect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smtClean="0">
                <a:latin typeface="メイリオ" panose="020B0604030504040204" pitchFamily="50" charset="-128"/>
                <a:ea typeface="メイリオ" panose="020B0604030504040204" pitchFamily="50" charset="-128"/>
                <a:cs typeface="メイリオ" panose="020B0604030504040204" pitchFamily="50" charset="-128"/>
              </a:rPr>
              <a:t>通路が狭い</a:t>
            </a:r>
            <a:endPar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四角形吹き出し 5"/>
          <p:cNvSpPr/>
          <p:nvPr/>
        </p:nvSpPr>
        <p:spPr>
          <a:xfrm>
            <a:off x="5146150" y="4460212"/>
            <a:ext cx="2095198" cy="887242"/>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smtClean="0">
                <a:latin typeface="メイリオ" panose="020B0604030504040204" pitchFamily="50" charset="-128"/>
                <a:ea typeface="メイリオ" panose="020B0604030504040204" pitchFamily="50" charset="-128"/>
                <a:cs typeface="メイリオ" panose="020B0604030504040204" pitchFamily="50" charset="-128"/>
              </a:rPr>
              <a:t>案内がわかりやすい</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 ターン矢印 9"/>
          <p:cNvSpPr/>
          <p:nvPr/>
        </p:nvSpPr>
        <p:spPr>
          <a:xfrm flipH="1">
            <a:off x="3043615" y="3475615"/>
            <a:ext cx="1839172" cy="631179"/>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U ターン矢印 7"/>
          <p:cNvSpPr/>
          <p:nvPr/>
        </p:nvSpPr>
        <p:spPr>
          <a:xfrm flipV="1">
            <a:off x="1601483" y="4364111"/>
            <a:ext cx="3156634" cy="85342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kumimoji="1" lang="ja-JP" altLang="en-US" dirty="0">
              <a:solidFill>
                <a:schemeClr val="tx1"/>
              </a:solidFill>
            </a:endParaRPr>
          </a:p>
        </p:txBody>
      </p:sp>
      <p:sp>
        <p:nvSpPr>
          <p:cNvPr id="2" name="タイトル 1"/>
          <p:cNvSpPr>
            <a:spLocks noGrp="1"/>
          </p:cNvSpPr>
          <p:nvPr>
            <p:ph type="title"/>
          </p:nvPr>
        </p:nvSpPr>
        <p:spPr>
          <a:xfrm>
            <a:off x="822959" y="801448"/>
            <a:ext cx="7543800" cy="907184"/>
          </a:xfrm>
        </p:spPr>
        <p:txBody>
          <a:bodyPr/>
          <a:lstStyle/>
          <a:p>
            <a:r>
              <a:rPr lang="ja-JP" altLang="en-US" dirty="0" smtClean="0"/>
              <a:t>係り受けについて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sz="1700" dirty="0"/>
              <a:t>係り受</a:t>
            </a:r>
            <a:r>
              <a:rPr lang="ja-JP" altLang="en-US" sz="1700" dirty="0" smtClean="0"/>
              <a:t>けとは，</a:t>
            </a:r>
            <a:r>
              <a:rPr lang="en-US" altLang="ja-JP" sz="1700" dirty="0" smtClean="0"/>
              <a:t>2</a:t>
            </a:r>
            <a:r>
              <a:rPr lang="ja-JP" altLang="en-US" sz="1700" dirty="0" err="1" smtClean="0"/>
              <a:t>つの</a:t>
            </a:r>
            <a:r>
              <a:rPr lang="ja-JP" altLang="en-US" sz="1700" dirty="0" smtClean="0"/>
              <a:t>文節が意味の上で結びついている状態を指す．</a:t>
            </a:r>
            <a:endParaRPr lang="en-US" altLang="ja-JP" sz="1700" dirty="0" smtClean="0"/>
          </a:p>
          <a:p>
            <a:r>
              <a:rPr lang="ja-JP" altLang="en-US" sz="1700" dirty="0" smtClean="0"/>
              <a:t>例文「これから電車に乗る」</a:t>
            </a:r>
            <a:endParaRPr lang="en-US" altLang="ja-JP" sz="1700" dirty="0" smtClean="0"/>
          </a:p>
          <a:p>
            <a:pPr marL="0" indent="0">
              <a:buNone/>
            </a:pPr>
            <a:endParaRPr kumimoji="1" lang="en-US" altLang="ja-JP" sz="1400" dirty="0" smtClean="0"/>
          </a:p>
          <a:p>
            <a:pPr marL="0" indent="0">
              <a:buNone/>
            </a:pPr>
            <a:r>
              <a:rPr lang="en-US" altLang="ja-JP" sz="1400" dirty="0"/>
              <a:t> </a:t>
            </a:r>
            <a:endParaRPr lang="en-US" altLang="ja-JP" sz="1400" dirty="0" smtClean="0"/>
          </a:p>
          <a:p>
            <a:pPr marL="0" indent="0">
              <a:buNone/>
            </a:pPr>
            <a:r>
              <a:rPr lang="en-US" altLang="ja-JP" sz="1400" dirty="0" smtClean="0"/>
              <a:t>                                              </a:t>
            </a:r>
            <a:r>
              <a:rPr lang="ja-JP" altLang="en-US" sz="1400" dirty="0"/>
              <a:t> </a:t>
            </a:r>
            <a:r>
              <a:rPr lang="ja-JP" altLang="en-US" sz="1400" dirty="0" smtClean="0"/>
              <a:t>   </a:t>
            </a:r>
            <a:r>
              <a:rPr lang="en-US" altLang="ja-JP" sz="1400" dirty="0" smtClean="0"/>
              <a:t> </a:t>
            </a:r>
            <a:r>
              <a:rPr lang="ja-JP" altLang="en-US" sz="1600" dirty="0" smtClean="0"/>
              <a:t>受ける</a:t>
            </a:r>
            <a:endParaRPr kumimoji="1" lang="en-US" altLang="ja-JP" sz="1600" dirty="0"/>
          </a:p>
          <a:p>
            <a:endParaRPr lang="en-US" altLang="ja-JP" dirty="0" smtClean="0"/>
          </a:p>
          <a:p>
            <a:endParaRPr kumimoji="1" lang="en-US" altLang="ja-JP" dirty="0"/>
          </a:p>
          <a:p>
            <a:endParaRPr lang="en-US" altLang="ja-JP" dirty="0" smtClean="0"/>
          </a:p>
          <a:p>
            <a:endParaRPr kumimoji="1" lang="en-US" altLang="ja-JP" dirty="0" smtClean="0"/>
          </a:p>
          <a:p>
            <a:endParaRPr kumimoji="1" lang="en-US" altLang="ja-JP" dirty="0"/>
          </a:p>
          <a:p>
            <a:pPr marL="0" indent="0">
              <a:lnSpc>
                <a:spcPts val="1700"/>
              </a:lnSpc>
              <a:buNone/>
            </a:pPr>
            <a:r>
              <a:rPr lang="en-US" altLang="ja-JP" dirty="0"/>
              <a:t> </a:t>
            </a:r>
            <a:r>
              <a:rPr lang="en-US" altLang="ja-JP" dirty="0" smtClean="0"/>
              <a:t>                        </a:t>
            </a:r>
            <a:r>
              <a:rPr kumimoji="1" lang="ja-JP" altLang="en-US" sz="1600" dirty="0" smtClean="0"/>
              <a:t>係る</a:t>
            </a:r>
            <a:endParaRPr kumimoji="1" lang="ja-JP" altLang="en-US" sz="1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角丸四角形 4"/>
          <p:cNvSpPr/>
          <p:nvPr/>
        </p:nvSpPr>
        <p:spPr>
          <a:xfrm>
            <a:off x="1090060" y="3916616"/>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これから</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角丸四角形 5"/>
          <p:cNvSpPr/>
          <p:nvPr/>
        </p:nvSpPr>
        <p:spPr>
          <a:xfrm>
            <a:off x="2468879" y="3928308"/>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電車に</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角丸四角形 6"/>
          <p:cNvSpPr/>
          <p:nvPr/>
        </p:nvSpPr>
        <p:spPr>
          <a:xfrm>
            <a:off x="3963201" y="3928307"/>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乗る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52427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149094</TotalTime>
  <Words>1754</Words>
  <Application>Microsoft Office PowerPoint</Application>
  <PresentationFormat>画面に合わせる (4:3)</PresentationFormat>
  <Paragraphs>303</Paragraphs>
  <Slides>27</Slides>
  <Notes>4</Notes>
  <HiddenSlides>13</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27</vt:i4>
      </vt:variant>
    </vt:vector>
  </HeadingPairs>
  <TitlesOfParts>
    <vt:vector size="36" baseType="lpstr">
      <vt:lpstr>Arial Unicode MS</vt:lpstr>
      <vt:lpstr>ＭＳ Ｐゴシック</vt:lpstr>
      <vt:lpstr>メイリオ</vt:lpstr>
      <vt:lpstr>Arial</vt:lpstr>
      <vt:lpstr>Calibri</vt:lpstr>
      <vt:lpstr>Calibri Light</vt:lpstr>
      <vt:lpstr>FuturaExtended</vt:lpstr>
      <vt:lpstr>Wingdings</vt:lpstr>
      <vt:lpstr>レトロスペクト</vt:lpstr>
      <vt:lpstr>PowerPoint プレゼンテーション</vt:lpstr>
      <vt:lpstr>研究背景</vt:lpstr>
      <vt:lpstr>関連研究(1)</vt:lpstr>
      <vt:lpstr>関連研究(2)</vt:lpstr>
      <vt:lpstr>研究動機</vt:lpstr>
      <vt:lpstr>本研究のアプローチ</vt:lpstr>
      <vt:lpstr>提案システム</vt:lpstr>
      <vt:lpstr>実装</vt:lpstr>
      <vt:lpstr>係り受けについて</vt:lpstr>
      <vt:lpstr>実験(1/3)</vt:lpstr>
      <vt:lpstr>実験(2/3)</vt:lpstr>
      <vt:lpstr>実験(3/3)</vt:lpstr>
      <vt:lpstr>今後の予定</vt:lpstr>
      <vt:lpstr>PowerPoint プレゼンテーション</vt:lpstr>
      <vt:lpstr>実験方法(1)</vt:lpstr>
      <vt:lpstr>実験(1)</vt:lpstr>
      <vt:lpstr>実験(2)</vt:lpstr>
      <vt:lpstr>実験(1)</vt:lpstr>
      <vt:lpstr>提案システム</vt:lpstr>
      <vt:lpstr>研究動機(2)･･･クラスタリング</vt:lpstr>
      <vt:lpstr>実験(2)</vt:lpstr>
      <vt:lpstr>研究動機(3)･･･係り受け</vt:lpstr>
      <vt:lpstr>研究動機</vt:lpstr>
      <vt:lpstr>実験(3)</vt:lpstr>
      <vt:lpstr>言い回しが類似している言葉</vt:lpstr>
      <vt:lpstr>単語の一例</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842</cp:revision>
  <cp:lastPrinted>2017-07-25T08:59:50Z</cp:lastPrinted>
  <dcterms:created xsi:type="dcterms:W3CDTF">2017-05-11T07:09:22Z</dcterms:created>
  <dcterms:modified xsi:type="dcterms:W3CDTF">2017-11-22T01:35:13Z</dcterms:modified>
</cp:coreProperties>
</file>