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32"/>
  </p:notesMasterIdLst>
  <p:sldIdLst>
    <p:sldId id="256" r:id="rId2"/>
    <p:sldId id="273" r:id="rId3"/>
    <p:sldId id="258" r:id="rId4"/>
    <p:sldId id="289" r:id="rId5"/>
    <p:sldId id="308" r:id="rId6"/>
    <p:sldId id="294" r:id="rId7"/>
    <p:sldId id="259" r:id="rId8"/>
    <p:sldId id="301" r:id="rId9"/>
    <p:sldId id="283" r:id="rId10"/>
    <p:sldId id="302" r:id="rId11"/>
    <p:sldId id="303" r:id="rId12"/>
    <p:sldId id="304" r:id="rId13"/>
    <p:sldId id="305" r:id="rId14"/>
    <p:sldId id="281" r:id="rId15"/>
    <p:sldId id="307" r:id="rId16"/>
    <p:sldId id="306" r:id="rId17"/>
    <p:sldId id="309" r:id="rId18"/>
    <p:sldId id="299" r:id="rId19"/>
    <p:sldId id="300" r:id="rId20"/>
    <p:sldId id="298" r:id="rId21"/>
    <p:sldId id="269" r:id="rId22"/>
    <p:sldId id="272" r:id="rId23"/>
    <p:sldId id="292" r:id="rId24"/>
    <p:sldId id="291" r:id="rId25"/>
    <p:sldId id="295" r:id="rId26"/>
    <p:sldId id="280" r:id="rId27"/>
    <p:sldId id="296" r:id="rId28"/>
    <p:sldId id="287" r:id="rId29"/>
    <p:sldId id="284" r:id="rId30"/>
    <p:sldId id="297" r:id="rId31"/>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000" autoAdjust="0"/>
  </p:normalViewPr>
  <p:slideViewPr>
    <p:cSldViewPr snapToGrid="0">
      <p:cViewPr varScale="1">
        <p:scale>
          <a:sx n="93" d="100"/>
          <a:sy n="93" d="100"/>
        </p:scale>
        <p:origin x="133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8</a:t>
            </a:fld>
            <a:endParaRPr kumimoji="1" lang="ja-JP" altLang="en-US"/>
          </a:p>
        </p:txBody>
      </p:sp>
    </p:spTree>
    <p:extLst>
      <p:ext uri="{BB962C8B-B14F-4D97-AF65-F5344CB8AC3E}">
        <p14:creationId xmlns:p14="http://schemas.microsoft.com/office/powerpoint/2010/main" val="139522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14</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22</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890337"/>
            <a:ext cx="7543800" cy="847026"/>
          </a:xfrm>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11/29/2017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11/29/2017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11/29/2017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 ターン矢印 9"/>
          <p:cNvSpPr/>
          <p:nvPr/>
        </p:nvSpPr>
        <p:spPr>
          <a:xfrm flipH="1">
            <a:off x="3043615" y="3475615"/>
            <a:ext cx="1839172" cy="63117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U ターン矢印 7"/>
          <p:cNvSpPr/>
          <p:nvPr/>
        </p:nvSpPr>
        <p:spPr>
          <a:xfrm flipV="1">
            <a:off x="1601483" y="4364111"/>
            <a:ext cx="3156634" cy="8534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kumimoji="1" lang="ja-JP" altLang="en-US" dirty="0">
              <a:solidFill>
                <a:schemeClr val="tx1"/>
              </a:solidFill>
            </a:endParaRPr>
          </a:p>
        </p:txBody>
      </p:sp>
      <p:sp>
        <p:nvSpPr>
          <p:cNvPr id="2" name="タイトル 1"/>
          <p:cNvSpPr>
            <a:spLocks noGrp="1"/>
          </p:cNvSpPr>
          <p:nvPr>
            <p:ph type="title"/>
          </p:nvPr>
        </p:nvSpPr>
        <p:spPr>
          <a:xfrm>
            <a:off x="822959" y="801448"/>
            <a:ext cx="7543800" cy="907184"/>
          </a:xfrm>
        </p:spPr>
        <p:txBody>
          <a:bodyPr/>
          <a:lstStyle/>
          <a:p>
            <a:r>
              <a:rPr lang="ja-JP" altLang="en-US" dirty="0" smtClean="0"/>
              <a:t>係り受けについて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sz="1700" dirty="0"/>
              <a:t>係り受</a:t>
            </a:r>
            <a:r>
              <a:rPr lang="ja-JP" altLang="en-US" sz="1700" dirty="0" smtClean="0"/>
              <a:t>けとは，</a:t>
            </a:r>
            <a:r>
              <a:rPr lang="en-US" altLang="ja-JP" sz="1700" dirty="0" smtClean="0"/>
              <a:t>2</a:t>
            </a:r>
            <a:r>
              <a:rPr lang="ja-JP" altLang="en-US" sz="1700" dirty="0" err="1" smtClean="0"/>
              <a:t>つの</a:t>
            </a:r>
            <a:r>
              <a:rPr lang="ja-JP" altLang="en-US" sz="1700" dirty="0" smtClean="0"/>
              <a:t>文節が意味の上で結びついている状態を指す．</a:t>
            </a:r>
            <a:endParaRPr lang="en-US" altLang="ja-JP" sz="1700" dirty="0" smtClean="0"/>
          </a:p>
          <a:p>
            <a:r>
              <a:rPr lang="ja-JP" altLang="en-US" sz="1700" dirty="0" smtClean="0"/>
              <a:t>例文「これから電車に乗る」</a:t>
            </a:r>
            <a:endParaRPr lang="en-US" altLang="ja-JP" sz="1700" dirty="0" smtClean="0"/>
          </a:p>
          <a:p>
            <a:pPr marL="0" indent="0">
              <a:buNone/>
            </a:pPr>
            <a:endParaRPr kumimoji="1" lang="en-US" altLang="ja-JP" sz="1400" dirty="0" smtClean="0"/>
          </a:p>
          <a:p>
            <a:pPr marL="0" indent="0">
              <a:buNone/>
            </a:pPr>
            <a:r>
              <a:rPr lang="en-US" altLang="ja-JP" sz="1400" dirty="0"/>
              <a:t> </a:t>
            </a:r>
            <a:endParaRPr lang="en-US" altLang="ja-JP" sz="1400" dirty="0" smtClean="0"/>
          </a:p>
          <a:p>
            <a:pPr marL="0" indent="0">
              <a:buNone/>
            </a:pPr>
            <a:r>
              <a:rPr lang="en-US" altLang="ja-JP" sz="1400" dirty="0" smtClean="0"/>
              <a:t>                                              </a:t>
            </a:r>
            <a:r>
              <a:rPr lang="ja-JP" altLang="en-US" sz="1400" dirty="0"/>
              <a:t> </a:t>
            </a:r>
            <a:r>
              <a:rPr lang="ja-JP" altLang="en-US" sz="1400" dirty="0" smtClean="0"/>
              <a:t>   </a:t>
            </a:r>
            <a:r>
              <a:rPr lang="en-US" altLang="ja-JP" sz="1400" dirty="0" smtClean="0"/>
              <a:t> </a:t>
            </a:r>
            <a:r>
              <a:rPr lang="ja-JP" altLang="en-US" sz="1600" dirty="0" smtClean="0"/>
              <a:t>受ける</a:t>
            </a:r>
            <a:endParaRPr kumimoji="1" lang="en-US" altLang="ja-JP" sz="1600" dirty="0"/>
          </a:p>
          <a:p>
            <a:endParaRPr lang="en-US" altLang="ja-JP" dirty="0" smtClean="0"/>
          </a:p>
          <a:p>
            <a:endParaRPr kumimoji="1" lang="en-US" altLang="ja-JP" dirty="0"/>
          </a:p>
          <a:p>
            <a:endParaRPr lang="en-US" altLang="ja-JP" dirty="0" smtClean="0"/>
          </a:p>
          <a:p>
            <a:endParaRPr kumimoji="1" lang="en-US" altLang="ja-JP" dirty="0" smtClean="0"/>
          </a:p>
          <a:p>
            <a:endParaRPr kumimoji="1" lang="en-US" altLang="ja-JP" dirty="0"/>
          </a:p>
          <a:p>
            <a:pPr marL="0" indent="0">
              <a:lnSpc>
                <a:spcPts val="1700"/>
              </a:lnSpc>
              <a:buNone/>
            </a:pPr>
            <a:r>
              <a:rPr lang="en-US" altLang="ja-JP" dirty="0"/>
              <a:t> </a:t>
            </a:r>
            <a:r>
              <a:rPr lang="en-US" altLang="ja-JP" dirty="0" smtClean="0"/>
              <a:t>                        </a:t>
            </a:r>
            <a:r>
              <a:rPr kumimoji="1" lang="ja-JP" altLang="en-US" sz="1600" dirty="0" smtClean="0"/>
              <a:t>係る</a:t>
            </a:r>
            <a:endParaRPr kumimoji="1" lang="ja-JP" altLang="en-US" sz="1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角丸四角形 4"/>
          <p:cNvSpPr/>
          <p:nvPr/>
        </p:nvSpPr>
        <p:spPr>
          <a:xfrm>
            <a:off x="1090060" y="3916616"/>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468879" y="3928308"/>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電車に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角丸四角形 6"/>
          <p:cNvSpPr/>
          <p:nvPr/>
        </p:nvSpPr>
        <p:spPr>
          <a:xfrm>
            <a:off x="3963201" y="3928307"/>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52427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normAutofit/>
          </a:bodyPr>
          <a:lstStyle/>
          <a:p>
            <a:r>
              <a:rPr lang="ja-JP" altLang="en-US" dirty="0" smtClean="0"/>
              <a:t>実装</a:t>
            </a:r>
            <a:r>
              <a:rPr lang="ja-JP" altLang="en-US" dirty="0"/>
              <a:t>詳細</a:t>
            </a:r>
            <a:r>
              <a:rPr lang="en-US" altLang="ja-JP" dirty="0" smtClean="0"/>
              <a:t>(1/3)</a:t>
            </a:r>
            <a:endParaRPr kumimoji="1" lang="ja-JP" altLang="en-US" dirty="0"/>
          </a:p>
        </p:txBody>
      </p:sp>
      <p:sp>
        <p:nvSpPr>
          <p:cNvPr id="3" name="コンテンツ プレースホルダー 2"/>
          <p:cNvSpPr>
            <a:spLocks noGrp="1"/>
          </p:cNvSpPr>
          <p:nvPr>
            <p:ph idx="1"/>
          </p:nvPr>
        </p:nvSpPr>
        <p:spPr>
          <a:xfrm>
            <a:off x="822959" y="1845733"/>
            <a:ext cx="7543801" cy="4410687"/>
          </a:xfrm>
        </p:spPr>
        <p:txBody>
          <a:bodyPr/>
          <a:lstStyle/>
          <a:p>
            <a:pPr marL="0" indent="0">
              <a:buNone/>
            </a:pPr>
            <a:r>
              <a:rPr kumimoji="1" lang="ja-JP" altLang="en-US" dirty="0" smtClean="0"/>
              <a:t>ま</a:t>
            </a:r>
            <a:r>
              <a:rPr lang="ja-JP" altLang="en-US" dirty="0" smtClean="0"/>
              <a:t>ず，投稿を</a:t>
            </a:r>
            <a:r>
              <a:rPr lang="en-US" altLang="ja-JP" dirty="0" smtClean="0"/>
              <a:t>API</a:t>
            </a:r>
            <a:r>
              <a:rPr lang="ja-JP" altLang="en-US" dirty="0" smtClean="0"/>
              <a:t>を用いて投稿を取得する．</a:t>
            </a:r>
            <a:endParaRPr lang="en-US" altLang="ja-JP" dirty="0" smtClean="0"/>
          </a:p>
          <a:p>
            <a:pPr marL="0" indent="0">
              <a:buNone/>
            </a:pPr>
            <a:r>
              <a:rPr lang="ja-JP" altLang="en-US" dirty="0"/>
              <a:t>以下</a:t>
            </a:r>
            <a:r>
              <a:rPr lang="ja-JP" altLang="en-US" dirty="0" smtClean="0"/>
              <a:t>、取得した投稿の抜粋を下記に示す．</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lang="ja-JP" altLang="en-US" dirty="0" smtClean="0"/>
              <a:t>  </a:t>
            </a:r>
            <a:r>
              <a:rPr lang="ja-JP" altLang="en-US" sz="1800" dirty="0" smtClean="0"/>
              <a:t>東京駅</a:t>
            </a:r>
            <a:r>
              <a:rPr lang="ja-JP" altLang="en-US" sz="1800" dirty="0"/>
              <a:t>ラビリンスは、京王</a:t>
            </a:r>
            <a:r>
              <a:rPr lang="ja-JP" altLang="en-US" sz="1800" dirty="0" smtClean="0"/>
              <a:t>線</a:t>
            </a:r>
            <a:r>
              <a:rPr lang="en-US" altLang="ja-JP" sz="1800" dirty="0" smtClean="0">
                <a:solidFill>
                  <a:srgbClr val="FF0000"/>
                </a:solidFill>
              </a:rPr>
              <a:t>(</a:t>
            </a:r>
            <a:r>
              <a:rPr lang="ja-JP" altLang="en-US" sz="1800" dirty="0" smtClean="0">
                <a:solidFill>
                  <a:srgbClr val="FF0000"/>
                </a:solidFill>
              </a:rPr>
              <a:t>京葉線</a:t>
            </a:r>
            <a:r>
              <a:rPr lang="en-US" altLang="ja-JP" sz="1800" dirty="0" smtClean="0">
                <a:solidFill>
                  <a:srgbClr val="FF0000"/>
                </a:solidFill>
              </a:rPr>
              <a:t>)</a:t>
            </a:r>
            <a:r>
              <a:rPr lang="ja-JP" altLang="en-US" sz="1800" dirty="0" smtClean="0"/>
              <a:t>が</a:t>
            </a:r>
            <a:r>
              <a:rPr lang="ja-JP" altLang="en-US" sz="1800" dirty="0"/>
              <a:t>最下層で難関だと思うの</a:t>
            </a:r>
            <a:r>
              <a:rPr lang="en-US" altLang="ja-JP" sz="1800" dirty="0"/>
              <a:t>… </a:t>
            </a:r>
            <a:r>
              <a:rPr lang="ja-JP" altLang="en-US" sz="1800" dirty="0"/>
              <a:t>あと、さすがにどこのロッカーに荷物入れたかは私にも</a:t>
            </a:r>
            <a:r>
              <a:rPr lang="ja-JP" altLang="en-US" sz="1800" dirty="0" smtClean="0"/>
              <a:t>わからない</a:t>
            </a:r>
            <a:endParaRPr lang="en-US" altLang="ja-JP" sz="1800" dirty="0"/>
          </a:p>
          <a:p>
            <a:pPr marL="180975" indent="-180975">
              <a:buFont typeface="Wingdings" panose="05000000000000000000" pitchFamily="2" charset="2"/>
              <a:buChar char="l"/>
            </a:pPr>
            <a:endParaRPr lang="en-US" altLang="ja-JP" sz="1800" dirty="0" smtClean="0"/>
          </a:p>
          <a:p>
            <a:pPr marL="180975" indent="-180975">
              <a:buFont typeface="Wingdings" panose="05000000000000000000" pitchFamily="2" charset="2"/>
              <a:buChar char="l"/>
            </a:pPr>
            <a:r>
              <a:rPr lang="ja-JP" altLang="en-US" sz="1800" dirty="0" smtClean="0"/>
              <a:t>  東京駅</a:t>
            </a:r>
            <a:r>
              <a:rPr lang="ja-JP" altLang="en-US" sz="1800" dirty="0"/>
              <a:t>についた出口がわからないこれは迷子になりそう</a:t>
            </a:r>
          </a:p>
          <a:p>
            <a:pPr marL="180975" indent="-180975">
              <a:buFont typeface="Wingdings" panose="05000000000000000000" pitchFamily="2" charset="2"/>
              <a:buChar char="l"/>
            </a:pPr>
            <a:endParaRPr lang="en-US" altLang="ja-JP" sz="1800" dirty="0"/>
          </a:p>
          <a:p>
            <a:pPr>
              <a:buFont typeface="Wingdings" panose="05000000000000000000" pitchFamily="2" charset="2"/>
              <a:buChar char="l"/>
            </a:pPr>
            <a:r>
              <a:rPr lang="ja-JP" altLang="en-US" smtClean="0"/>
              <a:t>  </a:t>
            </a:r>
            <a:r>
              <a:rPr lang="ja-JP" altLang="en-US" sz="1800" smtClean="0"/>
              <a:t>東京駅</a:t>
            </a:r>
            <a:r>
              <a:rPr lang="ja-JP" altLang="en-US" sz="1800" dirty="0"/>
              <a:t>全然わからない 乗る</a:t>
            </a:r>
            <a:r>
              <a:rPr lang="ja-JP" altLang="en-US" sz="1800"/>
              <a:t>とこ</a:t>
            </a:r>
            <a:r>
              <a:rPr lang="ja-JP" altLang="en-US" sz="1800" smtClean="0"/>
              <a:t>どこ</a:t>
            </a:r>
            <a:endParaRPr lang="en-US" altLang="ja-JP" sz="1800"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99585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822960" y="3068053"/>
            <a:ext cx="2654166" cy="205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22960" y="962526"/>
            <a:ext cx="7543800" cy="774837"/>
          </a:xfrm>
        </p:spPr>
        <p:txBody>
          <a:bodyPr/>
          <a:lstStyle/>
          <a:p>
            <a:r>
              <a:rPr lang="ja-JP" altLang="en-US" dirty="0" smtClean="0"/>
              <a:t>実装</a:t>
            </a:r>
            <a:r>
              <a:rPr lang="ja-JP" altLang="en-US" dirty="0"/>
              <a:t>詳細</a:t>
            </a:r>
            <a:r>
              <a:rPr kumimoji="1" lang="en-US" altLang="ja-JP" dirty="0" smtClean="0"/>
              <a:t>(2/3)</a:t>
            </a:r>
            <a:endParaRPr kumimoji="1" lang="ja-JP" altLang="en-US" dirty="0"/>
          </a:p>
        </p:txBody>
      </p:sp>
      <p:sp>
        <p:nvSpPr>
          <p:cNvPr id="3" name="コンテンツ プレースホルダー 2"/>
          <p:cNvSpPr>
            <a:spLocks noGrp="1"/>
          </p:cNvSpPr>
          <p:nvPr>
            <p:ph idx="1"/>
          </p:nvPr>
        </p:nvSpPr>
        <p:spPr>
          <a:xfrm>
            <a:off x="822960" y="1845733"/>
            <a:ext cx="7543800" cy="4470845"/>
          </a:xfrm>
        </p:spPr>
        <p:txBody>
          <a:bodyPr>
            <a:normAutofit fontScale="92500" lnSpcReduction="10000"/>
          </a:bodyPr>
          <a:lstStyle/>
          <a:p>
            <a:r>
              <a:rPr lang="ja-JP" altLang="en-US" sz="1600" dirty="0" smtClean="0"/>
              <a:t>係り受け解析ソフト「</a:t>
            </a:r>
            <a:r>
              <a:rPr lang="en-US" altLang="ja-JP" sz="1600" dirty="0" err="1" smtClean="0"/>
              <a:t>KNP</a:t>
            </a:r>
            <a:r>
              <a:rPr lang="ja-JP" altLang="en-US" sz="1600" dirty="0" smtClean="0"/>
              <a:t>」を用いて，投稿文を解析する．</a:t>
            </a:r>
            <a:endParaRPr lang="en-US" altLang="ja-JP" sz="1600" dirty="0" smtClean="0"/>
          </a:p>
          <a:p>
            <a:r>
              <a:rPr lang="ja-JP" altLang="en-US" sz="1600" dirty="0"/>
              <a:t>例</a:t>
            </a:r>
            <a:r>
              <a:rPr lang="en-US" altLang="ja-JP" sz="1600" dirty="0" smtClean="0"/>
              <a:t>)</a:t>
            </a:r>
            <a:r>
              <a:rPr lang="ja-JP" altLang="en-US" sz="1600" dirty="0" smtClean="0"/>
              <a:t> </a:t>
            </a:r>
            <a:r>
              <a:rPr lang="ja-JP" altLang="en-US" sz="1600" dirty="0" smtClean="0"/>
              <a:t>「</a:t>
            </a:r>
            <a:r>
              <a:rPr lang="ja-JP" altLang="en-US" sz="1600" dirty="0"/>
              <a:t>私</a:t>
            </a:r>
            <a:r>
              <a:rPr lang="ja-JP" altLang="en-US" sz="1600" dirty="0" smtClean="0"/>
              <a:t>は</a:t>
            </a:r>
            <a:r>
              <a:rPr lang="ja-JP" altLang="en-US" sz="1600" dirty="0" smtClean="0"/>
              <a:t>今から買い物に出かける．</a:t>
            </a:r>
            <a:r>
              <a:rPr lang="ja-JP" altLang="en-US" sz="1600" dirty="0" smtClean="0"/>
              <a:t>」</a:t>
            </a:r>
            <a:endParaRPr lang="en-US" altLang="ja-JP" sz="1600" dirty="0" smtClean="0"/>
          </a:p>
          <a:p>
            <a:endParaRPr lang="en-US" altLang="ja-JP" sz="1600" dirty="0"/>
          </a:p>
          <a:p>
            <a:endParaRPr lang="en-US" altLang="ja-JP" sz="1600" dirty="0" smtClean="0"/>
          </a:p>
          <a:p>
            <a:r>
              <a:rPr lang="ja-JP" altLang="en-US" dirty="0"/>
              <a:t> </a:t>
            </a:r>
            <a:r>
              <a:rPr lang="ja-JP" altLang="en-US" dirty="0" smtClean="0"/>
              <a:t>           私</a:t>
            </a:r>
            <a:r>
              <a:rPr lang="ja-JP" altLang="en-US" dirty="0"/>
              <a:t>は──┐　</a:t>
            </a:r>
          </a:p>
          <a:p>
            <a:r>
              <a:rPr lang="ja-JP" altLang="en-US" dirty="0"/>
              <a:t>今から──┐　　</a:t>
            </a:r>
            <a:r>
              <a:rPr lang="ja-JP" altLang="en-US" dirty="0" smtClean="0"/>
              <a:t>│</a:t>
            </a:r>
            <a:r>
              <a:rPr lang="ja-JP" altLang="en-US" dirty="0"/>
              <a:t>　</a:t>
            </a:r>
          </a:p>
          <a:p>
            <a:r>
              <a:rPr lang="ja-JP" altLang="en-US" dirty="0"/>
              <a:t>      買い物に──┤　</a:t>
            </a:r>
          </a:p>
          <a:p>
            <a:r>
              <a:rPr lang="ja-JP" altLang="en-US" dirty="0"/>
              <a:t>              出かける</a:t>
            </a:r>
            <a:endParaRPr kumimoji="1" lang="en-US" altLang="ja-JP" dirty="0" smtClean="0"/>
          </a:p>
          <a:p>
            <a:pPr marL="0" indent="0">
              <a:lnSpc>
                <a:spcPts val="2600"/>
              </a:lnSpc>
              <a:buNone/>
            </a:pPr>
            <a:endParaRPr kumimoji="1" lang="en-US" altLang="ja-JP" dirty="0" smtClean="0"/>
          </a:p>
          <a:p>
            <a:pPr>
              <a:lnSpc>
                <a:spcPts val="2600"/>
              </a:lnSpc>
            </a:pPr>
            <a:r>
              <a:rPr lang="en-US" altLang="ja-JP" sz="1600" dirty="0" smtClean="0"/>
              <a:t>  </a:t>
            </a:r>
            <a:r>
              <a:rPr lang="en-US" altLang="ja-JP" sz="1600" dirty="0" smtClean="0"/>
              <a:t>  </a:t>
            </a:r>
            <a:r>
              <a:rPr lang="ja-JP" altLang="en-US" sz="1600" dirty="0" smtClean="0"/>
              <a:t>出力</a:t>
            </a:r>
            <a:r>
              <a:rPr lang="ja-JP" altLang="en-US" sz="1600" dirty="0" smtClean="0"/>
              <a:t>結果によると，「出かける」は</a:t>
            </a:r>
            <a:r>
              <a:rPr lang="ja-JP" altLang="en-US" sz="1600" dirty="0" smtClean="0"/>
              <a:t>「</a:t>
            </a:r>
            <a:r>
              <a:rPr lang="ja-JP" altLang="en-US" sz="1600" dirty="0"/>
              <a:t>私</a:t>
            </a:r>
            <a:r>
              <a:rPr lang="ja-JP" altLang="en-US" sz="1600" dirty="0" smtClean="0"/>
              <a:t>は</a:t>
            </a:r>
            <a:r>
              <a:rPr lang="ja-JP" altLang="en-US" sz="1600" dirty="0" smtClean="0"/>
              <a:t>」に係っており，「買い物に」は，「出かける」を受けている．</a:t>
            </a:r>
            <a:endParaRPr lang="en-US"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256859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実装</a:t>
            </a:r>
            <a:r>
              <a:rPr lang="ja-JP" altLang="en-US"/>
              <a:t>詳細</a:t>
            </a:r>
            <a:r>
              <a:rPr kumimoji="1" lang="en-US" altLang="ja-JP" smtClean="0"/>
              <a:t>(</a:t>
            </a:r>
            <a:r>
              <a:rPr kumimoji="1" lang="en-US" altLang="ja-JP" dirty="0" smtClean="0"/>
              <a:t>3/3)</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ja-JP" altLang="en-US" dirty="0" smtClean="0"/>
              <a:t>解析結果を基に，吹き出しを表示する．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図 4"/>
          <p:cNvPicPr>
            <a:picLocks noChangeAspect="1"/>
          </p:cNvPicPr>
          <p:nvPr/>
        </p:nvPicPr>
        <p:blipFill rotWithShape="1">
          <a:blip r:embed="rId2"/>
          <a:srcRect l="37773" t="32537" r="27455" b="24786"/>
          <a:stretch/>
        </p:blipFill>
        <p:spPr>
          <a:xfrm>
            <a:off x="2430380" y="2832436"/>
            <a:ext cx="4114801" cy="2726154"/>
          </a:xfrm>
          <a:prstGeom prst="rect">
            <a:avLst/>
          </a:prstGeom>
        </p:spPr>
      </p:pic>
    </p:spTree>
    <p:extLst>
      <p:ext uri="{BB962C8B-B14F-4D97-AF65-F5344CB8AC3E}">
        <p14:creationId xmlns:p14="http://schemas.microsoft.com/office/powerpoint/2010/main" val="4108063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en-US" altLang="ja-JP" dirty="0" smtClean="0"/>
              <a:t> </a:t>
            </a:r>
            <a:r>
              <a:rPr lang="en-US" altLang="ja-JP" dirty="0" smtClean="0"/>
              <a:t>Twitter</a:t>
            </a:r>
            <a:r>
              <a:rPr lang="ja-JP" altLang="en-US" dirty="0" smtClean="0"/>
              <a:t>から取得した投稿文</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図 4"/>
          <p:cNvPicPr>
            <a:picLocks noChangeAspect="1"/>
          </p:cNvPicPr>
          <p:nvPr/>
        </p:nvPicPr>
        <p:blipFill>
          <a:blip r:embed="rId2"/>
          <a:stretch>
            <a:fillRect/>
          </a:stretch>
        </p:blipFill>
        <p:spPr>
          <a:xfrm>
            <a:off x="2402643" y="2679858"/>
            <a:ext cx="4384432" cy="2773630"/>
          </a:xfrm>
          <a:prstGeom prst="rect">
            <a:avLst/>
          </a:prstGeom>
        </p:spPr>
      </p:pic>
    </p:spTree>
    <p:extLst>
      <p:ext uri="{BB962C8B-B14F-4D97-AF65-F5344CB8AC3E}">
        <p14:creationId xmlns:p14="http://schemas.microsoft.com/office/powerpoint/2010/main" val="432387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WEB</a:t>
            </a:r>
            <a:r>
              <a:rPr lang="ja-JP" altLang="en-US" sz="1800" dirty="0" smtClean="0"/>
              <a:t>上</a:t>
            </a:r>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図 4"/>
          <p:cNvPicPr>
            <a:picLocks noChangeAspect="1"/>
          </p:cNvPicPr>
          <p:nvPr/>
        </p:nvPicPr>
        <p:blipFill rotWithShape="1">
          <a:blip r:embed="rId2"/>
          <a:srcRect l="-756" t="4014" r="51974" b="47141"/>
          <a:stretch/>
        </p:blipFill>
        <p:spPr>
          <a:xfrm>
            <a:off x="1347537" y="2259955"/>
            <a:ext cx="6569817" cy="3550940"/>
          </a:xfrm>
          <a:prstGeom prst="rect">
            <a:avLst/>
          </a:prstGeom>
        </p:spPr>
      </p:pic>
    </p:spTree>
    <p:extLst>
      <p:ext uri="{BB962C8B-B14F-4D97-AF65-F5344CB8AC3E}">
        <p14:creationId xmlns:p14="http://schemas.microsoft.com/office/powerpoint/2010/main" val="250858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　</a:t>
            </a:r>
            <a:r>
              <a:rPr lang="ja-JP" altLang="en-US" dirty="0" smtClean="0"/>
              <a:t>「東京駅 わからな</a:t>
            </a:r>
            <a:r>
              <a:rPr lang="ja-JP" altLang="en-US" dirty="0"/>
              <a:t>い</a:t>
            </a:r>
            <a:r>
              <a:rPr lang="ja-JP" altLang="en-US" dirty="0" smtClean="0"/>
              <a:t>」で検索</a:t>
            </a:r>
            <a:endParaRPr lang="en-US" altLang="ja-JP" dirty="0" smtClean="0"/>
          </a:p>
          <a:p>
            <a:pPr marL="0" indent="0">
              <a:buNone/>
            </a:pPr>
            <a:r>
              <a:rPr kumimoji="1" lang="ja-JP" altLang="en-US" dirty="0"/>
              <a:t>　</a:t>
            </a:r>
            <a:r>
              <a:rPr lang="ja-JP" altLang="en-US" dirty="0"/>
              <a:t>　</a:t>
            </a:r>
            <a:r>
              <a:rPr lang="ja-JP" altLang="en-US" dirty="0" smtClean="0"/>
              <a:t>期間</a:t>
            </a:r>
            <a:r>
              <a:rPr lang="en-US" altLang="ja-JP" dirty="0" smtClean="0"/>
              <a:t>:      </a:t>
            </a:r>
            <a:r>
              <a:rPr lang="ja-JP" altLang="en-US" dirty="0" smtClean="0"/>
              <a:t> </a:t>
            </a:r>
            <a:r>
              <a:rPr lang="en-US" altLang="ja-JP" dirty="0" smtClean="0"/>
              <a:t>10/7 ~ 11/28</a:t>
            </a:r>
          </a:p>
          <a:p>
            <a:pPr marL="0" indent="0">
              <a:buNone/>
            </a:pPr>
            <a:r>
              <a:rPr kumimoji="1" lang="en-US" altLang="ja-JP" dirty="0"/>
              <a:t> </a:t>
            </a:r>
            <a:r>
              <a:rPr kumimoji="1" lang="en-US" altLang="ja-JP" dirty="0" smtClean="0"/>
              <a:t>     </a:t>
            </a:r>
            <a:r>
              <a:rPr kumimoji="1" lang="ja-JP" altLang="en-US" dirty="0" smtClean="0"/>
              <a:t>取得件数</a:t>
            </a:r>
            <a:r>
              <a:rPr kumimoji="1" lang="en-US" altLang="ja-JP" dirty="0" smtClean="0"/>
              <a:t>: 433</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69794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274"/>
            <a:ext cx="7543800" cy="871089"/>
          </a:xfrm>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33137" y="1845734"/>
            <a:ext cx="7933623" cy="4023360"/>
          </a:xfrm>
        </p:spPr>
        <p:txBody>
          <a:bodyPr/>
          <a:lstStyle/>
          <a:p>
            <a:pPr marL="180975" indent="-180975">
              <a:lnSpc>
                <a:spcPts val="2400"/>
              </a:lnSpc>
              <a:buFont typeface="Wingdings" panose="05000000000000000000" pitchFamily="2" charset="2"/>
              <a:buChar char="l"/>
            </a:pPr>
            <a:r>
              <a:rPr lang="en-US" altLang="ja-JP" dirty="0"/>
              <a:t> </a:t>
            </a:r>
            <a:r>
              <a:rPr lang="en-US" altLang="ja-JP" dirty="0" smtClean="0"/>
              <a:t> </a:t>
            </a:r>
            <a:r>
              <a:rPr lang="ja-JP" altLang="en-US" dirty="0" smtClean="0"/>
              <a:t>特定のキーワードで検索して投稿を取得し，テキストファイルにて保存する．</a:t>
            </a:r>
            <a:endParaRPr lang="en-US" altLang="ja-JP" dirty="0"/>
          </a:p>
          <a:p>
            <a:pPr algn="ctr">
              <a:lnSpc>
                <a:spcPts val="2400"/>
              </a:lnSpc>
              <a:buFont typeface="Wingdings" panose="05000000000000000000" pitchFamily="2" charset="2"/>
              <a:buChar char="l"/>
            </a:pPr>
            <a:endParaRPr lang="en-US" altLang="ja-JP" dirty="0" smtClean="0"/>
          </a:p>
          <a:p>
            <a:pPr>
              <a:lnSpc>
                <a:spcPts val="2400"/>
              </a:lnSpc>
              <a:buFont typeface="Wingdings" panose="05000000000000000000" pitchFamily="2" charset="2"/>
              <a:buChar char="l"/>
            </a:pPr>
            <a:r>
              <a:rPr kumimoji="1" lang="en-US" altLang="ja-JP" dirty="0" smtClean="0"/>
              <a:t>  </a:t>
            </a:r>
            <a:r>
              <a:rPr kumimoji="1" lang="ja-JP" altLang="en-US" dirty="0" smtClean="0"/>
              <a:t>取得した投稿</a:t>
            </a:r>
            <a:r>
              <a:rPr lang="ja-JP" altLang="en-US" dirty="0" smtClean="0"/>
              <a:t>の文章を係り受け解析を行う．</a:t>
            </a:r>
            <a:endParaRPr lang="en-US" altLang="ja-JP" dirty="0" smtClean="0"/>
          </a:p>
          <a:p>
            <a:pPr marL="0" indent="0">
              <a:lnSpc>
                <a:spcPts val="2400"/>
              </a:lnSpc>
              <a:buNone/>
            </a:pPr>
            <a:r>
              <a:rPr lang="en-US" altLang="ja-JP" dirty="0"/>
              <a:t> </a:t>
            </a:r>
            <a:r>
              <a:rPr lang="en-US" altLang="ja-JP" dirty="0" smtClean="0"/>
              <a:t>                                     </a:t>
            </a:r>
          </a:p>
          <a:p>
            <a:pPr>
              <a:lnSpc>
                <a:spcPts val="2400"/>
              </a:lnSpc>
              <a:buFont typeface="Wingdings" panose="05000000000000000000" pitchFamily="2" charset="2"/>
              <a:buChar char="l"/>
            </a:pPr>
            <a:r>
              <a:rPr kumimoji="1" lang="en-US" altLang="ja-JP" dirty="0" smtClean="0"/>
              <a:t>  </a:t>
            </a:r>
            <a:r>
              <a:rPr kumimoji="1" lang="ja-JP" altLang="en-US" dirty="0" smtClean="0"/>
              <a:t>解析結果を基に</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下矢印 4"/>
          <p:cNvSpPr/>
          <p:nvPr/>
        </p:nvSpPr>
        <p:spPr>
          <a:xfrm>
            <a:off x="4066674" y="253866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066673" y="358670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723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34716"/>
            <a:ext cx="7543800" cy="702647"/>
          </a:xfrm>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lnSpc>
                <a:spcPts val="2400"/>
              </a:lnSpc>
            </a:pPr>
            <a:r>
              <a:rPr kumimoji="1" lang="en-US" altLang="ja-JP" dirty="0" smtClean="0"/>
              <a:t> </a:t>
            </a:r>
            <a:r>
              <a:rPr kumimoji="1" lang="ja-JP" altLang="en-US" dirty="0" smtClean="0"/>
              <a:t>ここでは</a:t>
            </a:r>
            <a:r>
              <a:rPr lang="ja-JP" altLang="en-US" dirty="0" smtClean="0"/>
              <a:t>，「東京駅 わからない」というキーワードで投稿を取得した．</a:t>
            </a:r>
            <a:r>
              <a:rPr lang="ja-JP" altLang="en-US" dirty="0"/>
              <a:t>下記</a:t>
            </a:r>
            <a:r>
              <a:rPr lang="ja-JP" altLang="en-US" dirty="0" smtClean="0"/>
              <a:t>に取得した投稿の一部を示す．</a:t>
            </a:r>
            <a:endParaRPr lang="en-US" altLang="ja-JP" dirty="0" smtClean="0"/>
          </a:p>
          <a:p>
            <a:pPr>
              <a:lnSpc>
                <a:spcPts val="2400"/>
              </a:lnSpc>
            </a:pPr>
            <a:endParaRPr lang="en-US" altLang="ja-JP" dirty="0" smtClean="0"/>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marL="180975" indent="-180975">
              <a:buFont typeface="Wingdings" panose="05000000000000000000" pitchFamily="2" charset="2"/>
              <a:buChar char="l"/>
            </a:pPr>
            <a:r>
              <a:rPr lang="ja-JP" altLang="en-US" dirty="0"/>
              <a:t> 東京駅着いたけどどこ行けばいいかわからないから。詰みそう。</a:t>
            </a:r>
          </a:p>
          <a:p>
            <a:pPr marL="180975" indent="-180975">
              <a:buFont typeface="Wingdings" panose="05000000000000000000" pitchFamily="2" charset="2"/>
              <a:buChar char="l"/>
            </a:pPr>
            <a:r>
              <a:rPr lang="ja-JP" altLang="en-US" dirty="0"/>
              <a:t> 初めて東京駅で迷子にならなかったこの青天の霹靂をどう噛み締めていいかわからない ついに迷子民脱出？それともまぐれ？</a:t>
            </a:r>
          </a:p>
          <a:p>
            <a:pPr marL="0" indent="0">
              <a:lnSpc>
                <a:spcPts val="24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07262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400" dirty="0">
                <a:solidFill>
                  <a:schemeClr val="tx1"/>
                </a:solidFill>
              </a:rPr>
              <a:t>鉄道を利用する人にとって</a:t>
            </a:r>
            <a:r>
              <a:rPr lang="ja-JP" altLang="en-US" sz="2400" dirty="0" smtClean="0">
                <a:solidFill>
                  <a:schemeClr val="tx1"/>
                </a:solidFill>
              </a:rPr>
              <a:t>は駅の設備</a:t>
            </a:r>
            <a:r>
              <a:rPr lang="ja-JP" altLang="en-US" sz="2400" dirty="0">
                <a:solidFill>
                  <a:schemeClr val="tx1"/>
                </a:solidFill>
              </a:rPr>
              <a:t>，また</a:t>
            </a:r>
            <a:r>
              <a:rPr lang="ja-JP" altLang="en-US" sz="2400" dirty="0" smtClean="0">
                <a:solidFill>
                  <a:schemeClr val="tx1"/>
                </a:solidFill>
              </a:rPr>
              <a:t>環境がしっか</a:t>
            </a:r>
            <a:r>
              <a:rPr lang="ja-JP" altLang="en-US" sz="2400" dirty="0">
                <a:solidFill>
                  <a:schemeClr val="tx1"/>
                </a:solidFill>
              </a:rPr>
              <a:t>り</a:t>
            </a:r>
            <a:r>
              <a:rPr lang="ja-JP" altLang="en-US" sz="2400" dirty="0" smtClean="0">
                <a:solidFill>
                  <a:schemeClr val="tx1"/>
                </a:solidFill>
              </a:rPr>
              <a:t>と</a:t>
            </a:r>
            <a:r>
              <a:rPr lang="ja-JP" altLang="en-US" sz="2400" dirty="0">
                <a:solidFill>
                  <a:schemeClr val="tx1"/>
                </a:solidFill>
              </a:rPr>
              <a:t>整備されているかは重要である．</a:t>
            </a:r>
            <a:endParaRPr lang="en-US" altLang="ja-JP" sz="2400" dirty="0">
              <a:solidFill>
                <a:schemeClr val="tx1"/>
              </a:solidFill>
            </a:endParaRPr>
          </a:p>
          <a:p>
            <a:endParaRPr lang="en-US" altLang="ja-JP" sz="2400" dirty="0" smtClean="0">
              <a:solidFill>
                <a:schemeClr val="tx1"/>
              </a:solidFill>
            </a:endParaRPr>
          </a:p>
          <a:p>
            <a:r>
              <a:rPr lang="en-US" altLang="ja-JP" sz="2400" dirty="0" smtClean="0">
                <a:solidFill>
                  <a:schemeClr val="tx1"/>
                </a:solidFill>
              </a:rPr>
              <a:t>【</a:t>
            </a:r>
            <a:r>
              <a:rPr lang="ja-JP" altLang="en-US" sz="2400" dirty="0" smtClean="0">
                <a:solidFill>
                  <a:schemeClr val="tx1"/>
                </a:solidFill>
              </a:rPr>
              <a:t>駅</a:t>
            </a:r>
            <a:r>
              <a:rPr lang="ja-JP" altLang="en-US" sz="2400" dirty="0">
                <a:solidFill>
                  <a:schemeClr val="tx1"/>
                </a:solidFill>
              </a:rPr>
              <a:t>の設備の</a:t>
            </a:r>
            <a:r>
              <a:rPr lang="ja-JP" altLang="en-US" sz="2400" dirty="0" smtClean="0">
                <a:solidFill>
                  <a:schemeClr val="tx1"/>
                </a:solidFill>
              </a:rPr>
              <a:t>例</a:t>
            </a:r>
            <a:r>
              <a:rPr lang="en-US" altLang="ja-JP" sz="2400" dirty="0">
                <a:solidFill>
                  <a:schemeClr val="tx1"/>
                </a:solidFill>
              </a:rPr>
              <a:t>】</a:t>
            </a:r>
          </a:p>
          <a:p>
            <a:pPr>
              <a:buFont typeface="Wingdings" panose="05000000000000000000" pitchFamily="2" charset="2"/>
              <a:buChar char="l"/>
            </a:pPr>
            <a:r>
              <a:rPr lang="ja-JP" altLang="en-US" sz="2400" dirty="0">
                <a:solidFill>
                  <a:schemeClr val="tx1"/>
                </a:solidFill>
              </a:rPr>
              <a:t> エレベータやスロープなどのバリアフリー</a:t>
            </a:r>
            <a:r>
              <a:rPr lang="ja-JP" altLang="en-US" sz="2400" dirty="0" smtClean="0">
                <a:solidFill>
                  <a:schemeClr val="tx1"/>
                </a:solidFill>
              </a:rPr>
              <a:t>設備</a:t>
            </a:r>
            <a:r>
              <a:rPr lang="ja-JP" altLang="en-US" sz="2400" dirty="0">
                <a:solidFill>
                  <a:schemeClr val="tx1"/>
                </a:solidFill>
              </a:rPr>
              <a:t>，</a:t>
            </a:r>
            <a:r>
              <a:rPr lang="ja-JP" altLang="en-US" sz="2400" dirty="0" smtClean="0">
                <a:solidFill>
                  <a:schemeClr val="tx1"/>
                </a:solidFill>
              </a:rPr>
              <a:t>乗り換え案内標識</a:t>
            </a:r>
            <a:r>
              <a:rPr lang="ja-JP" altLang="en-US" sz="2400" dirty="0">
                <a:solidFill>
                  <a:schemeClr val="tx1"/>
                </a:solidFill>
              </a:rPr>
              <a:t>，</a:t>
            </a:r>
            <a:r>
              <a:rPr lang="ja-JP" altLang="en-US" sz="2400" dirty="0" smtClean="0">
                <a:solidFill>
                  <a:schemeClr val="tx1"/>
                </a:solidFill>
              </a:rPr>
              <a:t>トイレ</a:t>
            </a:r>
            <a:r>
              <a:rPr lang="ja-JP" altLang="en-US" sz="2400" dirty="0">
                <a:solidFill>
                  <a:schemeClr val="tx1"/>
                </a:solidFill>
              </a:rPr>
              <a:t>，</a:t>
            </a:r>
            <a:r>
              <a:rPr lang="ja-JP" altLang="en-US" sz="2400" dirty="0" smtClean="0">
                <a:solidFill>
                  <a:schemeClr val="tx1"/>
                </a:solidFill>
              </a:rPr>
              <a:t>階段</a:t>
            </a:r>
            <a:r>
              <a:rPr lang="ja-JP" altLang="en-US" sz="2400" dirty="0">
                <a:solidFill>
                  <a:schemeClr val="tx1"/>
                </a:solidFill>
              </a:rPr>
              <a:t>の</a:t>
            </a:r>
            <a:r>
              <a:rPr lang="ja-JP" altLang="en-US" sz="2400" dirty="0" smtClean="0">
                <a:solidFill>
                  <a:schemeClr val="tx1"/>
                </a:solidFill>
              </a:rPr>
              <a:t>数</a:t>
            </a:r>
            <a:r>
              <a:rPr lang="ja-JP" altLang="en-US" sz="2400" dirty="0">
                <a:solidFill>
                  <a:schemeClr val="tx1"/>
                </a:solidFill>
              </a:rPr>
              <a:t>，</a:t>
            </a:r>
            <a:r>
              <a:rPr lang="ja-JP" altLang="en-US" sz="2400" dirty="0" smtClean="0">
                <a:solidFill>
                  <a:schemeClr val="tx1"/>
                </a:solidFill>
              </a:rPr>
              <a:t>通路の幅</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など</a:t>
            </a:r>
            <a:endParaRPr lang="en-US" altLang="ja-JP" sz="2400" dirty="0"/>
          </a:p>
          <a:p>
            <a:r>
              <a:rPr lang="ja-JP" altLang="en-US" sz="2400" dirty="0" smtClean="0">
                <a:solidFill>
                  <a:srgbClr val="FF0000"/>
                </a:solidFill>
              </a:rPr>
              <a:t>→ </a:t>
            </a:r>
            <a:r>
              <a:rPr lang="ja-JP" altLang="en-US" sz="2400" b="1" dirty="0" smtClean="0">
                <a:solidFill>
                  <a:srgbClr val="FF0000"/>
                </a:solidFill>
              </a:rPr>
              <a:t>改善点とともに</a:t>
            </a:r>
            <a:r>
              <a:rPr lang="ja-JP" altLang="en-US" sz="2400" b="1" dirty="0" smtClean="0">
                <a:solidFill>
                  <a:srgbClr val="FF0000"/>
                </a:solidFill>
              </a:rPr>
              <a:t>，</a:t>
            </a:r>
            <a:r>
              <a:rPr lang="ja-JP" altLang="en-US" sz="2400" b="1" dirty="0">
                <a:solidFill>
                  <a:srgbClr val="FF0000"/>
                </a:solidFill>
              </a:rPr>
              <a:t>評価点</a:t>
            </a:r>
            <a:r>
              <a:rPr lang="ja-JP" altLang="en-US" sz="2400" b="1" dirty="0" smtClean="0">
                <a:solidFill>
                  <a:srgbClr val="FF0000"/>
                </a:solidFill>
              </a:rPr>
              <a:t>が</a:t>
            </a:r>
            <a:r>
              <a:rPr lang="en-US" altLang="ja-JP" sz="2400" b="1" dirty="0" smtClean="0">
                <a:solidFill>
                  <a:srgbClr val="FF0000"/>
                </a:solidFill>
              </a:rPr>
              <a:t>SNS</a:t>
            </a:r>
            <a:r>
              <a:rPr lang="ja-JP" altLang="en-US" sz="2400" b="1" dirty="0">
                <a:solidFill>
                  <a:srgbClr val="FF0000"/>
                </a:solidFill>
              </a:rPr>
              <a:t>上に投稿されることがある</a:t>
            </a:r>
            <a:r>
              <a:rPr lang="ja-JP" altLang="en-US" sz="2400" b="1" dirty="0" smtClean="0">
                <a:solidFill>
                  <a:srgbClr val="FF0000"/>
                </a:solidFill>
              </a:rPr>
              <a:t>．</a:t>
            </a:r>
            <a:endParaRPr lang="en-US" altLang="ja-JP" sz="24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639271" y="1909720"/>
            <a:ext cx="7727489" cy="4262480"/>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この出力結果によると，「私は」</a:t>
            </a:r>
            <a:endParaRPr lang="en-US" altLang="ja-JP" dirty="0"/>
          </a:p>
          <a:p>
            <a:endParaRPr lang="ja-JP" altLang="en-US" dirty="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480210152"/>
              </p:ext>
            </p:extLst>
          </p:nvPr>
        </p:nvGraphicFramePr>
        <p:xfrm>
          <a:off x="639271" y="2768600"/>
          <a:ext cx="5978097" cy="2286000"/>
        </p:xfrm>
        <a:graphic>
          <a:graphicData uri="http://schemas.openxmlformats.org/drawingml/2006/table">
            <a:tbl>
              <a:tblPr firstRow="1" bandRow="1">
                <a:tableStyleId>{5C22544A-7EE6-4342-B048-85BDC9FD1C3A}</a:tableStyleId>
              </a:tblPr>
              <a:tblGrid>
                <a:gridCol w="5978097"/>
              </a:tblGrid>
              <a:tr h="1899653">
                <a:tc>
                  <a:txBody>
                    <a:bodyPr/>
                    <a:lstStyle/>
                    <a:p>
                      <a:r>
                        <a:rPr kumimoji="1" lang="ja-JP" altLang="en-US"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私は</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これから</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遠い</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ところに</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行く。</a:t>
                      </a:r>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このようなクラスタリングを行うことで，</a:t>
            </a:r>
            <a:r>
              <a:rPr lang="ja-JP" altLang="en-US" dirty="0"/>
              <a:t>類似</a:t>
            </a:r>
            <a:r>
              <a:rPr lang="ja-JP" altLang="en-US" dirty="0" smtClean="0"/>
              <a:t>した言い回しをまとめ</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7521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08215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16</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29</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a:t>
            </a:r>
            <a:r>
              <a:rPr lang="ja-JP" altLang="en-US" sz="1800" b="1" dirty="0" smtClean="0">
                <a:solidFill>
                  <a:prstClr val="black"/>
                </a:solidFill>
              </a:rPr>
              <a:t>情報</a:t>
            </a:r>
            <a:r>
              <a:rPr lang="ja-JP" altLang="en-US" sz="1800" b="1" dirty="0">
                <a:solidFill>
                  <a:prstClr val="black"/>
                </a:solidFill>
              </a:rPr>
              <a:t>抽出</a:t>
            </a:r>
            <a:r>
              <a:rPr lang="ja-JP" altLang="en-US" sz="1800" b="1" dirty="0" smtClean="0">
                <a:solidFill>
                  <a:prstClr val="black"/>
                </a:solidFill>
              </a:rPr>
              <a:t>方法</a:t>
            </a:r>
            <a:r>
              <a:rPr lang="ja-JP" altLang="en-US" sz="1800" b="1" dirty="0" smtClean="0">
                <a:solidFill>
                  <a:prstClr val="black"/>
                </a:solidFill>
              </a:rPr>
              <a:t>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関連研究</a:t>
            </a:r>
            <a:r>
              <a:rPr lang="en-US" altLang="ja-JP" dirty="0" smtClean="0"/>
              <a:t>(3)</a:t>
            </a:r>
            <a:endParaRPr kumimoji="1" lang="ja-JP" altLang="en-US" dirty="0"/>
          </a:p>
        </p:txBody>
      </p:sp>
      <p:sp>
        <p:nvSpPr>
          <p:cNvPr id="3" name="コンテンツ プレースホルダー 2"/>
          <p:cNvSpPr>
            <a:spLocks noGrp="1"/>
          </p:cNvSpPr>
          <p:nvPr>
            <p:ph idx="1"/>
          </p:nvPr>
        </p:nvSpPr>
        <p:spPr>
          <a:xfrm>
            <a:off x="822959" y="1845734"/>
            <a:ext cx="7543801" cy="4494908"/>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smtClean="0">
                <a:solidFill>
                  <a:prstClr val="black"/>
                </a:solidFill>
              </a:rPr>
              <a:t>「統計的学習モデルを利用した日本語慣用句の意味的曖昧性解消」</a:t>
            </a:r>
            <a:r>
              <a:rPr lang="en-US" altLang="ja-JP" sz="1800" dirty="0" smtClean="0">
                <a:solidFill>
                  <a:prstClr val="black"/>
                </a:solidFill>
              </a:rPr>
              <a:t>(</a:t>
            </a:r>
            <a:r>
              <a:rPr lang="ja-JP" altLang="en-US" sz="1800" dirty="0">
                <a:solidFill>
                  <a:prstClr val="black"/>
                </a:solidFill>
              </a:rPr>
              <a:t>宮田</a:t>
            </a:r>
            <a:r>
              <a:rPr lang="ja-JP" altLang="en-US" sz="1800" dirty="0" smtClean="0">
                <a:solidFill>
                  <a:prstClr val="black"/>
                </a:solidFill>
              </a:rPr>
              <a:t>，竹内， 岡山大学，</a:t>
            </a:r>
            <a:r>
              <a:rPr lang="en-US" altLang="ja-JP" sz="1800" dirty="0" smtClean="0">
                <a:solidFill>
                  <a:prstClr val="black"/>
                </a:solidFill>
              </a:rPr>
              <a:t>2017)</a:t>
            </a:r>
            <a:endParaRPr lang="ja-JP" altLang="ja-JP" sz="18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smtClean="0">
                <a:solidFill>
                  <a:prstClr val="black"/>
                </a:solidFill>
              </a:rPr>
              <a:t>→  同じ言葉･慣用句でも意味が複数ある場合において，統計的学習モデル</a:t>
            </a:r>
            <a:r>
              <a:rPr lang="en-US" altLang="ja-JP" sz="1800" kern="100" dirty="0" smtClean="0">
                <a:solidFill>
                  <a:prstClr val="black"/>
                </a:solidFill>
              </a:rPr>
              <a:t>(</a:t>
            </a:r>
            <a:r>
              <a:rPr lang="en-US" altLang="ja-JP" sz="1800" kern="100" dirty="0" err="1" smtClean="0">
                <a:solidFill>
                  <a:prstClr val="black"/>
                </a:solidFill>
              </a:rPr>
              <a:t>KNP</a:t>
            </a:r>
            <a:r>
              <a:rPr lang="ja-JP" altLang="en-US" sz="1800" kern="100" dirty="0" smtClean="0">
                <a:solidFill>
                  <a:prstClr val="black"/>
                </a:solidFill>
              </a:rPr>
              <a:t>･</a:t>
            </a:r>
            <a:r>
              <a:rPr lang="en-US" altLang="ja-JP" sz="1800" kern="100" dirty="0" smtClean="0">
                <a:solidFill>
                  <a:prstClr val="black"/>
                </a:solidFill>
              </a:rPr>
              <a:t>W2V)</a:t>
            </a:r>
            <a:r>
              <a:rPr lang="ja-JP" altLang="en-US" sz="1800" kern="100" dirty="0" smtClean="0">
                <a:solidFill>
                  <a:prstClr val="black"/>
                </a:solidFill>
              </a:rPr>
              <a:t>を用いて，意味性解消手法を提案している．</a:t>
            </a:r>
            <a:endParaRPr lang="en-US" altLang="ja-JP" sz="1800" kern="100" dirty="0" smtClean="0">
              <a:solidFill>
                <a:prstClr val="black"/>
              </a:solidFill>
            </a:endParaRPr>
          </a:p>
          <a:p>
            <a:pPr marL="361950" lvl="0" indent="-361950" algn="just">
              <a:lnSpc>
                <a:spcPct val="100000"/>
              </a:lnSpc>
              <a:buClr>
                <a:srgbClr val="1CADE4"/>
              </a:buClr>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7056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en-US" altLang="ja-JP" b="1" dirty="0" smtClean="0">
                <a:solidFill>
                  <a:srgbClr val="FF0000"/>
                </a:solidFill>
              </a:rPr>
              <a:t> </a:t>
            </a:r>
            <a:r>
              <a:rPr lang="en-US" altLang="ja-JP" dirty="0" err="1" smtClean="0"/>
              <a:t>SNS</a:t>
            </a:r>
            <a:r>
              <a:rPr lang="ja-JP" altLang="en-US" dirty="0"/>
              <a:t>上においては，改善点</a:t>
            </a:r>
            <a:r>
              <a:rPr lang="ja-JP" altLang="en-US" dirty="0" smtClean="0"/>
              <a:t>，</a:t>
            </a:r>
            <a:r>
              <a:rPr lang="ja-JP" altLang="en-US" dirty="0"/>
              <a:t>評価点</a:t>
            </a:r>
            <a:r>
              <a:rPr lang="ja-JP" altLang="en-US" dirty="0" smtClean="0"/>
              <a:t>が</a:t>
            </a:r>
            <a:r>
              <a:rPr lang="ja-JP" altLang="en-US" dirty="0"/>
              <a:t>投稿されることがある</a:t>
            </a:r>
            <a:r>
              <a:rPr lang="ja-JP" altLang="en-US" dirty="0" smtClean="0"/>
              <a:t>．</a:t>
            </a:r>
            <a:endParaRPr lang="en-US" altLang="ja-JP" dirty="0" smtClean="0"/>
          </a:p>
          <a:p>
            <a:pPr>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b="1" dirty="0">
                <a:solidFill>
                  <a:srgbClr val="FF0000"/>
                </a:solidFill>
              </a:rPr>
              <a:t> </a:t>
            </a:r>
            <a:r>
              <a:rPr lang="ja-JP" altLang="en-US" dirty="0"/>
              <a:t>しかし，駅のレビューにおいては．駅ごとにしかなく，駅の特定の場所</a:t>
            </a:r>
            <a:r>
              <a:rPr lang="ja-JP" altLang="en-US" dirty="0" smtClean="0"/>
              <a:t>のレビュー</a:t>
            </a:r>
            <a:r>
              <a:rPr lang="ja-JP" altLang="en-US" dirty="0"/>
              <a:t>は存在しない</a:t>
            </a:r>
            <a:r>
              <a:rPr lang="ja-JP" altLang="en-US" dirty="0" smtClean="0"/>
              <a:t>．</a:t>
            </a:r>
            <a:endParaRPr lang="en-US" altLang="ja-JP" dirty="0" smtClean="0"/>
          </a:p>
          <a:p>
            <a:pPr marL="180975" indent="-180975">
              <a:buFont typeface="Wingdings" panose="05000000000000000000" pitchFamily="2" charset="2"/>
              <a:buChar char="l"/>
            </a:pPr>
            <a:endParaRPr lang="en-US" altLang="ja-JP" dirty="0" smtClean="0"/>
          </a:p>
          <a:p>
            <a:pPr marL="180975" indent="-180975">
              <a:buFont typeface="Wingdings" panose="05000000000000000000" pitchFamily="2" charset="2"/>
              <a:buChar char="l"/>
            </a:pPr>
            <a:r>
              <a:rPr lang="en-US" altLang="ja-JP" dirty="0"/>
              <a:t> </a:t>
            </a:r>
            <a:r>
              <a:rPr lang="en-US" altLang="ja-JP" dirty="0" smtClean="0"/>
              <a:t> </a:t>
            </a:r>
            <a:r>
              <a:rPr lang="ja-JP" altLang="en-US" dirty="0" smtClean="0"/>
              <a:t>また，大きな駅ほどレビュー数は多くなり，どこに改善点の声が多いのかがわからなくなる．</a:t>
            </a:r>
            <a:endParaRPr lang="en-US" altLang="ja-JP" dirty="0" smtClean="0"/>
          </a:p>
          <a:p>
            <a:pPr marL="0" indent="0">
              <a:buNone/>
            </a:pPr>
            <a:endParaRPr lang="en-US" altLang="ja-JP" dirty="0"/>
          </a:p>
          <a:p>
            <a:pPr marL="180975" indent="-180975">
              <a:buFont typeface="Wingdings" panose="05000000000000000000" pitchFamily="2" charset="2"/>
              <a:buChar char="l"/>
            </a:pPr>
            <a:r>
              <a:rPr lang="en-US" altLang="ja-JP" dirty="0"/>
              <a:t> </a:t>
            </a:r>
            <a:r>
              <a:rPr lang="ja-JP" altLang="en-US" dirty="0"/>
              <a:t>特定の場所の投稿等を把握することによって</a:t>
            </a:r>
            <a:r>
              <a:rPr lang="ja-JP" altLang="en-US" dirty="0" smtClean="0"/>
              <a:t>，様々な意見をまとめる．</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pPr marL="174625" indent="-174625">
              <a:lnSpc>
                <a:spcPts val="2100"/>
              </a:lnSpc>
              <a:buFont typeface="Wingdings" panose="05000000000000000000" pitchFamily="2" charset="2"/>
              <a:buChar char="l"/>
            </a:pPr>
            <a:r>
              <a:rPr lang="ja-JP" altLang="en-US" sz="1800" dirty="0" smtClean="0"/>
              <a:t> 旅行者に向けていきたい．</a:t>
            </a:r>
            <a:endParaRPr lang="en-US" altLang="ja-JP" sz="1800" dirty="0" smtClean="0">
              <a:solidFill>
                <a:schemeClr val="tx1"/>
              </a:solidFill>
            </a:endParaRPr>
          </a:p>
          <a:p>
            <a:pPr>
              <a:lnSpc>
                <a:spcPts val="21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，同じ部分での改善点や良い点の投稿数がどれほどあるかを同じような言い回し</a:t>
            </a:r>
            <a:r>
              <a:rPr lang="ja-JP" altLang="en-US" sz="1800" b="1" dirty="0">
                <a:solidFill>
                  <a:schemeClr val="tx1"/>
                </a:solidFill>
              </a:rPr>
              <a:t>で</a:t>
            </a:r>
            <a:r>
              <a:rPr lang="ja-JP" altLang="en-US" sz="1800" b="1" dirty="0" smtClean="0">
                <a:solidFill>
                  <a:schemeClr val="tx1"/>
                </a:solidFill>
              </a:rPr>
              <a:t>分類分け</a:t>
            </a:r>
            <a:r>
              <a:rPr lang="ja-JP" altLang="en-US" sz="1800" b="1" dirty="0" smtClean="0"/>
              <a:t>，係り受け解析</a:t>
            </a:r>
            <a:r>
              <a:rPr lang="ja-JP" altLang="en-US" sz="1800" b="1" dirty="0" smtClean="0">
                <a:solidFill>
                  <a:schemeClr val="tx1"/>
                </a:solidFill>
              </a:rPr>
              <a:t>を行う</a:t>
            </a:r>
            <a:r>
              <a:rPr lang="ja-JP" altLang="en-US" sz="1800" b="1" dirty="0" smtClean="0">
                <a:solidFill>
                  <a:schemeClr val="tx1"/>
                </a:solidFill>
              </a:rPr>
              <a:t>．</a:t>
            </a:r>
            <a:endParaRPr lang="en-US" altLang="ja-JP" sz="1800" b="1"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en-US" altLang="ja-JP" sz="1800" b="1" dirty="0"/>
              <a:t> </a:t>
            </a:r>
            <a:r>
              <a:rPr lang="ja-JP" altLang="en-US" sz="1800" dirty="0" smtClean="0"/>
              <a:t>不</a:t>
            </a:r>
            <a:r>
              <a:rPr lang="ja-JP" altLang="en-US" sz="1800" dirty="0"/>
              <a:t>定</a:t>
            </a:r>
            <a:r>
              <a:rPr lang="ja-JP" altLang="en-US" sz="1800" dirty="0" smtClean="0"/>
              <a:t>の推定もしていきたい．</a:t>
            </a:r>
            <a:endParaRPr lang="en-US" altLang="ja-JP" sz="18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下矢印 4"/>
          <p:cNvSpPr/>
          <p:nvPr/>
        </p:nvSpPr>
        <p:spPr>
          <a:xfrm>
            <a:off x="3513220" y="4199021"/>
            <a:ext cx="1332641" cy="799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en-US" altLang="ja-JP" sz="1800" dirty="0" smtClean="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参照</a:t>
            </a:r>
            <a:r>
              <a:rPr lang="en-US" altLang="ja-JP" sz="1800" dirty="0" smtClean="0">
                <a:latin typeface="+mj-ea"/>
                <a:cs typeface="Arial Unicode MS" panose="020B0604020202020204" pitchFamily="50" charset="-128"/>
              </a:rPr>
              <a:t>         </a:t>
            </a: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係り受け</a:t>
            </a:r>
            <a:r>
              <a:rPr lang="ja-JP" altLang="en-US" sz="1400" b="1" dirty="0" smtClean="0">
                <a:solidFill>
                  <a:srgbClr val="FF0000"/>
                </a:solidFill>
                <a:latin typeface="+mj-ea"/>
                <a:cs typeface="Arial Unicode MS" panose="020B0604020202020204" pitchFamily="50" charset="-128"/>
              </a:rPr>
              <a:t>解析</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en-US" altLang="ja-JP" sz="1800" dirty="0" smtClean="0">
                <a:solidFill>
                  <a:schemeClr val="tx1"/>
                </a:solidFill>
              </a:rPr>
              <a:t>  </a:t>
            </a:r>
            <a:r>
              <a:rPr lang="ja-JP" altLang="en-US" sz="1400" dirty="0" smtClean="0">
                <a:solidFill>
                  <a:schemeClr val="tx1"/>
                </a:solidFill>
              </a:rPr>
              <a:t>ファイル    </a:t>
            </a:r>
            <a:r>
              <a:rPr lang="ja-JP" altLang="en-US" sz="1400" b="1" dirty="0" smtClean="0">
                <a:solidFill>
                  <a:srgbClr val="FF0000"/>
                </a:solidFill>
              </a:rPr>
              <a:t>取得</a:t>
            </a:r>
            <a:r>
              <a:rPr lang="ja-JP" altLang="en-US" sz="1400" dirty="0" smtClean="0">
                <a:solidFill>
                  <a:schemeClr val="tx1"/>
                </a:solidFill>
              </a:rPr>
              <a:t>         </a:t>
            </a:r>
            <a:r>
              <a:rPr lang="en-US" altLang="ja-JP" sz="1400" dirty="0" err="1" smtClean="0">
                <a:solidFill>
                  <a:schemeClr val="tx1"/>
                </a:solidFill>
              </a:rPr>
              <a:t>SNS</a:t>
            </a:r>
            <a:r>
              <a:rPr lang="ja-JP" altLang="en-US" sz="1400" dirty="0" smtClean="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smtClean="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743" y="3982156"/>
            <a:ext cx="779302" cy="779302"/>
          </a:xfrm>
          <a:prstGeom prst="rect">
            <a:avLst/>
          </a:prstGeom>
        </p:spPr>
      </p:pic>
      <p:sp>
        <p:nvSpPr>
          <p:cNvPr id="8" name="左矢印 7"/>
          <p:cNvSpPr/>
          <p:nvPr/>
        </p:nvSpPr>
        <p:spPr>
          <a:xfrm>
            <a:off x="4906750" y="4122659"/>
            <a:ext cx="924458"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501928" y="4030669"/>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吹き出</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672621" y="5228898"/>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366278" y="4632706"/>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1569" y="4177167"/>
            <a:ext cx="322831" cy="322831"/>
          </a:xfrm>
          <a:prstGeom prst="rect">
            <a:avLst/>
          </a:prstGeom>
        </p:spPr>
      </p:pic>
      <p:sp>
        <p:nvSpPr>
          <p:cNvPr id="20" name="正方形/長方形 19"/>
          <p:cNvSpPr/>
          <p:nvPr/>
        </p:nvSpPr>
        <p:spPr>
          <a:xfrm>
            <a:off x="4062717" y="2378448"/>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KNP</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上矢印 20"/>
          <p:cNvSpPr/>
          <p:nvPr/>
        </p:nvSpPr>
        <p:spPr>
          <a:xfrm>
            <a:off x="4383583" y="3092116"/>
            <a:ext cx="324076" cy="846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16200000">
            <a:off x="3434177" y="2371138"/>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345" y="3770335"/>
            <a:ext cx="1078844" cy="1078844"/>
          </a:xfrm>
          <a:prstGeom prst="rect">
            <a:avLst/>
          </a:prstGeom>
        </p:spPr>
      </p:pic>
      <p:sp>
        <p:nvSpPr>
          <p:cNvPr id="18" name="正方形/長方形 17"/>
          <p:cNvSpPr/>
          <p:nvPr/>
        </p:nvSpPr>
        <p:spPr>
          <a:xfrm>
            <a:off x="1764757" y="2411519"/>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Python</a:t>
            </a:r>
          </a:p>
        </p:txBody>
      </p:sp>
      <p:sp>
        <p:nvSpPr>
          <p:cNvPr id="23" name="下矢印 22"/>
          <p:cNvSpPr/>
          <p:nvPr/>
        </p:nvSpPr>
        <p:spPr>
          <a:xfrm>
            <a:off x="2366278" y="3138511"/>
            <a:ext cx="394854" cy="890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3782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a:t>
            </a:r>
            <a:r>
              <a:rPr lang="ja-JP" altLang="en-US" sz="1800" dirty="0" smtClean="0">
                <a:solidFill>
                  <a:schemeClr val="tx1"/>
                </a:solidFill>
              </a:rPr>
              <a:t>改善</a:t>
            </a:r>
            <a:r>
              <a:rPr lang="ja-JP" altLang="en-US" sz="1800" dirty="0"/>
              <a:t>点</a:t>
            </a:r>
            <a:r>
              <a:rPr lang="ja-JP" altLang="en-US" sz="1800" dirty="0" smtClean="0">
                <a:solidFill>
                  <a:schemeClr val="tx1"/>
                </a:solidFill>
              </a:rPr>
              <a:t>，また</a:t>
            </a:r>
            <a:r>
              <a:rPr lang="ja-JP" altLang="en-US" sz="1800" dirty="0"/>
              <a:t>評価</a:t>
            </a:r>
            <a:r>
              <a:rPr lang="ja-JP" altLang="en-US" sz="1800" dirty="0" smtClean="0">
                <a:solidFill>
                  <a:schemeClr val="tx1"/>
                </a:solidFill>
              </a:rPr>
              <a:t>点</a:t>
            </a:r>
            <a:r>
              <a:rPr lang="ja-JP" altLang="en-US" sz="1800" dirty="0">
                <a:solidFill>
                  <a:schemeClr val="tx1"/>
                </a:solidFill>
              </a:rPr>
              <a:t>の投稿が集中しているか</a:t>
            </a:r>
            <a:r>
              <a:rPr lang="ja-JP" altLang="en-US" sz="1800" dirty="0" smtClean="0">
                <a:solidFill>
                  <a:schemeClr val="tx1"/>
                </a:solidFill>
              </a:rPr>
              <a:t>を</a:t>
            </a:r>
            <a:r>
              <a:rPr lang="ja-JP" altLang="en-US" sz="1800" b="1" dirty="0" smtClean="0"/>
              <a:t>係り受け解析，</a:t>
            </a:r>
            <a:r>
              <a:rPr lang="ja-JP" altLang="en-US" sz="1800" b="1" dirty="0" smtClean="0">
                <a:solidFill>
                  <a:schemeClr val="tx1"/>
                </a:solidFill>
              </a:rPr>
              <a:t>クラスタリング</a:t>
            </a:r>
            <a:r>
              <a:rPr lang="ja-JP" altLang="en-US" sz="1800" b="1" dirty="0">
                <a:solidFill>
                  <a:schemeClr val="tx1"/>
                </a:solidFill>
              </a:rPr>
              <a:t>を用いて分類を行う</a:t>
            </a:r>
            <a:r>
              <a:rPr lang="ja-JP" altLang="en-US" sz="1800" b="1" dirty="0" smtClean="0">
                <a:solidFill>
                  <a:schemeClr val="tx1"/>
                </a:solidFill>
              </a:rPr>
              <a:t>．</a:t>
            </a:r>
            <a:endParaRPr lang="en-US" altLang="ja-JP" sz="1800" b="1"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四角形吹き出し 4"/>
          <p:cNvSpPr/>
          <p:nvPr/>
        </p:nvSpPr>
        <p:spPr>
          <a:xfrm>
            <a:off x="2249905" y="4460211"/>
            <a:ext cx="2508212" cy="1196122"/>
          </a:xfrm>
          <a:prstGeom prst="wedgeRectCallout">
            <a:avLst>
              <a:gd name="adj1" fmla="val -32061"/>
              <a:gd name="adj2" fmla="val 8284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通路が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30</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37483" y="4460212"/>
            <a:ext cx="2287861" cy="1122441"/>
          </a:xfrm>
          <a:prstGeom prst="wedgeRectCallout">
            <a:avLst>
              <a:gd name="adj1" fmla="val -34558"/>
              <a:gd name="adj2" fmla="val 8453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169289</TotalTime>
  <Words>1846</Words>
  <Application>Microsoft Office PowerPoint</Application>
  <PresentationFormat>画面に合わせる (4:3)</PresentationFormat>
  <Paragraphs>321</Paragraphs>
  <Slides>30</Slides>
  <Notes>4</Notes>
  <HiddenSlides>14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Arial Unicode MS</vt:lpstr>
      <vt:lpstr>ＭＳ Ｐゴシック</vt:lpstr>
      <vt:lpstr>メイリオ</vt:lpstr>
      <vt:lpstr>Arial</vt:lpstr>
      <vt:lpstr>Calibri</vt:lpstr>
      <vt:lpstr>Calibri Light</vt:lpstr>
      <vt:lpstr>FuturaExtended</vt:lpstr>
      <vt:lpstr>Wingdings</vt:lpstr>
      <vt:lpstr>レトロスペクト</vt:lpstr>
      <vt:lpstr>PowerPoint プレゼンテーション</vt:lpstr>
      <vt:lpstr>研究背景</vt:lpstr>
      <vt:lpstr>関連研究(1)</vt:lpstr>
      <vt:lpstr>関連研究(2)</vt:lpstr>
      <vt:lpstr>関連研究(3)</vt:lpstr>
      <vt:lpstr>研究動機</vt:lpstr>
      <vt:lpstr>本研究のアプローチ</vt:lpstr>
      <vt:lpstr>提案システム</vt:lpstr>
      <vt:lpstr>実装</vt:lpstr>
      <vt:lpstr>係り受けについて</vt:lpstr>
      <vt:lpstr>実装詳細(1/3)</vt:lpstr>
      <vt:lpstr>実装詳細(2/3)</vt:lpstr>
      <vt:lpstr>実装詳細(3/3)</vt:lpstr>
      <vt:lpstr>今後の予定</vt:lpstr>
      <vt:lpstr>実験</vt:lpstr>
      <vt:lpstr>PowerPoint プレゼンテーション</vt:lpstr>
      <vt:lpstr>実験(1/)</vt:lpstr>
      <vt:lpstr>実験方法(1)</vt:lpstr>
      <vt:lpstr>実験(1)</vt:lpstr>
      <vt:lpstr>実験(2)</vt:lpstr>
      <vt:lpstr>実験(1)</vt:lpstr>
      <vt:lpstr>提案システム</vt:lpstr>
      <vt:lpstr>研究動機(2)･･･クラスタリング</vt:lpstr>
      <vt:lpstr>実験(2)</vt:lpstr>
      <vt:lpstr>研究動機(3)･･･係り受け</vt:lpstr>
      <vt:lpstr>研究動機</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884</cp:revision>
  <cp:lastPrinted>2017-07-25T08:59:50Z</cp:lastPrinted>
  <dcterms:created xsi:type="dcterms:W3CDTF">2017-05-11T07:09:22Z</dcterms:created>
  <dcterms:modified xsi:type="dcterms:W3CDTF">2017-12-06T03:17:25Z</dcterms:modified>
</cp:coreProperties>
</file>