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35"/>
  </p:notesMasterIdLst>
  <p:sldIdLst>
    <p:sldId id="256" r:id="rId2"/>
    <p:sldId id="273" r:id="rId3"/>
    <p:sldId id="289" r:id="rId4"/>
    <p:sldId id="308" r:id="rId5"/>
    <p:sldId id="310" r:id="rId6"/>
    <p:sldId id="294" r:id="rId7"/>
    <p:sldId id="259" r:id="rId8"/>
    <p:sldId id="301" r:id="rId9"/>
    <p:sldId id="283" r:id="rId10"/>
    <p:sldId id="302" r:id="rId11"/>
    <p:sldId id="303" r:id="rId12"/>
    <p:sldId id="304" r:id="rId13"/>
    <p:sldId id="305" r:id="rId14"/>
    <p:sldId id="309" r:id="rId15"/>
    <p:sldId id="313" r:id="rId16"/>
    <p:sldId id="281" r:id="rId17"/>
    <p:sldId id="311" r:id="rId18"/>
    <p:sldId id="258" r:id="rId19"/>
    <p:sldId id="307" r:id="rId20"/>
    <p:sldId id="306" r:id="rId21"/>
    <p:sldId id="299" r:id="rId22"/>
    <p:sldId id="300" r:id="rId23"/>
    <p:sldId id="298" r:id="rId24"/>
    <p:sldId id="269" r:id="rId25"/>
    <p:sldId id="272" r:id="rId26"/>
    <p:sldId id="292" r:id="rId27"/>
    <p:sldId id="291" r:id="rId28"/>
    <p:sldId id="295" r:id="rId29"/>
    <p:sldId id="280" r:id="rId30"/>
    <p:sldId id="296" r:id="rId31"/>
    <p:sldId id="287" r:id="rId32"/>
    <p:sldId id="284" r:id="rId33"/>
    <p:sldId id="297" r:id="rId34"/>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2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8</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16</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25</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890337"/>
            <a:ext cx="7543800" cy="847026"/>
          </a:xfrm>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11/29/2017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11/29/2017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normAutofit/>
          </a:bodyPr>
          <a:lstStyle/>
          <a:p>
            <a:r>
              <a:rPr lang="ja-JP" altLang="en-US" dirty="0" smtClean="0"/>
              <a:t>実装</a:t>
            </a:r>
            <a:r>
              <a:rPr lang="ja-JP" altLang="en-US" dirty="0"/>
              <a:t>詳細</a:t>
            </a:r>
            <a:r>
              <a:rPr lang="en-US" altLang="ja-JP" dirty="0" smtClean="0"/>
              <a:t>(1/3)</a:t>
            </a:r>
            <a:endParaRPr kumimoji="1" lang="ja-JP" altLang="en-US" dirty="0"/>
          </a:p>
        </p:txBody>
      </p:sp>
      <p:sp>
        <p:nvSpPr>
          <p:cNvPr id="3" name="コンテンツ プレースホルダー 2"/>
          <p:cNvSpPr>
            <a:spLocks noGrp="1"/>
          </p:cNvSpPr>
          <p:nvPr>
            <p:ph idx="1"/>
          </p:nvPr>
        </p:nvSpPr>
        <p:spPr>
          <a:xfrm>
            <a:off x="822959" y="1845733"/>
            <a:ext cx="7543801" cy="4410687"/>
          </a:xfrm>
        </p:spPr>
        <p:txBody>
          <a:bodyPr/>
          <a:lstStyle/>
          <a:p>
            <a:pPr marL="0" indent="0">
              <a:buNone/>
            </a:pPr>
            <a:r>
              <a:rPr kumimoji="1" lang="ja-JP" altLang="en-US" dirty="0" smtClean="0"/>
              <a:t>ま</a:t>
            </a:r>
            <a:r>
              <a:rPr lang="ja-JP" altLang="en-US" dirty="0" smtClean="0"/>
              <a:t>ず，投稿を</a:t>
            </a:r>
            <a:r>
              <a:rPr lang="en-US" altLang="ja-JP" dirty="0" smtClean="0"/>
              <a:t>API</a:t>
            </a:r>
            <a:r>
              <a:rPr lang="ja-JP" altLang="en-US" dirty="0" smtClean="0"/>
              <a:t>を用いて投稿を取得する．</a:t>
            </a:r>
            <a:endParaRPr lang="en-US" altLang="ja-JP" dirty="0" smtClean="0"/>
          </a:p>
          <a:p>
            <a:pPr marL="0" indent="0">
              <a:buNone/>
            </a:pPr>
            <a:r>
              <a:rPr lang="ja-JP" altLang="en-US" dirty="0"/>
              <a:t>以下</a:t>
            </a:r>
            <a:r>
              <a:rPr lang="ja-JP" altLang="en-US" dirty="0" smtClean="0"/>
              <a:t>、取得した投稿の抜粋を下記に示す．</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lang="ja-JP" altLang="en-US" dirty="0" smtClean="0"/>
              <a:t>  </a:t>
            </a:r>
            <a:r>
              <a:rPr lang="ja-JP" altLang="en-US" sz="1800" dirty="0" smtClean="0"/>
              <a:t>東京駅</a:t>
            </a:r>
            <a:r>
              <a:rPr lang="ja-JP" altLang="en-US" sz="1800" dirty="0"/>
              <a:t>ラビリンスは、京王</a:t>
            </a:r>
            <a:r>
              <a:rPr lang="ja-JP" altLang="en-US" sz="1800" dirty="0" smtClean="0"/>
              <a:t>線</a:t>
            </a:r>
            <a:r>
              <a:rPr lang="en-US" altLang="ja-JP" sz="1800" dirty="0" smtClean="0">
                <a:solidFill>
                  <a:srgbClr val="FF0000"/>
                </a:solidFill>
              </a:rPr>
              <a:t>(</a:t>
            </a:r>
            <a:r>
              <a:rPr lang="ja-JP" altLang="en-US" sz="1800" dirty="0" smtClean="0">
                <a:solidFill>
                  <a:srgbClr val="FF0000"/>
                </a:solidFill>
              </a:rPr>
              <a:t>京葉線</a:t>
            </a:r>
            <a:r>
              <a:rPr lang="en-US" altLang="ja-JP" sz="1800" dirty="0" smtClean="0">
                <a:solidFill>
                  <a:srgbClr val="FF0000"/>
                </a:solidFill>
              </a:rPr>
              <a:t>)</a:t>
            </a:r>
            <a:r>
              <a:rPr lang="ja-JP" altLang="en-US" sz="1800" dirty="0" smtClean="0"/>
              <a:t>が</a:t>
            </a:r>
            <a:r>
              <a:rPr lang="ja-JP" altLang="en-US" sz="1800" dirty="0"/>
              <a:t>最下層で難関だと思うの</a:t>
            </a:r>
            <a:r>
              <a:rPr lang="en-US" altLang="ja-JP" sz="1800" dirty="0"/>
              <a:t>… </a:t>
            </a:r>
            <a:r>
              <a:rPr lang="ja-JP" altLang="en-US" sz="1800" dirty="0"/>
              <a:t>あと、さすがにどこのロッカーに荷物入れたかは私にも</a:t>
            </a:r>
            <a:r>
              <a:rPr lang="ja-JP" altLang="en-US" sz="1800" dirty="0" smtClean="0"/>
              <a:t>わからない</a:t>
            </a:r>
            <a:endParaRPr lang="en-US" altLang="ja-JP" sz="1800" dirty="0"/>
          </a:p>
          <a:p>
            <a:pPr marL="180975" indent="-180975">
              <a:buFont typeface="Wingdings" panose="05000000000000000000" pitchFamily="2" charset="2"/>
              <a:buChar char="l"/>
            </a:pPr>
            <a:endParaRPr lang="en-US" altLang="ja-JP" sz="1800" dirty="0" smtClean="0"/>
          </a:p>
          <a:p>
            <a:pPr marL="180975" indent="-180975">
              <a:buFont typeface="Wingdings" panose="05000000000000000000" pitchFamily="2" charset="2"/>
              <a:buChar char="l"/>
            </a:pPr>
            <a:r>
              <a:rPr lang="ja-JP" altLang="en-US" sz="1800" dirty="0" smtClean="0"/>
              <a:t>  東京駅</a:t>
            </a:r>
            <a:r>
              <a:rPr lang="ja-JP" altLang="en-US" sz="1800" dirty="0"/>
              <a:t>についた出口がわからないこれは迷子になりそう</a:t>
            </a:r>
          </a:p>
          <a:p>
            <a:pPr marL="180975" indent="-180975">
              <a:buFont typeface="Wingdings" panose="05000000000000000000" pitchFamily="2" charset="2"/>
              <a:buChar char="l"/>
            </a:pPr>
            <a:endParaRPr lang="en-US" altLang="ja-JP" sz="1800" dirty="0"/>
          </a:p>
          <a:p>
            <a:pPr>
              <a:buFont typeface="Wingdings" panose="05000000000000000000" pitchFamily="2" charset="2"/>
              <a:buChar char="l"/>
            </a:pPr>
            <a:r>
              <a:rPr lang="ja-JP" altLang="en-US" smtClean="0"/>
              <a:t>  </a:t>
            </a:r>
            <a:r>
              <a:rPr lang="ja-JP" altLang="en-US" sz="1800" smtClean="0"/>
              <a:t>東京駅</a:t>
            </a:r>
            <a:r>
              <a:rPr lang="ja-JP" altLang="en-US" sz="1800" dirty="0"/>
              <a:t>全然わからない 乗る</a:t>
            </a:r>
            <a:r>
              <a:rPr lang="ja-JP" altLang="en-US" sz="1800"/>
              <a:t>とこ</a:t>
            </a:r>
            <a:r>
              <a:rPr lang="ja-JP" altLang="en-US" sz="1800" smtClean="0"/>
              <a:t>どこ</a:t>
            </a:r>
            <a:endParaRPr lang="en-US" altLang="ja-JP" sz="1800"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9958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822960" y="3068053"/>
            <a:ext cx="2654166" cy="20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22960" y="962526"/>
            <a:ext cx="7543800" cy="774837"/>
          </a:xfrm>
        </p:spPr>
        <p:txBody>
          <a:bodyPr/>
          <a:lstStyle/>
          <a:p>
            <a:r>
              <a:rPr lang="ja-JP" altLang="en-US" dirty="0" smtClean="0"/>
              <a:t>実装</a:t>
            </a:r>
            <a:r>
              <a:rPr lang="ja-JP" altLang="en-US" dirty="0"/>
              <a:t>詳細</a:t>
            </a:r>
            <a:r>
              <a:rPr kumimoji="1" lang="en-US" altLang="ja-JP" dirty="0" smtClean="0"/>
              <a:t>(2/3)</a:t>
            </a:r>
            <a:endParaRPr kumimoji="1" lang="ja-JP" altLang="en-US" dirty="0"/>
          </a:p>
        </p:txBody>
      </p:sp>
      <p:sp>
        <p:nvSpPr>
          <p:cNvPr id="3" name="コンテンツ プレースホルダー 2"/>
          <p:cNvSpPr>
            <a:spLocks noGrp="1"/>
          </p:cNvSpPr>
          <p:nvPr>
            <p:ph idx="1"/>
          </p:nvPr>
        </p:nvSpPr>
        <p:spPr>
          <a:xfrm>
            <a:off x="822960" y="1845733"/>
            <a:ext cx="7543800" cy="4470845"/>
          </a:xfrm>
        </p:spPr>
        <p:txBody>
          <a:bodyPr>
            <a:normAutofit fontScale="92500" lnSpcReduction="10000"/>
          </a:bodyPr>
          <a:lstStyle/>
          <a:p>
            <a:r>
              <a:rPr lang="ja-JP" altLang="en-US" sz="1600" dirty="0" smtClean="0"/>
              <a:t>係り受け解析ソフト「</a:t>
            </a:r>
            <a:r>
              <a:rPr lang="en-US" altLang="ja-JP" sz="1600" dirty="0" err="1" smtClean="0"/>
              <a:t>KNP</a:t>
            </a:r>
            <a:r>
              <a:rPr lang="ja-JP" altLang="en-US" sz="1600" dirty="0" smtClean="0"/>
              <a:t>」を用いて，投稿文を解析する．</a:t>
            </a:r>
            <a:endParaRPr lang="en-US" altLang="ja-JP" sz="1600" dirty="0" smtClean="0"/>
          </a:p>
          <a:p>
            <a:r>
              <a:rPr lang="ja-JP" altLang="en-US" sz="1600" dirty="0"/>
              <a:t>例</a:t>
            </a:r>
            <a:r>
              <a:rPr lang="en-US" altLang="ja-JP" sz="1600" dirty="0" smtClean="0"/>
              <a:t>)</a:t>
            </a:r>
            <a:r>
              <a:rPr lang="ja-JP" altLang="en-US" sz="1600" dirty="0" smtClean="0"/>
              <a:t> </a:t>
            </a:r>
            <a:r>
              <a:rPr lang="ja-JP" altLang="en-US" sz="1600" dirty="0" smtClean="0"/>
              <a:t>「</a:t>
            </a:r>
            <a:r>
              <a:rPr lang="ja-JP" altLang="en-US" sz="1600" dirty="0"/>
              <a:t>私</a:t>
            </a:r>
            <a:r>
              <a:rPr lang="ja-JP" altLang="en-US" sz="1600" dirty="0" smtClean="0"/>
              <a:t>は</a:t>
            </a:r>
            <a:r>
              <a:rPr lang="ja-JP" altLang="en-US" sz="1600" dirty="0" smtClean="0"/>
              <a:t>今から買い物に出かける．</a:t>
            </a:r>
            <a:r>
              <a:rPr lang="ja-JP" altLang="en-US" sz="1600" dirty="0" smtClean="0"/>
              <a:t>」</a:t>
            </a:r>
            <a:endParaRPr lang="en-US" altLang="ja-JP" sz="1600" dirty="0" smtClean="0"/>
          </a:p>
          <a:p>
            <a:endParaRPr lang="en-US" altLang="ja-JP" sz="1600" dirty="0"/>
          </a:p>
          <a:p>
            <a:endParaRPr lang="en-US" altLang="ja-JP" sz="1600" dirty="0" smtClean="0"/>
          </a:p>
          <a:p>
            <a:r>
              <a:rPr lang="ja-JP" altLang="en-US" dirty="0"/>
              <a:t> </a:t>
            </a:r>
            <a:r>
              <a:rPr lang="ja-JP" altLang="en-US" dirty="0" smtClean="0"/>
              <a:t>           私</a:t>
            </a:r>
            <a:r>
              <a:rPr lang="ja-JP" altLang="en-US" dirty="0"/>
              <a:t>は──┐　</a:t>
            </a:r>
          </a:p>
          <a:p>
            <a:r>
              <a:rPr lang="ja-JP" altLang="en-US" dirty="0"/>
              <a:t>今から──┐　　</a:t>
            </a:r>
            <a:r>
              <a:rPr lang="ja-JP" altLang="en-US" dirty="0" smtClean="0"/>
              <a:t>│</a:t>
            </a:r>
            <a:r>
              <a:rPr lang="ja-JP" altLang="en-US" dirty="0"/>
              <a:t>　</a:t>
            </a:r>
          </a:p>
          <a:p>
            <a:r>
              <a:rPr lang="ja-JP" altLang="en-US" dirty="0"/>
              <a:t>      買い物に──┤　</a:t>
            </a:r>
          </a:p>
          <a:p>
            <a:r>
              <a:rPr lang="ja-JP" altLang="en-US" dirty="0"/>
              <a:t>              出かける</a:t>
            </a:r>
            <a:endParaRPr kumimoji="1" lang="en-US" altLang="ja-JP" dirty="0" smtClean="0"/>
          </a:p>
          <a:p>
            <a:pPr marL="0" indent="0">
              <a:lnSpc>
                <a:spcPts val="2600"/>
              </a:lnSpc>
              <a:buNone/>
            </a:pPr>
            <a:endParaRPr kumimoji="1" lang="en-US" altLang="ja-JP" dirty="0" smtClean="0"/>
          </a:p>
          <a:p>
            <a:pPr>
              <a:lnSpc>
                <a:spcPts val="2600"/>
              </a:lnSpc>
            </a:pPr>
            <a:r>
              <a:rPr lang="en-US" altLang="ja-JP" sz="1600" dirty="0" smtClean="0"/>
              <a:t>  </a:t>
            </a:r>
            <a:r>
              <a:rPr lang="en-US" altLang="ja-JP" sz="1600" dirty="0" smtClean="0"/>
              <a:t>  </a:t>
            </a:r>
            <a:r>
              <a:rPr lang="ja-JP" altLang="en-US" sz="1600" dirty="0" smtClean="0"/>
              <a:t>出力</a:t>
            </a:r>
            <a:r>
              <a:rPr lang="ja-JP" altLang="en-US" sz="1600" dirty="0" smtClean="0"/>
              <a:t>結果によると，</a:t>
            </a:r>
            <a:r>
              <a:rPr lang="ja-JP" altLang="en-US" sz="1600" dirty="0" smtClean="0"/>
              <a:t>「</a:t>
            </a:r>
            <a:r>
              <a:rPr lang="ja-JP" altLang="en-US" sz="1600" dirty="0"/>
              <a:t>私</a:t>
            </a:r>
            <a:r>
              <a:rPr lang="ja-JP" altLang="en-US" sz="1600" dirty="0" smtClean="0"/>
              <a:t>は</a:t>
            </a:r>
            <a:r>
              <a:rPr lang="ja-JP" altLang="en-US" sz="1600" dirty="0" smtClean="0"/>
              <a:t>」</a:t>
            </a:r>
            <a:r>
              <a:rPr lang="ja-JP" altLang="en-US" sz="1600" dirty="0" smtClean="0"/>
              <a:t>は</a:t>
            </a:r>
            <a:r>
              <a:rPr lang="ja-JP" altLang="en-US" sz="1600" dirty="0" smtClean="0"/>
              <a:t>「</a:t>
            </a:r>
            <a:r>
              <a:rPr lang="ja-JP" altLang="en-US" sz="1600" dirty="0"/>
              <a:t>出</a:t>
            </a:r>
            <a:r>
              <a:rPr lang="ja-JP" altLang="en-US" sz="1600" dirty="0" smtClean="0"/>
              <a:t>かける」</a:t>
            </a:r>
            <a:r>
              <a:rPr lang="ja-JP" altLang="en-US" sz="1600" dirty="0" smtClean="0"/>
              <a:t>に係っており，</a:t>
            </a:r>
            <a:r>
              <a:rPr lang="ja-JP" altLang="en-US" sz="1600" dirty="0" smtClean="0"/>
              <a:t>「</a:t>
            </a:r>
            <a:r>
              <a:rPr lang="ja-JP" altLang="en-US" sz="1600" dirty="0"/>
              <a:t>出</a:t>
            </a:r>
            <a:r>
              <a:rPr lang="ja-JP" altLang="en-US" sz="1600" dirty="0" smtClean="0"/>
              <a:t>かける</a:t>
            </a:r>
            <a:r>
              <a:rPr lang="ja-JP" altLang="en-US" sz="1600" dirty="0" smtClean="0"/>
              <a:t>」</a:t>
            </a:r>
            <a:r>
              <a:rPr lang="ja-JP" altLang="en-US" sz="1600" dirty="0" smtClean="0"/>
              <a:t>は，</a:t>
            </a:r>
            <a:r>
              <a:rPr lang="ja-JP" altLang="en-US" sz="1600" dirty="0" smtClean="0"/>
              <a:t>「</a:t>
            </a:r>
            <a:r>
              <a:rPr lang="ja-JP" altLang="en-US" sz="1600" dirty="0"/>
              <a:t>買い物</a:t>
            </a:r>
            <a:r>
              <a:rPr lang="ja-JP" altLang="en-US" sz="1600" dirty="0" smtClean="0"/>
              <a:t>に</a:t>
            </a:r>
            <a:r>
              <a:rPr lang="ja-JP" altLang="en-US" sz="1600" dirty="0" smtClean="0"/>
              <a:t>」</a:t>
            </a:r>
            <a:r>
              <a:rPr lang="ja-JP" altLang="en-US" sz="1600" dirty="0" smtClean="0"/>
              <a:t>を受けている．</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56859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実装</a:t>
            </a:r>
            <a:r>
              <a:rPr lang="ja-JP" altLang="en-US"/>
              <a:t>詳細</a:t>
            </a:r>
            <a:r>
              <a:rPr kumimoji="1" lang="en-US" altLang="ja-JP" smtClean="0"/>
              <a:t>(</a:t>
            </a:r>
            <a:r>
              <a:rPr kumimoji="1" lang="en-US" altLang="ja-JP" dirty="0" smtClean="0"/>
              <a:t>3/3)</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ja-JP" altLang="en-US" dirty="0" smtClean="0"/>
              <a:t>解析結果を基に，吹き出しを表示する．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図 4"/>
          <p:cNvPicPr>
            <a:picLocks noChangeAspect="1"/>
          </p:cNvPicPr>
          <p:nvPr/>
        </p:nvPicPr>
        <p:blipFill rotWithShape="1">
          <a:blip r:embed="rId2"/>
          <a:srcRect l="37773" t="32537" r="27455" b="24786"/>
          <a:stretch/>
        </p:blipFill>
        <p:spPr>
          <a:xfrm>
            <a:off x="2430380" y="2832436"/>
            <a:ext cx="4114801" cy="2726154"/>
          </a:xfrm>
          <a:prstGeom prst="rect">
            <a:avLst/>
          </a:prstGeom>
        </p:spPr>
      </p:pic>
    </p:spTree>
    <p:extLst>
      <p:ext uri="{BB962C8B-B14F-4D97-AF65-F5344CB8AC3E}">
        <p14:creationId xmlns:p14="http://schemas.microsoft.com/office/powerpoint/2010/main" val="4108063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「東京駅 わからな</a:t>
            </a:r>
            <a:r>
              <a:rPr lang="ja-JP" altLang="en-US" dirty="0"/>
              <a:t>い</a:t>
            </a:r>
            <a:r>
              <a:rPr lang="ja-JP" altLang="en-US" dirty="0" smtClean="0"/>
              <a:t>」で検索</a:t>
            </a:r>
            <a:endParaRPr lang="en-US" altLang="ja-JP" dirty="0" smtClean="0"/>
          </a:p>
          <a:p>
            <a:pPr marL="0" indent="0">
              <a:buNone/>
            </a:pPr>
            <a:r>
              <a:rPr kumimoji="1" lang="ja-JP" altLang="en-US" dirty="0"/>
              <a:t>　</a:t>
            </a:r>
            <a:r>
              <a:rPr lang="ja-JP" altLang="en-US" dirty="0" smtClean="0"/>
              <a:t>期間</a:t>
            </a:r>
            <a:r>
              <a:rPr lang="en-US" altLang="ja-JP" dirty="0" smtClean="0"/>
              <a:t>:      </a:t>
            </a:r>
            <a:r>
              <a:rPr lang="ja-JP" altLang="en-US" dirty="0" smtClean="0"/>
              <a:t> </a:t>
            </a:r>
            <a:r>
              <a:rPr lang="en-US" altLang="ja-JP" dirty="0" smtClean="0"/>
              <a:t>10/7 ~ 12/13</a:t>
            </a:r>
          </a:p>
          <a:p>
            <a:pPr marL="0" indent="0">
              <a:buNone/>
            </a:pPr>
            <a:r>
              <a:rPr kumimoji="1" lang="en-US" altLang="ja-JP" dirty="0"/>
              <a:t> </a:t>
            </a:r>
            <a:r>
              <a:rPr kumimoji="1" lang="en-US" altLang="ja-JP" dirty="0" smtClean="0"/>
              <a:t>  </a:t>
            </a:r>
            <a:r>
              <a:rPr kumimoji="1" lang="ja-JP" altLang="en-US" dirty="0" smtClean="0"/>
              <a:t>取得件数</a:t>
            </a:r>
            <a:r>
              <a:rPr kumimoji="1" lang="en-US" altLang="ja-JP" dirty="0" smtClean="0"/>
              <a:t>: 554</a:t>
            </a:r>
          </a:p>
          <a:p>
            <a:pPr marL="0" indent="0">
              <a:buNone/>
            </a:pPr>
            <a:endParaRPr lang="en-US" altLang="ja-JP" dirty="0"/>
          </a:p>
          <a:p>
            <a:pPr marL="0" indent="0">
              <a:buNone/>
            </a:pPr>
            <a:r>
              <a:rPr kumimoji="1" lang="en-US" altLang="ja-JP" dirty="0" smtClean="0"/>
              <a:t>   </a:t>
            </a:r>
            <a:r>
              <a:rPr kumimoji="1" lang="ja-JP" altLang="en-US" dirty="0" smtClean="0"/>
              <a:t>投稿内容に関しては，スライド</a:t>
            </a:r>
            <a:r>
              <a:rPr kumimoji="1" lang="en-US" altLang="ja-JP" dirty="0" smtClean="0"/>
              <a:t>11</a:t>
            </a:r>
            <a:r>
              <a:rPr lang="ja-JP" altLang="en-US" dirty="0" smtClean="0"/>
              <a:t>を参照</a:t>
            </a:r>
            <a:r>
              <a:rPr kumimoji="1" lang="en-US"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69794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210748265"/>
              </p:ext>
            </p:extLst>
          </p:nvPr>
        </p:nvGraphicFramePr>
        <p:xfrm>
          <a:off x="822959" y="2605635"/>
          <a:ext cx="3371670" cy="1922822"/>
        </p:xfrm>
        <a:graphic>
          <a:graphicData uri="http://schemas.openxmlformats.org/drawingml/2006/table">
            <a:tbl>
              <a:tblPr firstRow="1" bandRow="1">
                <a:tableStyleId>{5C22544A-7EE6-4342-B048-85BDC9FD1C3A}</a:tableStyleId>
              </a:tblPr>
              <a:tblGrid>
                <a:gridCol w="3371670"/>
              </a:tblGrid>
              <a:tr h="1922822">
                <a:tc>
                  <a:txBody>
                    <a:bodyPr/>
                    <a:lstStyle/>
                    <a:p>
                      <a:endParaRPr kumimoji="1" lang="ja-JP" altLang="en-US" dirty="0"/>
                    </a:p>
                  </a:txBody>
                  <a:tcPr>
                    <a:lnL w="57150" cap="flat" cmpd="sng" algn="ctr">
                      <a:solidFill>
                        <a:schemeClr val="accent3">
                          <a:lumMod val="75000"/>
                        </a:schemeClr>
                      </a:solidFill>
                      <a:prstDash val="solid"/>
                      <a:round/>
                      <a:headEnd type="none" w="med" len="med"/>
                      <a:tailEnd type="none" w="med" len="med"/>
                    </a:lnL>
                    <a:lnR w="57150" cap="flat" cmpd="sng" algn="ctr">
                      <a:solidFill>
                        <a:schemeClr val="accent3">
                          <a:lumMod val="75000"/>
                        </a:schemeClr>
                      </a:solidFill>
                      <a:prstDash val="solid"/>
                      <a:round/>
                      <a:headEnd type="none" w="med" len="med"/>
                      <a:tailEnd type="none" w="med" len="med"/>
                    </a:lnR>
                    <a:lnT w="57150" cap="flat" cmpd="sng" algn="ctr">
                      <a:solidFill>
                        <a:schemeClr val="accent3">
                          <a:lumMod val="75000"/>
                        </a:schemeClr>
                      </a:solidFill>
                      <a:prstDash val="solid"/>
                      <a:round/>
                      <a:headEnd type="none" w="med" len="med"/>
                      <a:tailEnd type="none" w="med" len="med"/>
                    </a:lnT>
                    <a:lnB w="57150" cap="flat" cmpd="sng" algn="ctr">
                      <a:solidFill>
                        <a:schemeClr val="accent3">
                          <a:lumMod val="75000"/>
                        </a:schemeClr>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例文 「いつも地下への入口がわからないダンジョン東京駅」</a:t>
            </a:r>
            <a:endParaRPr lang="en-US" altLang="ja-JP" dirty="0"/>
          </a:p>
          <a:p>
            <a:pPr marL="0" indent="0">
              <a:buNone/>
            </a:pPr>
            <a:endParaRPr lang="en-US" altLang="ja-JP" dirty="0"/>
          </a:p>
          <a:p>
            <a:pPr marL="0" indent="0">
              <a:buNone/>
            </a:pPr>
            <a:r>
              <a:rPr lang="ja-JP" altLang="en-US" dirty="0"/>
              <a:t>   何時</a:t>
            </a:r>
            <a:r>
              <a:rPr lang="en-US" altLang="ja-JP" dirty="0"/>
              <a:t>(</a:t>
            </a:r>
            <a:r>
              <a:rPr lang="ja-JP" altLang="en-US" dirty="0"/>
              <a:t>いつ</a:t>
            </a:r>
            <a:r>
              <a:rPr lang="en-US" altLang="ja-JP" dirty="0"/>
              <a:t>)</a:t>
            </a:r>
            <a:r>
              <a:rPr lang="ja-JP" altLang="en-US" dirty="0"/>
              <a:t>も </a:t>
            </a:r>
            <a:r>
              <a:rPr lang="en-US" altLang="ja-JP" dirty="0"/>
              <a:t>=&gt; </a:t>
            </a:r>
            <a:r>
              <a:rPr lang="ja-JP" altLang="en-US" dirty="0"/>
              <a:t>分かる</a:t>
            </a:r>
            <a:endParaRPr lang="en-US" altLang="ja-JP" dirty="0"/>
          </a:p>
          <a:p>
            <a:pPr marL="0" indent="0">
              <a:buNone/>
            </a:pPr>
            <a:r>
              <a:rPr lang="ja-JP" altLang="en-US" dirty="0"/>
              <a:t>   地下 </a:t>
            </a:r>
            <a:r>
              <a:rPr lang="en-US" altLang="ja-JP" dirty="0"/>
              <a:t>=&gt; </a:t>
            </a:r>
            <a:r>
              <a:rPr lang="ja-JP" altLang="en-US" dirty="0"/>
              <a:t>入り口</a:t>
            </a:r>
            <a:endParaRPr lang="en-US" altLang="ja-JP" dirty="0"/>
          </a:p>
          <a:p>
            <a:pPr marL="0" indent="0">
              <a:buNone/>
            </a:pPr>
            <a:r>
              <a:rPr lang="ja-JP" altLang="en-US" dirty="0"/>
              <a:t>   入り口 </a:t>
            </a:r>
            <a:r>
              <a:rPr lang="en-US" altLang="ja-JP" dirty="0"/>
              <a:t>=&gt; </a:t>
            </a:r>
            <a:r>
              <a:rPr lang="ja-JP" altLang="en-US" dirty="0"/>
              <a:t>ダンジョン</a:t>
            </a:r>
            <a:endParaRPr lang="en-US" altLang="ja-JP" dirty="0"/>
          </a:p>
          <a:p>
            <a:pPr marL="0" indent="0">
              <a:buNone/>
            </a:pPr>
            <a:r>
              <a:rPr lang="ja-JP" altLang="en-US" dirty="0"/>
              <a:t>   分かる </a:t>
            </a:r>
            <a:r>
              <a:rPr lang="en-US" altLang="ja-JP" dirty="0"/>
              <a:t>=&gt; </a:t>
            </a:r>
            <a:r>
              <a:rPr lang="ja-JP" altLang="en-US" dirty="0"/>
              <a:t>ダンジョン</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5510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374288564"/>
              </p:ext>
            </p:extLst>
          </p:nvPr>
        </p:nvGraphicFramePr>
        <p:xfrm>
          <a:off x="887695" y="2557082"/>
          <a:ext cx="3195588" cy="2251609"/>
        </p:xfrm>
        <a:graphic>
          <a:graphicData uri="http://schemas.openxmlformats.org/drawingml/2006/table">
            <a:tbl>
              <a:tblPr firstRow="1" bandRow="1">
                <a:tableStyleId>{5C22544A-7EE6-4342-B048-85BDC9FD1C3A}</a:tableStyleId>
              </a:tblPr>
              <a:tblGrid>
                <a:gridCol w="3195588"/>
              </a:tblGrid>
              <a:tr h="22516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712099" y="1845734"/>
            <a:ext cx="7654661" cy="4023360"/>
          </a:xfrm>
        </p:spPr>
        <p:txBody>
          <a:bodyPr/>
          <a:lstStyle/>
          <a:p>
            <a:pPr marL="0" indent="0">
              <a:buNone/>
            </a:pPr>
            <a:r>
              <a:rPr kumimoji="1" lang="ja-JP" altLang="en-US" sz="1600" dirty="0" smtClean="0"/>
              <a:t>例文 </a:t>
            </a:r>
            <a:r>
              <a:rPr lang="ja-JP" altLang="en-US" sz="1600" dirty="0"/>
              <a:t>「いつも地下への</a:t>
            </a:r>
            <a:r>
              <a:rPr lang="ja-JP" altLang="en-US" sz="1600" dirty="0" smtClean="0"/>
              <a:t>入口がわ</a:t>
            </a:r>
            <a:r>
              <a:rPr lang="ja-JP" altLang="en-US" sz="1600" dirty="0"/>
              <a:t>からないダンジョン</a:t>
            </a:r>
            <a:r>
              <a:rPr lang="ja-JP" altLang="en-US" sz="1600" dirty="0" smtClean="0"/>
              <a:t>東京駅」</a:t>
            </a:r>
            <a:endParaRPr lang="en-US" altLang="ja-JP" sz="1600" dirty="0" smtClean="0"/>
          </a:p>
          <a:p>
            <a:pPr marL="0" indent="0">
              <a:buNone/>
            </a:pPr>
            <a:endParaRPr kumimoji="1" lang="en-US" altLang="ja-JP" sz="1600" dirty="0"/>
          </a:p>
          <a:p>
            <a:pPr marL="0" indent="0">
              <a:buNone/>
            </a:pPr>
            <a:r>
              <a:rPr lang="ja-JP" altLang="en-US" sz="1600" dirty="0" smtClean="0"/>
              <a:t>   何時</a:t>
            </a:r>
            <a:r>
              <a:rPr lang="en-US" altLang="ja-JP" sz="1600" dirty="0" smtClean="0"/>
              <a:t>(</a:t>
            </a:r>
            <a:r>
              <a:rPr lang="ja-JP" altLang="en-US" sz="1600" dirty="0" smtClean="0"/>
              <a:t>いつ</a:t>
            </a:r>
            <a:r>
              <a:rPr lang="en-US" altLang="ja-JP" sz="1600" dirty="0" smtClean="0"/>
              <a:t>)</a:t>
            </a:r>
            <a:r>
              <a:rPr lang="ja-JP" altLang="en-US" sz="1600" dirty="0" smtClean="0"/>
              <a:t>も </a:t>
            </a:r>
            <a:r>
              <a:rPr lang="en-US" altLang="ja-JP" sz="1600" dirty="0" smtClean="0"/>
              <a:t>=&gt; </a:t>
            </a:r>
            <a:r>
              <a:rPr lang="ja-JP" altLang="en-US" sz="1600" dirty="0" smtClean="0"/>
              <a:t>分かる</a:t>
            </a:r>
            <a:endParaRPr lang="en-US" altLang="ja-JP" sz="1600" dirty="0" smtClean="0"/>
          </a:p>
          <a:p>
            <a:pPr marL="0" indent="0">
              <a:buNone/>
            </a:pPr>
            <a:r>
              <a:rPr lang="ja-JP" altLang="en-US" sz="1600" dirty="0" smtClean="0"/>
              <a:t>   地下 </a:t>
            </a:r>
            <a:r>
              <a:rPr lang="en-US" altLang="ja-JP" sz="1600" dirty="0" smtClean="0"/>
              <a:t>=&gt; </a:t>
            </a:r>
            <a:r>
              <a:rPr lang="ja-JP" altLang="en-US" sz="1600" dirty="0" smtClean="0"/>
              <a:t>入り口</a:t>
            </a:r>
            <a:endParaRPr lang="en-US" altLang="ja-JP" sz="1600" dirty="0" smtClean="0"/>
          </a:p>
          <a:p>
            <a:pPr marL="0" indent="0">
              <a:buNone/>
            </a:pPr>
            <a:r>
              <a:rPr kumimoji="1" lang="ja-JP" altLang="en-US" sz="1600" dirty="0" smtClean="0"/>
              <a:t>   入り口 </a:t>
            </a:r>
            <a:r>
              <a:rPr kumimoji="1" lang="en-US" altLang="ja-JP" sz="1600" dirty="0" smtClean="0"/>
              <a:t>=&gt; </a:t>
            </a:r>
            <a:r>
              <a:rPr kumimoji="1" lang="ja-JP" altLang="en-US" sz="1600" dirty="0" smtClean="0"/>
              <a:t>ダンジョン</a:t>
            </a:r>
            <a:endParaRPr kumimoji="1" lang="en-US" altLang="ja-JP" sz="1600" dirty="0" smtClean="0"/>
          </a:p>
          <a:p>
            <a:pPr marL="0" indent="0">
              <a:buNone/>
            </a:pPr>
            <a:r>
              <a:rPr lang="ja-JP" altLang="en-US" sz="1600" dirty="0" smtClean="0"/>
              <a:t>   分かる </a:t>
            </a:r>
            <a:r>
              <a:rPr lang="en-US" altLang="ja-JP" sz="1600" dirty="0" smtClean="0"/>
              <a:t>=&gt; </a:t>
            </a:r>
            <a:r>
              <a:rPr lang="ja-JP" altLang="en-US" sz="1600" dirty="0" smtClean="0"/>
              <a:t>ダンジョン</a:t>
            </a:r>
            <a:endParaRPr lang="en-US" altLang="ja-JP" sz="16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22991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b="1" dirty="0" smtClean="0">
                <a:solidFill>
                  <a:schemeClr val="tx1"/>
                </a:solidFill>
              </a:rPr>
              <a:t>「</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48979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en-US" altLang="ja-JP" dirty="0" smtClean="0"/>
              <a:t> </a:t>
            </a:r>
            <a:r>
              <a:rPr lang="en-US" altLang="ja-JP" dirty="0" smtClean="0"/>
              <a:t>Twitter</a:t>
            </a:r>
            <a:r>
              <a:rPr lang="ja-JP" altLang="en-US" dirty="0" smtClean="0"/>
              <a:t>から取得した投稿文</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図 4"/>
          <p:cNvPicPr>
            <a:picLocks noChangeAspect="1"/>
          </p:cNvPicPr>
          <p:nvPr/>
        </p:nvPicPr>
        <p:blipFill>
          <a:blip r:embed="rId2"/>
          <a:stretch>
            <a:fillRect/>
          </a:stretch>
        </p:blipFill>
        <p:spPr>
          <a:xfrm>
            <a:off x="2402643" y="2679858"/>
            <a:ext cx="4384432" cy="2773630"/>
          </a:xfrm>
          <a:prstGeom prst="rect">
            <a:avLst/>
          </a:prstGeom>
        </p:spPr>
      </p:pic>
    </p:spTree>
    <p:extLst>
      <p:ext uri="{BB962C8B-B14F-4D97-AF65-F5344CB8AC3E}">
        <p14:creationId xmlns:p14="http://schemas.microsoft.com/office/powerpoint/2010/main" val="432387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400" dirty="0">
                <a:solidFill>
                  <a:schemeClr val="tx1"/>
                </a:solidFill>
              </a:rPr>
              <a:t>鉄道を利用する人にとって</a:t>
            </a:r>
            <a:r>
              <a:rPr lang="ja-JP" altLang="en-US" sz="2400" dirty="0" smtClean="0">
                <a:solidFill>
                  <a:schemeClr val="tx1"/>
                </a:solidFill>
              </a:rPr>
              <a:t>は駅の設備</a:t>
            </a:r>
            <a:r>
              <a:rPr lang="ja-JP" altLang="en-US" sz="2400" dirty="0">
                <a:solidFill>
                  <a:schemeClr val="tx1"/>
                </a:solidFill>
              </a:rPr>
              <a:t>，また</a:t>
            </a:r>
            <a:r>
              <a:rPr lang="ja-JP" altLang="en-US" sz="2400" dirty="0" smtClean="0">
                <a:solidFill>
                  <a:schemeClr val="tx1"/>
                </a:solidFill>
              </a:rPr>
              <a:t>環境がしっか</a:t>
            </a:r>
            <a:r>
              <a:rPr lang="ja-JP" altLang="en-US" sz="2400" dirty="0">
                <a:solidFill>
                  <a:schemeClr val="tx1"/>
                </a:solidFill>
              </a:rPr>
              <a:t>り</a:t>
            </a:r>
            <a:r>
              <a:rPr lang="ja-JP" altLang="en-US" sz="2400" dirty="0" smtClean="0">
                <a:solidFill>
                  <a:schemeClr val="tx1"/>
                </a:solidFill>
              </a:rPr>
              <a:t>と</a:t>
            </a:r>
            <a:r>
              <a:rPr lang="ja-JP" altLang="en-US" sz="2400" dirty="0">
                <a:solidFill>
                  <a:schemeClr val="tx1"/>
                </a:solidFill>
              </a:rPr>
              <a:t>整備されているかは重要である．</a:t>
            </a:r>
            <a:endParaRPr lang="en-US" altLang="ja-JP" sz="2400" dirty="0">
              <a:solidFill>
                <a:schemeClr val="tx1"/>
              </a:solidFill>
            </a:endParaRPr>
          </a:p>
          <a:p>
            <a:endParaRPr lang="en-US" altLang="ja-JP" sz="2400" dirty="0" smtClean="0">
              <a:solidFill>
                <a:schemeClr val="tx1"/>
              </a:solidFill>
            </a:endParaRPr>
          </a:p>
          <a:p>
            <a:r>
              <a:rPr lang="en-US" altLang="ja-JP" sz="2400" dirty="0" smtClean="0">
                <a:solidFill>
                  <a:schemeClr val="tx1"/>
                </a:solidFill>
              </a:rPr>
              <a:t>【</a:t>
            </a:r>
            <a:r>
              <a:rPr lang="ja-JP" altLang="en-US" sz="2400" dirty="0" smtClean="0">
                <a:solidFill>
                  <a:schemeClr val="tx1"/>
                </a:solidFill>
              </a:rPr>
              <a:t>駅</a:t>
            </a:r>
            <a:r>
              <a:rPr lang="ja-JP" altLang="en-US" sz="2400" dirty="0">
                <a:solidFill>
                  <a:schemeClr val="tx1"/>
                </a:solidFill>
              </a:rPr>
              <a:t>の設備の</a:t>
            </a:r>
            <a:r>
              <a:rPr lang="ja-JP" altLang="en-US" sz="2400" dirty="0" smtClean="0">
                <a:solidFill>
                  <a:schemeClr val="tx1"/>
                </a:solidFill>
              </a:rPr>
              <a:t>例</a:t>
            </a:r>
            <a:r>
              <a:rPr lang="en-US" altLang="ja-JP" sz="2400" dirty="0">
                <a:solidFill>
                  <a:schemeClr val="tx1"/>
                </a:solidFill>
              </a:rPr>
              <a:t>】</a:t>
            </a:r>
          </a:p>
          <a:p>
            <a:pPr>
              <a:buFont typeface="Wingdings" panose="05000000000000000000" pitchFamily="2" charset="2"/>
              <a:buChar char="l"/>
            </a:pPr>
            <a:r>
              <a:rPr lang="ja-JP" altLang="en-US" sz="2400" dirty="0">
                <a:solidFill>
                  <a:schemeClr val="tx1"/>
                </a:solidFill>
              </a:rPr>
              <a:t> エレベータやスロープなどのバリアフリー</a:t>
            </a:r>
            <a:r>
              <a:rPr lang="ja-JP" altLang="en-US" sz="2400" dirty="0" smtClean="0">
                <a:solidFill>
                  <a:schemeClr val="tx1"/>
                </a:solidFill>
              </a:rPr>
              <a:t>設備</a:t>
            </a:r>
            <a:r>
              <a:rPr lang="ja-JP" altLang="en-US" sz="2400" dirty="0">
                <a:solidFill>
                  <a:schemeClr val="tx1"/>
                </a:solidFill>
              </a:rPr>
              <a:t>，</a:t>
            </a:r>
            <a:r>
              <a:rPr lang="ja-JP" altLang="en-US" sz="2400" dirty="0" smtClean="0">
                <a:solidFill>
                  <a:schemeClr val="tx1"/>
                </a:solidFill>
              </a:rPr>
              <a:t>乗り換え案内標識</a:t>
            </a:r>
            <a:r>
              <a:rPr lang="ja-JP" altLang="en-US" sz="2400" dirty="0">
                <a:solidFill>
                  <a:schemeClr val="tx1"/>
                </a:solidFill>
              </a:rPr>
              <a:t>，</a:t>
            </a:r>
            <a:r>
              <a:rPr lang="ja-JP" altLang="en-US" sz="2400" dirty="0" smtClean="0">
                <a:solidFill>
                  <a:schemeClr val="tx1"/>
                </a:solidFill>
              </a:rPr>
              <a:t>トイレ</a:t>
            </a:r>
            <a:r>
              <a:rPr lang="ja-JP" altLang="en-US" sz="2400" dirty="0">
                <a:solidFill>
                  <a:schemeClr val="tx1"/>
                </a:solidFill>
              </a:rPr>
              <a:t>，</a:t>
            </a:r>
            <a:r>
              <a:rPr lang="ja-JP" altLang="en-US" sz="2400" dirty="0" smtClean="0">
                <a:solidFill>
                  <a:schemeClr val="tx1"/>
                </a:solidFill>
              </a:rPr>
              <a:t>階段</a:t>
            </a:r>
            <a:r>
              <a:rPr lang="ja-JP" altLang="en-US" sz="2400" dirty="0">
                <a:solidFill>
                  <a:schemeClr val="tx1"/>
                </a:solidFill>
              </a:rPr>
              <a:t>の</a:t>
            </a:r>
            <a:r>
              <a:rPr lang="ja-JP" altLang="en-US" sz="2400" dirty="0" smtClean="0">
                <a:solidFill>
                  <a:schemeClr val="tx1"/>
                </a:solidFill>
              </a:rPr>
              <a:t>数</a:t>
            </a:r>
            <a:r>
              <a:rPr lang="ja-JP" altLang="en-US" sz="2400" dirty="0">
                <a:solidFill>
                  <a:schemeClr val="tx1"/>
                </a:solidFill>
              </a:rPr>
              <a:t>，</a:t>
            </a:r>
            <a:r>
              <a:rPr lang="ja-JP" altLang="en-US" sz="2400" dirty="0" smtClean="0">
                <a:solidFill>
                  <a:schemeClr val="tx1"/>
                </a:solidFill>
              </a:rPr>
              <a:t>通路の幅</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など</a:t>
            </a:r>
            <a:endParaRPr lang="en-US" altLang="ja-JP" sz="2400" dirty="0"/>
          </a:p>
          <a:p>
            <a:r>
              <a:rPr lang="ja-JP" altLang="en-US" sz="2400" dirty="0" smtClean="0">
                <a:solidFill>
                  <a:srgbClr val="FF0000"/>
                </a:solidFill>
              </a:rPr>
              <a:t>→ </a:t>
            </a:r>
            <a:r>
              <a:rPr lang="ja-JP" altLang="en-US" sz="2400" b="1" dirty="0" smtClean="0">
                <a:solidFill>
                  <a:srgbClr val="FF0000"/>
                </a:solidFill>
              </a:rPr>
              <a:t>改善点とともに</a:t>
            </a:r>
            <a:r>
              <a:rPr lang="ja-JP" altLang="en-US" sz="2400" b="1" dirty="0" smtClean="0">
                <a:solidFill>
                  <a:srgbClr val="FF0000"/>
                </a:solidFill>
              </a:rPr>
              <a:t>，</a:t>
            </a:r>
            <a:r>
              <a:rPr lang="ja-JP" altLang="en-US" sz="2400" b="1" dirty="0">
                <a:solidFill>
                  <a:srgbClr val="FF0000"/>
                </a:solidFill>
              </a:rPr>
              <a:t>評価点</a:t>
            </a:r>
            <a:r>
              <a:rPr lang="ja-JP" altLang="en-US" sz="2400" b="1" dirty="0" smtClean="0">
                <a:solidFill>
                  <a:srgbClr val="FF0000"/>
                </a:solidFill>
              </a:rPr>
              <a:t>が</a:t>
            </a:r>
            <a:r>
              <a:rPr lang="en-US" altLang="ja-JP" sz="2400" b="1" dirty="0" smtClean="0">
                <a:solidFill>
                  <a:srgbClr val="FF0000"/>
                </a:solidFill>
              </a:rPr>
              <a:t>SNS</a:t>
            </a:r>
            <a:r>
              <a:rPr lang="ja-JP" altLang="en-US" sz="2400" b="1" dirty="0">
                <a:solidFill>
                  <a:srgbClr val="FF0000"/>
                </a:solidFill>
              </a:rPr>
              <a:t>上に投稿されることがある</a:t>
            </a:r>
            <a:r>
              <a:rPr lang="ja-JP" altLang="en-US" sz="2400" b="1" dirty="0" smtClean="0">
                <a:solidFill>
                  <a:srgbClr val="FF0000"/>
                </a:solidFill>
              </a:rPr>
              <a:t>．</a:t>
            </a:r>
            <a:endParaRPr lang="en-US" altLang="ja-JP" sz="24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WEB</a:t>
            </a:r>
            <a:r>
              <a:rPr lang="ja-JP" altLang="en-US" sz="1800" dirty="0" smtClean="0"/>
              <a:t>上</a:t>
            </a:r>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図 4"/>
          <p:cNvPicPr>
            <a:picLocks noChangeAspect="1"/>
          </p:cNvPicPr>
          <p:nvPr/>
        </p:nvPicPr>
        <p:blipFill rotWithShape="1">
          <a:blip r:embed="rId2"/>
          <a:srcRect l="-756" t="4014" r="51974" b="47141"/>
          <a:stretch/>
        </p:blipFill>
        <p:spPr>
          <a:xfrm>
            <a:off x="1347537" y="2259955"/>
            <a:ext cx="6569817" cy="3550940"/>
          </a:xfrm>
          <a:prstGeom prst="rect">
            <a:avLst/>
          </a:prstGeom>
        </p:spPr>
      </p:pic>
    </p:spTree>
    <p:extLst>
      <p:ext uri="{BB962C8B-B14F-4D97-AF65-F5344CB8AC3E}">
        <p14:creationId xmlns:p14="http://schemas.microsoft.com/office/powerpoint/2010/main" val="250858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07262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23</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26</a:t>
            </a:r>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29</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(1)</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a:t>
            </a:r>
            <a:r>
              <a:rPr lang="ja-JP" altLang="en-US" sz="1800" b="1" dirty="0" smtClean="0">
                <a:solidFill>
                  <a:prstClr val="black"/>
                </a:solidFill>
              </a:rPr>
              <a:t>情報</a:t>
            </a:r>
            <a:r>
              <a:rPr lang="ja-JP" altLang="en-US" sz="1800" b="1" dirty="0">
                <a:solidFill>
                  <a:prstClr val="black"/>
                </a:solidFill>
              </a:rPr>
              <a:t>抽出</a:t>
            </a:r>
            <a:r>
              <a:rPr lang="ja-JP" altLang="en-US" sz="1800" b="1" dirty="0" smtClean="0">
                <a:solidFill>
                  <a:prstClr val="black"/>
                </a:solidFill>
              </a:rPr>
              <a:t>方法</a:t>
            </a:r>
            <a:r>
              <a:rPr lang="ja-JP" altLang="en-US" sz="1800" b="1" dirty="0" smtClean="0">
                <a:solidFill>
                  <a:prstClr val="black"/>
                </a:solidFill>
              </a:rPr>
              <a:t>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30</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32</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156411" y="1845734"/>
            <a:ext cx="8807115" cy="4494908"/>
          </a:xfrm>
        </p:spPr>
        <p:txBody>
          <a:bodyPr>
            <a:normAutofit/>
          </a:bodyPr>
          <a:lstStyle/>
          <a:p>
            <a:pPr>
              <a:lnSpc>
                <a:spcPct val="100000"/>
              </a:lnSpc>
              <a:buFont typeface="Wingdings" panose="05000000000000000000" pitchFamily="2" charset="2"/>
              <a:buChar char="l"/>
            </a:pPr>
            <a:r>
              <a:rPr lang="ja-JP" altLang="en-US" sz="1800" dirty="0"/>
              <a:t> </a:t>
            </a:r>
            <a:r>
              <a:rPr lang="ja-JP" altLang="en-US" sz="1800" b="1" dirty="0"/>
              <a:t>「</a:t>
            </a:r>
            <a:r>
              <a:rPr lang="en-US" altLang="ja-JP" sz="1800" b="1" dirty="0"/>
              <a:t>Twitter</a:t>
            </a:r>
            <a:r>
              <a:rPr lang="ja-JP" altLang="ja-JP" sz="1800" b="1" dirty="0"/>
              <a:t>に基づく都市鉄道の運転見合わせの発生状況の分析</a:t>
            </a:r>
            <a:r>
              <a:rPr lang="ja-JP" altLang="en-US" sz="1800" b="1" dirty="0"/>
              <a:t>」</a:t>
            </a:r>
            <a:r>
              <a:rPr lang="en-US" altLang="ja-JP" sz="1400" dirty="0"/>
              <a:t>(</a:t>
            </a:r>
            <a:r>
              <a:rPr lang="ja-JP" altLang="ja-JP" sz="1400" dirty="0"/>
              <a:t>堀江</a:t>
            </a:r>
            <a:r>
              <a:rPr lang="ja-JP" altLang="en-US" sz="1400" dirty="0"/>
              <a:t>，</a:t>
            </a:r>
            <a:r>
              <a:rPr lang="en-US" altLang="ja-JP" sz="1400" dirty="0"/>
              <a:t> </a:t>
            </a:r>
            <a:r>
              <a:rPr lang="ja-JP" altLang="ja-JP" sz="1400" dirty="0"/>
              <a:t>関谷</a:t>
            </a:r>
            <a:r>
              <a:rPr lang="ja-JP" altLang="en-US" sz="1400" dirty="0"/>
              <a:t>，</a:t>
            </a:r>
            <a:r>
              <a:rPr lang="en-US" altLang="ja-JP" sz="1400" dirty="0"/>
              <a:t> </a:t>
            </a:r>
            <a:r>
              <a:rPr lang="ja-JP" altLang="ja-JP" sz="1400" dirty="0"/>
              <a:t>金子</a:t>
            </a:r>
            <a:r>
              <a:rPr lang="ja-JP" altLang="en-US" sz="1400" dirty="0"/>
              <a:t>，土木学会論文集，</a:t>
            </a:r>
            <a:r>
              <a:rPr lang="en-US" altLang="ja-JP" sz="1400" dirty="0"/>
              <a:t>2015)</a:t>
            </a:r>
            <a:endParaRPr lang="ja-JP" altLang="ja-JP" sz="1400" dirty="0"/>
          </a:p>
          <a:p>
            <a:pPr marL="0" indent="0" algn="just">
              <a:lnSpc>
                <a:spcPct val="100000"/>
              </a:lnSpc>
              <a:buNone/>
            </a:pPr>
            <a:r>
              <a:rPr lang="en-US" altLang="ja-JP" sz="1800" dirty="0"/>
              <a:t> </a:t>
            </a:r>
            <a:r>
              <a:rPr lang="ja-JP" altLang="en-US" sz="1800" kern="100" dirty="0"/>
              <a:t>→  首都圏で発生した運転見合わせを原因別に分析し，鉄道会社の</a:t>
            </a:r>
            <a:r>
              <a:rPr lang="en-US" altLang="ja-JP" sz="1800" kern="100" dirty="0"/>
              <a:t>Twitter</a:t>
            </a:r>
            <a:r>
              <a:rPr lang="ja-JP" altLang="en-US" sz="1800" kern="100" dirty="0"/>
              <a:t>で発表されている運転再開見込み時間と実際に再開した時間との誤差を調査している</a:t>
            </a:r>
            <a:r>
              <a:rPr lang="ja-JP" altLang="en-US" sz="1800" kern="100" dirty="0" smtClean="0"/>
              <a:t>．</a:t>
            </a:r>
            <a:endParaRPr lang="en-US" altLang="ja-JP" sz="1800" b="1" dirty="0" smtClean="0">
              <a:solidFill>
                <a:prstClr val="black"/>
              </a:solidFill>
            </a:endParaRPr>
          </a:p>
          <a:p>
            <a:pPr marL="173038" lvl="0" indent="-173038">
              <a:lnSpc>
                <a:spcPct val="100000"/>
              </a:lnSpc>
              <a:buClr>
                <a:srgbClr val="1CADE4"/>
              </a:buClr>
              <a:buFont typeface="Wingdings" panose="05000000000000000000" pitchFamily="2" charset="2"/>
              <a:buChar char="l"/>
            </a:pPr>
            <a:r>
              <a:rPr lang="ja-JP" altLang="en-US" sz="1800" b="1" dirty="0" smtClean="0">
                <a:solidFill>
                  <a:prstClr val="black"/>
                </a:solidFill>
              </a:rPr>
              <a:t>「統計的学習モデルを利用した日本語慣用句の意味的曖昧性解消」</a:t>
            </a:r>
            <a:r>
              <a:rPr lang="en-US" altLang="ja-JP" sz="1800" dirty="0" smtClean="0">
                <a:solidFill>
                  <a:prstClr val="black"/>
                </a:solidFill>
              </a:rPr>
              <a:t>(</a:t>
            </a:r>
            <a:r>
              <a:rPr lang="ja-JP" altLang="en-US" sz="1800" dirty="0">
                <a:solidFill>
                  <a:prstClr val="black"/>
                </a:solidFill>
              </a:rPr>
              <a:t>宮田</a:t>
            </a:r>
            <a:r>
              <a:rPr lang="ja-JP" altLang="en-US" sz="1800" dirty="0" smtClean="0">
                <a:solidFill>
                  <a:prstClr val="black"/>
                </a:solidFill>
              </a:rPr>
              <a:t>，竹内， 岡山大学，</a:t>
            </a:r>
            <a:r>
              <a:rPr lang="en-US" altLang="ja-JP" sz="1800" dirty="0" smtClean="0">
                <a:solidFill>
                  <a:prstClr val="black"/>
                </a:solidFill>
              </a:rPr>
              <a:t>2017)</a:t>
            </a:r>
            <a:endParaRPr lang="ja-JP" altLang="ja-JP" sz="18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smtClean="0">
                <a:solidFill>
                  <a:prstClr val="black"/>
                </a:solidFill>
              </a:rPr>
              <a:t>→  同じ言葉･慣用句でも意味が複数ある場合において，統計的学習モデル</a:t>
            </a:r>
            <a:r>
              <a:rPr lang="en-US" altLang="ja-JP" sz="1800" kern="100" dirty="0" smtClean="0">
                <a:solidFill>
                  <a:prstClr val="black"/>
                </a:solidFill>
              </a:rPr>
              <a:t>(</a:t>
            </a:r>
            <a:r>
              <a:rPr lang="en-US" altLang="ja-JP" sz="1800" kern="100" dirty="0" err="1" smtClean="0">
                <a:solidFill>
                  <a:prstClr val="black"/>
                </a:solidFill>
              </a:rPr>
              <a:t>KNP</a:t>
            </a:r>
            <a:r>
              <a:rPr lang="ja-JP" altLang="en-US" sz="1800" kern="100" dirty="0" smtClean="0">
                <a:solidFill>
                  <a:prstClr val="black"/>
                </a:solidFill>
              </a:rPr>
              <a:t>･</a:t>
            </a:r>
            <a:r>
              <a:rPr lang="en-US" altLang="ja-JP" sz="1800" kern="100" dirty="0" smtClean="0">
                <a:solidFill>
                  <a:prstClr val="black"/>
                </a:solidFill>
              </a:rPr>
              <a:t>W2V)</a:t>
            </a:r>
            <a:r>
              <a:rPr lang="ja-JP" altLang="en-US" sz="1800" kern="100" dirty="0" smtClean="0">
                <a:solidFill>
                  <a:prstClr val="black"/>
                </a:solidFill>
              </a:rPr>
              <a:t>を用いて，意味性解消手法を提案している．</a:t>
            </a:r>
            <a:endParaRPr lang="en-US" altLang="ja-JP" sz="1800" kern="100" dirty="0" smtClean="0">
              <a:solidFill>
                <a:prstClr val="black"/>
              </a:solidFill>
            </a:endParaRPr>
          </a:p>
          <a:p>
            <a:pPr>
              <a:lnSpc>
                <a:spcPct val="100000"/>
              </a:lnSpc>
              <a:buFont typeface="Wingdings" panose="05000000000000000000" pitchFamily="2" charset="2"/>
              <a:buChar char="l"/>
            </a:pPr>
            <a:r>
              <a:rPr lang="en-US" altLang="ja-JP" sz="1800" kern="100" dirty="0">
                <a:solidFill>
                  <a:prstClr val="black"/>
                </a:solidFill>
              </a:rPr>
              <a:t> </a:t>
            </a:r>
            <a:r>
              <a:rPr lang="ja-JP" altLang="en-US" sz="1800" b="1" dirty="0"/>
              <a:t>「</a:t>
            </a:r>
            <a:r>
              <a:rPr lang="en-US" altLang="ja-JP" sz="1800" b="1" dirty="0"/>
              <a:t>Twitter </a:t>
            </a:r>
            <a:r>
              <a:rPr lang="ja-JP" altLang="en-US" sz="1800" b="1" dirty="0"/>
              <a:t>上で共感を生み出すツイートの性質に関する考察」</a:t>
            </a:r>
            <a:r>
              <a:rPr lang="en-US" altLang="ja-JP" sz="1400" dirty="0"/>
              <a:t>(</a:t>
            </a:r>
            <a:r>
              <a:rPr lang="ja-JP" altLang="en-US" sz="1400" dirty="0"/>
              <a:t>大川，高間，人工知能学会，</a:t>
            </a:r>
            <a:r>
              <a:rPr lang="en-US" altLang="ja-JP" sz="1400" dirty="0"/>
              <a:t>2012)</a:t>
            </a:r>
          </a:p>
          <a:p>
            <a:pPr>
              <a:lnSpc>
                <a:spcPct val="100000"/>
              </a:lnSpc>
            </a:pPr>
            <a:r>
              <a:rPr lang="ja-JP" altLang="en-US" sz="1800" dirty="0"/>
              <a:t>→  ツイートに対し多くのユーザが共感するケースに着目し，発生メカニズムを解明を目指している．</a:t>
            </a:r>
            <a:endParaRPr lang="en-US" altLang="ja-JP" sz="1800" dirty="0"/>
          </a:p>
          <a:p>
            <a:pPr lvl="0" algn="just">
              <a:lnSpc>
                <a:spcPct val="100000"/>
              </a:lnSpc>
              <a:buClr>
                <a:srgbClr val="1CADE4"/>
              </a:buClr>
              <a:buFont typeface="Wingdings" panose="05000000000000000000" pitchFamily="2" charset="2"/>
              <a:buChar char="l"/>
            </a:pPr>
            <a:endParaRPr lang="en-US" altLang="ja-JP" sz="1800" kern="100" dirty="0" smtClean="0">
              <a:solidFill>
                <a:prstClr val="black"/>
              </a:solidFill>
            </a:endParaRPr>
          </a:p>
          <a:p>
            <a:pPr marL="361950" lvl="0" indent="-361950" algn="just">
              <a:lnSpc>
                <a:spcPct val="100000"/>
              </a:lnSpc>
              <a:buClr>
                <a:srgbClr val="1CADE4"/>
              </a:buClr>
              <a:buNone/>
            </a:pPr>
            <a:endParaRPr lang="en-US" altLang="ja-JP" sz="1800" kern="100" dirty="0" smtClean="0">
              <a:solidFill>
                <a:prstClr val="black"/>
              </a:solidFill>
            </a:endParaRPr>
          </a:p>
          <a:p>
            <a:pPr marL="361950" lvl="0" indent="-361950" algn="just">
              <a:lnSpc>
                <a:spcPct val="100000"/>
              </a:lnSpc>
              <a:buClr>
                <a:srgbClr val="1CADE4"/>
              </a:buClr>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7056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a:t>
            </a:r>
            <a:r>
              <a:rPr lang="ja-JP" altLang="en-US" dirty="0"/>
              <a:t>課題</a:t>
            </a:r>
            <a:endParaRPr kumimoji="1" lang="ja-JP" altLang="en-US" dirty="0"/>
          </a:p>
        </p:txBody>
      </p:sp>
      <p:sp>
        <p:nvSpPr>
          <p:cNvPr id="3" name="コンテンツ プレースホルダー 2"/>
          <p:cNvSpPr>
            <a:spLocks noGrp="1"/>
          </p:cNvSpPr>
          <p:nvPr>
            <p:ph idx="1"/>
          </p:nvPr>
        </p:nvSpPr>
        <p:spPr/>
        <p:txBody>
          <a:bodyPr/>
          <a:lstStyle/>
          <a:p>
            <a:pPr marL="180975" indent="-180975">
              <a:buFont typeface="Wingdings" panose="05000000000000000000" pitchFamily="2" charset="2"/>
              <a:buChar char="l"/>
            </a:pPr>
            <a:endParaRPr lang="en-US" altLang="ja-JP" dirty="0" smtClean="0"/>
          </a:p>
          <a:p>
            <a:pPr marL="180975" indent="-180975">
              <a:buFont typeface="Wingdings" panose="05000000000000000000" pitchFamily="2" charset="2"/>
              <a:buChar char="l"/>
            </a:pPr>
            <a:r>
              <a:rPr lang="ja-JP" altLang="en-US" dirty="0" smtClean="0"/>
              <a:t>　駅ごとのレビューはあるが，その駅の特定の場所ごとに分類されているレビューは存在しない．</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kumimoji="1" lang="ja-JP" altLang="en-US" dirty="0" smtClean="0"/>
              <a:t>　また，規模の大きな駅になれば</a:t>
            </a:r>
            <a:r>
              <a:rPr lang="ja-JP" altLang="en-US" dirty="0"/>
              <a:t>レビュ</a:t>
            </a:r>
            <a:r>
              <a:rPr lang="ja-JP" altLang="en-US" dirty="0" smtClean="0"/>
              <a:t>ーの数が多くなっていき，どこに改善を求めているのかが分かりにくくなってしまう．</a:t>
            </a:r>
            <a:endParaRPr lang="en-US" altLang="ja-JP" dirty="0" smtClean="0"/>
          </a:p>
          <a:p>
            <a:pPr marL="180975" indent="-180975">
              <a:buFont typeface="Wingdings" panose="05000000000000000000" pitchFamily="2" charset="2"/>
              <a:buChar char="l"/>
            </a:pPr>
            <a:endParaRPr kumimoji="1" lang="en-US" altLang="ja-JP" dirty="0"/>
          </a:p>
          <a:p>
            <a:pPr marL="0" indent="0">
              <a:buNone/>
            </a:pPr>
            <a:r>
              <a:rPr lang="ja-JP" altLang="en-US" dirty="0" smtClean="0"/>
              <a:t>→ 具体的なレビューがわからない</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5911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pPr marL="174625" indent="-174625">
              <a:lnSpc>
                <a:spcPct val="150000"/>
              </a:lnSpc>
              <a:buFont typeface="Wingdings" panose="05000000000000000000" pitchFamily="2" charset="2"/>
              <a:buChar char="l"/>
            </a:pPr>
            <a:r>
              <a:rPr lang="en-US" altLang="ja-JP" b="1" dirty="0" smtClean="0">
                <a:solidFill>
                  <a:srgbClr val="FF0000"/>
                </a:solidFill>
              </a:rPr>
              <a:t>  </a:t>
            </a:r>
            <a:r>
              <a:rPr lang="ja-JP" altLang="en-US" dirty="0" smtClean="0"/>
              <a:t>前述の研究課題のスライドにも述べたように，規模の大きな駅になるとレビューの数が多くなるが，レビューの整理がされていなく，どこがどうなのかが分かりづらい．</a:t>
            </a:r>
            <a:endParaRPr lang="en-US" altLang="ja-JP" dirty="0" smtClean="0"/>
          </a:p>
          <a:p>
            <a:pPr>
              <a:buFont typeface="Wingdings" panose="05000000000000000000" pitchFamily="2" charset="2"/>
              <a:buChar char="l"/>
            </a:pPr>
            <a:endParaRPr lang="en-US" altLang="ja-JP" dirty="0" smtClean="0"/>
          </a:p>
          <a:p>
            <a:pPr marL="180975" indent="-180975">
              <a:buFont typeface="Wingdings" panose="05000000000000000000" pitchFamily="2" charset="2"/>
              <a:buChar char="l"/>
            </a:pPr>
            <a:r>
              <a:rPr lang="en-US" altLang="ja-JP" b="1" dirty="0" smtClean="0">
                <a:solidFill>
                  <a:srgbClr val="FF0000"/>
                </a:solidFill>
              </a:rPr>
              <a:t> </a:t>
            </a:r>
            <a:r>
              <a:rPr lang="ja-JP" altLang="en-US" dirty="0" smtClean="0"/>
              <a:t>係り受け分析を行うことで，場所などが明確化でき</a:t>
            </a:r>
            <a:r>
              <a:rPr lang="ja-JP" altLang="en-US" dirty="0"/>
              <a:t>る</a:t>
            </a:r>
            <a:r>
              <a:rPr lang="ja-JP" altLang="en-US" dirty="0" smtClean="0"/>
              <a:t>．</a:t>
            </a:r>
            <a:endParaRPr lang="en-US" altLang="ja-JP" dirty="0"/>
          </a:p>
          <a:p>
            <a:pPr marL="180975" indent="-180975">
              <a:buFont typeface="Wingdings" panose="05000000000000000000" pitchFamily="2" charset="2"/>
              <a:buChar char="l"/>
            </a:pP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45734"/>
            <a:ext cx="7543801" cy="4278340"/>
          </a:xfrm>
        </p:spPr>
        <p:txBody>
          <a:bodyPr>
            <a:normAutofit/>
          </a:bodyPr>
          <a:lstStyle/>
          <a:p>
            <a:pPr marL="174625" indent="-174625">
              <a:lnSpc>
                <a:spcPts val="2100"/>
              </a:lnSpc>
              <a:buFont typeface="Wingdings" panose="05000000000000000000" pitchFamily="2" charset="2"/>
              <a:buChar char="l"/>
            </a:pPr>
            <a:r>
              <a:rPr lang="ja-JP" altLang="en-US" sz="1800" dirty="0" smtClean="0"/>
              <a:t> 旅行者に向けていきたい．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a:t>
            </a:r>
            <a:r>
              <a:rPr lang="ja-JP" altLang="en-US" sz="1800" b="1" dirty="0" smtClean="0">
                <a:solidFill>
                  <a:schemeClr val="tx1"/>
                </a:solidFill>
              </a:rPr>
              <a:t>を</a:t>
            </a:r>
            <a:r>
              <a:rPr lang="ja-JP" altLang="en-US" sz="1800" b="1" dirty="0" smtClean="0"/>
              <a:t>係り受け</a:t>
            </a:r>
            <a:r>
              <a:rPr lang="ja-JP" altLang="en-US" sz="1800" b="1" dirty="0" smtClean="0"/>
              <a:t>解析</a:t>
            </a:r>
            <a:r>
              <a:rPr lang="ja-JP" altLang="en-US" sz="1800" b="1" dirty="0" smtClean="0">
                <a:solidFill>
                  <a:schemeClr val="tx1"/>
                </a:solidFill>
              </a:rPr>
              <a:t>を</a:t>
            </a:r>
            <a:r>
              <a:rPr lang="ja-JP" altLang="en-US" sz="1800" b="1" dirty="0" smtClean="0"/>
              <a:t>用いて，分類分けしていく</a:t>
            </a:r>
            <a:r>
              <a:rPr lang="ja-JP" altLang="en-US" sz="1800" b="1" dirty="0" smtClean="0">
                <a:solidFill>
                  <a:schemeClr val="tx1"/>
                </a:solidFill>
              </a:rPr>
              <a:t>．</a:t>
            </a:r>
            <a:endParaRPr lang="en-US" altLang="ja-JP" sz="1800" b="1"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en-US" altLang="ja-JP" sz="1800" b="1" dirty="0"/>
              <a:t> </a:t>
            </a:r>
            <a:r>
              <a:rPr lang="ja-JP" altLang="en-US" sz="1800" dirty="0" smtClean="0"/>
              <a:t>不</a:t>
            </a:r>
            <a:r>
              <a:rPr lang="ja-JP" altLang="en-US" sz="1800" dirty="0"/>
              <a:t>定</a:t>
            </a:r>
            <a:r>
              <a:rPr lang="ja-JP" altLang="en-US" sz="1800" dirty="0" smtClean="0"/>
              <a:t>の推定もしていきたい</a:t>
            </a:r>
            <a:r>
              <a:rPr lang="en-US" altLang="ja-JP" sz="1800" dirty="0" smtClean="0"/>
              <a:t>(</a:t>
            </a:r>
            <a:r>
              <a:rPr lang="ja-JP" altLang="en-US" sz="1800" dirty="0" smtClean="0"/>
              <a:t>特定できなくてもある程度把握できればと　思っている</a:t>
            </a:r>
            <a:r>
              <a:rPr lang="en-US" altLang="ja-JP" sz="1800" dirty="0" smtClean="0"/>
              <a:t>)</a:t>
            </a:r>
            <a:r>
              <a:rPr lang="ja-JP" altLang="en-US" sz="1800" dirty="0" err="1" smtClean="0"/>
              <a:t>．</a:t>
            </a:r>
            <a:endParaRPr lang="en-US" altLang="ja-JP" sz="18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下矢印 4"/>
          <p:cNvSpPr/>
          <p:nvPr/>
        </p:nvSpPr>
        <p:spPr>
          <a:xfrm>
            <a:off x="3513220" y="4355432"/>
            <a:ext cx="1332641" cy="799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タイトル 1"/>
          <p:cNvSpPr>
            <a:spLocks noGrp="1"/>
          </p:cNvSpPr>
          <p:nvPr>
            <p:ph idx="1"/>
          </p:nvPr>
        </p:nvSpPr>
        <p:spPr>
          <a:xfrm>
            <a:off x="2" y="1845734"/>
            <a:ext cx="8729803" cy="4272844"/>
          </a:xfrm>
        </p:spPr>
        <p:txBody>
          <a:bodyPr>
            <a:normAutofit fontScale="97500" lnSpcReduction="100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en-US" altLang="ja-JP" sz="1800" dirty="0" smtClean="0">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参照</a:t>
            </a:r>
            <a:r>
              <a:rPr lang="en-US" altLang="ja-JP" sz="1800" dirty="0" smtClean="0">
                <a:latin typeface="+mj-ea"/>
                <a:cs typeface="Arial Unicode MS" panose="020B0604020202020204" pitchFamily="50" charset="-128"/>
              </a:rPr>
              <a:t>         </a:t>
            </a: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endParaRPr lang="en-US" altLang="ja-JP" sz="1400" b="1" dirty="0" smtClean="0">
              <a:solidFill>
                <a:srgbClr val="FF0000"/>
              </a:solidFill>
              <a:latin typeface="+mj-ea"/>
              <a:cs typeface="Arial Unicode MS" panose="020B0604020202020204" pitchFamily="50" charset="-128"/>
            </a:endParaRPr>
          </a:p>
          <a:p>
            <a:r>
              <a:rPr lang="en-US" altLang="ja-JP" sz="1400" b="1" dirty="0">
                <a:solidFill>
                  <a:srgbClr val="FF0000"/>
                </a:solidFill>
                <a:latin typeface="+mj-ea"/>
                <a:cs typeface="Arial Unicode MS" panose="020B0604020202020204" pitchFamily="50" charset="-128"/>
              </a:rPr>
              <a:t> </a:t>
            </a:r>
            <a:r>
              <a:rPr lang="en-US" altLang="ja-JP" sz="1400" b="1" dirty="0" smtClean="0">
                <a:solidFill>
                  <a:srgbClr val="FF0000"/>
                </a:solidFill>
                <a:latin typeface="+mj-ea"/>
                <a:cs typeface="Arial Unicode MS" panose="020B0604020202020204" pitchFamily="50" charset="-128"/>
              </a:rPr>
              <a:t>                                                                                     </a:t>
            </a:r>
          </a:p>
          <a:p>
            <a:r>
              <a:rPr lang="ja-JP" altLang="en-US" sz="1400" b="1" dirty="0" smtClean="0">
                <a:solidFill>
                  <a:srgbClr val="FF0000"/>
                </a:solidFill>
                <a:latin typeface="+mj-ea"/>
                <a:cs typeface="Arial Unicode MS" panose="020B0604020202020204" pitchFamily="50" charset="-128"/>
              </a:rPr>
              <a:t>                                                                                    係り受け</a:t>
            </a:r>
            <a:r>
              <a:rPr lang="ja-JP" altLang="en-US" sz="1400" b="1" dirty="0" smtClean="0">
                <a:solidFill>
                  <a:srgbClr val="FF0000"/>
                </a:solidFill>
                <a:latin typeface="+mj-ea"/>
                <a:cs typeface="Arial Unicode MS" panose="020B0604020202020204" pitchFamily="50" charset="-128"/>
              </a:rPr>
              <a:t>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en-US" altLang="ja-JP" sz="1800" dirty="0" smtClean="0">
                <a:solidFill>
                  <a:schemeClr val="tx1"/>
                </a:solidFill>
              </a:rPr>
              <a:t>  </a:t>
            </a:r>
            <a:r>
              <a:rPr lang="ja-JP" altLang="en-US" sz="1400" dirty="0" smtClean="0">
                <a:solidFill>
                  <a:schemeClr val="tx1"/>
                </a:solidFill>
              </a:rPr>
              <a:t>ファイル    </a:t>
            </a:r>
            <a:r>
              <a:rPr lang="ja-JP" altLang="en-US" sz="1400" b="1" dirty="0" smtClean="0">
                <a:solidFill>
                  <a:srgbClr val="FF0000"/>
                </a:solidFill>
              </a:rPr>
              <a:t>取得</a:t>
            </a:r>
            <a:r>
              <a:rPr lang="ja-JP" altLang="en-US" sz="1400" dirty="0" smtClean="0">
                <a:solidFill>
                  <a:schemeClr val="tx1"/>
                </a:solidFill>
              </a:rPr>
              <a:t>         </a:t>
            </a:r>
            <a:r>
              <a:rPr lang="en-US" altLang="ja-JP" sz="1400" dirty="0"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43" y="4472259"/>
            <a:ext cx="779302" cy="779302"/>
          </a:xfrm>
          <a:prstGeom prst="rect">
            <a:avLst/>
          </a:prstGeom>
        </p:spPr>
      </p:pic>
      <p:sp>
        <p:nvSpPr>
          <p:cNvPr id="8" name="左矢印 7"/>
          <p:cNvSpPr/>
          <p:nvPr/>
        </p:nvSpPr>
        <p:spPr>
          <a:xfrm>
            <a:off x="4972984" y="4639976"/>
            <a:ext cx="924458"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101197" y="3663872"/>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831" y="4196790"/>
            <a:ext cx="1140183" cy="855137"/>
          </a:xfrm>
          <a:prstGeom prst="rect">
            <a:avLst/>
          </a:prstGeom>
        </p:spPr>
      </p:pic>
      <p:sp>
        <p:nvSpPr>
          <p:cNvPr id="16" name="左矢印 15"/>
          <p:cNvSpPr/>
          <p:nvPr/>
        </p:nvSpPr>
        <p:spPr>
          <a:xfrm>
            <a:off x="6705627" y="4794963"/>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436" y="4428331"/>
            <a:ext cx="1140183" cy="855137"/>
          </a:xfrm>
          <a:prstGeom prst="rect">
            <a:avLst/>
          </a:prstGeom>
        </p:spPr>
      </p:pic>
      <p:sp>
        <p:nvSpPr>
          <p:cNvPr id="19" name="正方形/長方形 18"/>
          <p:cNvSpPr/>
          <p:nvPr/>
        </p:nvSpPr>
        <p:spPr>
          <a:xfrm>
            <a:off x="1314144" y="4891587"/>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000087" y="4263961"/>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044540" y="2913528"/>
            <a:ext cx="1149708" cy="65322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KNP</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432822" y="3521010"/>
            <a:ext cx="324076" cy="9512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180548" y="2002916"/>
            <a:ext cx="403773" cy="13242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3400" y="4366064"/>
            <a:ext cx="1078844" cy="1078844"/>
          </a:xfrm>
          <a:prstGeom prst="rect">
            <a:avLst/>
          </a:prstGeom>
        </p:spPr>
      </p:pic>
      <p:sp>
        <p:nvSpPr>
          <p:cNvPr id="18" name="正方形/長方形 17"/>
          <p:cNvSpPr/>
          <p:nvPr/>
        </p:nvSpPr>
        <p:spPr>
          <a:xfrm>
            <a:off x="4030261" y="2272730"/>
            <a:ext cx="1163987" cy="62507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Python</a:t>
            </a:r>
          </a:p>
        </p:txBody>
      </p:sp>
      <p:sp>
        <p:nvSpPr>
          <p:cNvPr id="24" name="正方形/長方形 23"/>
          <p:cNvSpPr/>
          <p:nvPr/>
        </p:nvSpPr>
        <p:spPr>
          <a:xfrm>
            <a:off x="1453021" y="2181276"/>
            <a:ext cx="1265837" cy="80798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解析結果</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下矢印 24"/>
          <p:cNvSpPr/>
          <p:nvPr/>
        </p:nvSpPr>
        <p:spPr>
          <a:xfrm>
            <a:off x="1999889" y="3001477"/>
            <a:ext cx="394854" cy="699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a:t>
            </a:r>
            <a:r>
              <a:rPr lang="ja-JP" altLang="en-US" sz="1800" dirty="0" smtClean="0">
                <a:solidFill>
                  <a:schemeClr val="tx1"/>
                </a:solidFill>
              </a:rPr>
              <a:t>改善</a:t>
            </a:r>
            <a:r>
              <a:rPr lang="ja-JP" altLang="en-US" sz="1800" dirty="0"/>
              <a:t>点</a:t>
            </a:r>
            <a:r>
              <a:rPr lang="ja-JP" altLang="en-US" sz="1800" dirty="0" smtClean="0">
                <a:solidFill>
                  <a:schemeClr val="tx1"/>
                </a:solidFill>
              </a:rPr>
              <a:t>，また</a:t>
            </a:r>
            <a:r>
              <a:rPr lang="ja-JP" altLang="en-US" sz="1800" dirty="0"/>
              <a:t>評価</a:t>
            </a:r>
            <a:r>
              <a:rPr lang="ja-JP" altLang="en-US" sz="1800" dirty="0" smtClean="0">
                <a:solidFill>
                  <a:schemeClr val="tx1"/>
                </a:solidFill>
              </a:rPr>
              <a:t>点</a:t>
            </a:r>
            <a:r>
              <a:rPr lang="ja-JP" altLang="en-US" sz="1800" dirty="0">
                <a:solidFill>
                  <a:schemeClr val="tx1"/>
                </a:solidFill>
              </a:rPr>
              <a:t>の投稿が集中しているか</a:t>
            </a:r>
            <a:r>
              <a:rPr lang="ja-JP" altLang="en-US" sz="1800" dirty="0" smtClean="0">
                <a:solidFill>
                  <a:schemeClr val="tx1"/>
                </a:solidFill>
              </a:rPr>
              <a:t>を</a:t>
            </a:r>
            <a:r>
              <a:rPr lang="ja-JP" altLang="en-US" sz="1800" b="1" dirty="0" smtClean="0"/>
              <a:t>係り受け解析，</a:t>
            </a:r>
            <a:r>
              <a:rPr lang="ja-JP" altLang="en-US" sz="1800" b="1" dirty="0" smtClean="0">
                <a:solidFill>
                  <a:schemeClr val="tx1"/>
                </a:solidFill>
              </a:rPr>
              <a:t>クラスタリング</a:t>
            </a:r>
            <a:r>
              <a:rPr lang="ja-JP" altLang="en-US" sz="1800" b="1" dirty="0">
                <a:solidFill>
                  <a:schemeClr val="tx1"/>
                </a:solidFill>
              </a:rPr>
              <a:t>を用いて分類を行う</a:t>
            </a:r>
            <a:r>
              <a:rPr lang="ja-JP" altLang="en-US" sz="1800" b="1" dirty="0" smtClean="0">
                <a:solidFill>
                  <a:schemeClr val="tx1"/>
                </a:solidFill>
              </a:rPr>
              <a:t>．</a:t>
            </a:r>
            <a:endParaRPr lang="en-US" altLang="ja-JP" sz="1800" b="1"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四角形吹き出し 4"/>
          <p:cNvSpPr/>
          <p:nvPr/>
        </p:nvSpPr>
        <p:spPr>
          <a:xfrm>
            <a:off x="2249905" y="4460211"/>
            <a:ext cx="2508212" cy="1196122"/>
          </a:xfrm>
          <a:prstGeom prst="wedgeRectCallout">
            <a:avLst>
              <a:gd name="adj1" fmla="val -32061"/>
              <a:gd name="adj2" fmla="val 8284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通路が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30</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37483" y="4460212"/>
            <a:ext cx="2287861" cy="1122441"/>
          </a:xfrm>
          <a:prstGeom prst="wedgeRectCallout">
            <a:avLst>
              <a:gd name="adj1" fmla="val -34558"/>
              <a:gd name="adj2" fmla="val 8453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179436</TotalTime>
  <Words>1956</Words>
  <Application>Microsoft Office PowerPoint</Application>
  <PresentationFormat>画面に合わせる (4:3)</PresentationFormat>
  <Paragraphs>349</Paragraphs>
  <Slides>33</Slides>
  <Notes>4</Notes>
  <HiddenSlides>17</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33</vt:i4>
      </vt:variant>
    </vt:vector>
  </HeadingPairs>
  <TitlesOfParts>
    <vt:vector size="42"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研究課題</vt:lpstr>
      <vt:lpstr>研究動機</vt:lpstr>
      <vt:lpstr>本研究のアプローチ</vt:lpstr>
      <vt:lpstr>提案システム</vt:lpstr>
      <vt:lpstr>実装</vt:lpstr>
      <vt:lpstr>係り受けについて</vt:lpstr>
      <vt:lpstr>実装詳細(1/3)</vt:lpstr>
      <vt:lpstr>実装詳細(2/3)</vt:lpstr>
      <vt:lpstr>実装詳細(3/3)</vt:lpstr>
      <vt:lpstr>実験(1/)</vt:lpstr>
      <vt:lpstr>実験(2/)</vt:lpstr>
      <vt:lpstr>今後の予定</vt:lpstr>
      <vt:lpstr>実験(2/)</vt:lpstr>
      <vt:lpstr>関連研究(1)</vt:lpstr>
      <vt:lpstr>実験</vt:lpstr>
      <vt:lpstr>PowerPoint プレゼンテーション</vt:lpstr>
      <vt:lpstr>実験方法(1)</vt:lpstr>
      <vt:lpstr>実験(1)</vt:lpstr>
      <vt:lpstr>実験(2)</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924</cp:revision>
  <cp:lastPrinted>2017-07-25T08:59:50Z</cp:lastPrinted>
  <dcterms:created xsi:type="dcterms:W3CDTF">2017-05-11T07:09:22Z</dcterms:created>
  <dcterms:modified xsi:type="dcterms:W3CDTF">2017-12-13T04:24:17Z</dcterms:modified>
</cp:coreProperties>
</file>