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37"/>
  </p:notesMasterIdLst>
  <p:sldIdLst>
    <p:sldId id="256" r:id="rId2"/>
    <p:sldId id="273" r:id="rId3"/>
    <p:sldId id="289" r:id="rId4"/>
    <p:sldId id="308" r:id="rId5"/>
    <p:sldId id="294" r:id="rId6"/>
    <p:sldId id="310" r:id="rId7"/>
    <p:sldId id="302" r:id="rId8"/>
    <p:sldId id="259" r:id="rId9"/>
    <p:sldId id="301" r:id="rId10"/>
    <p:sldId id="315" r:id="rId11"/>
    <p:sldId id="283" r:id="rId12"/>
    <p:sldId id="309" r:id="rId13"/>
    <p:sldId id="303" r:id="rId14"/>
    <p:sldId id="304" r:id="rId15"/>
    <p:sldId id="305" r:id="rId16"/>
    <p:sldId id="314" r:id="rId17"/>
    <p:sldId id="313" r:id="rId18"/>
    <p:sldId id="281" r:id="rId19"/>
    <p:sldId id="311" r:id="rId20"/>
    <p:sldId id="258" r:id="rId21"/>
    <p:sldId id="307" r:id="rId22"/>
    <p:sldId id="306" r:id="rId23"/>
    <p:sldId id="299" r:id="rId24"/>
    <p:sldId id="300" r:id="rId25"/>
    <p:sldId id="298" r:id="rId26"/>
    <p:sldId id="269" r:id="rId27"/>
    <p:sldId id="272" r:id="rId28"/>
    <p:sldId id="292" r:id="rId29"/>
    <p:sldId id="291" r:id="rId30"/>
    <p:sldId id="295" r:id="rId31"/>
    <p:sldId id="280" r:id="rId32"/>
    <p:sldId id="296" r:id="rId33"/>
    <p:sldId id="287" r:id="rId34"/>
    <p:sldId id="284" r:id="rId35"/>
    <p:sldId id="297" r:id="rId36"/>
  </p:sldIdLst>
  <p:sldSz cx="9144000" cy="6858000" type="screen4x3"/>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齊藤昭平" initials="齊藤昭平" lastIdx="1" clrIdx="0">
    <p:extLst>
      <p:ext uri="{19B8F6BF-5375-455C-9EA6-DF929625EA0E}">
        <p15:presenceInfo xmlns:p15="http://schemas.microsoft.com/office/powerpoint/2012/main" userId="500a0ccf28ff7b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6000" autoAdjust="0"/>
  </p:normalViewPr>
  <p:slideViewPr>
    <p:cSldViewPr snapToGrid="0">
      <p:cViewPr varScale="1">
        <p:scale>
          <a:sx n="80" d="100"/>
          <a:sy n="80" d="100"/>
        </p:scale>
        <p:origin x="96" y="81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FB1D9D61-ACA8-4A5B-AAF7-13AD6A6C71C7}" type="datetimeFigureOut">
              <a:rPr kumimoji="1" lang="ja-JP" altLang="en-US" smtClean="0"/>
              <a:t>2017/11/29</a:t>
            </a:fld>
            <a:endParaRPr kumimoji="1" lang="ja-JP" altLang="en-US"/>
          </a:p>
        </p:txBody>
      </p:sp>
      <p:sp>
        <p:nvSpPr>
          <p:cNvPr id="4" name="スライド イメージ プレースホルダー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D380CBC4-0589-4213-BB87-B4148FCBA604}" type="slidenum">
              <a:rPr kumimoji="1" lang="ja-JP" altLang="en-US" smtClean="0"/>
              <a:t>‹#›</a:t>
            </a:fld>
            <a:endParaRPr kumimoji="1" lang="ja-JP" altLang="en-US"/>
          </a:p>
        </p:txBody>
      </p:sp>
    </p:spTree>
    <p:extLst>
      <p:ext uri="{BB962C8B-B14F-4D97-AF65-F5344CB8AC3E}">
        <p14:creationId xmlns:p14="http://schemas.microsoft.com/office/powerpoint/2010/main" val="24113882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1</a:t>
            </a:fld>
            <a:endParaRPr kumimoji="1" lang="ja-JP" altLang="en-US"/>
          </a:p>
        </p:txBody>
      </p:sp>
    </p:spTree>
    <p:extLst>
      <p:ext uri="{BB962C8B-B14F-4D97-AF65-F5344CB8AC3E}">
        <p14:creationId xmlns:p14="http://schemas.microsoft.com/office/powerpoint/2010/main" val="106384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前にも述べたように</a:t>
            </a:r>
            <a:r>
              <a:rPr kumimoji="1" lang="en-US" altLang="ja-JP" dirty="0" smtClean="0"/>
              <a:t>.</a:t>
            </a:r>
            <a:r>
              <a:rPr kumimoji="1" lang="ja-JP" altLang="en-US" dirty="0" err="1" smtClean="0"/>
              <a:t>，</a:t>
            </a:r>
            <a:r>
              <a:rPr kumimoji="1" lang="ja-JP" altLang="en-US" dirty="0" smtClean="0"/>
              <a:t>以降スライドの文章</a:t>
            </a:r>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5</a:t>
            </a:fld>
            <a:endParaRPr kumimoji="1" lang="ja-JP" altLang="en-US"/>
          </a:p>
        </p:txBody>
      </p:sp>
    </p:spTree>
    <p:extLst>
      <p:ext uri="{BB962C8B-B14F-4D97-AF65-F5344CB8AC3E}">
        <p14:creationId xmlns:p14="http://schemas.microsoft.com/office/powerpoint/2010/main" val="100841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9</a:t>
            </a:fld>
            <a:endParaRPr kumimoji="1" lang="ja-JP" altLang="en-US"/>
          </a:p>
        </p:txBody>
      </p:sp>
    </p:spTree>
    <p:extLst>
      <p:ext uri="{BB962C8B-B14F-4D97-AF65-F5344CB8AC3E}">
        <p14:creationId xmlns:p14="http://schemas.microsoft.com/office/powerpoint/2010/main" val="1395222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18</a:t>
            </a:fld>
            <a:endParaRPr kumimoji="1" lang="ja-JP" altLang="en-US"/>
          </a:p>
        </p:txBody>
      </p:sp>
    </p:spTree>
    <p:extLst>
      <p:ext uri="{BB962C8B-B14F-4D97-AF65-F5344CB8AC3E}">
        <p14:creationId xmlns:p14="http://schemas.microsoft.com/office/powerpoint/2010/main" val="347459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27</a:t>
            </a:fld>
            <a:endParaRPr kumimoji="1" lang="ja-JP" altLang="en-US"/>
          </a:p>
        </p:txBody>
      </p:sp>
    </p:spTree>
    <p:extLst>
      <p:ext uri="{BB962C8B-B14F-4D97-AF65-F5344CB8AC3E}">
        <p14:creationId xmlns:p14="http://schemas.microsoft.com/office/powerpoint/2010/main" val="1285515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4D679D8-5025-4E05-B79C-462075F67107}" type="datetime1">
              <a:rPr lang="en-US" altLang="ja-JP"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3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8751314-B6D2-4073-A6AE-07D4308FC85A}" type="datetime1">
              <a:rPr lang="en-US" altLang="ja-JP"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7819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1"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BC9C098-22BB-42C8-BB3E-832A53EAA1CD}" type="datetime1">
              <a:rPr lang="en-US" altLang="ja-JP"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81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22960" y="890337"/>
            <a:ext cx="7543800" cy="847026"/>
          </a:xfrm>
        </p:spPr>
        <p:txBody>
          <a:bodyPr>
            <a:normAutofit/>
          </a:bodyPr>
          <a:lstStyle>
            <a:lvl1pPr>
              <a:defRPr sz="4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atin typeface="FuturaExtended" panose="020B0B00000000000000" pitchFamily="34" charset="0"/>
                <a:ea typeface="メイリオ" panose="020B0604030504040204" pitchFamily="50" charset="-128"/>
                <a:cs typeface="メイリオ" panose="020B0604030504040204" pitchFamily="50" charset="-128"/>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08251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39BE60D-24A1-4A9E-A840-166DE671F575}" type="datetime1">
              <a:rPr lang="en-US" altLang="ja-JP"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990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7"/>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E3DD998-BB9B-4101-AD44-243BA684CC90}" type="datetime1">
              <a:rPr lang="en-US" altLang="ja-JP" smtClean="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9579870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4F24E2B-3C04-4ABF-8CEB-AB3815E37936}" type="datetime1">
              <a:rPr lang="en-US" altLang="ja-JP" smtClean="0"/>
              <a:t>11/29/2017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7660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21E21EF-D4E1-451F-B94E-93AB21316E0D}" type="datetime1">
              <a:rPr lang="en-US" altLang="ja-JP" smtClean="0"/>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782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EF6967-F1EC-47AE-BE23-EF3EC8F16C61}" type="datetime1">
              <a:rPr lang="en-US" altLang="ja-JP" smtClean="0"/>
              <a:t>11/29/2017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98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4"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5" y="6459788"/>
            <a:ext cx="1963883" cy="365125"/>
          </a:xfrm>
        </p:spPr>
        <p:txBody>
          <a:bodyPr/>
          <a:lstStyle>
            <a:lvl1pPr algn="l">
              <a:defRPr/>
            </a:lvl1pPr>
          </a:lstStyle>
          <a:p>
            <a:fld id="{6E764A74-4AD5-4AFC-9077-2DF91BAD1162}" type="datetime1">
              <a:rPr lang="en-US" altLang="ja-JP" smtClean="0"/>
              <a:t>11/29/2017</a:t>
            </a:fld>
            <a:endParaRPr lang="en-US" dirty="0"/>
          </a:p>
        </p:txBody>
      </p:sp>
      <p:sp>
        <p:nvSpPr>
          <p:cNvPr id="6" name="Footer Placeholder 5"/>
          <p:cNvSpPr>
            <a:spLocks noGrp="1"/>
          </p:cNvSpPr>
          <p:nvPr>
            <p:ph type="ftr" sz="quarter" idx="11"/>
          </p:nvPr>
        </p:nvSpPr>
        <p:spPr>
          <a:xfrm>
            <a:off x="3600450" y="6459788"/>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129916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1"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3"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38F275F-7448-43B2-84A4-C9C05D58435E}" type="datetime1">
              <a:rPr lang="en-US" altLang="ja-JP" smtClean="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248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6"/>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2" y="6459788"/>
            <a:ext cx="1854203" cy="365125"/>
          </a:xfrm>
          <a:prstGeom prst="rect">
            <a:avLst/>
          </a:prstGeom>
        </p:spPr>
        <p:txBody>
          <a:bodyPr vert="horz" lIns="91440" tIns="45720" rIns="91440" bIns="45720" rtlCol="0" anchor="ctr"/>
          <a:lstStyle>
            <a:lvl1pPr algn="l">
              <a:defRPr sz="900">
                <a:solidFill>
                  <a:srgbClr val="FFFFFF"/>
                </a:solidFill>
              </a:defRPr>
            </a:lvl1pPr>
          </a:lstStyle>
          <a:p>
            <a:fld id="{877C358A-73FF-4517-A2C8-3BFC83FCB4DB}" type="datetime1">
              <a:rPr lang="en-US" altLang="ja-JP" smtClean="0"/>
              <a:t>11/29/2017</a:t>
            </a:fld>
            <a:endParaRPr lang="en-US" dirty="0"/>
          </a:p>
        </p:txBody>
      </p:sp>
      <p:sp>
        <p:nvSpPr>
          <p:cNvPr id="5" name="Footer Placeholder 4"/>
          <p:cNvSpPr>
            <a:spLocks noGrp="1"/>
          </p:cNvSpPr>
          <p:nvPr>
            <p:ph type="ftr" sz="quarter" idx="3"/>
          </p:nvPr>
        </p:nvSpPr>
        <p:spPr>
          <a:xfrm>
            <a:off x="2764640" y="6459788"/>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5" y="6459788"/>
            <a:ext cx="984019"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26391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896216" y="570370"/>
            <a:ext cx="7076906" cy="5380329"/>
          </a:xfrm>
        </p:spPr>
        <p:txBody>
          <a:bodyPr>
            <a:noAutofit/>
          </a:bodyPr>
          <a:lstStyle/>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SNS</a:t>
            </a:r>
            <a:r>
              <a:rPr lang="ja-JP" altLang="en-US" sz="4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4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投稿を対象とした</a:t>
            </a:r>
            <a:endPar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鉄道における</a:t>
            </a:r>
            <a:endPar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改善点分析システム</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学籍番号</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1421102</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氏名</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齊藤 昭平</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指導教員</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鷹野 孝典 准教授</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a:xfrm>
            <a:off x="7973124" y="6321920"/>
            <a:ext cx="496451" cy="660773"/>
          </a:xfrm>
        </p:spPr>
        <p:txBody>
          <a:bodyPr/>
          <a:lstStyle/>
          <a:p>
            <a:pPr algn="ctr"/>
            <a:fld id="{D57F1E4F-1CFF-5643-939E-217C01CDF565}" type="slidenum">
              <a:rPr lang="en-US" sz="2400">
                <a:latin typeface="FuturaExtended" panose="020B0B00000000000000" pitchFamily="34" charset="0"/>
                <a:ea typeface="メイリオ" panose="020B0604030504040204" pitchFamily="50" charset="-128"/>
                <a:cs typeface="メイリオ" panose="020B0604030504040204" pitchFamily="50" charset="-128"/>
              </a:rPr>
              <a:pPr algn="ctr"/>
              <a:t>1</a:t>
            </a:fld>
            <a:endParaRPr lang="en-US" sz="2400" dirty="0">
              <a:latin typeface="FuturaExtended" panose="020B0B00000000000000"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73984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実装</a:t>
            </a:r>
            <a:r>
              <a:rPr lang="ja-JP" altLang="en-US" dirty="0"/>
              <a:t>図</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k</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43550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19833"/>
            <a:ext cx="7543800" cy="817528"/>
          </a:xfrm>
        </p:spPr>
        <p:txBody>
          <a:bodyPr/>
          <a:lstStyle/>
          <a:p>
            <a:r>
              <a:rPr lang="ja-JP" altLang="en-US" dirty="0" smtClean="0">
                <a:solidFill>
                  <a:schemeClr val="tx1"/>
                </a:solidFill>
              </a:rPr>
              <a:t>実装</a:t>
            </a:r>
            <a:endParaRPr kumimoji="1" lang="ja-JP" altLang="en-US" dirty="0">
              <a:solidFill>
                <a:schemeClr val="tx1"/>
              </a:solidFill>
            </a:endParaRPr>
          </a:p>
        </p:txBody>
      </p:sp>
      <p:sp>
        <p:nvSpPr>
          <p:cNvPr id="3" name="コンテンツ プレースホルダー 2"/>
          <p:cNvSpPr>
            <a:spLocks noGrp="1"/>
          </p:cNvSpPr>
          <p:nvPr>
            <p:ph idx="1"/>
          </p:nvPr>
        </p:nvSpPr>
        <p:spPr>
          <a:xfrm>
            <a:off x="822961" y="1821670"/>
            <a:ext cx="7782421" cy="4551970"/>
          </a:xfrm>
        </p:spPr>
        <p:txBody>
          <a:bodyPr>
            <a:normAutofit/>
          </a:bodyPr>
          <a:lstStyle/>
          <a:p>
            <a:pPr>
              <a:lnSpc>
                <a:spcPts val="2200"/>
              </a:lnSpc>
              <a:buClr>
                <a:srgbClr val="1CADE4"/>
              </a:buClr>
              <a:buFont typeface="Wingdings" panose="05000000000000000000" pitchFamily="2" charset="2"/>
              <a:buChar char="l"/>
            </a:pPr>
            <a:r>
              <a:rPr lang="ja-JP" altLang="en-US" sz="1800" dirty="0" smtClean="0">
                <a:solidFill>
                  <a:schemeClr val="tx1"/>
                </a:solidFill>
              </a:rPr>
              <a:t>取得</a:t>
            </a:r>
            <a:r>
              <a:rPr lang="ja-JP" altLang="en-US" sz="1800" dirty="0">
                <a:solidFill>
                  <a:schemeClr val="tx1"/>
                </a:solidFill>
              </a:rPr>
              <a:t>した投稿を基に，どの箇所に</a:t>
            </a:r>
            <a:r>
              <a:rPr lang="ja-JP" altLang="en-US" sz="1800" dirty="0" smtClean="0">
                <a:solidFill>
                  <a:schemeClr val="tx1"/>
                </a:solidFill>
              </a:rPr>
              <a:t>改善</a:t>
            </a:r>
            <a:r>
              <a:rPr lang="ja-JP" altLang="en-US" sz="1800" dirty="0"/>
              <a:t>点</a:t>
            </a:r>
            <a:r>
              <a:rPr lang="ja-JP" altLang="en-US" sz="1800" dirty="0" smtClean="0">
                <a:solidFill>
                  <a:schemeClr val="tx1"/>
                </a:solidFill>
              </a:rPr>
              <a:t>，また</a:t>
            </a:r>
            <a:r>
              <a:rPr lang="ja-JP" altLang="en-US" sz="1800" dirty="0"/>
              <a:t>評価</a:t>
            </a:r>
            <a:r>
              <a:rPr lang="ja-JP" altLang="en-US" sz="1800" dirty="0" smtClean="0">
                <a:solidFill>
                  <a:schemeClr val="tx1"/>
                </a:solidFill>
              </a:rPr>
              <a:t>点</a:t>
            </a:r>
            <a:r>
              <a:rPr lang="ja-JP" altLang="en-US" sz="1800" dirty="0">
                <a:solidFill>
                  <a:schemeClr val="tx1"/>
                </a:solidFill>
              </a:rPr>
              <a:t>の投稿が集中しているか</a:t>
            </a:r>
            <a:r>
              <a:rPr lang="ja-JP" altLang="en-US" sz="1800" dirty="0" smtClean="0">
                <a:solidFill>
                  <a:schemeClr val="tx1"/>
                </a:solidFill>
              </a:rPr>
              <a:t>を</a:t>
            </a:r>
            <a:r>
              <a:rPr lang="ja-JP" altLang="en-US" sz="1800" b="1" dirty="0" smtClean="0"/>
              <a:t>係り受け解析，</a:t>
            </a:r>
            <a:r>
              <a:rPr lang="ja-JP" altLang="en-US" sz="1800" b="1" dirty="0" smtClean="0">
                <a:solidFill>
                  <a:schemeClr val="tx1"/>
                </a:solidFill>
              </a:rPr>
              <a:t>クラスタリング</a:t>
            </a:r>
            <a:r>
              <a:rPr lang="ja-JP" altLang="en-US" sz="1800" b="1" dirty="0">
                <a:solidFill>
                  <a:schemeClr val="tx1"/>
                </a:solidFill>
              </a:rPr>
              <a:t>を用いて分類を行う</a:t>
            </a:r>
            <a:r>
              <a:rPr lang="ja-JP" altLang="en-US" sz="1800" b="1" dirty="0" smtClean="0">
                <a:solidFill>
                  <a:schemeClr val="tx1"/>
                </a:solidFill>
              </a:rPr>
              <a:t>．</a:t>
            </a:r>
            <a:endParaRPr lang="en-US" altLang="ja-JP" sz="1800" b="1" dirty="0">
              <a:solidFill>
                <a:schemeClr val="tx1"/>
              </a:solidFill>
            </a:endParaRPr>
          </a:p>
          <a:p>
            <a:pPr>
              <a:lnSpc>
                <a:spcPts val="2100"/>
              </a:lnSpc>
              <a:buClr>
                <a:srgbClr val="1CADE4"/>
              </a:buClr>
              <a:buFont typeface="Wingdings" panose="05000000000000000000" pitchFamily="2" charset="2"/>
              <a:buChar char="l"/>
            </a:pPr>
            <a:r>
              <a:rPr lang="en-US" altLang="ja-JP" sz="1800" dirty="0">
                <a:solidFill>
                  <a:schemeClr val="tx1"/>
                </a:solidFill>
              </a:rPr>
              <a:t> Google Maps API</a:t>
            </a:r>
            <a:r>
              <a:rPr lang="ja-JP" altLang="en-US" sz="1800" dirty="0">
                <a:solidFill>
                  <a:schemeClr val="tx1"/>
                </a:solidFill>
              </a:rPr>
              <a:t>を用いてマッピングを行う</a:t>
            </a:r>
            <a:r>
              <a:rPr lang="en-US" altLang="ja-JP" sz="1800" dirty="0">
                <a:solidFill>
                  <a:schemeClr val="tx1"/>
                </a:solidFill>
              </a:rPr>
              <a:t>. </a:t>
            </a:r>
            <a:endParaRPr lang="en-US" altLang="ja-JP" sz="1800" dirty="0" smtClean="0">
              <a:solidFill>
                <a:schemeClr val="tx1"/>
              </a:solidFill>
            </a:endParaRPr>
          </a:p>
          <a:p>
            <a:pPr marL="0" indent="0">
              <a:lnSpc>
                <a:spcPts val="2100"/>
              </a:lnSpc>
              <a:buClr>
                <a:srgbClr val="1CADE4"/>
              </a:buClr>
              <a:buNone/>
            </a:pPr>
            <a:r>
              <a:rPr lang="ja-JP" altLang="en-US" sz="1800" dirty="0" smtClean="0">
                <a:solidFill>
                  <a:schemeClr val="tx1"/>
                </a:solidFill>
              </a:rPr>
              <a:t>→ ターミナル</a:t>
            </a:r>
            <a:r>
              <a:rPr lang="ja-JP" altLang="en-US" sz="1800" dirty="0">
                <a:solidFill>
                  <a:schemeClr val="tx1"/>
                </a:solidFill>
              </a:rPr>
              <a:t>駅において，どういう部分を改善してほしいというツイート、また良いと思ったところのツイートがどれだけあったかを</a:t>
            </a:r>
            <a:r>
              <a:rPr lang="en-US" altLang="ja-JP" sz="1800" dirty="0">
                <a:solidFill>
                  <a:schemeClr val="tx1"/>
                </a:solidFill>
              </a:rPr>
              <a:t>Google</a:t>
            </a:r>
            <a:r>
              <a:rPr lang="ja-JP" altLang="en-US" sz="1800" dirty="0">
                <a:solidFill>
                  <a:schemeClr val="tx1"/>
                </a:solidFill>
              </a:rPr>
              <a:t>マップ上</a:t>
            </a:r>
            <a:r>
              <a:rPr lang="ja-JP" altLang="en-US" sz="1800" dirty="0" smtClean="0">
                <a:solidFill>
                  <a:schemeClr val="tx1"/>
                </a:solidFill>
              </a:rPr>
              <a:t>に</a:t>
            </a:r>
            <a:r>
              <a:rPr lang="ja-JP" altLang="en-US" sz="1800" dirty="0">
                <a:solidFill>
                  <a:schemeClr val="tx1"/>
                </a:solidFill>
              </a:rPr>
              <a:t>吹き出</a:t>
            </a:r>
            <a:r>
              <a:rPr lang="ja-JP" altLang="en-US" sz="1800" dirty="0" smtClean="0">
                <a:solidFill>
                  <a:schemeClr val="tx1"/>
                </a:solidFill>
              </a:rPr>
              <a:t>しで</a:t>
            </a:r>
            <a:r>
              <a:rPr lang="ja-JP" altLang="en-US" sz="1800" dirty="0">
                <a:solidFill>
                  <a:schemeClr val="tx1"/>
                </a:solidFill>
              </a:rPr>
              <a:t>表示していく．</a:t>
            </a:r>
            <a:endParaRPr lang="en-US" altLang="ja-JP" sz="1800" dirty="0">
              <a:solidFill>
                <a:schemeClr val="tx1"/>
              </a:solidFill>
            </a:endParaRPr>
          </a:p>
          <a:p>
            <a:pPr marL="0" indent="0">
              <a:lnSpc>
                <a:spcPts val="1700"/>
              </a:lnSpc>
              <a:buClr>
                <a:srgbClr val="1CADE4"/>
              </a:buClr>
              <a:buNone/>
            </a:pPr>
            <a:endParaRPr lang="en-US" altLang="ja-JP" sz="1800" b="1" dirty="0" smtClean="0">
              <a:solidFill>
                <a:schemeClr val="tx1"/>
              </a:solidFill>
            </a:endParaRPr>
          </a:p>
          <a:p>
            <a:pPr marL="0" indent="0">
              <a:lnSpc>
                <a:spcPts val="1700"/>
              </a:lnSpc>
              <a:buClr>
                <a:srgbClr val="1CADE4"/>
              </a:buClr>
              <a:buNone/>
            </a:pPr>
            <a:r>
              <a:rPr lang="ja-JP" altLang="en-US" sz="1400" dirty="0"/>
              <a:t>吹き出</a:t>
            </a:r>
            <a:r>
              <a:rPr lang="ja-JP" altLang="en-US" sz="1400" dirty="0" smtClean="0"/>
              <a:t>し</a:t>
            </a:r>
            <a:r>
              <a:rPr lang="ja-JP" altLang="en-US" sz="1400" dirty="0" smtClean="0">
                <a:solidFill>
                  <a:schemeClr val="tx1"/>
                </a:solidFill>
              </a:rPr>
              <a:t>の</a:t>
            </a:r>
            <a:r>
              <a:rPr lang="ja-JP" altLang="en-US" sz="1400" dirty="0">
                <a:solidFill>
                  <a:schemeClr val="tx1"/>
                </a:solidFill>
              </a:rPr>
              <a:t>一例</a:t>
            </a:r>
            <a:r>
              <a:rPr lang="en-US" altLang="ja-JP" sz="1400" dirty="0">
                <a:solidFill>
                  <a:schemeClr val="tx1"/>
                </a:solidFill>
              </a:rPr>
              <a:t>)  </a:t>
            </a:r>
          </a:p>
          <a:p>
            <a:pPr marL="0" indent="0">
              <a:lnSpc>
                <a:spcPts val="1700"/>
              </a:lnSpc>
              <a:buClr>
                <a:srgbClr val="1CADE4"/>
              </a:buClr>
              <a:buNone/>
            </a:pPr>
            <a:endParaRPr lang="en-US" altLang="ja-JP" sz="1400" dirty="0" smtClean="0">
              <a:solidFill>
                <a:schemeClr val="tx1"/>
              </a:solidFill>
            </a:endParaRPr>
          </a:p>
          <a:p>
            <a:pPr marL="0" indent="0">
              <a:lnSpc>
                <a:spcPts val="1700"/>
              </a:lnSpc>
              <a:buClr>
                <a:srgbClr val="1CADE4"/>
              </a:buClr>
              <a:buNone/>
            </a:pPr>
            <a:endParaRPr lang="en-US" altLang="ja-JP" sz="1400" dirty="0" smtClean="0">
              <a:solidFill>
                <a:schemeClr val="tx1"/>
              </a:solidFill>
            </a:endParaRPr>
          </a:p>
          <a:p>
            <a:pPr marL="0" indent="0">
              <a:lnSpc>
                <a:spcPts val="2200"/>
              </a:lnSpc>
              <a:buClr>
                <a:srgbClr val="1CADE4"/>
              </a:buClr>
              <a:buNone/>
            </a:pPr>
            <a:endParaRPr lang="en-US" altLang="ja-JP" sz="1800"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四角形吹き出し 4"/>
          <p:cNvSpPr/>
          <p:nvPr/>
        </p:nvSpPr>
        <p:spPr>
          <a:xfrm>
            <a:off x="2249905" y="4460211"/>
            <a:ext cx="2508212" cy="1196122"/>
          </a:xfrm>
          <a:prstGeom prst="wedgeRectCallout">
            <a:avLst>
              <a:gd name="adj1" fmla="val -32061"/>
              <a:gd name="adj2" fmla="val 8284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○○駅の改善点</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通路が</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狭い </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30</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件</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四角形吹き出し 5"/>
          <p:cNvSpPr/>
          <p:nvPr/>
        </p:nvSpPr>
        <p:spPr>
          <a:xfrm>
            <a:off x="5137483" y="4460212"/>
            <a:ext cx="2287861" cy="1122441"/>
          </a:xfrm>
          <a:prstGeom prst="wedgeRectCallout">
            <a:avLst>
              <a:gd name="adj1" fmla="val -34558"/>
              <a:gd name="adj2" fmla="val 8453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○○駅の良い点</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案内がわかりやすい</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52061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母体について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「東京駅 わからな</a:t>
            </a:r>
            <a:r>
              <a:rPr lang="ja-JP" altLang="en-US" dirty="0"/>
              <a:t>い</a:t>
            </a:r>
            <a:r>
              <a:rPr lang="ja-JP" altLang="en-US" dirty="0" smtClean="0"/>
              <a:t>」で検索</a:t>
            </a:r>
            <a:endParaRPr lang="en-US" altLang="ja-JP" dirty="0" smtClean="0"/>
          </a:p>
          <a:p>
            <a:pPr marL="0" indent="0">
              <a:buNone/>
            </a:pPr>
            <a:r>
              <a:rPr kumimoji="1" lang="ja-JP" altLang="en-US" dirty="0"/>
              <a:t>　</a:t>
            </a:r>
            <a:r>
              <a:rPr lang="ja-JP" altLang="en-US" dirty="0" smtClean="0"/>
              <a:t>期間</a:t>
            </a:r>
            <a:r>
              <a:rPr lang="en-US" altLang="ja-JP" dirty="0" smtClean="0"/>
              <a:t>:      </a:t>
            </a:r>
            <a:r>
              <a:rPr lang="ja-JP" altLang="en-US" dirty="0" smtClean="0"/>
              <a:t> </a:t>
            </a:r>
            <a:r>
              <a:rPr lang="en-US" altLang="ja-JP" dirty="0" smtClean="0"/>
              <a:t>10/7 ~ 12/13</a:t>
            </a:r>
          </a:p>
          <a:p>
            <a:pPr marL="0" indent="0">
              <a:buNone/>
            </a:pPr>
            <a:r>
              <a:rPr kumimoji="1" lang="en-US" altLang="ja-JP" dirty="0"/>
              <a:t> </a:t>
            </a:r>
            <a:r>
              <a:rPr kumimoji="1" lang="en-US" altLang="ja-JP" dirty="0" smtClean="0"/>
              <a:t>  </a:t>
            </a:r>
            <a:r>
              <a:rPr kumimoji="1" lang="ja-JP" altLang="en-US" dirty="0" smtClean="0"/>
              <a:t>取得件数</a:t>
            </a:r>
            <a:r>
              <a:rPr kumimoji="1" lang="en-US" altLang="ja-JP" dirty="0" smtClean="0"/>
              <a:t>: 554</a:t>
            </a:r>
          </a:p>
          <a:p>
            <a:pPr marL="0" indent="0">
              <a:buNone/>
            </a:pPr>
            <a:endParaRPr lang="en-US" altLang="ja-JP" dirty="0"/>
          </a:p>
          <a:p>
            <a:pPr marL="0" indent="0">
              <a:buNone/>
            </a:pPr>
            <a:r>
              <a:rPr kumimoji="1" lang="en-US" altLang="ja-JP" dirty="0" smtClean="0"/>
              <a:t>   </a:t>
            </a:r>
            <a:r>
              <a:rPr kumimoji="1" lang="ja-JP" altLang="en-US" dirty="0" smtClean="0"/>
              <a:t>投稿内容に関しては，スライド</a:t>
            </a:r>
            <a:r>
              <a:rPr kumimoji="1" lang="en-US" altLang="ja-JP" smtClean="0"/>
              <a:t>13</a:t>
            </a:r>
            <a:r>
              <a:rPr lang="ja-JP" altLang="en-US" smtClean="0"/>
              <a:t>を</a:t>
            </a:r>
            <a:r>
              <a:rPr lang="ja-JP" altLang="en-US" dirty="0" smtClean="0"/>
              <a:t>参照</a:t>
            </a:r>
            <a:r>
              <a:rPr kumimoji="1" lang="en-US" altLang="ja-JP" dirty="0" smtClean="0"/>
              <a:t>   </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769794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62526"/>
            <a:ext cx="7543800" cy="774837"/>
          </a:xfrm>
        </p:spPr>
        <p:txBody>
          <a:bodyPr>
            <a:normAutofit/>
          </a:bodyPr>
          <a:lstStyle/>
          <a:p>
            <a:r>
              <a:rPr lang="ja-JP" altLang="en-US" dirty="0" smtClean="0"/>
              <a:t>分析データの一例</a:t>
            </a:r>
            <a:endParaRPr kumimoji="1" lang="ja-JP" altLang="en-US" dirty="0"/>
          </a:p>
        </p:txBody>
      </p:sp>
      <p:sp>
        <p:nvSpPr>
          <p:cNvPr id="3" name="コンテンツ プレースホルダー 2"/>
          <p:cNvSpPr>
            <a:spLocks noGrp="1"/>
          </p:cNvSpPr>
          <p:nvPr>
            <p:ph idx="1"/>
          </p:nvPr>
        </p:nvSpPr>
        <p:spPr>
          <a:xfrm>
            <a:off x="822959" y="1845733"/>
            <a:ext cx="7543801" cy="4410687"/>
          </a:xfrm>
        </p:spPr>
        <p:txBody>
          <a:bodyPr/>
          <a:lstStyle/>
          <a:p>
            <a:pPr marL="0" indent="0">
              <a:buNone/>
            </a:pPr>
            <a:r>
              <a:rPr kumimoji="1" lang="ja-JP" altLang="en-US" dirty="0" smtClean="0"/>
              <a:t>ま</a:t>
            </a:r>
            <a:r>
              <a:rPr lang="ja-JP" altLang="en-US" dirty="0" smtClean="0"/>
              <a:t>ず，投稿を</a:t>
            </a:r>
            <a:r>
              <a:rPr lang="en-US" altLang="ja-JP" dirty="0" smtClean="0"/>
              <a:t>API</a:t>
            </a:r>
            <a:r>
              <a:rPr lang="ja-JP" altLang="en-US" dirty="0" smtClean="0"/>
              <a:t>を用いて投稿を取得する．</a:t>
            </a:r>
            <a:endParaRPr lang="en-US" altLang="ja-JP" dirty="0" smtClean="0"/>
          </a:p>
          <a:p>
            <a:pPr marL="0" indent="0">
              <a:buNone/>
            </a:pPr>
            <a:r>
              <a:rPr lang="ja-JP" altLang="en-US" dirty="0"/>
              <a:t>以下</a:t>
            </a:r>
            <a:r>
              <a:rPr lang="ja-JP" altLang="en-US" dirty="0" smtClean="0"/>
              <a:t>、取得した投稿の抜粋を下記に示す．</a:t>
            </a:r>
            <a:endParaRPr lang="en-US" altLang="ja-JP" dirty="0" smtClean="0"/>
          </a:p>
          <a:p>
            <a:pPr marL="0" indent="0">
              <a:buNone/>
            </a:pPr>
            <a:endParaRPr kumimoji="1" lang="en-US" altLang="ja-JP" dirty="0"/>
          </a:p>
          <a:p>
            <a:pPr marL="180975" indent="-180975">
              <a:buFont typeface="Wingdings" panose="05000000000000000000" pitchFamily="2" charset="2"/>
              <a:buChar char="l"/>
            </a:pPr>
            <a:r>
              <a:rPr lang="ja-JP" altLang="en-US" dirty="0" smtClean="0"/>
              <a:t>  </a:t>
            </a:r>
            <a:r>
              <a:rPr lang="ja-JP" altLang="en-US" sz="1800" dirty="0" smtClean="0"/>
              <a:t>東京駅</a:t>
            </a:r>
            <a:r>
              <a:rPr lang="ja-JP" altLang="en-US" sz="1800" dirty="0"/>
              <a:t>ラビリンスは、京王</a:t>
            </a:r>
            <a:r>
              <a:rPr lang="ja-JP" altLang="en-US" sz="1800" dirty="0" smtClean="0"/>
              <a:t>線</a:t>
            </a:r>
            <a:r>
              <a:rPr lang="en-US" altLang="ja-JP" sz="1800" dirty="0" smtClean="0">
                <a:solidFill>
                  <a:srgbClr val="FF0000"/>
                </a:solidFill>
              </a:rPr>
              <a:t>(</a:t>
            </a:r>
            <a:r>
              <a:rPr lang="ja-JP" altLang="en-US" sz="1800" dirty="0" smtClean="0">
                <a:solidFill>
                  <a:srgbClr val="FF0000"/>
                </a:solidFill>
              </a:rPr>
              <a:t>京葉線</a:t>
            </a:r>
            <a:r>
              <a:rPr lang="en-US" altLang="ja-JP" sz="1800" dirty="0" smtClean="0">
                <a:solidFill>
                  <a:srgbClr val="FF0000"/>
                </a:solidFill>
              </a:rPr>
              <a:t>)</a:t>
            </a:r>
            <a:r>
              <a:rPr lang="ja-JP" altLang="en-US" sz="1800" dirty="0" smtClean="0"/>
              <a:t>が</a:t>
            </a:r>
            <a:r>
              <a:rPr lang="ja-JP" altLang="en-US" sz="1800" dirty="0"/>
              <a:t>最下層で難関だと思うの</a:t>
            </a:r>
            <a:r>
              <a:rPr lang="en-US" altLang="ja-JP" sz="1800" dirty="0"/>
              <a:t>… </a:t>
            </a:r>
            <a:r>
              <a:rPr lang="ja-JP" altLang="en-US" sz="1800" dirty="0"/>
              <a:t>あと、さすがにどこのロッカーに荷物入れたかは私にも</a:t>
            </a:r>
            <a:r>
              <a:rPr lang="ja-JP" altLang="en-US" sz="1800" dirty="0" smtClean="0"/>
              <a:t>わからない</a:t>
            </a:r>
            <a:endParaRPr lang="en-US" altLang="ja-JP" sz="1800" dirty="0"/>
          </a:p>
          <a:p>
            <a:pPr marL="180975" indent="-180975">
              <a:buFont typeface="Wingdings" panose="05000000000000000000" pitchFamily="2" charset="2"/>
              <a:buChar char="l"/>
            </a:pPr>
            <a:endParaRPr lang="en-US" altLang="ja-JP" sz="1800" dirty="0" smtClean="0"/>
          </a:p>
          <a:p>
            <a:pPr marL="180975" indent="-180975">
              <a:buFont typeface="Wingdings" panose="05000000000000000000" pitchFamily="2" charset="2"/>
              <a:buChar char="l"/>
            </a:pPr>
            <a:r>
              <a:rPr lang="ja-JP" altLang="en-US" sz="1800" dirty="0" smtClean="0"/>
              <a:t>  東京駅</a:t>
            </a:r>
            <a:r>
              <a:rPr lang="ja-JP" altLang="en-US" sz="1800" dirty="0"/>
              <a:t>についた出口がわからないこれは迷子になりそう</a:t>
            </a:r>
          </a:p>
          <a:p>
            <a:pPr marL="180975" indent="-180975">
              <a:buFont typeface="Wingdings" panose="05000000000000000000" pitchFamily="2" charset="2"/>
              <a:buChar char="l"/>
            </a:pPr>
            <a:endParaRPr lang="en-US" altLang="ja-JP" sz="1800" dirty="0"/>
          </a:p>
          <a:p>
            <a:pPr>
              <a:buFont typeface="Wingdings" panose="05000000000000000000" pitchFamily="2" charset="2"/>
              <a:buChar char="l"/>
            </a:pPr>
            <a:r>
              <a:rPr lang="ja-JP" altLang="en-US" smtClean="0"/>
              <a:t>  </a:t>
            </a:r>
            <a:r>
              <a:rPr lang="ja-JP" altLang="en-US" sz="1800" smtClean="0"/>
              <a:t>東京駅</a:t>
            </a:r>
            <a:r>
              <a:rPr lang="ja-JP" altLang="en-US" sz="1800" dirty="0"/>
              <a:t>全然わからない 乗る</a:t>
            </a:r>
            <a:r>
              <a:rPr lang="ja-JP" altLang="en-US" sz="1800"/>
              <a:t>とこ</a:t>
            </a:r>
            <a:r>
              <a:rPr lang="ja-JP" altLang="en-US" sz="1800" smtClean="0"/>
              <a:t>どこ</a:t>
            </a:r>
            <a:endParaRPr lang="en-US" altLang="ja-JP" sz="1800" dirty="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199585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822960" y="3068053"/>
            <a:ext cx="2654166" cy="2057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822960" y="962526"/>
            <a:ext cx="7543800" cy="774837"/>
          </a:xfrm>
        </p:spPr>
        <p:txBody>
          <a:bodyPr/>
          <a:lstStyle/>
          <a:p>
            <a:r>
              <a:rPr kumimoji="1" lang="ja-JP" altLang="en-US" dirty="0" smtClean="0"/>
              <a:t>係り受け解析の一例</a:t>
            </a:r>
            <a:endParaRPr kumimoji="1" lang="ja-JP" altLang="en-US" dirty="0"/>
          </a:p>
        </p:txBody>
      </p:sp>
      <p:sp>
        <p:nvSpPr>
          <p:cNvPr id="3" name="コンテンツ プレースホルダー 2"/>
          <p:cNvSpPr>
            <a:spLocks noGrp="1"/>
          </p:cNvSpPr>
          <p:nvPr>
            <p:ph idx="1"/>
          </p:nvPr>
        </p:nvSpPr>
        <p:spPr>
          <a:xfrm>
            <a:off x="822960" y="1845733"/>
            <a:ext cx="7543800" cy="4470845"/>
          </a:xfrm>
        </p:spPr>
        <p:txBody>
          <a:bodyPr>
            <a:normAutofit fontScale="92500" lnSpcReduction="10000"/>
          </a:bodyPr>
          <a:lstStyle/>
          <a:p>
            <a:r>
              <a:rPr lang="ja-JP" altLang="en-US" sz="1600" dirty="0" smtClean="0"/>
              <a:t>係り受け解析ソフト「</a:t>
            </a:r>
            <a:r>
              <a:rPr lang="en-US" altLang="ja-JP" sz="1600" dirty="0" err="1" smtClean="0"/>
              <a:t>KNP</a:t>
            </a:r>
            <a:r>
              <a:rPr lang="ja-JP" altLang="en-US" sz="1600" dirty="0" smtClean="0"/>
              <a:t>」を用いて，投稿文を解析する．</a:t>
            </a:r>
            <a:endParaRPr lang="en-US" altLang="ja-JP" sz="1600" dirty="0" smtClean="0"/>
          </a:p>
          <a:p>
            <a:r>
              <a:rPr lang="ja-JP" altLang="en-US" sz="1600" dirty="0"/>
              <a:t>例</a:t>
            </a:r>
            <a:r>
              <a:rPr lang="en-US" altLang="ja-JP" sz="1600" dirty="0" smtClean="0"/>
              <a:t>)</a:t>
            </a:r>
            <a:r>
              <a:rPr lang="ja-JP" altLang="en-US" sz="1600" dirty="0" smtClean="0"/>
              <a:t> </a:t>
            </a:r>
            <a:r>
              <a:rPr lang="ja-JP" altLang="en-US" sz="1600" dirty="0" smtClean="0"/>
              <a:t>「</a:t>
            </a:r>
            <a:r>
              <a:rPr lang="ja-JP" altLang="en-US" sz="1600" dirty="0"/>
              <a:t>私</a:t>
            </a:r>
            <a:r>
              <a:rPr lang="ja-JP" altLang="en-US" sz="1600" dirty="0" smtClean="0"/>
              <a:t>は</a:t>
            </a:r>
            <a:r>
              <a:rPr lang="ja-JP" altLang="en-US" sz="1600" dirty="0" smtClean="0"/>
              <a:t>今から買い物に出かける．</a:t>
            </a:r>
            <a:r>
              <a:rPr lang="ja-JP" altLang="en-US" sz="1600" dirty="0" smtClean="0"/>
              <a:t>」</a:t>
            </a:r>
            <a:endParaRPr lang="en-US" altLang="ja-JP" sz="1600" dirty="0" smtClean="0"/>
          </a:p>
          <a:p>
            <a:endParaRPr lang="en-US" altLang="ja-JP" sz="1600" dirty="0"/>
          </a:p>
          <a:p>
            <a:endParaRPr lang="en-US" altLang="ja-JP" sz="1600" dirty="0" smtClean="0"/>
          </a:p>
          <a:p>
            <a:r>
              <a:rPr lang="ja-JP" altLang="en-US" dirty="0"/>
              <a:t> </a:t>
            </a:r>
            <a:r>
              <a:rPr lang="ja-JP" altLang="en-US" dirty="0" smtClean="0"/>
              <a:t>           私</a:t>
            </a:r>
            <a:r>
              <a:rPr lang="ja-JP" altLang="en-US" dirty="0"/>
              <a:t>は──┐　</a:t>
            </a:r>
          </a:p>
          <a:p>
            <a:r>
              <a:rPr lang="ja-JP" altLang="en-US" dirty="0"/>
              <a:t>今から──┐　　</a:t>
            </a:r>
            <a:r>
              <a:rPr lang="ja-JP" altLang="en-US" dirty="0" smtClean="0"/>
              <a:t>│</a:t>
            </a:r>
            <a:r>
              <a:rPr lang="ja-JP" altLang="en-US" dirty="0"/>
              <a:t>　</a:t>
            </a:r>
          </a:p>
          <a:p>
            <a:r>
              <a:rPr lang="ja-JP" altLang="en-US" dirty="0"/>
              <a:t>      買い物に──┤　</a:t>
            </a:r>
          </a:p>
          <a:p>
            <a:r>
              <a:rPr lang="ja-JP" altLang="en-US" dirty="0"/>
              <a:t>              出かける</a:t>
            </a:r>
            <a:endParaRPr kumimoji="1" lang="en-US" altLang="ja-JP" dirty="0" smtClean="0"/>
          </a:p>
          <a:p>
            <a:pPr marL="0" indent="0">
              <a:lnSpc>
                <a:spcPts val="2600"/>
              </a:lnSpc>
              <a:buNone/>
            </a:pPr>
            <a:endParaRPr kumimoji="1" lang="en-US" altLang="ja-JP" dirty="0" smtClean="0"/>
          </a:p>
          <a:p>
            <a:pPr>
              <a:lnSpc>
                <a:spcPts val="2600"/>
              </a:lnSpc>
            </a:pPr>
            <a:r>
              <a:rPr lang="en-US" altLang="ja-JP" sz="1600" dirty="0" smtClean="0"/>
              <a:t>  </a:t>
            </a:r>
            <a:r>
              <a:rPr lang="en-US" altLang="ja-JP" sz="1600" dirty="0" smtClean="0"/>
              <a:t>  </a:t>
            </a:r>
            <a:r>
              <a:rPr lang="ja-JP" altLang="en-US" sz="1600" dirty="0" smtClean="0"/>
              <a:t>出力</a:t>
            </a:r>
            <a:r>
              <a:rPr lang="ja-JP" altLang="en-US" sz="1600" dirty="0" smtClean="0"/>
              <a:t>結果によると，</a:t>
            </a:r>
            <a:r>
              <a:rPr lang="ja-JP" altLang="en-US" sz="1600" dirty="0" smtClean="0"/>
              <a:t>「</a:t>
            </a:r>
            <a:r>
              <a:rPr lang="ja-JP" altLang="en-US" sz="1600" dirty="0"/>
              <a:t>私</a:t>
            </a:r>
            <a:r>
              <a:rPr lang="ja-JP" altLang="en-US" sz="1600" dirty="0" smtClean="0"/>
              <a:t>は</a:t>
            </a:r>
            <a:r>
              <a:rPr lang="ja-JP" altLang="en-US" sz="1600" dirty="0" smtClean="0"/>
              <a:t>」</a:t>
            </a:r>
            <a:r>
              <a:rPr lang="ja-JP" altLang="en-US" sz="1600" dirty="0" smtClean="0"/>
              <a:t>は</a:t>
            </a:r>
            <a:r>
              <a:rPr lang="ja-JP" altLang="en-US" sz="1600" dirty="0" smtClean="0"/>
              <a:t>「</a:t>
            </a:r>
            <a:r>
              <a:rPr lang="ja-JP" altLang="en-US" sz="1600" dirty="0"/>
              <a:t>出</a:t>
            </a:r>
            <a:r>
              <a:rPr lang="ja-JP" altLang="en-US" sz="1600" dirty="0" smtClean="0"/>
              <a:t>かける」</a:t>
            </a:r>
            <a:r>
              <a:rPr lang="ja-JP" altLang="en-US" sz="1600" dirty="0" smtClean="0"/>
              <a:t>に係っており，</a:t>
            </a:r>
            <a:r>
              <a:rPr lang="ja-JP" altLang="en-US" sz="1600" dirty="0" smtClean="0"/>
              <a:t>「</a:t>
            </a:r>
            <a:r>
              <a:rPr lang="ja-JP" altLang="en-US" sz="1600" dirty="0"/>
              <a:t>出</a:t>
            </a:r>
            <a:r>
              <a:rPr lang="ja-JP" altLang="en-US" sz="1600" dirty="0" smtClean="0"/>
              <a:t>かける</a:t>
            </a:r>
            <a:r>
              <a:rPr lang="ja-JP" altLang="en-US" sz="1600" dirty="0" smtClean="0"/>
              <a:t>」</a:t>
            </a:r>
            <a:r>
              <a:rPr lang="ja-JP" altLang="en-US" sz="1600" dirty="0" smtClean="0"/>
              <a:t>は，</a:t>
            </a:r>
            <a:r>
              <a:rPr lang="ja-JP" altLang="en-US" sz="1600" dirty="0" smtClean="0"/>
              <a:t>「</a:t>
            </a:r>
            <a:r>
              <a:rPr lang="ja-JP" altLang="en-US" sz="1600" dirty="0"/>
              <a:t>買い物</a:t>
            </a:r>
            <a:r>
              <a:rPr lang="ja-JP" altLang="en-US" sz="1600" dirty="0" smtClean="0"/>
              <a:t>に</a:t>
            </a:r>
            <a:r>
              <a:rPr lang="ja-JP" altLang="en-US" sz="1600" dirty="0" smtClean="0"/>
              <a:t>」</a:t>
            </a:r>
            <a:r>
              <a:rPr lang="ja-JP" altLang="en-US" sz="1600" dirty="0" smtClean="0"/>
              <a:t>を受けている．</a:t>
            </a:r>
            <a:endParaRPr lang="en-US" altLang="ja-JP" sz="16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256859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地図上に示す一例</a:t>
            </a:r>
            <a:endParaRPr kumimoji="1" lang="ja-JP" altLang="en-US" dirty="0"/>
          </a:p>
        </p:txBody>
      </p:sp>
      <p:sp>
        <p:nvSpPr>
          <p:cNvPr id="3" name="コンテンツ プレースホルダー 2"/>
          <p:cNvSpPr>
            <a:spLocks noGrp="1"/>
          </p:cNvSpPr>
          <p:nvPr>
            <p:ph idx="1"/>
          </p:nvPr>
        </p:nvSpPr>
        <p:spPr/>
        <p:txBody>
          <a:bodyPr/>
          <a:lstStyle/>
          <a:p>
            <a:r>
              <a:rPr lang="en-US" altLang="ja-JP" dirty="0"/>
              <a:t> </a:t>
            </a:r>
            <a:r>
              <a:rPr lang="ja-JP" altLang="en-US" dirty="0" smtClean="0"/>
              <a:t>解析結果を基に，吹き出しを表示する．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5" name="図 4"/>
          <p:cNvPicPr>
            <a:picLocks noChangeAspect="1"/>
          </p:cNvPicPr>
          <p:nvPr/>
        </p:nvPicPr>
        <p:blipFill rotWithShape="1">
          <a:blip r:embed="rId2"/>
          <a:srcRect l="37773" t="32537" r="27455" b="24786"/>
          <a:stretch/>
        </p:blipFill>
        <p:spPr>
          <a:xfrm>
            <a:off x="2430380" y="2832436"/>
            <a:ext cx="4114801" cy="2726154"/>
          </a:xfrm>
          <a:prstGeom prst="rect">
            <a:avLst/>
          </a:prstGeom>
        </p:spPr>
      </p:pic>
    </p:spTree>
    <p:extLst>
      <p:ext uri="{BB962C8B-B14F-4D97-AF65-F5344CB8AC3E}">
        <p14:creationId xmlns:p14="http://schemas.microsoft.com/office/powerpoint/2010/main" val="4108063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　</a:t>
            </a:r>
            <a:endParaRPr lang="en-US" altLang="ja-JP" dirty="0" smtClean="0"/>
          </a:p>
          <a:p>
            <a:pPr marL="427037" indent="-342900">
              <a:buFont typeface="Wingdings" panose="05000000000000000000" pitchFamily="2" charset="2"/>
              <a:buChar char="l"/>
              <a:tabLst>
                <a:tab pos="174625" algn="l"/>
              </a:tabLst>
            </a:pPr>
            <a:r>
              <a:rPr lang="ja-JP" altLang="en-US" dirty="0" smtClean="0"/>
              <a:t>ひとつ</a:t>
            </a:r>
            <a:r>
              <a:rPr lang="ja-JP" altLang="en-US" dirty="0"/>
              <a:t>の駅に関して，どの部分に改善を求めている声が</a:t>
            </a:r>
            <a:r>
              <a:rPr lang="ja-JP" altLang="en-US" dirty="0" smtClean="0"/>
              <a:t>多いかを明確にする．</a:t>
            </a:r>
            <a:endParaRPr lang="en-US" altLang="ja-JP" dirty="0" smtClean="0"/>
          </a:p>
          <a:p>
            <a:pPr marL="427037" indent="-342900">
              <a:buFont typeface="Wingdings" panose="05000000000000000000" pitchFamily="2" charset="2"/>
              <a:buChar char="l"/>
              <a:tabLst>
                <a:tab pos="174625" algn="l"/>
              </a:tabLst>
            </a:pPr>
            <a:endParaRPr lang="en-US" altLang="ja-JP" dirty="0"/>
          </a:p>
          <a:p>
            <a:pPr marL="427037" indent="-342900">
              <a:buFont typeface="Wingdings" panose="05000000000000000000" pitchFamily="2" charset="2"/>
              <a:buChar char="l"/>
              <a:tabLst>
                <a:tab pos="174625" algn="l"/>
              </a:tabLst>
            </a:pPr>
            <a:r>
              <a:rPr lang="ja-JP" altLang="en-US" dirty="0" smtClean="0"/>
              <a:t>係り受け解析を行い，</a:t>
            </a:r>
            <a:endParaRPr lang="en-US" altLang="ja-JP" dirty="0"/>
          </a:p>
          <a:p>
            <a:pPr marL="84137" indent="0">
              <a:buNone/>
              <a:tabLst>
                <a:tab pos="174625" algn="l"/>
              </a:tabLst>
            </a:pPr>
            <a:endParaRPr lang="en-US" altLang="ja-JP" dirty="0" smtClean="0"/>
          </a:p>
          <a:p>
            <a:pPr marL="174625" indent="-90488">
              <a:buFont typeface="Wingdings" panose="05000000000000000000" pitchFamily="2" charset="2"/>
              <a:buChar char="l"/>
              <a:tabLst>
                <a:tab pos="174625" algn="l"/>
              </a:tabLst>
            </a:pPr>
            <a:endParaRPr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863974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1210748265"/>
              </p:ext>
            </p:extLst>
          </p:nvPr>
        </p:nvGraphicFramePr>
        <p:xfrm>
          <a:off x="822959" y="2605635"/>
          <a:ext cx="3371670" cy="1922822"/>
        </p:xfrm>
        <a:graphic>
          <a:graphicData uri="http://schemas.openxmlformats.org/drawingml/2006/table">
            <a:tbl>
              <a:tblPr firstRow="1" bandRow="1">
                <a:tableStyleId>{5C22544A-7EE6-4342-B048-85BDC9FD1C3A}</a:tableStyleId>
              </a:tblPr>
              <a:tblGrid>
                <a:gridCol w="3371670"/>
              </a:tblGrid>
              <a:tr h="1922822">
                <a:tc>
                  <a:txBody>
                    <a:bodyPr/>
                    <a:lstStyle/>
                    <a:p>
                      <a:endParaRPr kumimoji="1" lang="ja-JP" altLang="en-US" dirty="0"/>
                    </a:p>
                  </a:txBody>
                  <a:tcPr>
                    <a:lnL w="57150" cap="flat" cmpd="sng" algn="ctr">
                      <a:solidFill>
                        <a:schemeClr val="accent3">
                          <a:lumMod val="75000"/>
                        </a:schemeClr>
                      </a:solidFill>
                      <a:prstDash val="solid"/>
                      <a:round/>
                      <a:headEnd type="none" w="med" len="med"/>
                      <a:tailEnd type="none" w="med" len="med"/>
                    </a:lnL>
                    <a:lnR w="57150" cap="flat" cmpd="sng" algn="ctr">
                      <a:solidFill>
                        <a:schemeClr val="accent3">
                          <a:lumMod val="75000"/>
                        </a:schemeClr>
                      </a:solidFill>
                      <a:prstDash val="solid"/>
                      <a:round/>
                      <a:headEnd type="none" w="med" len="med"/>
                      <a:tailEnd type="none" w="med" len="med"/>
                    </a:lnR>
                    <a:lnT w="57150" cap="flat" cmpd="sng" algn="ctr">
                      <a:solidFill>
                        <a:schemeClr val="accent3">
                          <a:lumMod val="75000"/>
                        </a:schemeClr>
                      </a:solidFill>
                      <a:prstDash val="solid"/>
                      <a:round/>
                      <a:headEnd type="none" w="med" len="med"/>
                      <a:tailEnd type="none" w="med" len="med"/>
                    </a:lnT>
                    <a:lnB w="57150" cap="flat" cmpd="sng" algn="ctr">
                      <a:solidFill>
                        <a:schemeClr val="accent3">
                          <a:lumMod val="75000"/>
                        </a:schemeClr>
                      </a:solidFill>
                      <a:prstDash val="solid"/>
                      <a:round/>
                      <a:headEnd type="none" w="med" len="med"/>
                      <a:tailEnd type="none" w="med" len="med"/>
                    </a:lnB>
                    <a:solidFill>
                      <a:schemeClr val="bg1"/>
                    </a:solidFill>
                  </a:tcPr>
                </a:tc>
              </a:tr>
            </a:tbl>
          </a:graphicData>
        </a:graphic>
      </p:graphicFrame>
      <p:sp>
        <p:nvSpPr>
          <p:cNvPr id="2" name="タイトル 1"/>
          <p:cNvSpPr>
            <a:spLocks noGrp="1"/>
          </p:cNvSpPr>
          <p:nvPr>
            <p:ph type="title"/>
          </p:nvPr>
        </p:nvSpPr>
        <p:spPr/>
        <p:txBody>
          <a:bodyPr/>
          <a:lstStyle/>
          <a:p>
            <a:r>
              <a:rPr lang="ja-JP" altLang="en-US" dirty="0" smtClean="0"/>
              <a:t>実験</a:t>
            </a:r>
            <a:r>
              <a:rPr lang="en-US" altLang="ja-JP" dirty="0" smtClean="0"/>
              <a:t>(1/)</a:t>
            </a:r>
            <a:endParaRPr kumimoji="1" lang="ja-JP" altLang="en-US" dirty="0"/>
          </a:p>
        </p:txBody>
      </p:sp>
      <p:sp>
        <p:nvSpPr>
          <p:cNvPr id="3" name="コンテンツ プレースホルダー 2"/>
          <p:cNvSpPr>
            <a:spLocks noGrp="1"/>
          </p:cNvSpPr>
          <p:nvPr>
            <p:ph idx="1"/>
          </p:nvPr>
        </p:nvSpPr>
        <p:spPr>
          <a:xfrm>
            <a:off x="822959" y="1845734"/>
            <a:ext cx="7543801" cy="4278340"/>
          </a:xfrm>
        </p:spPr>
        <p:txBody>
          <a:bodyPr/>
          <a:lstStyle/>
          <a:p>
            <a:pPr marL="0" indent="0">
              <a:buNone/>
            </a:pPr>
            <a:r>
              <a:rPr lang="ja-JP" altLang="en-US" dirty="0"/>
              <a:t>例文 </a:t>
            </a:r>
            <a:r>
              <a:rPr lang="ja-JP" altLang="en-US" dirty="0" smtClean="0"/>
              <a:t>「東京駅の通路が狭くて通りづらい」</a:t>
            </a:r>
            <a:endParaRPr lang="en-US" altLang="ja-JP" dirty="0" smtClean="0"/>
          </a:p>
          <a:p>
            <a:pPr marL="0" indent="0">
              <a:buNone/>
            </a:pPr>
            <a:endParaRPr lang="en-US" altLang="ja-JP" dirty="0" smtClean="0"/>
          </a:p>
          <a:p>
            <a:pPr marL="0" indent="0">
              <a:buNone/>
            </a:pPr>
            <a:r>
              <a:rPr lang="ja-JP" altLang="en-US" dirty="0" smtClean="0"/>
              <a:t> 東京 </a:t>
            </a:r>
            <a:r>
              <a:rPr lang="en-US" altLang="ja-JP" dirty="0" smtClean="0"/>
              <a:t>=&gt; </a:t>
            </a:r>
            <a:r>
              <a:rPr lang="ja-JP" altLang="en-US" dirty="0" smtClean="0"/>
              <a:t>通路</a:t>
            </a:r>
            <a:endParaRPr lang="en-US" altLang="ja-JP" dirty="0" smtClean="0"/>
          </a:p>
          <a:p>
            <a:pPr marL="0" indent="0">
              <a:buNone/>
            </a:pPr>
            <a:r>
              <a:rPr lang="en-US" altLang="ja-JP" dirty="0"/>
              <a:t> </a:t>
            </a:r>
            <a:r>
              <a:rPr lang="ja-JP" altLang="en-US" dirty="0" smtClean="0"/>
              <a:t>通路 </a:t>
            </a:r>
            <a:r>
              <a:rPr lang="en-US" altLang="ja-JP" dirty="0" smtClean="0"/>
              <a:t>=&gt; </a:t>
            </a:r>
            <a:r>
              <a:rPr lang="ja-JP" altLang="en-US" dirty="0" smtClean="0"/>
              <a:t>狭い</a:t>
            </a:r>
            <a:endParaRPr lang="en-US" altLang="ja-JP" dirty="0" smtClean="0"/>
          </a:p>
          <a:p>
            <a:pPr marL="0" indent="0">
              <a:buNone/>
            </a:pPr>
            <a:r>
              <a:rPr lang="en-US" altLang="ja-JP" dirty="0"/>
              <a:t> </a:t>
            </a:r>
            <a:r>
              <a:rPr lang="ja-JP" altLang="en-US" dirty="0" smtClean="0"/>
              <a:t>狭い </a:t>
            </a:r>
            <a:r>
              <a:rPr lang="en-US" altLang="ja-JP" dirty="0" smtClean="0"/>
              <a:t>=&gt; </a:t>
            </a:r>
            <a:r>
              <a:rPr lang="ja-JP" altLang="en-US" dirty="0" smtClean="0"/>
              <a:t>通る</a:t>
            </a:r>
            <a:endParaRPr lang="en-US" altLang="ja-JP" dirty="0" smtClean="0"/>
          </a:p>
          <a:p>
            <a:pPr marL="0" indent="0">
              <a:buNone/>
            </a:pPr>
            <a:r>
              <a:rPr lang="en-US" altLang="ja-JP" dirty="0" smtClean="0"/>
              <a:t> </a:t>
            </a:r>
            <a:r>
              <a:rPr lang="ja-JP" altLang="en-US" dirty="0" smtClean="0"/>
              <a:t>否定表現</a:t>
            </a:r>
            <a:r>
              <a:rPr lang="en-US" altLang="ja-JP" dirty="0" smtClean="0"/>
              <a:t>: </a:t>
            </a:r>
            <a:r>
              <a:rPr lang="ja-JP" altLang="en-US" dirty="0" smtClean="0"/>
              <a:t>通る</a:t>
            </a:r>
            <a:endParaRPr lang="en-US" altLang="ja-JP" dirty="0" smtClean="0"/>
          </a:p>
          <a:p>
            <a:pPr marL="0" indent="0">
              <a:buNone/>
            </a:pPr>
            <a:endParaRPr lang="en-US" altLang="ja-JP" dirty="0"/>
          </a:p>
          <a:p>
            <a:pPr marL="0" indent="0">
              <a:buNone/>
            </a:pPr>
            <a:r>
              <a:rPr lang="ja-JP" altLang="en-US" dirty="0" smtClean="0"/>
              <a:t>結果が出力される時ときに，否定表現が元の単語になってしまうので，一番下に</a:t>
            </a:r>
            <a:endParaRPr lang="en-US" altLang="ja-JP"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355108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90337"/>
            <a:ext cx="7543800" cy="847024"/>
          </a:xfrm>
        </p:spPr>
        <p:txBody>
          <a:bodyPr/>
          <a:lstStyle/>
          <a:p>
            <a:r>
              <a:rPr kumimoji="1" lang="ja-JP" altLang="en-US" dirty="0" smtClean="0">
                <a:solidFill>
                  <a:schemeClr val="tx1"/>
                </a:solidFill>
              </a:rPr>
              <a:t>今後の予定</a:t>
            </a:r>
            <a:endParaRPr kumimoji="1" lang="ja-JP" altLang="en-US" dirty="0">
              <a:solidFill>
                <a:schemeClr val="tx1"/>
              </a:solidFill>
            </a:endParaRPr>
          </a:p>
        </p:txBody>
      </p:sp>
      <p:sp>
        <p:nvSpPr>
          <p:cNvPr id="3" name="コンテンツ プレースホルダー 2"/>
          <p:cNvSpPr>
            <a:spLocks noGrp="1"/>
          </p:cNvSpPr>
          <p:nvPr>
            <p:ph idx="1"/>
          </p:nvPr>
        </p:nvSpPr>
        <p:spPr>
          <a:xfrm>
            <a:off x="822959" y="1850570"/>
            <a:ext cx="7586405" cy="4332516"/>
          </a:xfrm>
        </p:spPr>
        <p:txBody>
          <a:bodyPr>
            <a:normAutofit/>
          </a:bodyPr>
          <a:lstStyle/>
          <a:p>
            <a:pPr marL="177800" indent="-177800">
              <a:lnSpc>
                <a:spcPts val="2200"/>
              </a:lnSpc>
              <a:buFont typeface="Wingdings" panose="05000000000000000000" pitchFamily="2" charset="2"/>
              <a:buChar char="l"/>
            </a:pPr>
            <a:r>
              <a:rPr lang="en-US" altLang="ja-JP" sz="1600" dirty="0" smtClean="0">
                <a:solidFill>
                  <a:schemeClr val="tx1"/>
                </a:solidFill>
              </a:rPr>
              <a:t> SNS</a:t>
            </a:r>
            <a:r>
              <a:rPr lang="ja-JP" altLang="en-US" sz="1600" dirty="0">
                <a:solidFill>
                  <a:schemeClr val="tx1"/>
                </a:solidFill>
              </a:rPr>
              <a:t>の投稿を随時取得する．また，今後取得した投稿の内容次第で，</a:t>
            </a:r>
            <a:r>
              <a:rPr lang="ja-JP" altLang="en-US" sz="1600" dirty="0" smtClean="0">
                <a:solidFill>
                  <a:schemeClr val="tx1"/>
                </a:solidFill>
              </a:rPr>
              <a:t>単語</a:t>
            </a:r>
            <a:r>
              <a:rPr lang="ja-JP" altLang="en-US" sz="1600" dirty="0">
                <a:solidFill>
                  <a:schemeClr val="tx1"/>
                </a:solidFill>
              </a:rPr>
              <a:t>リスト</a:t>
            </a:r>
            <a:r>
              <a:rPr lang="ja-JP" altLang="en-US" sz="1600" dirty="0" smtClean="0">
                <a:solidFill>
                  <a:schemeClr val="tx1"/>
                </a:solidFill>
              </a:rPr>
              <a:t>に</a:t>
            </a:r>
            <a:r>
              <a:rPr lang="ja-JP" altLang="en-US" sz="1600" dirty="0">
                <a:solidFill>
                  <a:schemeClr val="tx1"/>
                </a:solidFill>
              </a:rPr>
              <a:t>単語を追加する．</a:t>
            </a:r>
            <a:endParaRPr lang="en-US" altLang="ja-JP" sz="1600" dirty="0">
              <a:solidFill>
                <a:schemeClr val="tx1"/>
              </a:solidFill>
            </a:endParaRPr>
          </a:p>
          <a:p>
            <a:pPr marL="0" indent="0">
              <a:lnSpc>
                <a:spcPts val="2200"/>
              </a:lnSpc>
              <a:buNone/>
            </a:pPr>
            <a:endParaRPr lang="en-US" altLang="ja-JP" sz="1600" dirty="0">
              <a:solidFill>
                <a:schemeClr val="tx1"/>
              </a:solidFill>
            </a:endParaRPr>
          </a:p>
          <a:p>
            <a:pPr marL="177800" indent="-177800">
              <a:lnSpc>
                <a:spcPts val="2200"/>
              </a:lnSpc>
              <a:buFont typeface="Wingdings" panose="05000000000000000000" pitchFamily="2" charset="2"/>
              <a:buChar char="l"/>
            </a:pPr>
            <a:r>
              <a:rPr lang="en-US" altLang="ja-JP" sz="1600" dirty="0">
                <a:solidFill>
                  <a:schemeClr val="tx1"/>
                </a:solidFill>
              </a:rPr>
              <a:t> </a:t>
            </a:r>
            <a:r>
              <a:rPr lang="ja-JP" altLang="en-US" sz="1600" dirty="0">
                <a:solidFill>
                  <a:schemeClr val="tx1"/>
                </a:solidFill>
              </a:rPr>
              <a:t>ファイルをアップロードできるプログラムを作成する</a:t>
            </a:r>
            <a:r>
              <a:rPr lang="en-US" altLang="ja-JP" sz="1600" dirty="0">
                <a:solidFill>
                  <a:schemeClr val="tx1"/>
                </a:solidFill>
              </a:rPr>
              <a:t>(DB</a:t>
            </a:r>
            <a:r>
              <a:rPr lang="ja-JP" altLang="en-US" sz="1600" dirty="0">
                <a:solidFill>
                  <a:schemeClr val="tx1"/>
                </a:solidFill>
              </a:rPr>
              <a:t>に格納した単語が含まれているツイートの件数をカウントさせる</a:t>
            </a:r>
            <a:r>
              <a:rPr lang="en-US" altLang="ja-JP" sz="1600" dirty="0">
                <a:solidFill>
                  <a:schemeClr val="tx1"/>
                </a:solidFill>
              </a:rPr>
              <a:t>)</a:t>
            </a:r>
            <a:r>
              <a:rPr lang="ja-JP" altLang="en-US" sz="1600" dirty="0" err="1">
                <a:solidFill>
                  <a:schemeClr val="tx1"/>
                </a:solidFill>
              </a:rPr>
              <a:t>．</a:t>
            </a:r>
            <a:endParaRPr lang="en-US" altLang="ja-JP" sz="1600" dirty="0">
              <a:solidFill>
                <a:schemeClr val="tx1"/>
              </a:solidFill>
            </a:endParaRPr>
          </a:p>
          <a:p>
            <a:pPr marL="0" indent="0">
              <a:lnSpc>
                <a:spcPts val="2200"/>
              </a:lnSpc>
              <a:buNone/>
            </a:pPr>
            <a:endParaRPr lang="en-US" altLang="ja-JP" sz="1600" dirty="0">
              <a:solidFill>
                <a:schemeClr val="tx1"/>
              </a:solidFill>
            </a:endParaRPr>
          </a:p>
          <a:p>
            <a:pPr>
              <a:lnSpc>
                <a:spcPts val="1400"/>
              </a:lnSpc>
              <a:buFont typeface="Wingdings" panose="05000000000000000000" pitchFamily="2" charset="2"/>
              <a:buChar char="l"/>
            </a:pPr>
            <a:r>
              <a:rPr lang="ja-JP" altLang="en-US" sz="1600" dirty="0" smtClean="0">
                <a:solidFill>
                  <a:schemeClr val="tx1"/>
                </a:solidFill>
              </a:rPr>
              <a:t> </a:t>
            </a:r>
            <a:r>
              <a:rPr lang="en-US" altLang="ja-JP" sz="1600" dirty="0" smtClean="0">
                <a:solidFill>
                  <a:schemeClr val="tx1"/>
                </a:solidFill>
              </a:rPr>
              <a:t>Google maps API</a:t>
            </a:r>
            <a:r>
              <a:rPr lang="ja-JP" altLang="en-US" sz="1600" dirty="0" smtClean="0">
                <a:solidFill>
                  <a:schemeClr val="tx1"/>
                </a:solidFill>
              </a:rPr>
              <a:t>でマッピングをするプログラムを作成する．</a:t>
            </a:r>
            <a:r>
              <a:rPr lang="en-US" altLang="ja-JP" sz="1600" dirty="0" smtClean="0">
                <a:solidFill>
                  <a:schemeClr val="tx1"/>
                </a:solidFill>
              </a:rPr>
              <a:t> </a:t>
            </a:r>
          </a:p>
          <a:p>
            <a:pPr>
              <a:lnSpc>
                <a:spcPts val="1400"/>
              </a:lnSpc>
              <a:buFont typeface="Wingdings" panose="05000000000000000000" pitchFamily="2" charset="2"/>
              <a:buChar char="l"/>
            </a:pPr>
            <a:endParaRPr lang="en-US" altLang="ja-JP" sz="1600" dirty="0">
              <a:solidFill>
                <a:schemeClr val="tx1"/>
              </a:solidFill>
            </a:endParaRPr>
          </a:p>
          <a:p>
            <a:pPr>
              <a:lnSpc>
                <a:spcPts val="1400"/>
              </a:lnSpc>
              <a:buFont typeface="Wingdings" panose="05000000000000000000" pitchFamily="2" charset="2"/>
              <a:buChar char="l"/>
            </a:pPr>
            <a:r>
              <a:rPr lang="en-US" altLang="ja-JP" sz="1600" dirty="0" smtClean="0">
                <a:solidFill>
                  <a:schemeClr val="tx1"/>
                </a:solidFill>
              </a:rPr>
              <a:t> </a:t>
            </a:r>
            <a:r>
              <a:rPr lang="ja-JP" altLang="en-US" sz="1600" dirty="0" smtClean="0">
                <a:solidFill>
                  <a:schemeClr val="tx1"/>
                </a:solidFill>
              </a:rPr>
              <a:t>関連度の算出方法</a:t>
            </a:r>
            <a:endParaRPr lang="en-US" altLang="ja-JP" sz="1600" dirty="0" smtClean="0">
              <a:solidFill>
                <a:schemeClr val="tx1"/>
              </a:solidFill>
            </a:endParaRPr>
          </a:p>
          <a:p>
            <a:pPr>
              <a:lnSpc>
                <a:spcPts val="1400"/>
              </a:lnSpc>
              <a:buFont typeface="Wingdings" panose="05000000000000000000" pitchFamily="2" charset="2"/>
              <a:buChar char="l"/>
            </a:pPr>
            <a:endParaRPr lang="en-US" altLang="ja-JP" sz="1600" dirty="0">
              <a:solidFill>
                <a:schemeClr val="tx1"/>
              </a:solidFill>
            </a:endParaRPr>
          </a:p>
          <a:p>
            <a:pPr>
              <a:lnSpc>
                <a:spcPts val="1400"/>
              </a:lnSpc>
              <a:buFont typeface="Wingdings" panose="05000000000000000000" pitchFamily="2" charset="2"/>
              <a:buChar char="l"/>
            </a:pPr>
            <a:r>
              <a:rPr lang="ja-JP" altLang="en-US" sz="1600" dirty="0"/>
              <a:t> </a:t>
            </a:r>
            <a:r>
              <a:rPr lang="ja-JP" altLang="en-US" sz="1600" dirty="0" smtClean="0">
                <a:solidFill>
                  <a:schemeClr val="tx1"/>
                </a:solidFill>
              </a:rPr>
              <a:t>論文</a:t>
            </a:r>
            <a:r>
              <a:rPr lang="ja-JP" altLang="en-US" sz="1600" dirty="0">
                <a:solidFill>
                  <a:schemeClr val="tx1"/>
                </a:solidFill>
              </a:rPr>
              <a:t>の執筆</a:t>
            </a:r>
            <a:endParaRPr lang="en-US" altLang="ja-JP" sz="1600" dirty="0">
              <a:solidFill>
                <a:schemeClr val="tx1"/>
              </a:solidFill>
            </a:endParaRPr>
          </a:p>
          <a:p>
            <a:pPr marL="0" indent="0">
              <a:lnSpc>
                <a:spcPts val="2700"/>
              </a:lnSpc>
              <a:buNone/>
            </a:pP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296358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表 4"/>
          <p:cNvGraphicFramePr>
            <a:graphicFrameLocks noGrp="1"/>
          </p:cNvGraphicFramePr>
          <p:nvPr>
            <p:extLst>
              <p:ext uri="{D42A27DB-BD31-4B8C-83A1-F6EECF244321}">
                <p14:modId xmlns:p14="http://schemas.microsoft.com/office/powerpoint/2010/main" val="374288564"/>
              </p:ext>
            </p:extLst>
          </p:nvPr>
        </p:nvGraphicFramePr>
        <p:xfrm>
          <a:off x="887695" y="2557082"/>
          <a:ext cx="3195588" cy="2251609"/>
        </p:xfrm>
        <a:graphic>
          <a:graphicData uri="http://schemas.openxmlformats.org/drawingml/2006/table">
            <a:tbl>
              <a:tblPr firstRow="1" bandRow="1">
                <a:tableStyleId>{5C22544A-7EE6-4342-B048-85BDC9FD1C3A}</a:tableStyleId>
              </a:tblPr>
              <a:tblGrid>
                <a:gridCol w="3195588"/>
              </a:tblGrid>
              <a:tr h="2251609">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タイトル 1"/>
          <p:cNvSpPr>
            <a:spLocks noGrp="1"/>
          </p:cNvSpPr>
          <p:nvPr>
            <p:ph type="title"/>
          </p:nvPr>
        </p:nvSpPr>
        <p:spPr/>
        <p:txBody>
          <a:bodyPr/>
          <a:lstStyle/>
          <a:p>
            <a:r>
              <a:rPr lang="ja-JP" altLang="en-US" dirty="0" smtClean="0"/>
              <a:t>実験</a:t>
            </a:r>
            <a:r>
              <a:rPr lang="en-US" altLang="ja-JP" dirty="0" smtClean="0"/>
              <a:t>(2/)</a:t>
            </a:r>
            <a:endParaRPr kumimoji="1" lang="ja-JP" altLang="en-US" dirty="0"/>
          </a:p>
        </p:txBody>
      </p:sp>
      <p:sp>
        <p:nvSpPr>
          <p:cNvPr id="3" name="コンテンツ プレースホルダー 2"/>
          <p:cNvSpPr>
            <a:spLocks noGrp="1"/>
          </p:cNvSpPr>
          <p:nvPr>
            <p:ph idx="1"/>
          </p:nvPr>
        </p:nvSpPr>
        <p:spPr>
          <a:xfrm>
            <a:off x="712099" y="1845734"/>
            <a:ext cx="7654661" cy="4023360"/>
          </a:xfrm>
        </p:spPr>
        <p:txBody>
          <a:bodyPr/>
          <a:lstStyle/>
          <a:p>
            <a:pPr marL="0" indent="0">
              <a:buNone/>
            </a:pPr>
            <a:r>
              <a:rPr kumimoji="1" lang="ja-JP" altLang="en-US" sz="1600" dirty="0" smtClean="0"/>
              <a:t>例文 </a:t>
            </a:r>
            <a:r>
              <a:rPr lang="ja-JP" altLang="en-US" sz="1600" dirty="0"/>
              <a:t>「いつも地下への</a:t>
            </a:r>
            <a:r>
              <a:rPr lang="ja-JP" altLang="en-US" sz="1600" dirty="0" smtClean="0"/>
              <a:t>入口がわ</a:t>
            </a:r>
            <a:r>
              <a:rPr lang="ja-JP" altLang="en-US" sz="1600" dirty="0"/>
              <a:t>からないダンジョン</a:t>
            </a:r>
            <a:r>
              <a:rPr lang="ja-JP" altLang="en-US" sz="1600" dirty="0" smtClean="0"/>
              <a:t>東京駅」</a:t>
            </a:r>
            <a:endParaRPr lang="en-US" altLang="ja-JP" sz="1600" dirty="0" smtClean="0"/>
          </a:p>
          <a:p>
            <a:pPr marL="0" indent="0">
              <a:buNone/>
            </a:pPr>
            <a:endParaRPr kumimoji="1" lang="en-US" altLang="ja-JP" sz="1600" dirty="0"/>
          </a:p>
          <a:p>
            <a:pPr marL="0" indent="0">
              <a:buNone/>
            </a:pPr>
            <a:r>
              <a:rPr lang="ja-JP" altLang="en-US" sz="1600" dirty="0" smtClean="0"/>
              <a:t>   何時</a:t>
            </a:r>
            <a:r>
              <a:rPr lang="en-US" altLang="ja-JP" sz="1600" dirty="0" smtClean="0"/>
              <a:t>(</a:t>
            </a:r>
            <a:r>
              <a:rPr lang="ja-JP" altLang="en-US" sz="1600" dirty="0" smtClean="0"/>
              <a:t>いつ</a:t>
            </a:r>
            <a:r>
              <a:rPr lang="en-US" altLang="ja-JP" sz="1600" dirty="0" smtClean="0"/>
              <a:t>)</a:t>
            </a:r>
            <a:r>
              <a:rPr lang="ja-JP" altLang="en-US" sz="1600" dirty="0" smtClean="0"/>
              <a:t>も </a:t>
            </a:r>
            <a:r>
              <a:rPr lang="en-US" altLang="ja-JP" sz="1600" dirty="0" smtClean="0"/>
              <a:t>=&gt; </a:t>
            </a:r>
            <a:r>
              <a:rPr lang="ja-JP" altLang="en-US" sz="1600" dirty="0" smtClean="0"/>
              <a:t>分かる</a:t>
            </a:r>
            <a:endParaRPr lang="en-US" altLang="ja-JP" sz="1600" dirty="0" smtClean="0"/>
          </a:p>
          <a:p>
            <a:pPr marL="0" indent="0">
              <a:buNone/>
            </a:pPr>
            <a:r>
              <a:rPr lang="ja-JP" altLang="en-US" sz="1600" dirty="0" smtClean="0"/>
              <a:t>   地下 </a:t>
            </a:r>
            <a:r>
              <a:rPr lang="en-US" altLang="ja-JP" sz="1600" dirty="0" smtClean="0"/>
              <a:t>=&gt; </a:t>
            </a:r>
            <a:r>
              <a:rPr lang="ja-JP" altLang="en-US" sz="1600" dirty="0" smtClean="0"/>
              <a:t>入り口</a:t>
            </a:r>
            <a:endParaRPr lang="en-US" altLang="ja-JP" sz="1600" dirty="0" smtClean="0"/>
          </a:p>
          <a:p>
            <a:pPr marL="0" indent="0">
              <a:buNone/>
            </a:pPr>
            <a:r>
              <a:rPr kumimoji="1" lang="ja-JP" altLang="en-US" sz="1600" dirty="0" smtClean="0"/>
              <a:t>   入り口 </a:t>
            </a:r>
            <a:r>
              <a:rPr kumimoji="1" lang="en-US" altLang="ja-JP" sz="1600" dirty="0" smtClean="0"/>
              <a:t>=&gt; </a:t>
            </a:r>
            <a:r>
              <a:rPr kumimoji="1" lang="ja-JP" altLang="en-US" sz="1600" dirty="0" smtClean="0"/>
              <a:t>ダンジョン</a:t>
            </a:r>
            <a:endParaRPr kumimoji="1" lang="en-US" altLang="ja-JP" sz="1600" dirty="0" smtClean="0"/>
          </a:p>
          <a:p>
            <a:pPr marL="0" indent="0">
              <a:buNone/>
            </a:pPr>
            <a:r>
              <a:rPr lang="ja-JP" altLang="en-US" sz="1600" dirty="0" smtClean="0"/>
              <a:t>   分かる </a:t>
            </a:r>
            <a:r>
              <a:rPr lang="en-US" altLang="ja-JP" sz="1600" dirty="0" smtClean="0"/>
              <a:t>=&gt; </a:t>
            </a:r>
            <a:r>
              <a:rPr lang="ja-JP" altLang="en-US" sz="1600" dirty="0" smtClean="0"/>
              <a:t>ダンジョン</a:t>
            </a:r>
            <a:endParaRPr lang="en-US" altLang="ja-JP" sz="1600" dirty="0" smtClean="0"/>
          </a:p>
          <a:p>
            <a:pPr marL="0" indent="0">
              <a:buNone/>
            </a:pPr>
            <a:endParaRPr kumimoji="1" lang="en-US" altLang="ja-JP" sz="1800" dirty="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8229913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66355"/>
            <a:ext cx="7543800" cy="771006"/>
          </a:xfrm>
        </p:spPr>
        <p:txBody>
          <a:bodyPr/>
          <a:lstStyle/>
          <a:p>
            <a:r>
              <a:rPr kumimoji="1" lang="ja-JP" altLang="en-US" dirty="0" smtClean="0">
                <a:solidFill>
                  <a:schemeClr val="tx1"/>
                </a:solidFill>
              </a:rPr>
              <a:t>研究背景</a:t>
            </a:r>
            <a:endParaRPr kumimoji="1" lang="ja-JP" altLang="en-US" dirty="0">
              <a:solidFill>
                <a:schemeClr val="tx1"/>
              </a:solidFill>
            </a:endParaRPr>
          </a:p>
        </p:txBody>
      </p:sp>
      <p:sp>
        <p:nvSpPr>
          <p:cNvPr id="3" name="コンテンツ プレースホルダー 2"/>
          <p:cNvSpPr>
            <a:spLocks noGrp="1"/>
          </p:cNvSpPr>
          <p:nvPr>
            <p:ph idx="1"/>
          </p:nvPr>
        </p:nvSpPr>
        <p:spPr>
          <a:xfrm>
            <a:off x="538619" y="1845733"/>
            <a:ext cx="8329808" cy="4479911"/>
          </a:xfrm>
        </p:spPr>
        <p:txBody>
          <a:bodyPr>
            <a:noAutofit/>
          </a:bodyPr>
          <a:lstStyle/>
          <a:p>
            <a:r>
              <a:rPr lang="ja-JP" altLang="en-US" sz="2400" dirty="0"/>
              <a:t>　</a:t>
            </a:r>
            <a:r>
              <a:rPr lang="ja-JP" altLang="en-US" sz="2400" dirty="0">
                <a:solidFill>
                  <a:schemeClr val="tx1"/>
                </a:solidFill>
              </a:rPr>
              <a:t>鉄道を利用する人にとって</a:t>
            </a:r>
            <a:r>
              <a:rPr lang="ja-JP" altLang="en-US" sz="2400" dirty="0" smtClean="0">
                <a:solidFill>
                  <a:schemeClr val="tx1"/>
                </a:solidFill>
              </a:rPr>
              <a:t>は駅の設備</a:t>
            </a:r>
            <a:r>
              <a:rPr lang="ja-JP" altLang="en-US" sz="2400" dirty="0">
                <a:solidFill>
                  <a:schemeClr val="tx1"/>
                </a:solidFill>
              </a:rPr>
              <a:t>，また</a:t>
            </a:r>
            <a:r>
              <a:rPr lang="ja-JP" altLang="en-US" sz="2400" dirty="0" smtClean="0">
                <a:solidFill>
                  <a:schemeClr val="tx1"/>
                </a:solidFill>
              </a:rPr>
              <a:t>環境がしっか</a:t>
            </a:r>
            <a:r>
              <a:rPr lang="ja-JP" altLang="en-US" sz="2400" dirty="0">
                <a:solidFill>
                  <a:schemeClr val="tx1"/>
                </a:solidFill>
              </a:rPr>
              <a:t>り</a:t>
            </a:r>
            <a:r>
              <a:rPr lang="ja-JP" altLang="en-US" sz="2400" dirty="0" smtClean="0">
                <a:solidFill>
                  <a:schemeClr val="tx1"/>
                </a:solidFill>
              </a:rPr>
              <a:t>と</a:t>
            </a:r>
            <a:r>
              <a:rPr lang="ja-JP" altLang="en-US" sz="2400" dirty="0">
                <a:solidFill>
                  <a:schemeClr val="tx1"/>
                </a:solidFill>
              </a:rPr>
              <a:t>整備されているかは重要である．</a:t>
            </a:r>
            <a:endParaRPr lang="en-US" altLang="ja-JP" sz="2400" dirty="0">
              <a:solidFill>
                <a:schemeClr val="tx1"/>
              </a:solidFill>
            </a:endParaRPr>
          </a:p>
          <a:p>
            <a:endParaRPr lang="en-US" altLang="ja-JP" sz="2400" dirty="0" smtClean="0">
              <a:solidFill>
                <a:schemeClr val="tx1"/>
              </a:solidFill>
            </a:endParaRPr>
          </a:p>
          <a:p>
            <a:r>
              <a:rPr lang="en-US" altLang="ja-JP" sz="2400" dirty="0" smtClean="0">
                <a:solidFill>
                  <a:schemeClr val="tx1"/>
                </a:solidFill>
              </a:rPr>
              <a:t>【</a:t>
            </a:r>
            <a:r>
              <a:rPr lang="ja-JP" altLang="en-US" sz="2400" dirty="0" smtClean="0">
                <a:solidFill>
                  <a:schemeClr val="tx1"/>
                </a:solidFill>
              </a:rPr>
              <a:t>駅</a:t>
            </a:r>
            <a:r>
              <a:rPr lang="ja-JP" altLang="en-US" sz="2400" dirty="0">
                <a:solidFill>
                  <a:schemeClr val="tx1"/>
                </a:solidFill>
              </a:rPr>
              <a:t>の設備の</a:t>
            </a:r>
            <a:r>
              <a:rPr lang="ja-JP" altLang="en-US" sz="2400" dirty="0" smtClean="0">
                <a:solidFill>
                  <a:schemeClr val="tx1"/>
                </a:solidFill>
              </a:rPr>
              <a:t>例</a:t>
            </a:r>
            <a:r>
              <a:rPr lang="en-US" altLang="ja-JP" sz="2400" dirty="0">
                <a:solidFill>
                  <a:schemeClr val="tx1"/>
                </a:solidFill>
              </a:rPr>
              <a:t>】</a:t>
            </a:r>
          </a:p>
          <a:p>
            <a:pPr>
              <a:buFont typeface="Wingdings" panose="05000000000000000000" pitchFamily="2" charset="2"/>
              <a:buChar char="l"/>
            </a:pPr>
            <a:r>
              <a:rPr lang="ja-JP" altLang="en-US" sz="2400" dirty="0">
                <a:solidFill>
                  <a:schemeClr val="tx1"/>
                </a:solidFill>
              </a:rPr>
              <a:t> エレベータやスロープなどのバリアフリー</a:t>
            </a:r>
            <a:r>
              <a:rPr lang="ja-JP" altLang="en-US" sz="2400" dirty="0" smtClean="0">
                <a:solidFill>
                  <a:schemeClr val="tx1"/>
                </a:solidFill>
              </a:rPr>
              <a:t>設備</a:t>
            </a:r>
            <a:r>
              <a:rPr lang="ja-JP" altLang="en-US" sz="2400" dirty="0">
                <a:solidFill>
                  <a:schemeClr val="tx1"/>
                </a:solidFill>
              </a:rPr>
              <a:t>，</a:t>
            </a:r>
            <a:r>
              <a:rPr lang="ja-JP" altLang="en-US" sz="2400" dirty="0" smtClean="0">
                <a:solidFill>
                  <a:schemeClr val="tx1"/>
                </a:solidFill>
              </a:rPr>
              <a:t>乗り換え案内標識</a:t>
            </a:r>
            <a:r>
              <a:rPr lang="ja-JP" altLang="en-US" sz="2400" dirty="0">
                <a:solidFill>
                  <a:schemeClr val="tx1"/>
                </a:solidFill>
              </a:rPr>
              <a:t>，</a:t>
            </a:r>
            <a:r>
              <a:rPr lang="ja-JP" altLang="en-US" sz="2400" dirty="0" smtClean="0">
                <a:solidFill>
                  <a:schemeClr val="tx1"/>
                </a:solidFill>
              </a:rPr>
              <a:t>トイレ</a:t>
            </a:r>
            <a:r>
              <a:rPr lang="ja-JP" altLang="en-US" sz="2400" dirty="0">
                <a:solidFill>
                  <a:schemeClr val="tx1"/>
                </a:solidFill>
              </a:rPr>
              <a:t>，</a:t>
            </a:r>
            <a:r>
              <a:rPr lang="ja-JP" altLang="en-US" sz="2400" dirty="0" smtClean="0">
                <a:solidFill>
                  <a:schemeClr val="tx1"/>
                </a:solidFill>
              </a:rPr>
              <a:t>階段</a:t>
            </a:r>
            <a:r>
              <a:rPr lang="ja-JP" altLang="en-US" sz="2400" dirty="0">
                <a:solidFill>
                  <a:schemeClr val="tx1"/>
                </a:solidFill>
              </a:rPr>
              <a:t>の</a:t>
            </a:r>
            <a:r>
              <a:rPr lang="ja-JP" altLang="en-US" sz="2400" dirty="0" smtClean="0">
                <a:solidFill>
                  <a:schemeClr val="tx1"/>
                </a:solidFill>
              </a:rPr>
              <a:t>数</a:t>
            </a:r>
            <a:r>
              <a:rPr lang="ja-JP" altLang="en-US" sz="2400" dirty="0">
                <a:solidFill>
                  <a:schemeClr val="tx1"/>
                </a:solidFill>
              </a:rPr>
              <a:t>，</a:t>
            </a:r>
            <a:r>
              <a:rPr lang="ja-JP" altLang="en-US" sz="2400" dirty="0" smtClean="0">
                <a:solidFill>
                  <a:schemeClr val="tx1"/>
                </a:solidFill>
              </a:rPr>
              <a:t>通路の幅</a:t>
            </a:r>
            <a:r>
              <a:rPr lang="en-US" altLang="ja-JP" sz="2400" dirty="0" smtClean="0">
                <a:solidFill>
                  <a:schemeClr val="tx1"/>
                </a:solidFill>
              </a:rPr>
              <a:t/>
            </a:r>
            <a:br>
              <a:rPr lang="en-US" altLang="ja-JP" sz="2400" dirty="0" smtClean="0">
                <a:solidFill>
                  <a:schemeClr val="tx1"/>
                </a:solidFill>
              </a:rPr>
            </a:br>
            <a:r>
              <a:rPr lang="ja-JP" altLang="en-US" sz="2400" dirty="0" smtClean="0">
                <a:solidFill>
                  <a:schemeClr val="tx1"/>
                </a:solidFill>
              </a:rPr>
              <a:t>など</a:t>
            </a:r>
            <a:endParaRPr lang="en-US" altLang="ja-JP" sz="2400" dirty="0"/>
          </a:p>
          <a:p>
            <a:r>
              <a:rPr lang="ja-JP" altLang="en-US" sz="2400" dirty="0" smtClean="0">
                <a:solidFill>
                  <a:srgbClr val="FF0000"/>
                </a:solidFill>
              </a:rPr>
              <a:t>→ </a:t>
            </a:r>
            <a:r>
              <a:rPr lang="ja-JP" altLang="en-US" sz="2400" b="1" dirty="0" smtClean="0">
                <a:solidFill>
                  <a:srgbClr val="FF0000"/>
                </a:solidFill>
              </a:rPr>
              <a:t>改善点とともに</a:t>
            </a:r>
            <a:r>
              <a:rPr lang="ja-JP" altLang="en-US" sz="2400" b="1" dirty="0" smtClean="0">
                <a:solidFill>
                  <a:srgbClr val="FF0000"/>
                </a:solidFill>
              </a:rPr>
              <a:t>，</a:t>
            </a:r>
            <a:r>
              <a:rPr lang="ja-JP" altLang="en-US" sz="2400" b="1" dirty="0">
                <a:solidFill>
                  <a:srgbClr val="FF0000"/>
                </a:solidFill>
              </a:rPr>
              <a:t>評価点</a:t>
            </a:r>
            <a:r>
              <a:rPr lang="ja-JP" altLang="en-US" sz="2400" b="1" dirty="0" smtClean="0">
                <a:solidFill>
                  <a:srgbClr val="FF0000"/>
                </a:solidFill>
              </a:rPr>
              <a:t>が</a:t>
            </a:r>
            <a:r>
              <a:rPr lang="en-US" altLang="ja-JP" sz="2400" b="1" dirty="0" smtClean="0">
                <a:solidFill>
                  <a:srgbClr val="FF0000"/>
                </a:solidFill>
              </a:rPr>
              <a:t>SNS</a:t>
            </a:r>
            <a:r>
              <a:rPr lang="ja-JP" altLang="en-US" sz="2400" b="1" dirty="0">
                <a:solidFill>
                  <a:srgbClr val="FF0000"/>
                </a:solidFill>
              </a:rPr>
              <a:t>上に投稿されることがある</a:t>
            </a:r>
            <a:r>
              <a:rPr lang="ja-JP" altLang="en-US" sz="2400" b="1" dirty="0" smtClean="0">
                <a:solidFill>
                  <a:srgbClr val="FF0000"/>
                </a:solidFill>
              </a:rPr>
              <a:t>．</a:t>
            </a:r>
            <a:endParaRPr lang="en-US" altLang="ja-JP" sz="2400" b="1" dirty="0">
              <a:solidFill>
                <a:srgbClr val="FF0000"/>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336484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7398" y="1084475"/>
            <a:ext cx="6347713" cy="634409"/>
          </a:xfrm>
        </p:spPr>
        <p:txBody>
          <a:bodyPr>
            <a:noAutofit/>
          </a:bodyPr>
          <a:lstStyle/>
          <a:p>
            <a:r>
              <a:rPr kumimoji="1" lang="ja-JP" altLang="en-US" dirty="0" smtClean="0">
                <a:solidFill>
                  <a:schemeClr val="tx1"/>
                </a:solidFill>
              </a:rPr>
              <a:t>関連研究</a:t>
            </a:r>
            <a:r>
              <a:rPr kumimoji="1" lang="en-US" altLang="ja-JP" dirty="0" smtClean="0">
                <a:solidFill>
                  <a:schemeClr val="tx1"/>
                </a:solidFill>
              </a:rPr>
              <a:t>(1)</a:t>
            </a:r>
            <a:endParaRPr kumimoji="1" lang="ja-JP" altLang="en-US" dirty="0">
              <a:solidFill>
                <a:schemeClr val="tx1"/>
              </a:solidFill>
            </a:endParaRPr>
          </a:p>
        </p:txBody>
      </p:sp>
      <p:sp>
        <p:nvSpPr>
          <p:cNvPr id="3" name="コンテンツ プレースホルダー 2"/>
          <p:cNvSpPr>
            <a:spLocks noGrp="1"/>
          </p:cNvSpPr>
          <p:nvPr>
            <p:ph idx="1"/>
          </p:nvPr>
        </p:nvSpPr>
        <p:spPr>
          <a:xfrm>
            <a:off x="247650" y="1801642"/>
            <a:ext cx="8658225" cy="4517679"/>
          </a:xfrm>
        </p:spPr>
        <p:txBody>
          <a:bodyPr>
            <a:noAutofit/>
          </a:bodyPr>
          <a:lstStyle/>
          <a:p>
            <a:pPr>
              <a:lnSpc>
                <a:spcPct val="100000"/>
              </a:lnSpc>
              <a:buFont typeface="Wingdings" panose="05000000000000000000" pitchFamily="2" charset="2"/>
              <a:buChar char="l"/>
            </a:pPr>
            <a:r>
              <a:rPr lang="ja-JP" altLang="en-US" sz="1800" dirty="0">
                <a:solidFill>
                  <a:schemeClr val="tx1"/>
                </a:solidFill>
              </a:rPr>
              <a:t> </a:t>
            </a:r>
            <a:r>
              <a:rPr lang="ja-JP" altLang="en-US" sz="1800" b="1" dirty="0" smtClean="0">
                <a:solidFill>
                  <a:schemeClr val="tx1"/>
                </a:solidFill>
              </a:rPr>
              <a:t>「</a:t>
            </a:r>
            <a:r>
              <a:rPr lang="en-US" altLang="ja-JP" sz="1800" b="1" dirty="0" smtClean="0">
                <a:solidFill>
                  <a:schemeClr val="tx1"/>
                </a:solidFill>
              </a:rPr>
              <a:t>Twitter</a:t>
            </a:r>
            <a:r>
              <a:rPr lang="ja-JP" altLang="ja-JP" sz="1800" b="1" dirty="0">
                <a:solidFill>
                  <a:schemeClr val="tx1"/>
                </a:solidFill>
              </a:rPr>
              <a:t>に基づく都市鉄道の運転見合わせの発生</a:t>
            </a:r>
            <a:r>
              <a:rPr lang="ja-JP" altLang="ja-JP" sz="1800" b="1" dirty="0" smtClean="0">
                <a:solidFill>
                  <a:schemeClr val="tx1"/>
                </a:solidFill>
              </a:rPr>
              <a:t>状況の分析</a:t>
            </a:r>
            <a:r>
              <a:rPr lang="ja-JP" altLang="en-US" sz="1800" b="1" dirty="0" smtClean="0">
                <a:solidFill>
                  <a:schemeClr val="tx1"/>
                </a:solidFill>
              </a:rPr>
              <a:t>」</a:t>
            </a:r>
            <a:r>
              <a:rPr lang="en-US" altLang="ja-JP" sz="1400" dirty="0" smtClean="0">
                <a:solidFill>
                  <a:schemeClr val="tx1"/>
                </a:solidFill>
              </a:rPr>
              <a:t>(</a:t>
            </a:r>
            <a:r>
              <a:rPr lang="ja-JP" altLang="ja-JP" sz="1400" dirty="0" smtClean="0">
                <a:solidFill>
                  <a:schemeClr val="tx1"/>
                </a:solidFill>
              </a:rPr>
              <a:t>堀江</a:t>
            </a:r>
            <a:r>
              <a:rPr lang="ja-JP" altLang="en-US" sz="1400" dirty="0" smtClean="0">
                <a:solidFill>
                  <a:schemeClr val="tx1"/>
                </a:solidFill>
              </a:rPr>
              <a:t>，</a:t>
            </a:r>
            <a:r>
              <a:rPr lang="en-US" altLang="ja-JP" sz="1400" dirty="0" smtClean="0">
                <a:solidFill>
                  <a:schemeClr val="tx1"/>
                </a:solidFill>
              </a:rPr>
              <a:t> </a:t>
            </a:r>
            <a:r>
              <a:rPr lang="ja-JP" altLang="ja-JP" sz="1400" dirty="0" smtClean="0">
                <a:solidFill>
                  <a:schemeClr val="tx1"/>
                </a:solidFill>
              </a:rPr>
              <a:t>関谷</a:t>
            </a:r>
            <a:r>
              <a:rPr lang="ja-JP" altLang="en-US" sz="1400" dirty="0" smtClean="0">
                <a:solidFill>
                  <a:schemeClr val="tx1"/>
                </a:solidFill>
              </a:rPr>
              <a:t>，</a:t>
            </a:r>
            <a:r>
              <a:rPr lang="en-US" altLang="ja-JP" sz="1400" dirty="0" smtClean="0">
                <a:solidFill>
                  <a:schemeClr val="tx1"/>
                </a:solidFill>
              </a:rPr>
              <a:t> </a:t>
            </a:r>
            <a:r>
              <a:rPr lang="ja-JP" altLang="ja-JP" sz="1400" dirty="0" smtClean="0">
                <a:solidFill>
                  <a:schemeClr val="tx1"/>
                </a:solidFill>
              </a:rPr>
              <a:t>金子</a:t>
            </a:r>
            <a:r>
              <a:rPr lang="ja-JP" altLang="en-US" sz="1400" dirty="0" smtClean="0">
                <a:solidFill>
                  <a:schemeClr val="tx1"/>
                </a:solidFill>
              </a:rPr>
              <a:t>，土木学会論文集，</a:t>
            </a:r>
            <a:r>
              <a:rPr lang="en-US" altLang="ja-JP" sz="1400" dirty="0" smtClean="0">
                <a:solidFill>
                  <a:schemeClr val="tx1"/>
                </a:solidFill>
              </a:rPr>
              <a:t>2015</a:t>
            </a:r>
            <a:r>
              <a:rPr lang="en-US" altLang="ja-JP" sz="1400" dirty="0">
                <a:solidFill>
                  <a:schemeClr val="tx1"/>
                </a:solidFill>
              </a:rPr>
              <a:t>)</a:t>
            </a:r>
            <a:endParaRPr lang="ja-JP" altLang="ja-JP" sz="1400" dirty="0">
              <a:solidFill>
                <a:schemeClr val="tx1"/>
              </a:solidFill>
            </a:endParaRPr>
          </a:p>
          <a:p>
            <a:pPr marL="0" indent="0" algn="just">
              <a:lnSpc>
                <a:spcPct val="100000"/>
              </a:lnSpc>
              <a:buNone/>
            </a:pPr>
            <a:r>
              <a:rPr lang="en-US" altLang="ja-JP" sz="1800" dirty="0">
                <a:solidFill>
                  <a:schemeClr val="tx1"/>
                </a:solidFill>
              </a:rPr>
              <a:t> </a:t>
            </a:r>
            <a:r>
              <a:rPr lang="ja-JP" altLang="en-US" sz="1800" kern="100" dirty="0">
                <a:solidFill>
                  <a:schemeClr val="tx1"/>
                </a:solidFill>
              </a:rPr>
              <a:t>→  首都圏で発生した運転</a:t>
            </a:r>
            <a:r>
              <a:rPr lang="ja-JP" altLang="en-US" sz="1800" kern="100" dirty="0" smtClean="0">
                <a:solidFill>
                  <a:schemeClr val="tx1"/>
                </a:solidFill>
              </a:rPr>
              <a:t>見合わせを</a:t>
            </a:r>
            <a:r>
              <a:rPr lang="ja-JP" altLang="en-US" sz="1800" kern="100" dirty="0">
                <a:solidFill>
                  <a:schemeClr val="tx1"/>
                </a:solidFill>
              </a:rPr>
              <a:t>原因別</a:t>
            </a:r>
            <a:r>
              <a:rPr lang="ja-JP" altLang="en-US" sz="1800" kern="100" dirty="0" smtClean="0">
                <a:solidFill>
                  <a:schemeClr val="tx1"/>
                </a:solidFill>
              </a:rPr>
              <a:t>に分析し，</a:t>
            </a:r>
            <a:r>
              <a:rPr lang="ja-JP" altLang="en-US" sz="1800" kern="100" dirty="0">
                <a:solidFill>
                  <a:schemeClr val="tx1"/>
                </a:solidFill>
              </a:rPr>
              <a:t>鉄道会社</a:t>
            </a:r>
            <a:r>
              <a:rPr lang="ja-JP" altLang="en-US" sz="1800" kern="100" dirty="0" smtClean="0">
                <a:solidFill>
                  <a:schemeClr val="tx1"/>
                </a:solidFill>
              </a:rPr>
              <a:t>の</a:t>
            </a:r>
            <a:r>
              <a:rPr lang="en-US" altLang="ja-JP" sz="1800" kern="100" dirty="0" smtClean="0">
                <a:solidFill>
                  <a:schemeClr val="tx1"/>
                </a:solidFill>
              </a:rPr>
              <a:t>Twitter</a:t>
            </a:r>
            <a:r>
              <a:rPr lang="ja-JP" altLang="en-US" sz="1800" kern="100" dirty="0" smtClean="0">
                <a:solidFill>
                  <a:schemeClr val="tx1"/>
                </a:solidFill>
              </a:rPr>
              <a:t>で発表</a:t>
            </a:r>
            <a:r>
              <a:rPr lang="ja-JP" altLang="en-US" sz="1800" kern="100" dirty="0">
                <a:solidFill>
                  <a:schemeClr val="tx1"/>
                </a:solidFill>
              </a:rPr>
              <a:t>されている運転再開見込み時間と実際に再開した時間との誤差を</a:t>
            </a:r>
            <a:r>
              <a:rPr lang="ja-JP" altLang="en-US" sz="1800" kern="100" dirty="0" smtClean="0">
                <a:solidFill>
                  <a:schemeClr val="tx1"/>
                </a:solidFill>
              </a:rPr>
              <a:t>調査している．</a:t>
            </a:r>
            <a:endParaRPr lang="en-US" altLang="ja-JP" sz="1800" kern="100" dirty="0" smtClean="0">
              <a:solidFill>
                <a:schemeClr val="tx1"/>
              </a:solidFill>
            </a:endParaRPr>
          </a:p>
          <a:p>
            <a:pPr>
              <a:lnSpc>
                <a:spcPct val="100000"/>
              </a:lnSpc>
              <a:buFont typeface="Wingdings" panose="05000000000000000000" pitchFamily="2" charset="2"/>
              <a:buChar char="l"/>
            </a:pPr>
            <a:r>
              <a:rPr lang="ja-JP" altLang="en-US" sz="1800" b="1" dirty="0" smtClean="0">
                <a:solidFill>
                  <a:schemeClr val="tx1"/>
                </a:solidFill>
              </a:rPr>
              <a:t>「</a:t>
            </a:r>
            <a:r>
              <a:rPr lang="en-US" altLang="ja-JP" sz="1800" b="1" dirty="0">
                <a:solidFill>
                  <a:schemeClr val="tx1"/>
                </a:solidFill>
              </a:rPr>
              <a:t>Linked</a:t>
            </a:r>
            <a:r>
              <a:rPr lang="ja-JP" altLang="en-US" sz="1800" b="1" dirty="0">
                <a:solidFill>
                  <a:schemeClr val="tx1"/>
                </a:solidFill>
              </a:rPr>
              <a:t> </a:t>
            </a:r>
            <a:r>
              <a:rPr lang="en-US" altLang="ja-JP" sz="1800" b="1" dirty="0">
                <a:solidFill>
                  <a:schemeClr val="tx1"/>
                </a:solidFill>
              </a:rPr>
              <a:t>Open</a:t>
            </a:r>
            <a:r>
              <a:rPr lang="ja-JP" altLang="en-US" sz="1800" b="1" dirty="0">
                <a:solidFill>
                  <a:schemeClr val="tx1"/>
                </a:solidFill>
              </a:rPr>
              <a:t> </a:t>
            </a:r>
            <a:r>
              <a:rPr lang="en-US" altLang="ja-JP" sz="1800" b="1" dirty="0">
                <a:solidFill>
                  <a:schemeClr val="tx1"/>
                </a:solidFill>
              </a:rPr>
              <a:t>Data</a:t>
            </a:r>
            <a:r>
              <a:rPr lang="ja-JP" altLang="en-US" sz="1800" b="1" dirty="0">
                <a:solidFill>
                  <a:schemeClr val="tx1"/>
                </a:solidFill>
              </a:rPr>
              <a:t>を用いた地域の防災支援システム</a:t>
            </a:r>
            <a:r>
              <a:rPr lang="ja-JP" altLang="en-US" sz="1800" b="1" dirty="0" smtClean="0">
                <a:solidFill>
                  <a:schemeClr val="tx1"/>
                </a:solidFill>
              </a:rPr>
              <a:t>」</a:t>
            </a:r>
            <a:r>
              <a:rPr lang="en-US" altLang="ja-JP" sz="1400" dirty="0" smtClean="0">
                <a:solidFill>
                  <a:schemeClr val="tx1"/>
                </a:solidFill>
              </a:rPr>
              <a:t>(</a:t>
            </a:r>
            <a:r>
              <a:rPr lang="ja-JP" altLang="en-US" sz="1400" dirty="0" smtClean="0">
                <a:solidFill>
                  <a:schemeClr val="tx1"/>
                </a:solidFill>
              </a:rPr>
              <a:t>前田，大場，藤原，情報処理学会，</a:t>
            </a:r>
            <a:r>
              <a:rPr lang="en-US" altLang="ja-JP" sz="1400" dirty="0" smtClean="0">
                <a:solidFill>
                  <a:schemeClr val="tx1"/>
                </a:solidFill>
              </a:rPr>
              <a:t>2014</a:t>
            </a:r>
            <a:r>
              <a:rPr lang="en-US" altLang="ja-JP" sz="1400" dirty="0">
                <a:solidFill>
                  <a:schemeClr val="tx1"/>
                </a:solidFill>
              </a:rPr>
              <a:t>)</a:t>
            </a:r>
            <a:endParaRPr lang="en-US" altLang="ja-JP" sz="1800" dirty="0">
              <a:solidFill>
                <a:schemeClr val="tx1"/>
              </a:solidFill>
            </a:endParaRPr>
          </a:p>
          <a:p>
            <a:pPr>
              <a:lnSpc>
                <a:spcPct val="100000"/>
              </a:lnSpc>
            </a:pPr>
            <a:r>
              <a:rPr lang="ja-JP" altLang="en-US" sz="1800" dirty="0">
                <a:solidFill>
                  <a:schemeClr val="tx1"/>
                </a:solidFill>
              </a:rPr>
              <a:t>→  </a:t>
            </a:r>
            <a:r>
              <a:rPr lang="ja-JP" altLang="en-US" sz="1800" dirty="0" smtClean="0">
                <a:solidFill>
                  <a:schemeClr val="tx1"/>
                </a:solidFill>
              </a:rPr>
              <a:t>災害</a:t>
            </a:r>
            <a:r>
              <a:rPr lang="ja-JP" altLang="en-US" sz="1800" dirty="0">
                <a:solidFill>
                  <a:schemeClr val="tx1"/>
                </a:solidFill>
              </a:rPr>
              <a:t>が発生したとき</a:t>
            </a:r>
            <a:r>
              <a:rPr lang="ja-JP" altLang="en-US" sz="1800" dirty="0" smtClean="0">
                <a:solidFill>
                  <a:schemeClr val="tx1"/>
                </a:solidFill>
              </a:rPr>
              <a:t>，知りたい最新情報</a:t>
            </a:r>
            <a:r>
              <a:rPr lang="ja-JP" altLang="en-US" sz="1800" dirty="0">
                <a:solidFill>
                  <a:schemeClr val="tx1"/>
                </a:solidFill>
              </a:rPr>
              <a:t>が取得できないことが</a:t>
            </a:r>
            <a:r>
              <a:rPr lang="ja-JP" altLang="en-US" sz="1800" dirty="0" smtClean="0">
                <a:solidFill>
                  <a:schemeClr val="tx1"/>
                </a:solidFill>
              </a:rPr>
              <a:t>あるため，地</a:t>
            </a:r>
            <a:r>
              <a:rPr lang="ja-JP" altLang="en-US" sz="1800" dirty="0">
                <a:solidFill>
                  <a:schemeClr val="tx1"/>
                </a:solidFill>
              </a:rPr>
              <a:t>図上に最新の被害状況などを集約し，地図上に表示するシステムを</a:t>
            </a:r>
            <a:r>
              <a:rPr lang="ja-JP" altLang="en-US" sz="1800" dirty="0" smtClean="0">
                <a:solidFill>
                  <a:schemeClr val="tx1"/>
                </a:solidFill>
              </a:rPr>
              <a:t>提案してい</a:t>
            </a:r>
            <a:r>
              <a:rPr lang="ja-JP" altLang="en-US" sz="1800" dirty="0">
                <a:solidFill>
                  <a:schemeClr val="tx1"/>
                </a:solidFill>
              </a:rPr>
              <a:t>る</a:t>
            </a:r>
            <a:r>
              <a:rPr lang="ja-JP" altLang="en-US" sz="1800" dirty="0" smtClean="0">
                <a:solidFill>
                  <a:schemeClr val="tx1"/>
                </a:solidFill>
              </a:rPr>
              <a:t>．</a:t>
            </a:r>
            <a:endParaRPr lang="en-US" altLang="ja-JP" sz="1800" dirty="0">
              <a:solidFill>
                <a:schemeClr val="tx1"/>
              </a:solidFill>
            </a:endParaRPr>
          </a:p>
          <a:p>
            <a:pPr>
              <a:lnSpc>
                <a:spcPct val="100000"/>
              </a:lnSpc>
            </a:pPr>
            <a:endParaRPr lang="en-US" altLang="ja-JP" sz="1800" dirty="0">
              <a:solidFill>
                <a:schemeClr val="tx1"/>
              </a:solidFill>
            </a:endParaRPr>
          </a:p>
          <a:p>
            <a:pPr marL="0" indent="0" algn="just">
              <a:lnSpc>
                <a:spcPct val="100000"/>
              </a:lnSpc>
              <a:buNone/>
            </a:pPr>
            <a:endParaRPr lang="ja-JP" altLang="ja-JP" sz="1800" kern="100" dirty="0">
              <a:solidFill>
                <a:schemeClr val="tx1"/>
              </a:solidFill>
            </a:endParaRPr>
          </a:p>
          <a:p>
            <a:pPr marL="0" indent="0">
              <a:lnSpc>
                <a:spcPct val="100000"/>
              </a:lnSpc>
              <a:buNone/>
            </a:pPr>
            <a:endParaRPr lang="ja-JP" altLang="en-US" sz="2800" dirty="0">
              <a:solidFill>
                <a:schemeClr val="tx1"/>
              </a:solidFill>
            </a:endParaRPr>
          </a:p>
        </p:txBody>
      </p:sp>
      <p:sp>
        <p:nvSpPr>
          <p:cNvPr id="4" name="スライド番号プレースホルダー 3"/>
          <p:cNvSpPr>
            <a:spLocks noGrp="1"/>
          </p:cNvSpPr>
          <p:nvPr>
            <p:ph type="sldNum" sz="quarter" idx="12"/>
          </p:nvPr>
        </p:nvSpPr>
        <p:spPr>
          <a:xfrm>
            <a:off x="7539203" y="6253825"/>
            <a:ext cx="880798" cy="776807"/>
          </a:xfrm>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2489792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p:txBody>
          <a:bodyPr/>
          <a:lstStyle/>
          <a:p>
            <a:r>
              <a:rPr lang="en-US" altLang="ja-JP" dirty="0"/>
              <a:t> </a:t>
            </a:r>
            <a:r>
              <a:rPr lang="en-US" altLang="ja-JP" dirty="0" smtClean="0"/>
              <a:t> </a:t>
            </a:r>
            <a:r>
              <a:rPr lang="en-US" altLang="ja-JP" dirty="0" smtClean="0"/>
              <a:t>Twitter</a:t>
            </a:r>
            <a:r>
              <a:rPr lang="ja-JP" altLang="en-US" dirty="0" smtClean="0"/>
              <a:t>から取得した投稿文</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5" name="図 4"/>
          <p:cNvPicPr>
            <a:picLocks noChangeAspect="1"/>
          </p:cNvPicPr>
          <p:nvPr/>
        </p:nvPicPr>
        <p:blipFill>
          <a:blip r:embed="rId2"/>
          <a:stretch>
            <a:fillRect/>
          </a:stretch>
        </p:blipFill>
        <p:spPr>
          <a:xfrm>
            <a:off x="2402643" y="2679858"/>
            <a:ext cx="4384432" cy="2773630"/>
          </a:xfrm>
          <a:prstGeom prst="rect">
            <a:avLst/>
          </a:prstGeom>
        </p:spPr>
      </p:pic>
    </p:spTree>
    <p:extLst>
      <p:ext uri="{BB962C8B-B14F-4D97-AF65-F5344CB8AC3E}">
        <p14:creationId xmlns:p14="http://schemas.microsoft.com/office/powerpoint/2010/main" val="4323879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lang="en-US" altLang="ja-JP" sz="1800" dirty="0" smtClean="0"/>
              <a:t>WEB</a:t>
            </a:r>
            <a:r>
              <a:rPr lang="ja-JP" altLang="en-US" sz="1800" dirty="0" smtClean="0"/>
              <a:t>上</a:t>
            </a:r>
            <a:endParaRPr kumimoji="1" lang="en-US" altLang="ja-JP" sz="1800"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5" name="図 4"/>
          <p:cNvPicPr>
            <a:picLocks noChangeAspect="1"/>
          </p:cNvPicPr>
          <p:nvPr/>
        </p:nvPicPr>
        <p:blipFill rotWithShape="1">
          <a:blip r:embed="rId2"/>
          <a:srcRect l="-756" t="4014" r="51974" b="47141"/>
          <a:stretch/>
        </p:blipFill>
        <p:spPr>
          <a:xfrm>
            <a:off x="1347537" y="2259955"/>
            <a:ext cx="6569817" cy="3550940"/>
          </a:xfrm>
          <a:prstGeom prst="rect">
            <a:avLst/>
          </a:prstGeom>
        </p:spPr>
      </p:pic>
    </p:spTree>
    <p:extLst>
      <p:ext uri="{BB962C8B-B14F-4D97-AF65-F5344CB8AC3E}">
        <p14:creationId xmlns:p14="http://schemas.microsoft.com/office/powerpoint/2010/main" val="2508584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66274"/>
            <a:ext cx="7543800" cy="871089"/>
          </a:xfrm>
        </p:spPr>
        <p:txBody>
          <a:bodyPr/>
          <a:lstStyle/>
          <a:p>
            <a:r>
              <a:rPr kumimoji="1" lang="ja-JP" altLang="en-US" dirty="0" smtClean="0"/>
              <a:t>実験方法</a:t>
            </a:r>
            <a:r>
              <a:rPr kumimoji="1" lang="en-US" altLang="ja-JP" dirty="0" smtClean="0"/>
              <a:t>(1)</a:t>
            </a:r>
            <a:endParaRPr kumimoji="1" lang="ja-JP" altLang="en-US" dirty="0"/>
          </a:p>
        </p:txBody>
      </p:sp>
      <p:sp>
        <p:nvSpPr>
          <p:cNvPr id="3" name="コンテンツ プレースホルダー 2"/>
          <p:cNvSpPr>
            <a:spLocks noGrp="1"/>
          </p:cNvSpPr>
          <p:nvPr>
            <p:ph idx="1"/>
          </p:nvPr>
        </p:nvSpPr>
        <p:spPr>
          <a:xfrm>
            <a:off x="433137" y="1845734"/>
            <a:ext cx="7933623" cy="4023360"/>
          </a:xfrm>
        </p:spPr>
        <p:txBody>
          <a:bodyPr/>
          <a:lstStyle/>
          <a:p>
            <a:pPr marL="180975" indent="-180975">
              <a:lnSpc>
                <a:spcPts val="2400"/>
              </a:lnSpc>
              <a:buFont typeface="Wingdings" panose="05000000000000000000" pitchFamily="2" charset="2"/>
              <a:buChar char="l"/>
            </a:pPr>
            <a:r>
              <a:rPr lang="en-US" altLang="ja-JP" dirty="0"/>
              <a:t> </a:t>
            </a:r>
            <a:r>
              <a:rPr lang="en-US" altLang="ja-JP" dirty="0" smtClean="0"/>
              <a:t> </a:t>
            </a:r>
            <a:r>
              <a:rPr lang="ja-JP" altLang="en-US" dirty="0" smtClean="0"/>
              <a:t>特定のキーワードで検索して投稿を取得し，テキストファイルにて保存する．</a:t>
            </a:r>
            <a:endParaRPr lang="en-US" altLang="ja-JP" dirty="0"/>
          </a:p>
          <a:p>
            <a:pPr algn="ctr">
              <a:lnSpc>
                <a:spcPts val="2400"/>
              </a:lnSpc>
              <a:buFont typeface="Wingdings" panose="05000000000000000000" pitchFamily="2" charset="2"/>
              <a:buChar char="l"/>
            </a:pPr>
            <a:endParaRPr lang="en-US" altLang="ja-JP" dirty="0" smtClean="0"/>
          </a:p>
          <a:p>
            <a:pPr>
              <a:lnSpc>
                <a:spcPts val="2400"/>
              </a:lnSpc>
              <a:buFont typeface="Wingdings" panose="05000000000000000000" pitchFamily="2" charset="2"/>
              <a:buChar char="l"/>
            </a:pPr>
            <a:r>
              <a:rPr kumimoji="1" lang="en-US" altLang="ja-JP" dirty="0" smtClean="0"/>
              <a:t>  </a:t>
            </a:r>
            <a:r>
              <a:rPr kumimoji="1" lang="ja-JP" altLang="en-US" dirty="0" smtClean="0"/>
              <a:t>取得した投稿</a:t>
            </a:r>
            <a:r>
              <a:rPr lang="ja-JP" altLang="en-US" dirty="0" smtClean="0"/>
              <a:t>の文章を係り受け解析を行う．</a:t>
            </a:r>
            <a:endParaRPr lang="en-US" altLang="ja-JP" dirty="0" smtClean="0"/>
          </a:p>
          <a:p>
            <a:pPr marL="0" indent="0">
              <a:lnSpc>
                <a:spcPts val="2400"/>
              </a:lnSpc>
              <a:buNone/>
            </a:pPr>
            <a:r>
              <a:rPr lang="en-US" altLang="ja-JP" dirty="0"/>
              <a:t> </a:t>
            </a:r>
            <a:r>
              <a:rPr lang="en-US" altLang="ja-JP" dirty="0" smtClean="0"/>
              <a:t>                                     </a:t>
            </a:r>
          </a:p>
          <a:p>
            <a:pPr>
              <a:lnSpc>
                <a:spcPts val="2400"/>
              </a:lnSpc>
              <a:buFont typeface="Wingdings" panose="05000000000000000000" pitchFamily="2" charset="2"/>
              <a:buChar char="l"/>
            </a:pPr>
            <a:r>
              <a:rPr kumimoji="1" lang="en-US" altLang="ja-JP" dirty="0" smtClean="0"/>
              <a:t>  </a:t>
            </a:r>
            <a:r>
              <a:rPr kumimoji="1" lang="ja-JP" altLang="en-US" dirty="0" smtClean="0"/>
              <a:t>解析結果を基に</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23</a:t>
            </a:fld>
            <a:endParaRPr lang="en-US" dirty="0"/>
          </a:p>
        </p:txBody>
      </p:sp>
      <p:sp>
        <p:nvSpPr>
          <p:cNvPr id="5" name="下矢印 4"/>
          <p:cNvSpPr/>
          <p:nvPr/>
        </p:nvSpPr>
        <p:spPr>
          <a:xfrm>
            <a:off x="4066674" y="2538663"/>
            <a:ext cx="421105" cy="5414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下矢印 5"/>
          <p:cNvSpPr/>
          <p:nvPr/>
        </p:nvSpPr>
        <p:spPr>
          <a:xfrm>
            <a:off x="4066673" y="3586703"/>
            <a:ext cx="421105" cy="5414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97238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1034716"/>
            <a:ext cx="7543800" cy="702647"/>
          </a:xfrm>
        </p:spPr>
        <p:txBody>
          <a:bodyPr/>
          <a:lstStyle/>
          <a:p>
            <a:r>
              <a:rPr lang="ja-JP" altLang="en-US" dirty="0" smtClean="0"/>
              <a:t>実験</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pPr>
              <a:lnSpc>
                <a:spcPts val="2400"/>
              </a:lnSpc>
            </a:pPr>
            <a:r>
              <a:rPr kumimoji="1" lang="en-US" altLang="ja-JP" dirty="0" smtClean="0"/>
              <a:t> </a:t>
            </a:r>
            <a:r>
              <a:rPr kumimoji="1" lang="ja-JP" altLang="en-US" dirty="0" smtClean="0"/>
              <a:t>ここでは</a:t>
            </a:r>
            <a:r>
              <a:rPr lang="ja-JP" altLang="en-US" dirty="0" smtClean="0"/>
              <a:t>，「東京駅 わからない」というキーワードで投稿を取得した．</a:t>
            </a:r>
            <a:r>
              <a:rPr lang="ja-JP" altLang="en-US" dirty="0"/>
              <a:t>下記</a:t>
            </a:r>
            <a:r>
              <a:rPr lang="ja-JP" altLang="en-US" dirty="0" smtClean="0"/>
              <a:t>に取得した投稿の一部を示す．</a:t>
            </a:r>
            <a:endParaRPr lang="en-US" altLang="ja-JP" dirty="0" smtClean="0"/>
          </a:p>
          <a:p>
            <a:pPr>
              <a:lnSpc>
                <a:spcPts val="2400"/>
              </a:lnSpc>
            </a:pPr>
            <a:endParaRPr lang="en-US" altLang="ja-JP" dirty="0" smtClean="0"/>
          </a:p>
          <a:p>
            <a:pPr marL="180975" indent="-180975">
              <a:buFont typeface="Wingdings" panose="05000000000000000000" pitchFamily="2" charset="2"/>
              <a:buChar char="l"/>
            </a:pPr>
            <a:r>
              <a:rPr lang="ja-JP" altLang="en-US" dirty="0"/>
              <a:t>┗</a:t>
            </a:r>
            <a:r>
              <a:rPr lang="en-US" altLang="ja-JP" dirty="0"/>
              <a:t>(^o^)┓</a:t>
            </a:r>
            <a:r>
              <a:rPr lang="ja-JP" altLang="en-US" dirty="0"/>
              <a:t>東京駅着いたぞ </a:t>
            </a:r>
            <a:r>
              <a:rPr lang="en-US" altLang="ja-JP" dirty="0"/>
              <a:t>( ˘⊖˘)</a:t>
            </a:r>
            <a:r>
              <a:rPr lang="ja-JP" altLang="en-US" dirty="0"/>
              <a:t>今から京葉線に乗り換えたいんだがどこにあるかわからない </a:t>
            </a:r>
            <a:r>
              <a:rPr lang="en-US" altLang="ja-JP" dirty="0"/>
              <a:t>|</a:t>
            </a:r>
            <a:r>
              <a:rPr lang="ja-JP" altLang="en-US" dirty="0"/>
              <a:t>乗り換え案内</a:t>
            </a:r>
            <a:r>
              <a:rPr lang="en-US" altLang="ja-JP" dirty="0"/>
              <a:t>|</a:t>
            </a:r>
          </a:p>
          <a:p>
            <a:pPr marL="180975" indent="-180975">
              <a:buFont typeface="Wingdings" panose="05000000000000000000" pitchFamily="2" charset="2"/>
              <a:buChar char="l"/>
            </a:pPr>
            <a:r>
              <a:rPr lang="ja-JP" altLang="en-US" dirty="0"/>
              <a:t> 東京駅着いたけどどこ行けばいいかわからないから。詰みそう。</a:t>
            </a:r>
          </a:p>
          <a:p>
            <a:pPr marL="180975" indent="-180975">
              <a:buFont typeface="Wingdings" panose="05000000000000000000" pitchFamily="2" charset="2"/>
              <a:buChar char="l"/>
            </a:pPr>
            <a:r>
              <a:rPr lang="ja-JP" altLang="en-US" dirty="0"/>
              <a:t> 初めて東京駅で迷子にならなかったこの青天の霹靂をどう噛み締めていいかわからない ついに迷子民脱出？それともまぐれ？</a:t>
            </a:r>
          </a:p>
          <a:p>
            <a:pPr marL="0" indent="0">
              <a:lnSpc>
                <a:spcPts val="2400"/>
              </a:lnSpc>
              <a:buNone/>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072620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59" y="789416"/>
            <a:ext cx="7543800" cy="931247"/>
          </a:xfrm>
        </p:spPr>
        <p:txBody>
          <a:bodyPr/>
          <a:lstStyle/>
          <a:p>
            <a:r>
              <a:rPr lang="ja-JP" altLang="en-US" dirty="0" smtClean="0"/>
              <a:t>実験</a:t>
            </a:r>
            <a:r>
              <a:rPr lang="en-US" altLang="ja-JP" dirty="0" smtClean="0"/>
              <a:t>(2)</a:t>
            </a:r>
            <a:endParaRPr kumimoji="1" lang="ja-JP" altLang="en-US" dirty="0"/>
          </a:p>
        </p:txBody>
      </p:sp>
      <p:sp>
        <p:nvSpPr>
          <p:cNvPr id="3" name="コンテンツ プレースホルダー 2"/>
          <p:cNvSpPr>
            <a:spLocks noGrp="1"/>
          </p:cNvSpPr>
          <p:nvPr>
            <p:ph idx="1"/>
          </p:nvPr>
        </p:nvSpPr>
        <p:spPr>
          <a:xfrm>
            <a:off x="639271" y="1909720"/>
            <a:ext cx="7727489" cy="4262480"/>
          </a:xfrm>
        </p:spPr>
        <p:txBody>
          <a:bodyPr>
            <a:normAutofit/>
          </a:bodyPr>
          <a:lstStyle/>
          <a:p>
            <a:r>
              <a:rPr kumimoji="1" lang="ja-JP" altLang="en-US" dirty="0" smtClean="0"/>
              <a:t>例文を通して係り受け解析を行った．</a:t>
            </a:r>
            <a:endParaRPr kumimoji="1" lang="en-US" altLang="ja-JP" dirty="0" smtClean="0"/>
          </a:p>
          <a:p>
            <a:r>
              <a:rPr lang="ja-JP" altLang="en-US" dirty="0" smtClean="0"/>
              <a:t>「東京駅着いたけどどこ行けばいいかわからないから詰みそう。」</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r>
              <a:rPr lang="ja-JP" altLang="en-US" dirty="0" smtClean="0"/>
              <a:t>この出力結果によると，「私は」</a:t>
            </a:r>
            <a:endParaRPr lang="en-US" altLang="ja-JP" dirty="0"/>
          </a:p>
          <a:p>
            <a:endParaRPr lang="ja-JP" altLang="en-US" dirty="0"/>
          </a:p>
          <a:p>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25</a:t>
            </a:fld>
            <a:endParaRPr lang="en-US" dirty="0"/>
          </a:p>
        </p:txBody>
      </p:sp>
      <p:graphicFrame>
        <p:nvGraphicFramePr>
          <p:cNvPr id="6" name="表 5"/>
          <p:cNvGraphicFramePr>
            <a:graphicFrameLocks noGrp="1"/>
          </p:cNvGraphicFramePr>
          <p:nvPr>
            <p:extLst>
              <p:ext uri="{D42A27DB-BD31-4B8C-83A1-F6EECF244321}">
                <p14:modId xmlns:p14="http://schemas.microsoft.com/office/powerpoint/2010/main" val="3480210152"/>
              </p:ext>
            </p:extLst>
          </p:nvPr>
        </p:nvGraphicFramePr>
        <p:xfrm>
          <a:off x="639271" y="2768600"/>
          <a:ext cx="5978097" cy="2286000"/>
        </p:xfrm>
        <a:graphic>
          <a:graphicData uri="http://schemas.openxmlformats.org/drawingml/2006/table">
            <a:tbl>
              <a:tblPr firstRow="1" bandRow="1">
                <a:tableStyleId>{5C22544A-7EE6-4342-B048-85BDC9FD1C3A}</a:tableStyleId>
              </a:tblPr>
              <a:tblGrid>
                <a:gridCol w="5978097"/>
              </a:tblGrid>
              <a:tr h="1899653">
                <a:tc>
                  <a:txBody>
                    <a:bodyPr/>
                    <a:lstStyle/>
                    <a:p>
                      <a:r>
                        <a:rPr kumimoji="1" lang="ja-JP" altLang="en-US"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私は</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これから</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  |</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遠い</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 |</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ところに</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行く。</a:t>
                      </a:r>
                      <a:endPar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255859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59667"/>
            <a:ext cx="7543800" cy="777694"/>
          </a:xfrm>
        </p:spPr>
        <p:txBody>
          <a:bodyPr/>
          <a:lstStyle/>
          <a:p>
            <a:r>
              <a:rPr lang="ja-JP" altLang="en-US" dirty="0"/>
              <a:t>実験</a:t>
            </a:r>
            <a:r>
              <a:rPr kumimoji="1" lang="en-US" altLang="ja-JP" dirty="0" smtClean="0">
                <a:solidFill>
                  <a:schemeClr val="tx1"/>
                </a:solidFill>
              </a:rPr>
              <a:t>(1)</a:t>
            </a:r>
            <a:endParaRPr kumimoji="1" lang="ja-JP" altLang="en-US" dirty="0">
              <a:solidFill>
                <a:schemeClr val="tx1"/>
              </a:solidFill>
            </a:endParaRPr>
          </a:p>
        </p:txBody>
      </p:sp>
      <p:sp>
        <p:nvSpPr>
          <p:cNvPr id="3" name="コンテンツ プレースホルダー 2"/>
          <p:cNvSpPr>
            <a:spLocks noGrp="1"/>
          </p:cNvSpPr>
          <p:nvPr>
            <p:ph idx="1"/>
          </p:nvPr>
        </p:nvSpPr>
        <p:spPr>
          <a:xfrm>
            <a:off x="822960" y="1845735"/>
            <a:ext cx="7841207" cy="4464531"/>
          </a:xfrm>
        </p:spPr>
        <p:txBody>
          <a:bodyPr>
            <a:normAutofit/>
          </a:bodyPr>
          <a:lstStyle/>
          <a:p>
            <a:r>
              <a:rPr kumimoji="1" lang="ja-JP" altLang="en-US" dirty="0" smtClean="0">
                <a:solidFill>
                  <a:schemeClr val="tx1"/>
                </a:solidFill>
              </a:rPr>
              <a:t>　</a:t>
            </a:r>
            <a:r>
              <a:rPr lang="ja-JP" altLang="en-US" sz="1600" dirty="0">
                <a:solidFill>
                  <a:schemeClr val="tx1"/>
                </a:solidFill>
              </a:rPr>
              <a:t>まず，</a:t>
            </a:r>
            <a:r>
              <a:rPr lang="en-US" altLang="ja-JP" sz="1600" dirty="0">
                <a:solidFill>
                  <a:schemeClr val="tx1"/>
                </a:solidFill>
              </a:rPr>
              <a:t>Twitter API</a:t>
            </a:r>
            <a:r>
              <a:rPr lang="ja-JP" altLang="en-US" sz="1600" dirty="0">
                <a:solidFill>
                  <a:schemeClr val="tx1"/>
                </a:solidFill>
              </a:rPr>
              <a:t>を用いた</a:t>
            </a:r>
            <a:r>
              <a:rPr lang="en-US" altLang="ja-JP" sz="1600" dirty="0">
                <a:solidFill>
                  <a:schemeClr val="tx1"/>
                </a:solidFill>
              </a:rPr>
              <a:t>Twitter</a:t>
            </a:r>
            <a:r>
              <a:rPr lang="ja-JP" altLang="en-US" sz="1600" dirty="0">
                <a:solidFill>
                  <a:schemeClr val="tx1"/>
                </a:solidFill>
              </a:rPr>
              <a:t>投稿検索サービスの「ついぽーと」で</a:t>
            </a:r>
            <a:r>
              <a:rPr lang="en-US" altLang="ja-JP" sz="1600" b="1" dirty="0">
                <a:solidFill>
                  <a:srgbClr val="FF0000"/>
                </a:solidFill>
              </a:rPr>
              <a:t>205</a:t>
            </a:r>
            <a:r>
              <a:rPr lang="ja-JP" altLang="en-US" sz="1600" b="1" dirty="0">
                <a:solidFill>
                  <a:srgbClr val="FF0000"/>
                </a:solidFill>
              </a:rPr>
              <a:t>件のツイートを取得し，</a:t>
            </a:r>
            <a:r>
              <a:rPr lang="ja-JP" altLang="en-US" sz="1600" dirty="0">
                <a:solidFill>
                  <a:schemeClr val="tx1"/>
                </a:solidFill>
              </a:rPr>
              <a:t>テキストファイルで保存した．今回の検索キーワードは</a:t>
            </a:r>
            <a:r>
              <a:rPr lang="ja-JP" altLang="en-US" sz="1600" b="1" dirty="0">
                <a:solidFill>
                  <a:schemeClr val="tx1"/>
                </a:solidFill>
              </a:rPr>
              <a:t>「駅 混んで」</a:t>
            </a:r>
            <a:r>
              <a:rPr lang="ja-JP" altLang="en-US" sz="1600" dirty="0">
                <a:solidFill>
                  <a:schemeClr val="tx1"/>
                </a:solidFill>
              </a:rPr>
              <a:t>とした．そのなかで「混んでない」が含まれるツイートを抽出</a:t>
            </a:r>
            <a:r>
              <a:rPr lang="ja-JP" altLang="en-US" sz="1600" dirty="0" smtClean="0">
                <a:solidFill>
                  <a:schemeClr val="tx1"/>
                </a:solidFill>
              </a:rPr>
              <a:t>した</a:t>
            </a:r>
            <a:r>
              <a:rPr lang="en-US" altLang="ja-JP" sz="1600" dirty="0" smtClean="0">
                <a:solidFill>
                  <a:schemeClr val="tx1"/>
                </a:solidFill>
              </a:rPr>
              <a:t>(</a:t>
            </a:r>
            <a:r>
              <a:rPr lang="ja-JP" altLang="en-US" sz="1600" dirty="0" smtClean="0">
                <a:solidFill>
                  <a:schemeClr val="tx1"/>
                </a:solidFill>
              </a:rPr>
              <a:t>その他の検索キーワードでもデータを取得した</a:t>
            </a:r>
            <a:r>
              <a:rPr lang="en-US" altLang="ja-JP" sz="1600" dirty="0" smtClean="0">
                <a:solidFill>
                  <a:schemeClr val="tx1"/>
                </a:solidFill>
              </a:rPr>
              <a:t>)</a:t>
            </a:r>
            <a:r>
              <a:rPr lang="ja-JP" altLang="en-US" sz="1600" dirty="0" err="1" smtClean="0">
                <a:solidFill>
                  <a:schemeClr val="tx1"/>
                </a:solidFill>
              </a:rPr>
              <a:t>．</a:t>
            </a:r>
            <a:endParaRPr lang="en-US" altLang="ja-JP" sz="1600" dirty="0">
              <a:solidFill>
                <a:schemeClr val="tx1"/>
              </a:solidFill>
            </a:endParaRPr>
          </a:p>
          <a:p>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a:solidFill>
                <a:schemeClr val="tx1"/>
              </a:solidFill>
            </a:endParaRPr>
          </a:p>
          <a:p>
            <a:pPr marL="0" indent="0">
              <a:buNone/>
            </a:pPr>
            <a:r>
              <a:rPr lang="en-US" altLang="ja-JP" dirty="0">
                <a:solidFill>
                  <a:schemeClr val="tx1"/>
                </a:solidFill>
              </a:rPr>
              <a:t> </a:t>
            </a:r>
            <a:r>
              <a:rPr lang="en-US" altLang="ja-JP" dirty="0" smtClean="0">
                <a:solidFill>
                  <a:schemeClr val="tx1"/>
                </a:solidFill>
              </a:rPr>
              <a:t> </a:t>
            </a:r>
            <a:r>
              <a:rPr lang="ja-JP" altLang="en-US" dirty="0" smtClean="0">
                <a:solidFill>
                  <a:schemeClr val="tx1"/>
                </a:solidFill>
              </a:rPr>
              <a:t>　　　　</a:t>
            </a:r>
            <a:r>
              <a:rPr lang="ja-JP" altLang="en-US" sz="1600" dirty="0">
                <a:solidFill>
                  <a:schemeClr val="tx1"/>
                </a:solidFill>
              </a:rPr>
              <a:t>　</a:t>
            </a:r>
            <a:r>
              <a:rPr lang="ja-JP" altLang="en-US" dirty="0" smtClean="0">
                <a:solidFill>
                  <a:schemeClr val="tx1"/>
                </a:solidFill>
              </a:rPr>
              <a:t>　</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26</a:t>
            </a:fld>
            <a:endParaRPr lang="en-US" dirty="0"/>
          </a:p>
        </p:txBody>
      </p:sp>
      <p:sp>
        <p:nvSpPr>
          <p:cNvPr id="6" name="正方形/長方形 5"/>
          <p:cNvSpPr/>
          <p:nvPr/>
        </p:nvSpPr>
        <p:spPr>
          <a:xfrm>
            <a:off x="990600" y="2895599"/>
            <a:ext cx="3269594" cy="2590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ここのトイレ混んでない</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ここの乗り換え通路は混んでないからいい．</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･今日凄く混んでない</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･いつも空いているのに，今日に 限って混んでない</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↑取得したツイート</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一部</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右矢印 6"/>
          <p:cNvSpPr/>
          <p:nvPr/>
        </p:nvSpPr>
        <p:spPr>
          <a:xfrm>
            <a:off x="4336740" y="3559829"/>
            <a:ext cx="1146629"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483369" y="2870409"/>
            <a:ext cx="2951166" cy="285922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混んでないが含まれていたツイート･･･</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約</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18.5% )</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空いている意味で用いられているツイート･･･</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33</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件のうちの</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86.8%)</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混んでいる意味で用いられているツイート･･･</a:t>
            </a:r>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5</a:t>
            </a:r>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件のうちの</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13.2%)</a:t>
            </a:r>
          </a:p>
        </p:txBody>
      </p:sp>
    </p:spTree>
    <p:extLst>
      <p:ext uri="{BB962C8B-B14F-4D97-AF65-F5344CB8AC3E}">
        <p14:creationId xmlns:p14="http://schemas.microsoft.com/office/powerpoint/2010/main" val="4064892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73026"/>
            <a:ext cx="7543800" cy="764337"/>
          </a:xfrm>
        </p:spPr>
        <p:txBody>
          <a:bodyPr/>
          <a:lstStyle/>
          <a:p>
            <a:r>
              <a:rPr lang="ja-JP" altLang="en-US" dirty="0" smtClean="0">
                <a:solidFill>
                  <a:schemeClr val="tx1"/>
                </a:solidFill>
              </a:rPr>
              <a:t>提案</a:t>
            </a:r>
            <a:r>
              <a:rPr lang="ja-JP" altLang="en-US" dirty="0">
                <a:solidFill>
                  <a:schemeClr val="tx1"/>
                </a:solidFill>
              </a:rPr>
              <a:t>システム</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27</a:t>
            </a:fld>
            <a:endParaRPr lang="en-US" dirty="0"/>
          </a:p>
        </p:txBody>
      </p:sp>
      <p:sp>
        <p:nvSpPr>
          <p:cNvPr id="6" name="タイトル 1"/>
          <p:cNvSpPr>
            <a:spLocks noGrp="1"/>
          </p:cNvSpPr>
          <p:nvPr>
            <p:ph idx="1"/>
          </p:nvPr>
        </p:nvSpPr>
        <p:spPr>
          <a:xfrm>
            <a:off x="2" y="1845734"/>
            <a:ext cx="8729803" cy="4272844"/>
          </a:xfrm>
        </p:spPr>
        <p:txBody>
          <a:bodyPr>
            <a:normAutofit fontScale="97500"/>
          </a:bodyPr>
          <a:lstStyle/>
          <a:p>
            <a:r>
              <a:rPr lang="en-US" altLang="ja-JP" sz="1800" dirty="0">
                <a:latin typeface="+mj-ea"/>
                <a:cs typeface="Arial Unicode MS" panose="020B0604020202020204" pitchFamily="50" charset="-128"/>
              </a:rPr>
              <a:t>                                              </a:t>
            </a:r>
          </a:p>
          <a:p>
            <a:r>
              <a:rPr lang="en-US" altLang="ja-JP" sz="1800" dirty="0">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照合</a:t>
            </a:r>
            <a:r>
              <a:rPr lang="en-US" altLang="ja-JP" sz="1800" dirty="0">
                <a:latin typeface="+mj-ea"/>
                <a:cs typeface="Arial Unicode MS" panose="020B0604020202020204" pitchFamily="50" charset="-128"/>
              </a:rPr>
              <a:t>         </a:t>
            </a:r>
            <a:br>
              <a:rPr lang="en-US" altLang="ja-JP" sz="1800" dirty="0">
                <a:latin typeface="+mj-ea"/>
                <a:cs typeface="Arial Unicode MS" panose="020B0604020202020204" pitchFamily="50" charset="-128"/>
              </a:rPr>
            </a:br>
            <a:r>
              <a:rPr lang="en-US" altLang="ja-JP" sz="1800" dirty="0">
                <a:latin typeface="+mj-ea"/>
                <a:cs typeface="Arial Unicode MS" panose="020B0604020202020204" pitchFamily="50" charset="-128"/>
              </a:rPr>
              <a:t/>
            </a:r>
            <a:br>
              <a:rPr lang="en-US" altLang="ja-JP" sz="1800" dirty="0">
                <a:latin typeface="+mj-ea"/>
                <a:cs typeface="Arial Unicode MS" panose="020B0604020202020204" pitchFamily="50" charset="-128"/>
              </a:rPr>
            </a:br>
            <a:r>
              <a:rPr lang="ja-JP" altLang="en-US" sz="1800" dirty="0" smtClean="0">
                <a:latin typeface="+mj-ea"/>
                <a:cs typeface="Arial Unicode MS" panose="020B0604020202020204" pitchFamily="50" charset="-128"/>
              </a:rPr>
              <a:t>　　　　　　　　　　　　　　</a:t>
            </a:r>
            <a:endParaRPr lang="en-US" altLang="ja-JP" sz="1800" dirty="0" smtClean="0">
              <a:latin typeface="+mj-ea"/>
              <a:cs typeface="Arial Unicode MS" panose="020B0604020202020204" pitchFamily="50" charset="-128"/>
            </a:endParaRPr>
          </a:p>
          <a:p>
            <a:r>
              <a:rPr lang="ja-JP" altLang="en-US" sz="1800" b="1" dirty="0">
                <a:solidFill>
                  <a:srgbClr val="FF0000"/>
                </a:solidFill>
                <a:latin typeface="+mj-ea"/>
                <a:cs typeface="Arial Unicode MS" panose="020B0604020202020204" pitchFamily="50" charset="-128"/>
              </a:rPr>
              <a:t>　</a:t>
            </a:r>
            <a:r>
              <a:rPr lang="ja-JP" altLang="en-US" sz="1800" b="1" dirty="0" smtClean="0">
                <a:solidFill>
                  <a:srgbClr val="FF0000"/>
                </a:solidFill>
                <a:latin typeface="+mj-ea"/>
                <a:cs typeface="Arial Unicode MS" panose="020B0604020202020204" pitchFamily="50" charset="-128"/>
              </a:rPr>
              <a:t>　　　　　　　　　　　　　　　　</a:t>
            </a:r>
            <a:r>
              <a:rPr lang="ja-JP" altLang="en-US" sz="1400" b="1" dirty="0" smtClean="0">
                <a:solidFill>
                  <a:srgbClr val="FF0000"/>
                </a:solidFill>
                <a:latin typeface="ＭＳ Ｐゴシック" panose="020B0600070205080204" pitchFamily="50" charset="-128"/>
                <a:cs typeface="Arial Unicode MS" panose="020B0604020202020204" pitchFamily="50" charset="-128"/>
              </a:rPr>
              <a:t>参照</a:t>
            </a:r>
            <a:r>
              <a:rPr lang="ja-JP" altLang="en-US" sz="14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　アップロード</a:t>
            </a:r>
            <a:endParaRPr lang="en-US" altLang="ja-JP" sz="1400" b="1" dirty="0">
              <a:solidFill>
                <a:srgbClr val="FF0000"/>
              </a:solidFill>
              <a:latin typeface="+mj-ea"/>
              <a:cs typeface="Arial Unicode MS" panose="020B0604020202020204" pitchFamily="50" charset="-128"/>
            </a:endParaRPr>
          </a:p>
          <a:p>
            <a:r>
              <a:rPr lang="ja-JP" altLang="en-US" sz="1400" b="1" dirty="0" smtClean="0">
                <a:solidFill>
                  <a:srgbClr val="FF0000"/>
                </a:solidFill>
                <a:latin typeface="+mj-ea"/>
                <a:cs typeface="Arial Unicode MS" panose="020B0604020202020204" pitchFamily="50" charset="-128"/>
              </a:rPr>
              <a:t>　　　　　　　　　　　　　　　　　　　　　　　　　　　　　　　</a:t>
            </a:r>
            <a:endParaRPr lang="en-US" altLang="ja-JP" sz="1400" b="1" dirty="0">
              <a:solidFill>
                <a:srgbClr val="FF0000"/>
              </a:solidFill>
              <a:latin typeface="+mj-ea"/>
              <a:cs typeface="Arial Unicode MS" panose="020B0604020202020204" pitchFamily="50" charset="-128"/>
            </a:endParaRPr>
          </a:p>
          <a:p>
            <a:pPr lvl="0">
              <a:buClr>
                <a:srgbClr val="1CADE4"/>
              </a:buClr>
            </a:pPr>
            <a:r>
              <a:rPr lang="en-US" altLang="ja-JP" sz="1600" dirty="0"/>
              <a:t>                                             </a:t>
            </a:r>
            <a:r>
              <a:rPr lang="ja-JP" altLang="en-US" sz="1600" dirty="0"/>
              <a:t>　　　　　　　　</a:t>
            </a:r>
            <a:r>
              <a:rPr lang="en-US" altLang="ja-JP" sz="1600" dirty="0"/>
              <a:t/>
            </a:r>
            <a:br>
              <a:rPr lang="en-US" altLang="ja-JP" sz="1600" dirty="0"/>
            </a:br>
            <a:r>
              <a:rPr lang="ja-JP" altLang="en-US" sz="1600" dirty="0"/>
              <a:t>　　　　　　　　　　　　</a:t>
            </a:r>
            <a:r>
              <a:rPr lang="ja-JP" altLang="en-US" sz="1400" b="1" dirty="0">
                <a:solidFill>
                  <a:srgbClr val="FF0000"/>
                </a:solidFill>
              </a:rPr>
              <a:t>表示</a:t>
            </a:r>
            <a:endParaRPr lang="en-US" altLang="ja-JP" sz="1400" b="1" dirty="0">
              <a:solidFill>
                <a:srgbClr val="FF0000"/>
              </a:solidFill>
            </a:endParaRPr>
          </a:p>
          <a:p>
            <a:r>
              <a:rPr lang="ja-JP" altLang="en-US" sz="1600" dirty="0"/>
              <a:t>　　　    　　  </a:t>
            </a:r>
            <a:r>
              <a:rPr lang="en-US" altLang="ja-JP" sz="1600" dirty="0"/>
              <a:t>  </a:t>
            </a:r>
            <a:r>
              <a:rPr lang="en-US" altLang="ja-JP" dirty="0"/>
              <a:t/>
            </a:r>
            <a:br>
              <a:rPr lang="en-US" altLang="ja-JP" dirty="0"/>
            </a:br>
            <a:r>
              <a:rPr lang="en-US" altLang="ja-JP" sz="1800" dirty="0">
                <a:solidFill>
                  <a:schemeClr val="tx1"/>
                </a:solidFill>
              </a:rPr>
              <a:t>                                                    </a:t>
            </a:r>
            <a:r>
              <a:rPr lang="ja-JP" altLang="en-US" sz="1400" dirty="0" smtClean="0">
                <a:solidFill>
                  <a:schemeClr val="tx1"/>
                </a:solidFill>
              </a:rPr>
              <a:t>ファイル    </a:t>
            </a:r>
            <a:r>
              <a:rPr lang="ja-JP" altLang="en-US" sz="1400" b="1" dirty="0">
                <a:solidFill>
                  <a:srgbClr val="FF0000"/>
                </a:solidFill>
              </a:rPr>
              <a:t>取得</a:t>
            </a:r>
            <a:r>
              <a:rPr lang="ja-JP" altLang="en-US" sz="1400" dirty="0">
                <a:solidFill>
                  <a:schemeClr val="tx1"/>
                </a:solidFill>
              </a:rPr>
              <a:t>          </a:t>
            </a:r>
            <a:r>
              <a:rPr lang="en-US" altLang="ja-JP" sz="1400" dirty="0">
                <a:solidFill>
                  <a:schemeClr val="tx1"/>
                </a:solidFill>
              </a:rPr>
              <a:t>SNS</a:t>
            </a:r>
            <a:r>
              <a:rPr lang="ja-JP" altLang="en-US" sz="1400" dirty="0">
                <a:solidFill>
                  <a:schemeClr val="tx1"/>
                </a:solidFill>
              </a:rPr>
              <a:t>        </a:t>
            </a:r>
            <a:r>
              <a:rPr lang="ja-JP" altLang="en-US" sz="1400" b="1" dirty="0">
                <a:solidFill>
                  <a:srgbClr val="FF0000"/>
                </a:solidFill>
              </a:rPr>
              <a:t>投稿</a:t>
            </a:r>
            <a:r>
              <a:rPr lang="en-US" altLang="ja-JP" sz="1400" dirty="0">
                <a:solidFill>
                  <a:srgbClr val="FF0000"/>
                </a:solidFill>
              </a:rPr>
              <a:t>    </a:t>
            </a:r>
            <a:r>
              <a:rPr lang="en-US" altLang="ja-JP" sz="1400" dirty="0">
                <a:solidFill>
                  <a:schemeClr val="tx1"/>
                </a:solidFill>
              </a:rPr>
              <a:t>   </a:t>
            </a:r>
            <a:r>
              <a:rPr lang="ja-JP" altLang="en-US" sz="1400" dirty="0">
                <a:solidFill>
                  <a:schemeClr val="tx1"/>
                </a:solidFill>
              </a:rPr>
              <a:t>投稿者</a:t>
            </a:r>
            <a:endParaRPr lang="en-US" altLang="ja-JP" sz="1400" dirty="0">
              <a:solidFill>
                <a:schemeClr val="tx1"/>
              </a:solidFill>
            </a:endParaRPr>
          </a:p>
          <a:p>
            <a:r>
              <a:rPr lang="en-US" altLang="ja-JP" sz="1800" dirty="0" smtClean="0">
                <a:solidFill>
                  <a:schemeClr val="tx1"/>
                </a:solidFill>
              </a:rPr>
              <a:t>                                </a:t>
            </a:r>
            <a:endParaRPr lang="en-US" altLang="ja-JP" sz="1400" b="1" dirty="0">
              <a:solidFill>
                <a:srgbClr val="FF0000"/>
              </a:solidFill>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448" y="3938324"/>
            <a:ext cx="779302" cy="779302"/>
          </a:xfrm>
          <a:prstGeom prst="rect">
            <a:avLst/>
          </a:prstGeom>
        </p:spPr>
      </p:pic>
      <p:sp>
        <p:nvSpPr>
          <p:cNvPr id="8" name="左矢印 7"/>
          <p:cNvSpPr/>
          <p:nvPr/>
        </p:nvSpPr>
        <p:spPr>
          <a:xfrm>
            <a:off x="4820322" y="4122659"/>
            <a:ext cx="1010886" cy="431848"/>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sp>
        <p:nvSpPr>
          <p:cNvPr id="3" name="正方形/長方形 2"/>
          <p:cNvSpPr/>
          <p:nvPr/>
        </p:nvSpPr>
        <p:spPr>
          <a:xfrm>
            <a:off x="1298929" y="3484607"/>
            <a:ext cx="2123554" cy="60008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Google</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Maps</a:t>
            </a:r>
          </a:p>
          <a:p>
            <a:pPr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テロップ表示</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5" name="フローチャート: 磁気ディスク 4"/>
          <p:cNvSpPr/>
          <p:nvPr/>
        </p:nvSpPr>
        <p:spPr>
          <a:xfrm>
            <a:off x="1634762" y="2073535"/>
            <a:ext cx="1534708" cy="1038351"/>
          </a:xfrm>
          <a:prstGeom prst="flowChartMagneticDisk">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DB</a:t>
            </a:r>
          </a:p>
          <a:p>
            <a:pPr algn="ctr"/>
            <a:r>
              <a:rPr kumimoji="1" lang="en-US" altLang="ja-JP"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7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単語</a:t>
            </a:r>
            <a:r>
              <a:rPr kumimoji="1" lang="en-US" altLang="ja-JP" sz="17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ja-JP" altLang="en-US"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下矢印 13"/>
          <p:cNvSpPr/>
          <p:nvPr/>
        </p:nvSpPr>
        <p:spPr>
          <a:xfrm rot="3315956">
            <a:off x="3619275" y="2744283"/>
            <a:ext cx="402277" cy="948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094" y="3535919"/>
            <a:ext cx="1140183" cy="855137"/>
          </a:xfrm>
          <a:prstGeom prst="rect">
            <a:avLst/>
          </a:prstGeom>
        </p:spPr>
      </p:pic>
      <p:sp>
        <p:nvSpPr>
          <p:cNvPr id="16" name="左矢印 15"/>
          <p:cNvSpPr/>
          <p:nvPr/>
        </p:nvSpPr>
        <p:spPr>
          <a:xfrm>
            <a:off x="6646803" y="4130361"/>
            <a:ext cx="816202" cy="358792"/>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5346" y="3782387"/>
            <a:ext cx="1140183" cy="855137"/>
          </a:xfrm>
          <a:prstGeom prst="rect">
            <a:avLst/>
          </a:prstGeom>
        </p:spPr>
      </p:pic>
      <p:sp>
        <p:nvSpPr>
          <p:cNvPr id="19" name="正方形/長方形 18"/>
          <p:cNvSpPr/>
          <p:nvPr/>
        </p:nvSpPr>
        <p:spPr>
          <a:xfrm>
            <a:off x="1504939" y="4750759"/>
            <a:ext cx="1655220" cy="39750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モバイル端末</a:t>
            </a:r>
          </a:p>
        </p:txBody>
      </p:sp>
      <p:sp>
        <p:nvSpPr>
          <p:cNvPr id="9" name="下矢印 8"/>
          <p:cNvSpPr/>
          <p:nvPr/>
        </p:nvSpPr>
        <p:spPr>
          <a:xfrm>
            <a:off x="2163279" y="4085802"/>
            <a:ext cx="394854" cy="631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9812" y="3981160"/>
            <a:ext cx="1029381" cy="1029381"/>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6175" y="3564295"/>
            <a:ext cx="645661" cy="645661"/>
          </a:xfrm>
          <a:prstGeom prst="rect">
            <a:avLst/>
          </a:prstGeom>
        </p:spPr>
      </p:pic>
      <p:sp>
        <p:nvSpPr>
          <p:cNvPr id="20" name="正方形/長方形 19"/>
          <p:cNvSpPr/>
          <p:nvPr/>
        </p:nvSpPr>
        <p:spPr>
          <a:xfrm>
            <a:off x="4062716" y="2176826"/>
            <a:ext cx="1418358" cy="71366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アップロードプログラム</a:t>
            </a:r>
          </a:p>
        </p:txBody>
      </p:sp>
      <p:sp>
        <p:nvSpPr>
          <p:cNvPr id="21" name="上矢印 20"/>
          <p:cNvSpPr/>
          <p:nvPr/>
        </p:nvSpPr>
        <p:spPr>
          <a:xfrm>
            <a:off x="4383583" y="2890494"/>
            <a:ext cx="324076" cy="10478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矢印 21"/>
          <p:cNvSpPr/>
          <p:nvPr/>
        </p:nvSpPr>
        <p:spPr>
          <a:xfrm rot="5400000">
            <a:off x="3434177" y="2230672"/>
            <a:ext cx="403773" cy="8533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59276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54242"/>
            <a:ext cx="7543800" cy="883121"/>
          </a:xfrm>
        </p:spPr>
        <p:txBody>
          <a:bodyPr/>
          <a:lstStyle/>
          <a:p>
            <a:r>
              <a:rPr lang="ja-JP" altLang="en-US" dirty="0" smtClean="0"/>
              <a:t>研究動機</a:t>
            </a:r>
            <a:r>
              <a:rPr lang="en-US" altLang="ja-JP" dirty="0" smtClean="0"/>
              <a:t>(2)</a:t>
            </a:r>
            <a:r>
              <a:rPr lang="ja-JP" altLang="en-US" dirty="0" smtClean="0"/>
              <a:t>･･･クラスタリング</a:t>
            </a:r>
            <a:endParaRPr kumimoji="1" lang="ja-JP" altLang="en-US" dirty="0"/>
          </a:p>
        </p:txBody>
      </p:sp>
      <p:sp>
        <p:nvSpPr>
          <p:cNvPr id="3" name="コンテンツ プレースホルダー 2"/>
          <p:cNvSpPr>
            <a:spLocks noGrp="1"/>
          </p:cNvSpPr>
          <p:nvPr>
            <p:ph idx="1"/>
          </p:nvPr>
        </p:nvSpPr>
        <p:spPr>
          <a:xfrm>
            <a:off x="865563" y="1839803"/>
            <a:ext cx="7543801" cy="4023360"/>
          </a:xfrm>
        </p:spPr>
        <p:txBody>
          <a:bodyPr/>
          <a:lstStyle/>
          <a:p>
            <a:endParaRPr kumimoji="1" lang="en-US" altLang="ja-JP" dirty="0" smtClean="0"/>
          </a:p>
          <a:p>
            <a:endParaRPr lang="en-US" altLang="ja-JP" dirty="0"/>
          </a:p>
          <a:p>
            <a:endParaRPr kumimoji="1" lang="en-US" altLang="ja-JP" dirty="0" smtClean="0"/>
          </a:p>
          <a:p>
            <a:endParaRPr lang="en-US" altLang="ja-JP" dirty="0" smtClean="0"/>
          </a:p>
          <a:p>
            <a:endParaRPr lang="en-US" altLang="ja-JP" dirty="0"/>
          </a:p>
          <a:p>
            <a:r>
              <a:rPr lang="ja-JP" altLang="en-US" dirty="0" smtClean="0"/>
              <a:t>このようなクラスタリングを行うことで，</a:t>
            </a:r>
            <a:r>
              <a:rPr lang="ja-JP" altLang="en-US" dirty="0"/>
              <a:t>類似</a:t>
            </a:r>
            <a:r>
              <a:rPr lang="ja-JP" altLang="en-US" dirty="0" smtClean="0"/>
              <a:t>した言い回しをまとめ</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r>
              <a:rPr lang="en-US" dirty="0" smtClean="0"/>
              <a:t>26</a:t>
            </a:r>
            <a:endParaRPr lang="en-US" dirty="0"/>
          </a:p>
        </p:txBody>
      </p:sp>
      <p:sp>
        <p:nvSpPr>
          <p:cNvPr id="5" name="円/楕円 4"/>
          <p:cNvSpPr/>
          <p:nvPr/>
        </p:nvSpPr>
        <p:spPr>
          <a:xfrm>
            <a:off x="1404933" y="2100224"/>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1838425" y="2807123"/>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円/楕円 6"/>
          <p:cNvSpPr/>
          <p:nvPr/>
        </p:nvSpPr>
        <p:spPr>
          <a:xfrm>
            <a:off x="2295625" y="2100224"/>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右矢印 7"/>
          <p:cNvSpPr/>
          <p:nvPr/>
        </p:nvSpPr>
        <p:spPr>
          <a:xfrm>
            <a:off x="3315903" y="2045455"/>
            <a:ext cx="1732548" cy="84221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5291489" y="1845733"/>
            <a:ext cx="1789041" cy="17794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1~3</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一まとまり</a:t>
            </a: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に</a:t>
            </a:r>
          </a:p>
        </p:txBody>
      </p:sp>
    </p:spTree>
    <p:extLst>
      <p:ext uri="{BB962C8B-B14F-4D97-AF65-F5344CB8AC3E}">
        <p14:creationId xmlns:p14="http://schemas.microsoft.com/office/powerpoint/2010/main" val="1697159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14400"/>
            <a:ext cx="7543800" cy="822963"/>
          </a:xfrm>
        </p:spPr>
        <p:txBody>
          <a:bodyPr/>
          <a:lstStyle/>
          <a:p>
            <a:r>
              <a:rPr lang="ja-JP" altLang="en-US" dirty="0"/>
              <a:t>実験</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「東京駅 わからない」と検索し，取得した投稿</a:t>
            </a:r>
            <a:r>
              <a:rPr kumimoji="1" lang="en-US" altLang="ja-JP" dirty="0" smtClean="0"/>
              <a:t>(</a:t>
            </a:r>
            <a:r>
              <a:rPr kumimoji="1" lang="ja-JP" altLang="en-US" dirty="0" smtClean="0"/>
              <a:t>抜粋</a:t>
            </a:r>
            <a:r>
              <a:rPr kumimoji="1" lang="en-US" altLang="ja-JP" dirty="0" smtClean="0"/>
              <a:t>)</a:t>
            </a:r>
          </a:p>
          <a:p>
            <a:endParaRPr kumimoji="1" lang="en-US" altLang="ja-JP" dirty="0" smtClean="0"/>
          </a:p>
          <a:p>
            <a:pPr marL="180975" indent="-180975">
              <a:buFont typeface="Wingdings" panose="05000000000000000000" pitchFamily="2" charset="2"/>
              <a:buChar char="l"/>
            </a:pPr>
            <a:r>
              <a:rPr lang="ja-JP" altLang="en-US" dirty="0"/>
              <a:t> </a:t>
            </a:r>
            <a:r>
              <a:rPr lang="ja-JP" altLang="en-US" dirty="0" smtClean="0"/>
              <a:t>東京駅</a:t>
            </a:r>
            <a:r>
              <a:rPr lang="ja-JP" altLang="en-US" dirty="0"/>
              <a:t>ついたら</a:t>
            </a:r>
            <a:r>
              <a:rPr lang="ja-JP" altLang="en-US" dirty="0" err="1"/>
              <a:t>いっつも</a:t>
            </a:r>
            <a:r>
              <a:rPr lang="ja-JP" altLang="en-US" dirty="0"/>
              <a:t>どこで化粧したらいいかわからないどこも混んでいる</a:t>
            </a:r>
            <a:r>
              <a:rPr lang="en-US" altLang="ja-JP" dirty="0"/>
              <a:t>(</a:t>
            </a:r>
            <a:r>
              <a:rPr lang="ja-JP" altLang="en-US" dirty="0"/>
              <a:t>憤怒</a:t>
            </a:r>
            <a:r>
              <a:rPr lang="en-US" altLang="ja-JP" dirty="0" smtClean="0"/>
              <a:t>)</a:t>
            </a:r>
          </a:p>
          <a:p>
            <a:pPr marL="180975" indent="-180975">
              <a:buFont typeface="Wingdings" panose="05000000000000000000" pitchFamily="2" charset="2"/>
              <a:buChar char="l"/>
            </a:pPr>
            <a:r>
              <a:rPr lang="ja-JP" altLang="en-US" dirty="0"/>
              <a:t>┗</a:t>
            </a:r>
            <a:r>
              <a:rPr lang="en-US" altLang="ja-JP" dirty="0"/>
              <a:t>(^o^)┓</a:t>
            </a:r>
            <a:r>
              <a:rPr lang="ja-JP" altLang="en-US" dirty="0"/>
              <a:t>東京駅着いたぞ </a:t>
            </a:r>
            <a:r>
              <a:rPr lang="en-US" altLang="ja-JP" dirty="0"/>
              <a:t>( ˘⊖˘)</a:t>
            </a:r>
            <a:r>
              <a:rPr lang="ja-JP" altLang="en-US" dirty="0"/>
              <a:t>今から京葉線に乗り換えたいんだがどこにあるかわからない </a:t>
            </a:r>
            <a:r>
              <a:rPr lang="en-US" altLang="ja-JP" dirty="0"/>
              <a:t>|</a:t>
            </a:r>
            <a:r>
              <a:rPr lang="ja-JP" altLang="en-US" dirty="0"/>
              <a:t>乗り換え案内</a:t>
            </a:r>
            <a:r>
              <a:rPr lang="en-US" altLang="ja-JP" dirty="0" smtClean="0"/>
              <a:t>|</a:t>
            </a:r>
          </a:p>
          <a:p>
            <a:pPr marL="180975" indent="-180975">
              <a:buFont typeface="Wingdings" panose="05000000000000000000" pitchFamily="2" charset="2"/>
              <a:buChar char="l"/>
            </a:pPr>
            <a:r>
              <a:rPr lang="ja-JP" altLang="en-US" dirty="0" smtClean="0"/>
              <a:t> 東京駅</a:t>
            </a:r>
            <a:r>
              <a:rPr lang="ja-JP" altLang="en-US" dirty="0"/>
              <a:t>着いたけどどこ行けばいいかわからないから。詰みそう</a:t>
            </a:r>
            <a:r>
              <a:rPr lang="ja-JP" altLang="en-US" dirty="0" smtClean="0"/>
              <a:t>。</a:t>
            </a:r>
            <a:endParaRPr lang="ja-JP" altLang="en-US" dirty="0"/>
          </a:p>
          <a:p>
            <a:pPr marL="180975" indent="-180975">
              <a:buFont typeface="Wingdings" panose="05000000000000000000" pitchFamily="2" charset="2"/>
              <a:buChar char="l"/>
            </a:pPr>
            <a:r>
              <a:rPr lang="ja-JP" altLang="en-US" dirty="0" smtClean="0"/>
              <a:t> 初めて</a:t>
            </a:r>
            <a:r>
              <a:rPr lang="ja-JP" altLang="en-US" dirty="0"/>
              <a:t>東京駅で迷子にならなかったこの青天の霹靂をどう噛み締めていいかわからない ついに迷子民脱出？それともまぐれ？</a:t>
            </a:r>
          </a:p>
          <a:p>
            <a:pPr marL="180975" indent="-180975">
              <a:buFont typeface="Wingdings" panose="05000000000000000000" pitchFamily="2" charset="2"/>
              <a:buChar char="l"/>
            </a:pPr>
            <a:endParaRPr lang="en-US" altLang="ja-JP" dirty="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57521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745958"/>
            <a:ext cx="7543800" cy="991405"/>
          </a:xfrm>
        </p:spPr>
        <p:txBody>
          <a:bodyPr/>
          <a:lstStyle/>
          <a:p>
            <a:r>
              <a:rPr lang="ja-JP" altLang="en-US" dirty="0" smtClean="0"/>
              <a:t>関連研究</a:t>
            </a:r>
            <a:r>
              <a:rPr lang="en-US" altLang="ja-JP" dirty="0" smtClean="0"/>
              <a:t>(1)</a:t>
            </a:r>
            <a:endParaRPr kumimoji="1" lang="ja-JP" altLang="en-US" dirty="0"/>
          </a:p>
        </p:txBody>
      </p:sp>
      <p:sp>
        <p:nvSpPr>
          <p:cNvPr id="3" name="コンテンツ プレースホルダー 2"/>
          <p:cNvSpPr>
            <a:spLocks noGrp="1"/>
          </p:cNvSpPr>
          <p:nvPr>
            <p:ph idx="1"/>
          </p:nvPr>
        </p:nvSpPr>
        <p:spPr>
          <a:xfrm>
            <a:off x="312821" y="1845734"/>
            <a:ext cx="8542421" cy="4314434"/>
          </a:xfrm>
        </p:spPr>
        <p:txBody>
          <a:bodyPr>
            <a:normAutofit/>
          </a:bodyPr>
          <a:lstStyle/>
          <a:p>
            <a:pPr marL="173038" lvl="0" indent="-173038">
              <a:lnSpc>
                <a:spcPct val="100000"/>
              </a:lnSpc>
              <a:buClr>
                <a:srgbClr val="1CADE4"/>
              </a:buClr>
              <a:buFont typeface="Wingdings" panose="05000000000000000000" pitchFamily="2" charset="2"/>
              <a:buChar char="l"/>
            </a:pPr>
            <a:r>
              <a:rPr lang="ja-JP" altLang="en-US" sz="1800" b="1" dirty="0">
                <a:solidFill>
                  <a:prstClr val="black"/>
                </a:solidFill>
              </a:rPr>
              <a:t>「</a:t>
            </a:r>
            <a:r>
              <a:rPr lang="en-US" altLang="ja-JP" sz="1800" b="1" dirty="0">
                <a:solidFill>
                  <a:prstClr val="black"/>
                </a:solidFill>
              </a:rPr>
              <a:t>Twitter</a:t>
            </a:r>
            <a:r>
              <a:rPr lang="ja-JP" altLang="ja-JP" sz="1800" b="1" dirty="0" smtClean="0">
                <a:solidFill>
                  <a:prstClr val="black"/>
                </a:solidFill>
              </a:rPr>
              <a:t>に</a:t>
            </a:r>
            <a:r>
              <a:rPr lang="ja-JP" altLang="en-US" sz="1800" b="1" dirty="0" smtClean="0">
                <a:solidFill>
                  <a:prstClr val="black"/>
                </a:solidFill>
              </a:rPr>
              <a:t>おける言及関係によるクラスタリングを利用したスパムアカウント判定手法の検討」</a:t>
            </a:r>
            <a:r>
              <a:rPr lang="en-US" altLang="ja-JP" sz="1600" dirty="0" smtClean="0">
                <a:solidFill>
                  <a:prstClr val="black"/>
                </a:solidFill>
              </a:rPr>
              <a:t>(</a:t>
            </a:r>
            <a:r>
              <a:rPr lang="ja-JP" altLang="en-US" sz="1600" dirty="0" smtClean="0">
                <a:solidFill>
                  <a:prstClr val="black"/>
                </a:solidFill>
              </a:rPr>
              <a:t>菊池，吉村， 情報処理学会，</a:t>
            </a:r>
            <a:r>
              <a:rPr lang="en-US" altLang="ja-JP" sz="1600" dirty="0" smtClean="0">
                <a:solidFill>
                  <a:prstClr val="black"/>
                </a:solidFill>
              </a:rPr>
              <a:t>2014)</a:t>
            </a:r>
            <a:endParaRPr lang="ja-JP" altLang="ja-JP" sz="1600" dirty="0">
              <a:solidFill>
                <a:prstClr val="black"/>
              </a:solidFill>
            </a:endParaRPr>
          </a:p>
          <a:p>
            <a:pPr marL="361950" lvl="0" indent="-361950" algn="just">
              <a:lnSpc>
                <a:spcPct val="100000"/>
              </a:lnSpc>
              <a:buClr>
                <a:srgbClr val="1CADE4"/>
              </a:buClr>
              <a:buNone/>
            </a:pPr>
            <a:r>
              <a:rPr lang="en-US" altLang="ja-JP" sz="1800" dirty="0">
                <a:solidFill>
                  <a:prstClr val="black"/>
                </a:solidFill>
              </a:rPr>
              <a:t> </a:t>
            </a:r>
            <a:r>
              <a:rPr lang="ja-JP" altLang="en-US" sz="1800" kern="100" dirty="0">
                <a:solidFill>
                  <a:prstClr val="black"/>
                </a:solidFill>
              </a:rPr>
              <a:t>→ </a:t>
            </a:r>
            <a:r>
              <a:rPr lang="ja-JP" altLang="en-US" sz="1800" kern="100" dirty="0" smtClean="0">
                <a:solidFill>
                  <a:prstClr val="black"/>
                </a:solidFill>
              </a:rPr>
              <a:t> </a:t>
            </a:r>
            <a:r>
              <a:rPr lang="en-US" altLang="ja-JP" sz="1800" kern="100" dirty="0" smtClean="0">
                <a:solidFill>
                  <a:prstClr val="black"/>
                </a:solidFill>
              </a:rPr>
              <a:t>Twitter</a:t>
            </a:r>
            <a:r>
              <a:rPr lang="ja-JP" altLang="en-US" sz="1800" kern="100" dirty="0" smtClean="0">
                <a:solidFill>
                  <a:prstClr val="black"/>
                </a:solidFill>
              </a:rPr>
              <a:t>のユーザの投稿を基に、クラスタ係数や普及数を指標したつながりの強弱を用いて，スパムアカウントの判定を行っている．</a:t>
            </a:r>
            <a:endParaRPr lang="en-US" altLang="ja-JP" sz="1800" kern="100" dirty="0" smtClean="0">
              <a:solidFill>
                <a:prstClr val="black"/>
              </a:solidFill>
            </a:endParaRPr>
          </a:p>
          <a:p>
            <a:pPr marL="173038" indent="-173038" algn="just">
              <a:lnSpc>
                <a:spcPct val="100000"/>
              </a:lnSpc>
              <a:buClr>
                <a:srgbClr val="1CADE4"/>
              </a:buClr>
              <a:buFont typeface="Wingdings" panose="05000000000000000000" pitchFamily="2" charset="2"/>
              <a:buChar char="l"/>
            </a:pPr>
            <a:r>
              <a:rPr lang="en-US" altLang="ja-JP" sz="1800" kern="100" dirty="0" smtClean="0">
                <a:solidFill>
                  <a:prstClr val="black"/>
                </a:solidFill>
              </a:rPr>
              <a:t> </a:t>
            </a:r>
            <a:r>
              <a:rPr lang="ja-JP" altLang="en-US" sz="1800" b="1" kern="100" dirty="0" smtClean="0">
                <a:solidFill>
                  <a:prstClr val="black"/>
                </a:solidFill>
              </a:rPr>
              <a:t>「</a:t>
            </a:r>
            <a:r>
              <a:rPr lang="en-US" altLang="ja-JP" sz="1800" b="1" kern="100" dirty="0" smtClean="0">
                <a:solidFill>
                  <a:prstClr val="black"/>
                </a:solidFill>
              </a:rPr>
              <a:t>Twitter</a:t>
            </a:r>
            <a:r>
              <a:rPr lang="ja-JP" altLang="en-US" sz="1800" b="1" kern="100" dirty="0" smtClean="0">
                <a:solidFill>
                  <a:prstClr val="black"/>
                </a:solidFill>
              </a:rPr>
              <a:t>におけるテレビ番組の実況ツイートの可視化」</a:t>
            </a:r>
            <a:r>
              <a:rPr lang="en-US" altLang="ja-JP" sz="1800" dirty="0" smtClean="0">
                <a:solidFill>
                  <a:prstClr val="black"/>
                </a:solidFill>
              </a:rPr>
              <a:t>(</a:t>
            </a:r>
            <a:r>
              <a:rPr lang="ja-JP" altLang="en-US" sz="1800" dirty="0" smtClean="0">
                <a:solidFill>
                  <a:prstClr val="black"/>
                </a:solidFill>
              </a:rPr>
              <a:t>菅野，竹島，加納， 東京工科大学，</a:t>
            </a:r>
            <a:r>
              <a:rPr lang="en-US" altLang="ja-JP" sz="1800" dirty="0">
                <a:solidFill>
                  <a:prstClr val="black"/>
                </a:solidFill>
              </a:rPr>
              <a:t>2014</a:t>
            </a:r>
            <a:r>
              <a:rPr lang="en-US" altLang="ja-JP" sz="1800" dirty="0" smtClean="0">
                <a:solidFill>
                  <a:prstClr val="black"/>
                </a:solidFill>
              </a:rPr>
              <a:t>)</a:t>
            </a:r>
          </a:p>
          <a:p>
            <a:pPr marL="276225" indent="-276225" algn="just">
              <a:lnSpc>
                <a:spcPct val="100000"/>
              </a:lnSpc>
              <a:buClr>
                <a:srgbClr val="1CADE4"/>
              </a:buClr>
              <a:buNone/>
            </a:pPr>
            <a:r>
              <a:rPr lang="en-US" altLang="ja-JP" sz="1800" dirty="0">
                <a:solidFill>
                  <a:prstClr val="black"/>
                </a:solidFill>
              </a:rPr>
              <a:t> </a:t>
            </a:r>
            <a:r>
              <a:rPr lang="ja-JP" altLang="en-US" sz="1800" dirty="0" smtClean="0">
                <a:solidFill>
                  <a:prstClr val="black"/>
                </a:solidFill>
              </a:rPr>
              <a:t>→ 「</a:t>
            </a:r>
            <a:r>
              <a:rPr lang="en-US" altLang="ja-JP" sz="1800" dirty="0" smtClean="0">
                <a:solidFill>
                  <a:prstClr val="black"/>
                </a:solidFill>
              </a:rPr>
              <a:t>#(</a:t>
            </a:r>
            <a:r>
              <a:rPr lang="ja-JP" altLang="en-US" sz="1800" dirty="0" smtClean="0">
                <a:solidFill>
                  <a:prstClr val="black"/>
                </a:solidFill>
              </a:rPr>
              <a:t>番組名</a:t>
            </a:r>
            <a:r>
              <a:rPr lang="en-US" altLang="ja-JP" sz="1800" dirty="0" smtClean="0">
                <a:solidFill>
                  <a:prstClr val="black"/>
                </a:solidFill>
              </a:rPr>
              <a:t>)</a:t>
            </a:r>
            <a:r>
              <a:rPr lang="ja-JP" altLang="en-US" sz="1800" dirty="0" smtClean="0">
                <a:solidFill>
                  <a:prstClr val="black"/>
                </a:solidFill>
              </a:rPr>
              <a:t>」が付加されたツイートを取得し，番組前･中･後の感情を分析し，それを可視化する．</a:t>
            </a:r>
            <a:endParaRPr lang="en-US" altLang="ja-JP" sz="1800" dirty="0" smtClean="0">
              <a:solidFill>
                <a:prstClr val="black"/>
              </a:solidFill>
            </a:endParaRPr>
          </a:p>
          <a:p>
            <a:pPr algn="just">
              <a:lnSpc>
                <a:spcPct val="100000"/>
              </a:lnSpc>
              <a:buClr>
                <a:srgbClr val="1CADE4"/>
              </a:buClr>
              <a:buFont typeface="Wingdings" panose="05000000000000000000" pitchFamily="2" charset="2"/>
              <a:buChar char="l"/>
            </a:pPr>
            <a:r>
              <a:rPr lang="en-US" altLang="ja-JP" sz="1800" dirty="0">
                <a:solidFill>
                  <a:prstClr val="black"/>
                </a:solidFill>
              </a:rPr>
              <a:t> </a:t>
            </a:r>
            <a:r>
              <a:rPr lang="ja-JP" altLang="en-US" sz="1800" b="1" dirty="0" smtClean="0">
                <a:solidFill>
                  <a:prstClr val="black"/>
                </a:solidFill>
              </a:rPr>
              <a:t>「</a:t>
            </a:r>
            <a:r>
              <a:rPr lang="en-US" altLang="ja-JP" sz="1800" b="1" dirty="0" smtClean="0">
                <a:solidFill>
                  <a:prstClr val="black"/>
                </a:solidFill>
              </a:rPr>
              <a:t>Twitter</a:t>
            </a:r>
            <a:r>
              <a:rPr lang="ja-JP" altLang="en-US" sz="1800" b="1" dirty="0" smtClean="0">
                <a:solidFill>
                  <a:prstClr val="black"/>
                </a:solidFill>
              </a:rPr>
              <a:t>上のあるユーザの意外な</a:t>
            </a:r>
            <a:r>
              <a:rPr lang="ja-JP" altLang="en-US" sz="1800" b="1" dirty="0" smtClean="0">
                <a:solidFill>
                  <a:prstClr val="black"/>
                </a:solidFill>
              </a:rPr>
              <a:t>情報</a:t>
            </a:r>
            <a:r>
              <a:rPr lang="ja-JP" altLang="en-US" sz="1800" b="1" dirty="0">
                <a:solidFill>
                  <a:prstClr val="black"/>
                </a:solidFill>
              </a:rPr>
              <a:t>抽出</a:t>
            </a:r>
            <a:r>
              <a:rPr lang="ja-JP" altLang="en-US" sz="1800" b="1" dirty="0" smtClean="0">
                <a:solidFill>
                  <a:prstClr val="black"/>
                </a:solidFill>
              </a:rPr>
              <a:t>方法</a:t>
            </a:r>
            <a:r>
              <a:rPr lang="ja-JP" altLang="en-US" sz="1800" b="1" dirty="0" smtClean="0">
                <a:solidFill>
                  <a:prstClr val="black"/>
                </a:solidFill>
              </a:rPr>
              <a:t>の提案」</a:t>
            </a:r>
            <a:r>
              <a:rPr lang="en-US" altLang="ja-JP" sz="1800" dirty="0" smtClean="0">
                <a:solidFill>
                  <a:prstClr val="black"/>
                </a:solidFill>
              </a:rPr>
              <a:t>(</a:t>
            </a:r>
            <a:r>
              <a:rPr lang="ja-JP" altLang="en-US" sz="1800" dirty="0" smtClean="0">
                <a:solidFill>
                  <a:prstClr val="black"/>
                </a:solidFill>
              </a:rPr>
              <a:t>大原，灘本，甲南大学，</a:t>
            </a:r>
            <a:r>
              <a:rPr lang="en-US" altLang="ja-JP" sz="1800" dirty="0" smtClean="0">
                <a:solidFill>
                  <a:prstClr val="black"/>
                </a:solidFill>
              </a:rPr>
              <a:t>2014)</a:t>
            </a:r>
          </a:p>
          <a:p>
            <a:pPr marL="276225" indent="-276225" algn="just">
              <a:lnSpc>
                <a:spcPct val="100000"/>
              </a:lnSpc>
              <a:buClr>
                <a:srgbClr val="1CADE4"/>
              </a:buClr>
              <a:buNone/>
            </a:pPr>
            <a:r>
              <a:rPr lang="ja-JP" altLang="en-US" sz="1800" dirty="0" smtClean="0">
                <a:solidFill>
                  <a:prstClr val="black"/>
                </a:solidFill>
              </a:rPr>
              <a:t>→ </a:t>
            </a:r>
            <a:r>
              <a:rPr lang="en-US" altLang="ja-JP" sz="1800" dirty="0" smtClean="0">
                <a:solidFill>
                  <a:prstClr val="black"/>
                </a:solidFill>
              </a:rPr>
              <a:t>Twitter</a:t>
            </a:r>
            <a:r>
              <a:rPr lang="ja-JP" altLang="en-US" sz="1800" dirty="0" smtClean="0">
                <a:solidFill>
                  <a:prstClr val="black"/>
                </a:solidFill>
              </a:rPr>
              <a:t>ユーザの内容や属性データから</a:t>
            </a:r>
            <a:r>
              <a:rPr lang="en-US" altLang="ja-JP" sz="1800" dirty="0" smtClean="0">
                <a:solidFill>
                  <a:prstClr val="black"/>
                </a:solidFill>
              </a:rPr>
              <a:t>Twitter</a:t>
            </a:r>
            <a:r>
              <a:rPr lang="ja-JP" altLang="en-US" sz="1800" dirty="0">
                <a:solidFill>
                  <a:prstClr val="black"/>
                </a:solidFill>
              </a:rPr>
              <a:t>ユーザ</a:t>
            </a:r>
            <a:r>
              <a:rPr lang="ja-JP" altLang="en-US" sz="1800" dirty="0" smtClean="0">
                <a:solidFill>
                  <a:prstClr val="black"/>
                </a:solidFill>
              </a:rPr>
              <a:t>の近況の変化の情報を抽出する手法の提案を行う．</a:t>
            </a:r>
            <a:endParaRPr lang="ja-JP" altLang="ja-JP" sz="1800" dirty="0">
              <a:solidFill>
                <a:prstClr val="black"/>
              </a:solidFill>
            </a:endParaRPr>
          </a:p>
          <a:p>
            <a:pPr lvl="0" algn="just">
              <a:lnSpc>
                <a:spcPct val="100000"/>
              </a:lnSpc>
              <a:buClr>
                <a:srgbClr val="1CADE4"/>
              </a:buClr>
              <a:buFont typeface="Wingdings" panose="05000000000000000000" pitchFamily="2" charset="2"/>
              <a:buChar char="l"/>
            </a:pPr>
            <a:endParaRPr lang="en-US" altLang="ja-JP" sz="1800" b="1" kern="100" dirty="0" smtClean="0">
              <a:solidFill>
                <a:prstClr val="black"/>
              </a:solidFill>
            </a:endParaRPr>
          </a:p>
          <a:p>
            <a:pPr marL="0" lvl="0" indent="0" algn="just">
              <a:lnSpc>
                <a:spcPct val="100000"/>
              </a:lnSpc>
              <a:buClr>
                <a:srgbClr val="1CADE4"/>
              </a:buClr>
              <a:buNone/>
            </a:pPr>
            <a:endParaRPr lang="ja-JP" altLang="ja-JP" sz="1800" kern="100" dirty="0">
              <a:solidFill>
                <a:prstClr val="black"/>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8403478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757989"/>
            <a:ext cx="7543800" cy="979374"/>
          </a:xfrm>
        </p:spPr>
        <p:txBody>
          <a:bodyPr/>
          <a:lstStyle/>
          <a:p>
            <a:r>
              <a:rPr kumimoji="1" lang="ja-JP" altLang="en-US" dirty="0" smtClean="0"/>
              <a:t>研究動機</a:t>
            </a:r>
            <a:r>
              <a:rPr kumimoji="1" lang="en-US" altLang="ja-JP" dirty="0" smtClean="0"/>
              <a:t>(3)</a:t>
            </a:r>
            <a:r>
              <a:rPr kumimoji="1" lang="ja-JP" altLang="en-US" dirty="0" smtClean="0"/>
              <a:t>･･･係り受け</a:t>
            </a:r>
            <a:endParaRPr kumimoji="1" lang="ja-JP" altLang="en-US" dirty="0"/>
          </a:p>
        </p:txBody>
      </p:sp>
      <p:sp>
        <p:nvSpPr>
          <p:cNvPr id="3" name="コンテンツ プレースホルダー 2"/>
          <p:cNvSpPr>
            <a:spLocks noGrp="1"/>
          </p:cNvSpPr>
          <p:nvPr>
            <p:ph idx="1"/>
          </p:nvPr>
        </p:nvSpPr>
        <p:spPr/>
        <p:txBody>
          <a:bodyPr/>
          <a:lstStyle/>
          <a:p>
            <a:pPr>
              <a:lnSpc>
                <a:spcPts val="2600"/>
              </a:lnSpc>
            </a:pPr>
            <a:r>
              <a:rPr kumimoji="1" lang="en-US" altLang="ja-JP" dirty="0" smtClean="0"/>
              <a:t>  </a:t>
            </a:r>
            <a:r>
              <a:rPr lang="ja-JP" altLang="en-US" dirty="0" smtClean="0"/>
              <a:t>係り受けによる構文解析を行うことによって，どの部分において，どういった</a:t>
            </a:r>
            <a:endParaRPr lang="en-US" altLang="ja-JP" dirty="0" smtClean="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4082153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2053" y="902370"/>
            <a:ext cx="7584707" cy="834993"/>
          </a:xfrm>
        </p:spPr>
        <p:txBody>
          <a:bodyPr/>
          <a:lstStyle/>
          <a:p>
            <a:r>
              <a:rPr lang="ja-JP" altLang="en-US" dirty="0" smtClean="0">
                <a:solidFill>
                  <a:schemeClr val="tx1"/>
                </a:solidFill>
              </a:rPr>
              <a:t>研究</a:t>
            </a:r>
            <a:r>
              <a:rPr lang="ja-JP" altLang="en-US" dirty="0">
                <a:solidFill>
                  <a:schemeClr val="tx1"/>
                </a:solidFill>
              </a:rPr>
              <a:t>動機</a:t>
            </a:r>
            <a:endParaRPr kumimoji="1" lang="ja-JP" altLang="en-US" dirty="0">
              <a:solidFill>
                <a:schemeClr val="tx1"/>
              </a:solidFill>
            </a:endParaRPr>
          </a:p>
        </p:txBody>
      </p:sp>
      <p:sp>
        <p:nvSpPr>
          <p:cNvPr id="3" name="コンテンツ プレースホルダー 2"/>
          <p:cNvSpPr>
            <a:spLocks noGrp="1"/>
          </p:cNvSpPr>
          <p:nvPr>
            <p:ph idx="1"/>
          </p:nvPr>
        </p:nvSpPr>
        <p:spPr>
          <a:xfrm>
            <a:off x="377373" y="1737363"/>
            <a:ext cx="8580017" cy="4722425"/>
          </a:xfrm>
        </p:spPr>
        <p:txBody>
          <a:bodyPr/>
          <a:lstStyle/>
          <a:p>
            <a:pPr>
              <a:buFont typeface="Wingdings" panose="05000000000000000000" pitchFamily="2" charset="2"/>
              <a:buChar char="l"/>
            </a:pPr>
            <a:r>
              <a:rPr lang="ja-JP" altLang="en-US" sz="1600" b="1" dirty="0" smtClean="0">
                <a:solidFill>
                  <a:srgbClr val="FF0000"/>
                </a:solidFill>
              </a:rPr>
              <a:t> </a:t>
            </a:r>
            <a:r>
              <a:rPr lang="en-US" altLang="ja-JP" sz="1800" b="1" dirty="0" smtClean="0">
                <a:solidFill>
                  <a:srgbClr val="FF0000"/>
                </a:solidFill>
              </a:rPr>
              <a:t>SNS</a:t>
            </a:r>
            <a:r>
              <a:rPr lang="ja-JP" altLang="en-US" sz="1800" b="1" dirty="0" smtClean="0">
                <a:solidFill>
                  <a:srgbClr val="FF0000"/>
                </a:solidFill>
              </a:rPr>
              <a:t>上においては，改善点，良い点が投稿</a:t>
            </a:r>
            <a:r>
              <a:rPr lang="ja-JP" altLang="en-US" sz="1800" b="1" dirty="0">
                <a:solidFill>
                  <a:srgbClr val="FF0000"/>
                </a:solidFill>
              </a:rPr>
              <a:t>されることがある</a:t>
            </a:r>
            <a:r>
              <a:rPr lang="ja-JP" altLang="en-US" sz="1800" b="1" dirty="0" smtClean="0">
                <a:solidFill>
                  <a:srgbClr val="FF0000"/>
                </a:solidFill>
              </a:rPr>
              <a:t>．</a:t>
            </a:r>
            <a:endParaRPr lang="en-US" altLang="ja-JP" sz="1800" b="1" dirty="0" smtClean="0">
              <a:solidFill>
                <a:srgbClr val="FF0000"/>
              </a:solidFill>
            </a:endParaRPr>
          </a:p>
          <a:p>
            <a:pPr marL="180975" indent="-180975">
              <a:buFont typeface="Wingdings" panose="05000000000000000000" pitchFamily="2" charset="2"/>
              <a:buChar char="l"/>
            </a:pPr>
            <a:r>
              <a:rPr lang="en-US" altLang="ja-JP" sz="1800" b="1" dirty="0">
                <a:solidFill>
                  <a:srgbClr val="FF0000"/>
                </a:solidFill>
              </a:rPr>
              <a:t> </a:t>
            </a:r>
            <a:r>
              <a:rPr lang="ja-JP" altLang="en-US" sz="1800" dirty="0" smtClean="0">
                <a:solidFill>
                  <a:schemeClr val="tx1"/>
                </a:solidFill>
              </a:rPr>
              <a:t>しかし，駅の</a:t>
            </a:r>
            <a:r>
              <a:rPr lang="ja-JP" altLang="en-US" sz="1800" dirty="0" smtClean="0"/>
              <a:t>レビューにおいては</a:t>
            </a:r>
            <a:r>
              <a:rPr lang="ja-JP" altLang="en-US" sz="1800" dirty="0" smtClean="0">
                <a:solidFill>
                  <a:schemeClr val="tx1"/>
                </a:solidFill>
              </a:rPr>
              <a:t>．</a:t>
            </a:r>
            <a:r>
              <a:rPr lang="ja-JP" altLang="en-US" sz="1800" dirty="0"/>
              <a:t>駅</a:t>
            </a:r>
            <a:r>
              <a:rPr lang="ja-JP" altLang="en-US" sz="1800" dirty="0" smtClean="0"/>
              <a:t>ごとにしかなく，駅の特定の場所のプレビューは存在しない．</a:t>
            </a:r>
            <a:endParaRPr lang="en-US" altLang="ja-JP" sz="1800" dirty="0" smtClean="0"/>
          </a:p>
          <a:p>
            <a:pPr marL="180975" indent="-180975">
              <a:buFont typeface="Wingdings" panose="05000000000000000000" pitchFamily="2" charset="2"/>
              <a:buChar char="l"/>
            </a:pPr>
            <a:r>
              <a:rPr lang="en-US" altLang="ja-JP" sz="1800" dirty="0"/>
              <a:t> </a:t>
            </a:r>
            <a:r>
              <a:rPr lang="ja-JP" altLang="en-US" sz="1800" dirty="0" smtClean="0"/>
              <a:t>特定の場所の投稿等を把握することによって，</a:t>
            </a:r>
            <a:endParaRPr lang="en-US" altLang="ja-JP" sz="18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b="1" dirty="0">
              <a:solidFill>
                <a:srgbClr val="FF0000"/>
              </a:solidFill>
            </a:endParaRPr>
          </a:p>
          <a:p>
            <a:pPr>
              <a:buFont typeface="Wingdings" panose="05000000000000000000" pitchFamily="2" charset="2"/>
              <a:buChar char="l"/>
            </a:pPr>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r>
              <a:rPr lang="en-US" dirty="0" smtClean="0"/>
              <a:t>29</a:t>
            </a:r>
            <a:endParaRPr lang="en-US" dirty="0"/>
          </a:p>
        </p:txBody>
      </p:sp>
      <p:sp>
        <p:nvSpPr>
          <p:cNvPr id="5" name="正方形/長方形 4"/>
          <p:cNvSpPr/>
          <p:nvPr/>
        </p:nvSpPr>
        <p:spPr>
          <a:xfrm>
            <a:off x="621480" y="3561346"/>
            <a:ext cx="3849456" cy="825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Twitter</a:t>
            </a:r>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の特徴</a:t>
            </a:r>
            <a:r>
              <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･時系列順に内容が把握できる</a:t>
            </a:r>
            <a:endPar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･内容がシンプルなものが多い</a:t>
            </a:r>
            <a:endPar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4470936" y="3561345"/>
            <a:ext cx="4220487" cy="825318"/>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Facebook</a:t>
            </a:r>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の特徴</a:t>
            </a:r>
            <a:r>
              <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外国人の投稿が多い</a:t>
            </a:r>
            <a:endPar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駅のレビューなどで評価がされている　</a:t>
            </a:r>
            <a:endPar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下矢印 6"/>
          <p:cNvSpPr/>
          <p:nvPr/>
        </p:nvSpPr>
        <p:spPr>
          <a:xfrm>
            <a:off x="3857052" y="4386664"/>
            <a:ext cx="1203158" cy="897380"/>
          </a:xfrm>
          <a:prstGeom prst="downArrow">
            <a:avLst/>
          </a:prstGeom>
          <a:solidFill>
            <a:srgbClr val="D60093"/>
          </a:solidFill>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491917" y="5339135"/>
            <a:ext cx="5933428" cy="9483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ある程度の利用者の投稿･レビューを把握することができ，今後の改善に向けていくことが</a:t>
            </a:r>
            <a:r>
              <a:rPr kumimoji="1"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できる</a:t>
            </a: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改善点の場合</a:t>
            </a: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97885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50495"/>
            <a:ext cx="7543800" cy="786868"/>
          </a:xfrm>
        </p:spPr>
        <p:txBody>
          <a:bodyPr/>
          <a:lstStyle/>
          <a:p>
            <a:r>
              <a:rPr kumimoji="1" lang="ja-JP" altLang="en-US" dirty="0" smtClean="0"/>
              <a:t>実験</a:t>
            </a:r>
            <a:r>
              <a:rPr lang="en-US" altLang="ja-JP" dirty="0" smtClean="0"/>
              <a:t>(3)</a:t>
            </a:r>
            <a:endParaRPr kumimoji="1" lang="ja-JP" altLang="en-US" dirty="0"/>
          </a:p>
        </p:txBody>
      </p:sp>
      <p:sp>
        <p:nvSpPr>
          <p:cNvPr id="3" name="コンテンツ プレースホルダー 2"/>
          <p:cNvSpPr>
            <a:spLocks noGrp="1"/>
          </p:cNvSpPr>
          <p:nvPr>
            <p:ph idx="1"/>
          </p:nvPr>
        </p:nvSpPr>
        <p:spPr>
          <a:xfrm>
            <a:off x="421105" y="1737363"/>
            <a:ext cx="8530391" cy="4410687"/>
          </a:xfrm>
        </p:spPr>
        <p:txBody>
          <a:bodyPr numCol="1">
            <a:normAutofit/>
          </a:bodyPr>
          <a:lstStyle/>
          <a:p>
            <a:pPr>
              <a:lnSpc>
                <a:spcPct val="170000"/>
              </a:lnSpc>
            </a:pPr>
            <a:r>
              <a:rPr lang="ja-JP" altLang="en-US" dirty="0" smtClean="0"/>
              <a:t>係り受け解析 </a:t>
            </a:r>
            <a:endParaRPr lang="en-US" altLang="ja-JP" dirty="0" smtClean="0"/>
          </a:p>
          <a:p>
            <a:pPr>
              <a:lnSpc>
                <a:spcPct val="170000"/>
              </a:lnSpc>
            </a:pPr>
            <a:r>
              <a:rPr lang="ja-JP" altLang="en-US" sz="1500" dirty="0" smtClean="0"/>
              <a:t>東京駅</a:t>
            </a:r>
            <a:r>
              <a:rPr lang="ja-JP" altLang="en-US" sz="1500" dirty="0"/>
              <a:t>ついたら</a:t>
            </a:r>
            <a:r>
              <a:rPr lang="ja-JP" altLang="en-US" sz="1500" dirty="0" err="1"/>
              <a:t>いっつも</a:t>
            </a:r>
            <a:r>
              <a:rPr lang="ja-JP" altLang="en-US" sz="1500" dirty="0"/>
              <a:t>どこで化粧したらいいかわからないどこも混んでいる</a:t>
            </a:r>
            <a:r>
              <a:rPr lang="en-US" altLang="ja-JP" sz="1500" dirty="0"/>
              <a:t>(</a:t>
            </a:r>
            <a:r>
              <a:rPr lang="ja-JP" altLang="en-US" sz="1500" dirty="0"/>
              <a:t>憤怒</a:t>
            </a:r>
            <a:r>
              <a:rPr lang="en-US" altLang="ja-JP" sz="1500" dirty="0"/>
              <a:t>)</a:t>
            </a:r>
          </a:p>
          <a:p>
            <a:r>
              <a:rPr lang="en-US" altLang="ja-JP" sz="1500" dirty="0"/>
              <a:t>  </a:t>
            </a:r>
            <a:r>
              <a:rPr lang="ja-JP" altLang="en-US" sz="1500" dirty="0"/>
              <a:t>東京駅ついたら</a:t>
            </a:r>
            <a:r>
              <a:rPr lang="en-US" altLang="ja-JP" sz="1500" dirty="0"/>
              <a:t>-----D</a:t>
            </a:r>
          </a:p>
          <a:p>
            <a:r>
              <a:rPr lang="en-US" altLang="ja-JP" sz="1500" dirty="0"/>
              <a:t>          </a:t>
            </a:r>
            <a:r>
              <a:rPr lang="ja-JP" altLang="en-US" sz="1500" dirty="0"/>
              <a:t> </a:t>
            </a:r>
            <a:r>
              <a:rPr lang="ja-JP" altLang="en-US" sz="1500" dirty="0" smtClean="0"/>
              <a:t>  </a:t>
            </a:r>
            <a:r>
              <a:rPr lang="ja-JP" altLang="en-US" sz="1500" dirty="0" err="1" smtClean="0"/>
              <a:t>いっつも</a:t>
            </a:r>
            <a:r>
              <a:rPr lang="en-US" altLang="ja-JP" sz="1500" dirty="0"/>
              <a:t>---D</a:t>
            </a:r>
          </a:p>
          <a:p>
            <a:r>
              <a:rPr lang="en-US" altLang="ja-JP" sz="1500" dirty="0"/>
              <a:t>              </a:t>
            </a:r>
            <a:r>
              <a:rPr lang="en-US" altLang="ja-JP" sz="1500" dirty="0" smtClean="0"/>
              <a:t>     </a:t>
            </a:r>
            <a:r>
              <a:rPr lang="ja-JP" altLang="en-US" sz="1500" dirty="0" smtClean="0"/>
              <a:t>どこ</a:t>
            </a:r>
            <a:r>
              <a:rPr lang="ja-JP" altLang="en-US" sz="1500" dirty="0"/>
              <a:t>で</a:t>
            </a:r>
            <a:r>
              <a:rPr lang="en-US" altLang="ja-JP" sz="1500" dirty="0"/>
              <a:t>-D</a:t>
            </a:r>
          </a:p>
          <a:p>
            <a:r>
              <a:rPr lang="en-US" altLang="ja-JP" sz="1500" dirty="0"/>
              <a:t>      </a:t>
            </a:r>
            <a:r>
              <a:rPr lang="ja-JP" altLang="en-US" sz="1500" dirty="0"/>
              <a:t>化粧したらいいか</a:t>
            </a:r>
            <a:r>
              <a:rPr lang="en-US" altLang="ja-JP" sz="1500" dirty="0"/>
              <a:t>-D</a:t>
            </a:r>
          </a:p>
          <a:p>
            <a:r>
              <a:rPr lang="en-US" altLang="ja-JP" sz="1500" dirty="0"/>
              <a:t>              </a:t>
            </a:r>
            <a:r>
              <a:rPr lang="ja-JP" altLang="en-US" sz="1500" dirty="0"/>
              <a:t>わからない</a:t>
            </a:r>
            <a:r>
              <a:rPr lang="en-US" altLang="ja-JP" sz="1500" dirty="0"/>
              <a:t>-D</a:t>
            </a:r>
          </a:p>
          <a:p>
            <a:r>
              <a:rPr lang="en-US" altLang="ja-JP" sz="1500" dirty="0"/>
              <a:t>                    </a:t>
            </a:r>
            <a:r>
              <a:rPr lang="ja-JP" altLang="en-US" sz="1500" dirty="0"/>
              <a:t>どこも</a:t>
            </a:r>
            <a:r>
              <a:rPr lang="en-US" altLang="ja-JP" sz="1500" dirty="0"/>
              <a:t>-D</a:t>
            </a:r>
          </a:p>
          <a:p>
            <a:r>
              <a:rPr lang="en-US" altLang="ja-JP" sz="1500" dirty="0"/>
              <a:t>                  </a:t>
            </a:r>
            <a:r>
              <a:rPr lang="ja-JP" altLang="en-US" sz="1500" dirty="0"/>
              <a:t>混んでいる</a:t>
            </a:r>
            <a:r>
              <a:rPr lang="en-US" altLang="ja-JP" sz="1500" dirty="0"/>
              <a:t>-D</a:t>
            </a:r>
          </a:p>
          <a:p>
            <a:r>
              <a:rPr lang="en-US" altLang="ja-JP" sz="1500" dirty="0"/>
              <a:t>                        (</a:t>
            </a:r>
            <a:r>
              <a:rPr lang="ja-JP" altLang="en-US" sz="1500" dirty="0"/>
              <a:t>憤怒</a:t>
            </a:r>
            <a:r>
              <a:rPr lang="en-US" altLang="ja-JP" sz="1500"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32</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696758394"/>
              </p:ext>
            </p:extLst>
          </p:nvPr>
        </p:nvGraphicFramePr>
        <p:xfrm>
          <a:off x="421105" y="2527968"/>
          <a:ext cx="8217569" cy="3620081"/>
        </p:xfrm>
        <a:graphic>
          <a:graphicData uri="http://schemas.openxmlformats.org/drawingml/2006/table">
            <a:tbl>
              <a:tblPr firstRow="1" bandRow="1">
                <a:tableStyleId>{5C22544A-7EE6-4342-B048-85BDC9FD1C3A}</a:tableStyleId>
              </a:tblPr>
              <a:tblGrid>
                <a:gridCol w="8217569"/>
              </a:tblGrid>
              <a:tr h="3620081">
                <a:tc>
                  <a:txBody>
                    <a:bodyPr/>
                    <a:lstStyle/>
                    <a:p>
                      <a:r>
                        <a:rPr kumimoji="1" lang="en-US" altLang="ja-JP" b="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54567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26432"/>
            <a:ext cx="7543800" cy="810931"/>
          </a:xfrm>
        </p:spPr>
        <p:txBody>
          <a:bodyPr/>
          <a:lstStyle/>
          <a:p>
            <a:r>
              <a:rPr lang="ja-JP" altLang="en-US" dirty="0" smtClean="0">
                <a:solidFill>
                  <a:schemeClr val="tx1"/>
                </a:solidFill>
              </a:rPr>
              <a:t>言い回しが類似している言葉</a:t>
            </a:r>
            <a:endParaRPr kumimoji="1" lang="ja-JP" altLang="en-US" dirty="0">
              <a:solidFill>
                <a:schemeClr val="tx1"/>
              </a:solidFill>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a:t> </a:t>
            </a:r>
            <a:r>
              <a:rPr lang="ja-JP" altLang="en-US" dirty="0" smtClean="0">
                <a:solidFill>
                  <a:schemeClr val="tx1"/>
                </a:solidFill>
              </a:rPr>
              <a:t>分かりづらい、</a:t>
            </a:r>
            <a:r>
              <a:rPr lang="ja-JP" altLang="en-US" dirty="0">
                <a:solidFill>
                  <a:schemeClr val="tx1"/>
                </a:solidFill>
              </a:rPr>
              <a:t>不明瞭</a:t>
            </a:r>
            <a:r>
              <a:rPr lang="ja-JP" altLang="en-US" dirty="0" smtClean="0">
                <a:solidFill>
                  <a:schemeClr val="tx1"/>
                </a:solidFill>
              </a:rPr>
              <a:t>、分からない</a:t>
            </a:r>
            <a:endParaRPr lang="en-US" altLang="ja-JP" dirty="0" smtClean="0">
              <a:solidFill>
                <a:schemeClr val="tx1"/>
              </a:solidFill>
            </a:endParaRPr>
          </a:p>
          <a:p>
            <a:pPr marL="0" indent="0">
              <a:buNone/>
            </a:pPr>
            <a:endParaRPr lang="en-US" altLang="ja-JP" dirty="0" smtClean="0">
              <a:solidFill>
                <a:schemeClr val="tx1"/>
              </a:solidFill>
            </a:endParaRPr>
          </a:p>
          <a:p>
            <a:pPr>
              <a:buFont typeface="Wingdings" panose="05000000000000000000" pitchFamily="2" charset="2"/>
              <a:buChar char="l"/>
            </a:pPr>
            <a:r>
              <a:rPr lang="en-US" altLang="ja-JP" dirty="0" smtClean="0">
                <a:solidFill>
                  <a:schemeClr val="tx1"/>
                </a:solidFill>
              </a:rPr>
              <a:t> </a:t>
            </a:r>
            <a:r>
              <a:rPr lang="ja-JP" altLang="en-US" dirty="0" smtClean="0">
                <a:solidFill>
                  <a:schemeClr val="tx1"/>
                </a:solidFill>
              </a:rPr>
              <a:t>複雑、煩雑、ややこしい</a:t>
            </a:r>
            <a:endParaRPr lang="en-US" altLang="ja-JP" dirty="0" smtClean="0">
              <a:solidFill>
                <a:schemeClr val="tx1"/>
              </a:solidFill>
            </a:endParaRPr>
          </a:p>
          <a:p>
            <a:pPr marL="0" indent="0">
              <a:buNone/>
            </a:pPr>
            <a:endParaRPr lang="en-US" altLang="ja-JP" dirty="0" smtClean="0">
              <a:solidFill>
                <a:schemeClr val="tx1"/>
              </a:solidFill>
            </a:endParaRPr>
          </a:p>
          <a:p>
            <a:pPr>
              <a:buFont typeface="Wingdings" panose="05000000000000000000" pitchFamily="2" charset="2"/>
              <a:buChar char="l"/>
            </a:pPr>
            <a:r>
              <a:rPr lang="en-US" altLang="ja-JP" dirty="0" smtClean="0">
                <a:solidFill>
                  <a:schemeClr val="tx1"/>
                </a:solidFill>
              </a:rPr>
              <a:t> </a:t>
            </a:r>
            <a:r>
              <a:rPr lang="ja-JP" altLang="en-US" dirty="0" smtClean="0">
                <a:solidFill>
                  <a:schemeClr val="tx1"/>
                </a:solidFill>
              </a:rPr>
              <a:t>狭い、狭苦しい、きつい</a:t>
            </a:r>
            <a:endParaRPr lang="en-US" altLang="ja-JP" dirty="0" smtClean="0">
              <a:solidFill>
                <a:schemeClr val="tx1"/>
              </a:solidFill>
            </a:endParaRPr>
          </a:p>
          <a:p>
            <a:pPr>
              <a:buFont typeface="Wingdings" panose="05000000000000000000" pitchFamily="2" charset="2"/>
              <a:buChar char="l"/>
            </a:pPr>
            <a:endParaRPr lang="en-US" altLang="ja-JP" dirty="0">
              <a:solidFill>
                <a:schemeClr val="tx1"/>
              </a:solidFill>
            </a:endParaRPr>
          </a:p>
          <a:p>
            <a:pPr>
              <a:buFont typeface="Wingdings" panose="05000000000000000000" pitchFamily="2" charset="2"/>
              <a:buChar char="l"/>
            </a:pPr>
            <a:r>
              <a:rPr lang="ja-JP" altLang="en-US" dirty="0" smtClean="0">
                <a:solidFill>
                  <a:schemeClr val="tx1"/>
                </a:solidFill>
              </a:rPr>
              <a:t> きれい、清潔</a:t>
            </a:r>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07396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25286"/>
            <a:ext cx="7543800" cy="812077"/>
          </a:xfrm>
        </p:spPr>
        <p:txBody>
          <a:bodyPr/>
          <a:lstStyle/>
          <a:p>
            <a:r>
              <a:rPr lang="ja-JP" altLang="en-US" dirty="0">
                <a:solidFill>
                  <a:schemeClr val="tx1"/>
                </a:solidFill>
              </a:rPr>
              <a:t>単語</a:t>
            </a:r>
            <a:r>
              <a:rPr lang="ja-JP" altLang="en-US" dirty="0" smtClean="0">
                <a:solidFill>
                  <a:schemeClr val="tx1"/>
                </a:solidFill>
              </a:rPr>
              <a:t>の一例</a:t>
            </a:r>
            <a:endParaRPr kumimoji="1" lang="ja-JP" altLang="en-US" dirty="0">
              <a:solidFill>
                <a:schemeClr val="tx1"/>
              </a:solidFill>
            </a:endParaRP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514348790"/>
              </p:ext>
            </p:extLst>
          </p:nvPr>
        </p:nvGraphicFramePr>
        <p:xfrm>
          <a:off x="822325" y="1846263"/>
          <a:ext cx="3216275" cy="2062805"/>
        </p:xfrm>
        <a:graphic>
          <a:graphicData uri="http://schemas.openxmlformats.org/drawingml/2006/table">
            <a:tbl>
              <a:tblPr firstRow="1" bandRow="1">
                <a:tableStyleId>{5C22544A-7EE6-4342-B048-85BDC9FD1C3A}</a:tableStyleId>
              </a:tblPr>
              <a:tblGrid>
                <a:gridCol w="3216275"/>
              </a:tblGrid>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改善点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狭い</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混んでる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わかりずらい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複雑</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4" name="スライド番号プレースホルダー 3"/>
          <p:cNvSpPr>
            <a:spLocks noGrp="1"/>
          </p:cNvSpPr>
          <p:nvPr>
            <p:ph type="sldNum" sz="quarter" idx="12"/>
          </p:nvPr>
        </p:nvSpPr>
        <p:spPr/>
        <p:txBody>
          <a:bodyPr/>
          <a:lstStyle/>
          <a:p>
            <a:fld id="{D57F1E4F-1CFF-5643-939E-217C01CDF565}" type="slidenum">
              <a:rPr lang="en-US" smtClean="0"/>
              <a:pPr/>
              <a:t>34</a:t>
            </a:fld>
            <a:endParaRPr lang="en-US" dirty="0"/>
          </a:p>
        </p:txBody>
      </p:sp>
      <p:graphicFrame>
        <p:nvGraphicFramePr>
          <p:cNvPr id="6" name="表 5"/>
          <p:cNvGraphicFramePr>
            <a:graphicFrameLocks noGrp="1"/>
          </p:cNvGraphicFramePr>
          <p:nvPr>
            <p:extLst>
              <p:ext uri="{D42A27DB-BD31-4B8C-83A1-F6EECF244321}">
                <p14:modId xmlns:p14="http://schemas.microsoft.com/office/powerpoint/2010/main" val="3694769661"/>
              </p:ext>
            </p:extLst>
          </p:nvPr>
        </p:nvGraphicFramePr>
        <p:xfrm>
          <a:off x="4909456" y="1825639"/>
          <a:ext cx="3167744" cy="2083430"/>
        </p:xfrm>
        <a:graphic>
          <a:graphicData uri="http://schemas.openxmlformats.org/drawingml/2006/table">
            <a:tbl>
              <a:tblPr firstRow="1" bandRow="1">
                <a:tableStyleId>{5C22544A-7EE6-4342-B048-85BDC9FD1C3A}</a:tableStyleId>
              </a:tblPr>
              <a:tblGrid>
                <a:gridCol w="3167744"/>
              </a:tblGrid>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場所</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エレベータ</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エスカレータ</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改札</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ホーム</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Tree>
    <p:extLst>
      <p:ext uri="{BB962C8B-B14F-4D97-AF65-F5344CB8AC3E}">
        <p14:creationId xmlns:p14="http://schemas.microsoft.com/office/powerpoint/2010/main" val="739664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59" y="842211"/>
            <a:ext cx="7543800" cy="834994"/>
          </a:xfrm>
        </p:spPr>
        <p:txBody>
          <a:bodyPr/>
          <a:lstStyle/>
          <a:p>
            <a:endParaRPr kumimoji="1" lang="ja-JP" altLang="en-US"/>
          </a:p>
        </p:txBody>
      </p:sp>
      <p:sp>
        <p:nvSpPr>
          <p:cNvPr id="3" name="コンテンツ プレースホルダー 2"/>
          <p:cNvSpPr>
            <a:spLocks noGrp="1"/>
          </p:cNvSpPr>
          <p:nvPr>
            <p:ph idx="1"/>
          </p:nvPr>
        </p:nvSpPr>
        <p:spPr/>
        <p:txBody>
          <a:bodyPr>
            <a:normAutofit fontScale="85000" lnSpcReduction="20000"/>
          </a:bodyPr>
          <a:lstStyle/>
          <a:p>
            <a:pPr>
              <a:lnSpc>
                <a:spcPct val="170000"/>
              </a:lnSpc>
            </a:pPr>
            <a:r>
              <a:rPr lang="en-US" altLang="ja-JP" dirty="0"/>
              <a:t>┗(^o^)┓</a:t>
            </a:r>
            <a:r>
              <a:rPr lang="ja-JP" altLang="en-US" dirty="0"/>
              <a:t>東京駅着いたぞ </a:t>
            </a:r>
            <a:r>
              <a:rPr lang="en-US" altLang="ja-JP" dirty="0"/>
              <a:t>( ˘⊖˘)</a:t>
            </a:r>
            <a:r>
              <a:rPr lang="ja-JP" altLang="en-US" dirty="0"/>
              <a:t>今から京葉線に乗り換えたいんだがどこにあるかわから</a:t>
            </a:r>
          </a:p>
          <a:p>
            <a:r>
              <a:rPr lang="ja-JP" altLang="en-US" dirty="0"/>
              <a:t>ない </a:t>
            </a:r>
            <a:r>
              <a:rPr lang="en-US" altLang="ja-JP" dirty="0"/>
              <a:t>|</a:t>
            </a:r>
            <a:r>
              <a:rPr lang="ja-JP" altLang="en-US" dirty="0"/>
              <a:t>乗り換え案内</a:t>
            </a:r>
            <a:r>
              <a:rPr lang="en-US" altLang="ja-JP" dirty="0"/>
              <a:t>|</a:t>
            </a:r>
          </a:p>
          <a:p>
            <a:r>
              <a:rPr lang="en-US" altLang="ja-JP" dirty="0"/>
              <a:t>┗(^o^)┓</a:t>
            </a:r>
            <a:r>
              <a:rPr lang="ja-JP" altLang="en-US" dirty="0"/>
              <a:t>東京駅着いたぞ</a:t>
            </a:r>
            <a:r>
              <a:rPr lang="en-US" altLang="ja-JP" dirty="0"/>
              <a:t>(???)</a:t>
            </a:r>
            <a:r>
              <a:rPr lang="ja-JP" altLang="en-US" dirty="0"/>
              <a:t>今から</a:t>
            </a:r>
            <a:r>
              <a:rPr lang="en-US" altLang="ja-JP" dirty="0"/>
              <a:t>---D</a:t>
            </a:r>
          </a:p>
          <a:p>
            <a:r>
              <a:rPr lang="en-US" altLang="ja-JP" dirty="0"/>
              <a:t>                            </a:t>
            </a:r>
            <a:r>
              <a:rPr lang="ja-JP" altLang="en-US" dirty="0"/>
              <a:t>京葉線に</a:t>
            </a:r>
            <a:r>
              <a:rPr lang="en-US" altLang="ja-JP" dirty="0"/>
              <a:t>-D</a:t>
            </a:r>
          </a:p>
          <a:p>
            <a:r>
              <a:rPr lang="en-US" altLang="ja-JP" dirty="0"/>
              <a:t>                 </a:t>
            </a:r>
            <a:r>
              <a:rPr lang="ja-JP" altLang="en-US" dirty="0"/>
              <a:t>乗り換えたいんだが</a:t>
            </a:r>
            <a:r>
              <a:rPr lang="en-US" altLang="ja-JP" dirty="0"/>
              <a:t>-----D</a:t>
            </a:r>
          </a:p>
          <a:p>
            <a:r>
              <a:rPr lang="en-US" altLang="ja-JP" dirty="0"/>
              <a:t>                                  </a:t>
            </a:r>
            <a:r>
              <a:rPr lang="ja-JP" altLang="en-US" dirty="0"/>
              <a:t>どこに</a:t>
            </a:r>
            <a:r>
              <a:rPr lang="en-US" altLang="ja-JP" dirty="0"/>
              <a:t>-D |</a:t>
            </a:r>
          </a:p>
          <a:p>
            <a:r>
              <a:rPr lang="en-US" altLang="ja-JP" dirty="0"/>
              <a:t>                                    </a:t>
            </a:r>
            <a:r>
              <a:rPr lang="ja-JP" altLang="en-US" dirty="0"/>
              <a:t>あるか</a:t>
            </a:r>
            <a:r>
              <a:rPr lang="en-US" altLang="ja-JP" dirty="0"/>
              <a:t>-D</a:t>
            </a:r>
          </a:p>
          <a:p>
            <a:r>
              <a:rPr lang="en-US" altLang="ja-JP" dirty="0"/>
              <a:t>                                  </a:t>
            </a:r>
            <a:r>
              <a:rPr lang="ja-JP" altLang="en-US" dirty="0"/>
              <a:t>わからない</a:t>
            </a:r>
            <a:r>
              <a:rPr lang="en-US" altLang="ja-JP" dirty="0"/>
              <a:t>-D</a:t>
            </a:r>
          </a:p>
          <a:p>
            <a:r>
              <a:rPr lang="en-US" altLang="ja-JP" dirty="0"/>
              <a:t>                                |</a:t>
            </a:r>
            <a:r>
              <a:rPr lang="ja-JP" altLang="en-US" dirty="0"/>
              <a:t>乗り換え案内</a:t>
            </a:r>
            <a:r>
              <a:rPr lang="en-US" altLang="ja-JP" dirty="0"/>
              <a:t>|</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506320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関連研究</a:t>
            </a:r>
            <a:r>
              <a:rPr lang="en-US" altLang="ja-JP" dirty="0" smtClean="0"/>
              <a:t>(2)</a:t>
            </a:r>
            <a:endParaRPr kumimoji="1" lang="ja-JP" altLang="en-US" dirty="0"/>
          </a:p>
        </p:txBody>
      </p:sp>
      <p:sp>
        <p:nvSpPr>
          <p:cNvPr id="3" name="コンテンツ プレースホルダー 2"/>
          <p:cNvSpPr>
            <a:spLocks noGrp="1"/>
          </p:cNvSpPr>
          <p:nvPr>
            <p:ph idx="1"/>
          </p:nvPr>
        </p:nvSpPr>
        <p:spPr>
          <a:xfrm>
            <a:off x="156411" y="1845734"/>
            <a:ext cx="8807115" cy="4494908"/>
          </a:xfrm>
        </p:spPr>
        <p:txBody>
          <a:bodyPr>
            <a:normAutofit/>
          </a:bodyPr>
          <a:lstStyle/>
          <a:p>
            <a:pPr>
              <a:lnSpc>
                <a:spcPct val="100000"/>
              </a:lnSpc>
              <a:buFont typeface="Wingdings" panose="05000000000000000000" pitchFamily="2" charset="2"/>
              <a:buChar char="l"/>
            </a:pPr>
            <a:r>
              <a:rPr lang="ja-JP" altLang="en-US" sz="1800" dirty="0"/>
              <a:t> </a:t>
            </a:r>
            <a:r>
              <a:rPr lang="ja-JP" altLang="en-US" sz="1800" b="1" dirty="0"/>
              <a:t>「</a:t>
            </a:r>
            <a:r>
              <a:rPr lang="en-US" altLang="ja-JP" sz="1800" b="1" dirty="0"/>
              <a:t>Twitter</a:t>
            </a:r>
            <a:r>
              <a:rPr lang="ja-JP" altLang="ja-JP" sz="1800" b="1" dirty="0"/>
              <a:t>に基づく都市鉄道の運転見合わせの発生状況の分析</a:t>
            </a:r>
            <a:r>
              <a:rPr lang="ja-JP" altLang="en-US" sz="1800" b="1" dirty="0"/>
              <a:t>」</a:t>
            </a:r>
            <a:r>
              <a:rPr lang="en-US" altLang="ja-JP" sz="1400" dirty="0"/>
              <a:t>(</a:t>
            </a:r>
            <a:r>
              <a:rPr lang="ja-JP" altLang="ja-JP" sz="1400" dirty="0"/>
              <a:t>堀江</a:t>
            </a:r>
            <a:r>
              <a:rPr lang="ja-JP" altLang="en-US" sz="1400" dirty="0"/>
              <a:t>，</a:t>
            </a:r>
            <a:r>
              <a:rPr lang="en-US" altLang="ja-JP" sz="1400" dirty="0"/>
              <a:t> </a:t>
            </a:r>
            <a:r>
              <a:rPr lang="ja-JP" altLang="ja-JP" sz="1400" dirty="0"/>
              <a:t>関谷</a:t>
            </a:r>
            <a:r>
              <a:rPr lang="ja-JP" altLang="en-US" sz="1400" dirty="0"/>
              <a:t>，</a:t>
            </a:r>
            <a:r>
              <a:rPr lang="en-US" altLang="ja-JP" sz="1400" dirty="0"/>
              <a:t> </a:t>
            </a:r>
            <a:r>
              <a:rPr lang="ja-JP" altLang="ja-JP" sz="1400" dirty="0"/>
              <a:t>金子</a:t>
            </a:r>
            <a:r>
              <a:rPr lang="ja-JP" altLang="en-US" sz="1400" dirty="0"/>
              <a:t>，土木学会論文集，</a:t>
            </a:r>
            <a:r>
              <a:rPr lang="en-US" altLang="ja-JP" sz="1400" dirty="0"/>
              <a:t>2015)</a:t>
            </a:r>
            <a:endParaRPr lang="ja-JP" altLang="ja-JP" sz="1400" dirty="0"/>
          </a:p>
          <a:p>
            <a:pPr marL="0" indent="0" algn="just">
              <a:lnSpc>
                <a:spcPct val="100000"/>
              </a:lnSpc>
              <a:buNone/>
            </a:pPr>
            <a:r>
              <a:rPr lang="en-US" altLang="ja-JP" sz="1800" dirty="0"/>
              <a:t> </a:t>
            </a:r>
            <a:r>
              <a:rPr lang="ja-JP" altLang="en-US" sz="1800" kern="100" dirty="0"/>
              <a:t>→  首都圏で発生した運転見合わせを原因別に分析し，鉄道会社の</a:t>
            </a:r>
            <a:r>
              <a:rPr lang="en-US" altLang="ja-JP" sz="1800" kern="100" dirty="0"/>
              <a:t>Twitter</a:t>
            </a:r>
            <a:r>
              <a:rPr lang="ja-JP" altLang="en-US" sz="1800" kern="100" dirty="0"/>
              <a:t>で発表されている運転再開見込み時間と実際に再開した時間との誤差を調査している</a:t>
            </a:r>
            <a:r>
              <a:rPr lang="ja-JP" altLang="en-US" sz="1800" kern="100" dirty="0" smtClean="0"/>
              <a:t>．</a:t>
            </a:r>
            <a:endParaRPr lang="en-US" altLang="ja-JP" sz="1800" b="1" dirty="0" smtClean="0">
              <a:solidFill>
                <a:prstClr val="black"/>
              </a:solidFill>
            </a:endParaRPr>
          </a:p>
          <a:p>
            <a:pPr marL="173038" lvl="0" indent="-173038">
              <a:lnSpc>
                <a:spcPct val="100000"/>
              </a:lnSpc>
              <a:buClr>
                <a:srgbClr val="1CADE4"/>
              </a:buClr>
              <a:buFont typeface="Wingdings" panose="05000000000000000000" pitchFamily="2" charset="2"/>
              <a:buChar char="l"/>
            </a:pPr>
            <a:r>
              <a:rPr lang="ja-JP" altLang="en-US" sz="1800" b="1" dirty="0" smtClean="0">
                <a:solidFill>
                  <a:prstClr val="black"/>
                </a:solidFill>
              </a:rPr>
              <a:t>「統計的学習モデルを利用した日本語慣用句の意味的曖昧性解消」</a:t>
            </a:r>
            <a:r>
              <a:rPr lang="en-US" altLang="ja-JP" sz="1800" dirty="0" smtClean="0">
                <a:solidFill>
                  <a:prstClr val="black"/>
                </a:solidFill>
              </a:rPr>
              <a:t>(</a:t>
            </a:r>
            <a:r>
              <a:rPr lang="ja-JP" altLang="en-US" sz="1800" dirty="0">
                <a:solidFill>
                  <a:prstClr val="black"/>
                </a:solidFill>
              </a:rPr>
              <a:t>宮田</a:t>
            </a:r>
            <a:r>
              <a:rPr lang="ja-JP" altLang="en-US" sz="1800" dirty="0" smtClean="0">
                <a:solidFill>
                  <a:prstClr val="black"/>
                </a:solidFill>
              </a:rPr>
              <a:t>，竹内， 岡山大学，</a:t>
            </a:r>
            <a:r>
              <a:rPr lang="en-US" altLang="ja-JP" sz="1800" dirty="0" smtClean="0">
                <a:solidFill>
                  <a:prstClr val="black"/>
                </a:solidFill>
              </a:rPr>
              <a:t>2017)</a:t>
            </a:r>
            <a:endParaRPr lang="ja-JP" altLang="ja-JP" sz="1800" dirty="0">
              <a:solidFill>
                <a:prstClr val="black"/>
              </a:solidFill>
            </a:endParaRPr>
          </a:p>
          <a:p>
            <a:pPr marL="361950" lvl="0" indent="-361950" algn="just">
              <a:lnSpc>
                <a:spcPct val="100000"/>
              </a:lnSpc>
              <a:buClr>
                <a:srgbClr val="1CADE4"/>
              </a:buClr>
              <a:buNone/>
            </a:pPr>
            <a:r>
              <a:rPr lang="en-US" altLang="ja-JP" sz="1800" dirty="0">
                <a:solidFill>
                  <a:prstClr val="black"/>
                </a:solidFill>
              </a:rPr>
              <a:t> </a:t>
            </a:r>
            <a:r>
              <a:rPr lang="ja-JP" altLang="en-US" sz="1800" kern="100" dirty="0" smtClean="0">
                <a:solidFill>
                  <a:prstClr val="black"/>
                </a:solidFill>
              </a:rPr>
              <a:t>→  同じ言葉･慣用句でも意味が複数ある場合において，統計的学習モデル</a:t>
            </a:r>
            <a:r>
              <a:rPr lang="en-US" altLang="ja-JP" sz="1800" kern="100" dirty="0" smtClean="0">
                <a:solidFill>
                  <a:prstClr val="black"/>
                </a:solidFill>
              </a:rPr>
              <a:t>(</a:t>
            </a:r>
            <a:r>
              <a:rPr lang="en-US" altLang="ja-JP" sz="1800" kern="100" dirty="0" err="1" smtClean="0">
                <a:solidFill>
                  <a:prstClr val="black"/>
                </a:solidFill>
              </a:rPr>
              <a:t>KNP</a:t>
            </a:r>
            <a:r>
              <a:rPr lang="ja-JP" altLang="en-US" sz="1800" kern="100" dirty="0" smtClean="0">
                <a:solidFill>
                  <a:prstClr val="black"/>
                </a:solidFill>
              </a:rPr>
              <a:t>･</a:t>
            </a:r>
            <a:r>
              <a:rPr lang="en-US" altLang="ja-JP" sz="1800" kern="100" dirty="0" smtClean="0">
                <a:solidFill>
                  <a:prstClr val="black"/>
                </a:solidFill>
              </a:rPr>
              <a:t>W2V)</a:t>
            </a:r>
            <a:r>
              <a:rPr lang="ja-JP" altLang="en-US" sz="1800" kern="100" dirty="0" smtClean="0">
                <a:solidFill>
                  <a:prstClr val="black"/>
                </a:solidFill>
              </a:rPr>
              <a:t>を用いて，意味性解消手法を提案している．</a:t>
            </a:r>
            <a:endParaRPr lang="en-US" altLang="ja-JP" sz="1800" kern="100" dirty="0" smtClean="0">
              <a:solidFill>
                <a:prstClr val="black"/>
              </a:solidFill>
            </a:endParaRPr>
          </a:p>
          <a:p>
            <a:pPr>
              <a:lnSpc>
                <a:spcPct val="100000"/>
              </a:lnSpc>
              <a:buFont typeface="Wingdings" panose="05000000000000000000" pitchFamily="2" charset="2"/>
              <a:buChar char="l"/>
            </a:pPr>
            <a:r>
              <a:rPr lang="en-US" altLang="ja-JP" sz="1800" kern="100" dirty="0">
                <a:solidFill>
                  <a:prstClr val="black"/>
                </a:solidFill>
              </a:rPr>
              <a:t> </a:t>
            </a:r>
            <a:r>
              <a:rPr lang="ja-JP" altLang="en-US" sz="1800" b="1" dirty="0"/>
              <a:t>「</a:t>
            </a:r>
            <a:r>
              <a:rPr lang="en-US" altLang="ja-JP" sz="1800" b="1" dirty="0"/>
              <a:t>Twitter </a:t>
            </a:r>
            <a:r>
              <a:rPr lang="ja-JP" altLang="en-US" sz="1800" b="1" dirty="0"/>
              <a:t>上で共感を生み出すツイートの性質に関する考察」</a:t>
            </a:r>
            <a:r>
              <a:rPr lang="en-US" altLang="ja-JP" sz="1400" dirty="0"/>
              <a:t>(</a:t>
            </a:r>
            <a:r>
              <a:rPr lang="ja-JP" altLang="en-US" sz="1400" dirty="0"/>
              <a:t>大川，高間，人工知能学会，</a:t>
            </a:r>
            <a:r>
              <a:rPr lang="en-US" altLang="ja-JP" sz="1400" dirty="0"/>
              <a:t>2012)</a:t>
            </a:r>
          </a:p>
          <a:p>
            <a:pPr>
              <a:lnSpc>
                <a:spcPct val="100000"/>
              </a:lnSpc>
            </a:pPr>
            <a:r>
              <a:rPr lang="ja-JP" altLang="en-US" sz="1800" dirty="0"/>
              <a:t>→  ツイートに対し多くのユーザが共感するケースに着目し，発生メカニズムを解明を目指している．</a:t>
            </a:r>
            <a:endParaRPr lang="en-US" altLang="ja-JP" sz="1800" dirty="0"/>
          </a:p>
          <a:p>
            <a:pPr lvl="0" algn="just">
              <a:lnSpc>
                <a:spcPct val="100000"/>
              </a:lnSpc>
              <a:buClr>
                <a:srgbClr val="1CADE4"/>
              </a:buClr>
              <a:buFont typeface="Wingdings" panose="05000000000000000000" pitchFamily="2" charset="2"/>
              <a:buChar char="l"/>
            </a:pPr>
            <a:endParaRPr lang="en-US" altLang="ja-JP" sz="1800" kern="100" dirty="0" smtClean="0">
              <a:solidFill>
                <a:prstClr val="black"/>
              </a:solidFill>
            </a:endParaRPr>
          </a:p>
          <a:p>
            <a:pPr marL="361950" lvl="0" indent="-361950" algn="just">
              <a:lnSpc>
                <a:spcPct val="100000"/>
              </a:lnSpc>
              <a:buClr>
                <a:srgbClr val="1CADE4"/>
              </a:buClr>
              <a:buNone/>
            </a:pPr>
            <a:endParaRPr lang="en-US" altLang="ja-JP" sz="1800" kern="100" dirty="0" smtClean="0">
              <a:solidFill>
                <a:prstClr val="black"/>
              </a:solidFill>
            </a:endParaRPr>
          </a:p>
          <a:p>
            <a:pPr marL="361950" lvl="0" indent="-361950" algn="just">
              <a:lnSpc>
                <a:spcPct val="100000"/>
              </a:lnSpc>
              <a:buClr>
                <a:srgbClr val="1CADE4"/>
              </a:buClr>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770560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90337"/>
            <a:ext cx="7543800" cy="847026"/>
          </a:xfrm>
        </p:spPr>
        <p:txBody>
          <a:bodyPr/>
          <a:lstStyle/>
          <a:p>
            <a:r>
              <a:rPr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normAutofit/>
          </a:bodyPr>
          <a:lstStyle/>
          <a:p>
            <a:pPr marL="174625" indent="-174625">
              <a:lnSpc>
                <a:spcPct val="150000"/>
              </a:lnSpc>
              <a:buFont typeface="Wingdings" panose="05000000000000000000" pitchFamily="2" charset="2"/>
              <a:buChar char="l"/>
            </a:pPr>
            <a:r>
              <a:rPr lang="ja-JP" altLang="en-US" dirty="0" smtClean="0"/>
              <a:t> 規模の大きな駅になるとレビューの数が多くなるが，レビューの整理がされていなく，どこがどうなのかが分かりづらい．</a:t>
            </a:r>
            <a:endParaRPr lang="en-US" altLang="ja-JP" dirty="0" smtClean="0"/>
          </a:p>
          <a:p>
            <a:pPr>
              <a:buFont typeface="Wingdings" panose="05000000000000000000" pitchFamily="2" charset="2"/>
              <a:buChar char="l"/>
            </a:pPr>
            <a:endParaRPr lang="en-US" altLang="ja-JP" dirty="0" smtClean="0"/>
          </a:p>
          <a:p>
            <a:pPr marL="180975" indent="-180975">
              <a:buFont typeface="Wingdings" panose="05000000000000000000" pitchFamily="2" charset="2"/>
              <a:buChar char="l"/>
            </a:pPr>
            <a:r>
              <a:rPr lang="en-US" altLang="ja-JP" dirty="0" smtClean="0"/>
              <a:t> Twitter</a:t>
            </a: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78994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a:t>
            </a:r>
            <a:r>
              <a:rPr lang="ja-JP" altLang="en-US" dirty="0"/>
              <a:t>課題</a:t>
            </a:r>
            <a:endParaRPr kumimoji="1" lang="ja-JP" altLang="en-US" dirty="0"/>
          </a:p>
        </p:txBody>
      </p:sp>
      <p:sp>
        <p:nvSpPr>
          <p:cNvPr id="3" name="コンテンツ プレースホルダー 2"/>
          <p:cNvSpPr>
            <a:spLocks noGrp="1"/>
          </p:cNvSpPr>
          <p:nvPr>
            <p:ph idx="1"/>
          </p:nvPr>
        </p:nvSpPr>
        <p:spPr/>
        <p:txBody>
          <a:bodyPr/>
          <a:lstStyle/>
          <a:p>
            <a:pPr marL="180975" indent="-180975">
              <a:buFont typeface="Wingdings" panose="05000000000000000000" pitchFamily="2" charset="2"/>
              <a:buChar char="l"/>
            </a:pPr>
            <a:endParaRPr lang="en-US" altLang="ja-JP" dirty="0" smtClean="0"/>
          </a:p>
          <a:p>
            <a:pPr marL="180975" indent="-180975">
              <a:buFont typeface="Wingdings" panose="05000000000000000000" pitchFamily="2" charset="2"/>
              <a:buChar char="l"/>
            </a:pPr>
            <a:r>
              <a:rPr lang="ja-JP" altLang="en-US" dirty="0" smtClean="0"/>
              <a:t>　駅ごとのレビューはあるが，その駅の特定の場所ごとに分類されているレビューは存在しない．</a:t>
            </a:r>
            <a:endParaRPr lang="en-US" altLang="ja-JP" dirty="0" smtClean="0"/>
          </a:p>
          <a:p>
            <a:pPr marL="0" indent="0">
              <a:buNone/>
            </a:pPr>
            <a:endParaRPr kumimoji="1" lang="en-US" altLang="ja-JP" dirty="0"/>
          </a:p>
          <a:p>
            <a:pPr marL="180975" indent="-180975">
              <a:buFont typeface="Wingdings" panose="05000000000000000000" pitchFamily="2" charset="2"/>
              <a:buChar char="l"/>
            </a:pPr>
            <a:r>
              <a:rPr kumimoji="1" lang="ja-JP" altLang="en-US" dirty="0" smtClean="0"/>
              <a:t>　また，規模の大きな駅になれば</a:t>
            </a:r>
            <a:r>
              <a:rPr lang="ja-JP" altLang="en-US" dirty="0"/>
              <a:t>レビュ</a:t>
            </a:r>
            <a:r>
              <a:rPr lang="ja-JP" altLang="en-US" dirty="0" smtClean="0"/>
              <a:t>ーの数が多くなっていき，どこに改善を求めているのかが分かりにくくなってしまう．</a:t>
            </a:r>
            <a:endParaRPr lang="en-US" altLang="ja-JP" dirty="0" smtClean="0"/>
          </a:p>
          <a:p>
            <a:pPr marL="180975" indent="-180975">
              <a:buFont typeface="Wingdings" panose="05000000000000000000" pitchFamily="2" charset="2"/>
              <a:buChar char="l"/>
            </a:pPr>
            <a:endParaRPr kumimoji="1" lang="en-US" altLang="ja-JP" dirty="0"/>
          </a:p>
          <a:p>
            <a:pPr marL="0" indent="0">
              <a:buNone/>
            </a:pPr>
            <a:r>
              <a:rPr lang="ja-JP" altLang="en-US" dirty="0" smtClean="0"/>
              <a:t>→ 具体的なレビューがわからない</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045911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 ターン矢印 9"/>
          <p:cNvSpPr/>
          <p:nvPr/>
        </p:nvSpPr>
        <p:spPr>
          <a:xfrm flipH="1">
            <a:off x="3043615" y="3475615"/>
            <a:ext cx="1839172" cy="631179"/>
          </a:xfrm>
          <a:prstGeom prst="utur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U ターン矢印 7"/>
          <p:cNvSpPr/>
          <p:nvPr/>
        </p:nvSpPr>
        <p:spPr>
          <a:xfrm flipV="1">
            <a:off x="1601483" y="4364111"/>
            <a:ext cx="3156634" cy="853423"/>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endParaRPr kumimoji="1" lang="ja-JP" altLang="en-US" dirty="0">
              <a:solidFill>
                <a:schemeClr val="tx1"/>
              </a:solidFill>
            </a:endParaRPr>
          </a:p>
        </p:txBody>
      </p:sp>
      <p:sp>
        <p:nvSpPr>
          <p:cNvPr id="2" name="タイトル 1"/>
          <p:cNvSpPr>
            <a:spLocks noGrp="1"/>
          </p:cNvSpPr>
          <p:nvPr>
            <p:ph type="title"/>
          </p:nvPr>
        </p:nvSpPr>
        <p:spPr>
          <a:xfrm>
            <a:off x="822959" y="801448"/>
            <a:ext cx="7543800" cy="907184"/>
          </a:xfrm>
        </p:spPr>
        <p:txBody>
          <a:bodyPr/>
          <a:lstStyle/>
          <a:p>
            <a:r>
              <a:rPr lang="ja-JP" altLang="en-US" dirty="0" smtClean="0"/>
              <a:t>係り受けについて</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sz="1700" dirty="0"/>
              <a:t>係り受</a:t>
            </a:r>
            <a:r>
              <a:rPr lang="ja-JP" altLang="en-US" sz="1700" dirty="0" smtClean="0"/>
              <a:t>けとは，</a:t>
            </a:r>
            <a:r>
              <a:rPr lang="en-US" altLang="ja-JP" sz="1700" dirty="0" smtClean="0"/>
              <a:t>2</a:t>
            </a:r>
            <a:r>
              <a:rPr lang="ja-JP" altLang="en-US" sz="1700" dirty="0" err="1" smtClean="0"/>
              <a:t>つの</a:t>
            </a:r>
            <a:r>
              <a:rPr lang="ja-JP" altLang="en-US" sz="1700" dirty="0" smtClean="0"/>
              <a:t>文節が意味の上で結びついている状態を指す．</a:t>
            </a:r>
            <a:endParaRPr lang="en-US" altLang="ja-JP" sz="1700" dirty="0" smtClean="0"/>
          </a:p>
          <a:p>
            <a:r>
              <a:rPr lang="ja-JP" altLang="en-US" sz="1700" dirty="0" smtClean="0"/>
              <a:t>例文「これから電車に乗る」</a:t>
            </a:r>
            <a:endParaRPr lang="en-US" altLang="ja-JP" sz="1700" dirty="0" smtClean="0"/>
          </a:p>
          <a:p>
            <a:pPr marL="0" indent="0">
              <a:buNone/>
            </a:pPr>
            <a:endParaRPr kumimoji="1" lang="en-US" altLang="ja-JP" sz="1400" dirty="0" smtClean="0"/>
          </a:p>
          <a:p>
            <a:pPr marL="0" indent="0">
              <a:buNone/>
            </a:pPr>
            <a:r>
              <a:rPr lang="en-US" altLang="ja-JP" sz="1400" dirty="0"/>
              <a:t> </a:t>
            </a:r>
            <a:endParaRPr lang="en-US" altLang="ja-JP" sz="1400" dirty="0" smtClean="0"/>
          </a:p>
          <a:p>
            <a:pPr marL="0" indent="0">
              <a:buNone/>
            </a:pPr>
            <a:r>
              <a:rPr lang="en-US" altLang="ja-JP" sz="1400" dirty="0" smtClean="0"/>
              <a:t>                                              </a:t>
            </a:r>
            <a:r>
              <a:rPr lang="ja-JP" altLang="en-US" sz="1400" dirty="0"/>
              <a:t> </a:t>
            </a:r>
            <a:r>
              <a:rPr lang="ja-JP" altLang="en-US" sz="1400" dirty="0" smtClean="0"/>
              <a:t>   </a:t>
            </a:r>
            <a:r>
              <a:rPr lang="en-US" altLang="ja-JP" sz="1400" dirty="0" smtClean="0"/>
              <a:t> </a:t>
            </a:r>
            <a:r>
              <a:rPr lang="ja-JP" altLang="en-US" sz="1600" dirty="0" smtClean="0"/>
              <a:t>受ける</a:t>
            </a:r>
            <a:endParaRPr kumimoji="1" lang="en-US" altLang="ja-JP" sz="1600" dirty="0"/>
          </a:p>
          <a:p>
            <a:endParaRPr lang="en-US" altLang="ja-JP" dirty="0" smtClean="0"/>
          </a:p>
          <a:p>
            <a:endParaRPr kumimoji="1" lang="en-US" altLang="ja-JP" dirty="0"/>
          </a:p>
          <a:p>
            <a:endParaRPr lang="en-US" altLang="ja-JP" dirty="0" smtClean="0"/>
          </a:p>
          <a:p>
            <a:endParaRPr kumimoji="1" lang="en-US" altLang="ja-JP" dirty="0" smtClean="0"/>
          </a:p>
          <a:p>
            <a:endParaRPr kumimoji="1" lang="en-US" altLang="ja-JP" dirty="0"/>
          </a:p>
          <a:p>
            <a:pPr marL="0" indent="0">
              <a:lnSpc>
                <a:spcPts val="1700"/>
              </a:lnSpc>
              <a:buNone/>
            </a:pPr>
            <a:r>
              <a:rPr lang="en-US" altLang="ja-JP" dirty="0"/>
              <a:t> </a:t>
            </a:r>
            <a:r>
              <a:rPr lang="en-US" altLang="ja-JP" dirty="0" smtClean="0"/>
              <a:t>                        </a:t>
            </a:r>
            <a:r>
              <a:rPr kumimoji="1" lang="ja-JP" altLang="en-US" sz="1600" dirty="0" smtClean="0"/>
              <a:t>係る</a:t>
            </a:r>
            <a:endParaRPr kumimoji="1" lang="ja-JP" altLang="en-US" sz="16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角丸四角形 4"/>
          <p:cNvSpPr/>
          <p:nvPr/>
        </p:nvSpPr>
        <p:spPr>
          <a:xfrm>
            <a:off x="1090060" y="3916616"/>
            <a:ext cx="1263316" cy="63767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これから</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角丸四角形 5"/>
          <p:cNvSpPr/>
          <p:nvPr/>
        </p:nvSpPr>
        <p:spPr>
          <a:xfrm>
            <a:off x="2468879" y="3928308"/>
            <a:ext cx="1263316" cy="63767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電車に</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角丸四角形 6"/>
          <p:cNvSpPr/>
          <p:nvPr/>
        </p:nvSpPr>
        <p:spPr>
          <a:xfrm>
            <a:off x="3963201" y="3928307"/>
            <a:ext cx="1263316" cy="63767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乗る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52427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1050204"/>
            <a:ext cx="7543800" cy="687159"/>
          </a:xfrm>
        </p:spPr>
        <p:txBody>
          <a:bodyPr/>
          <a:lstStyle/>
          <a:p>
            <a:r>
              <a:rPr lang="ja-JP" altLang="en-US" dirty="0" smtClean="0">
                <a:solidFill>
                  <a:schemeClr val="tx1"/>
                </a:solidFill>
              </a:rPr>
              <a:t>本研究のアプローチ</a:t>
            </a:r>
            <a:endParaRPr kumimoji="1" lang="ja-JP" altLang="en-US" dirty="0">
              <a:solidFill>
                <a:schemeClr val="tx1"/>
              </a:solidFill>
            </a:endParaRPr>
          </a:p>
        </p:txBody>
      </p:sp>
      <p:sp>
        <p:nvSpPr>
          <p:cNvPr id="3" name="コンテンツ プレースホルダー 2"/>
          <p:cNvSpPr>
            <a:spLocks noGrp="1"/>
          </p:cNvSpPr>
          <p:nvPr>
            <p:ph idx="1"/>
          </p:nvPr>
        </p:nvSpPr>
        <p:spPr>
          <a:xfrm>
            <a:off x="822959" y="1845734"/>
            <a:ext cx="7543801" cy="4278340"/>
          </a:xfrm>
        </p:spPr>
        <p:txBody>
          <a:bodyPr>
            <a:normAutofit/>
          </a:bodyPr>
          <a:lstStyle/>
          <a:p>
            <a:pPr marL="174625" indent="-174625">
              <a:lnSpc>
                <a:spcPts val="2100"/>
              </a:lnSpc>
              <a:buFont typeface="Wingdings" panose="05000000000000000000" pitchFamily="2" charset="2"/>
              <a:buChar char="l"/>
            </a:pPr>
            <a:r>
              <a:rPr lang="ja-JP" altLang="en-US" sz="1800" dirty="0" smtClean="0"/>
              <a:t> 旅行者に向けていきたい．</a:t>
            </a:r>
            <a:endParaRPr lang="en-US" altLang="ja-JP" sz="1800" dirty="0" smtClean="0">
              <a:solidFill>
                <a:schemeClr val="tx1"/>
              </a:solidFill>
            </a:endParaRPr>
          </a:p>
          <a:p>
            <a:pPr>
              <a:lnSpc>
                <a:spcPts val="2100"/>
              </a:lnSpc>
              <a:buFont typeface="Wingdings" panose="05000000000000000000" pitchFamily="2" charset="2"/>
              <a:buChar char="l"/>
            </a:pPr>
            <a:r>
              <a:rPr lang="ja-JP" altLang="en-US" sz="1800" dirty="0" smtClean="0">
                <a:solidFill>
                  <a:schemeClr val="tx1"/>
                </a:solidFill>
              </a:rPr>
              <a:t> 同じ改善点を求めるツイートでも言い回しが異なることが</a:t>
            </a:r>
            <a:r>
              <a:rPr lang="ja-JP" altLang="en-US" sz="1800" dirty="0">
                <a:solidFill>
                  <a:schemeClr val="tx1"/>
                </a:solidFill>
              </a:rPr>
              <a:t>あ</a:t>
            </a:r>
            <a:r>
              <a:rPr lang="ja-JP" altLang="en-US" sz="1800" dirty="0" smtClean="0">
                <a:solidFill>
                  <a:schemeClr val="tx1"/>
                </a:solidFill>
              </a:rPr>
              <a:t>る．</a:t>
            </a:r>
            <a:endParaRPr lang="en-US" altLang="ja-JP" sz="1600" dirty="0" smtClean="0">
              <a:solidFill>
                <a:schemeClr val="tx1"/>
              </a:solidFill>
            </a:endParaRPr>
          </a:p>
          <a:p>
            <a:pPr marL="174625" indent="-174625">
              <a:lnSpc>
                <a:spcPts val="2100"/>
              </a:lnSpc>
              <a:buClr>
                <a:srgbClr val="1CADE4"/>
              </a:buClr>
              <a:buFont typeface="Wingdings" panose="05000000000000000000" pitchFamily="2" charset="2"/>
              <a:buChar char="l"/>
              <a:tabLst>
                <a:tab pos="174625" algn="l"/>
              </a:tabLst>
            </a:pPr>
            <a:r>
              <a:rPr lang="ja-JP" altLang="en-US" sz="1800" dirty="0"/>
              <a:t> </a:t>
            </a:r>
            <a:r>
              <a:rPr lang="ja-JP" altLang="en-US" sz="1800" dirty="0" smtClean="0"/>
              <a:t>不定の推定もしていきたい</a:t>
            </a:r>
            <a:r>
              <a:rPr lang="en-US" altLang="ja-JP" sz="1800" dirty="0" smtClean="0"/>
              <a:t>(</a:t>
            </a:r>
            <a:r>
              <a:rPr lang="ja-JP" altLang="en-US" sz="1800" dirty="0" smtClean="0"/>
              <a:t>特定できなくてもある程度把握できればと　思っている</a:t>
            </a:r>
            <a:r>
              <a:rPr lang="en-US" altLang="ja-JP" sz="1800" dirty="0" smtClean="0"/>
              <a:t>)</a:t>
            </a:r>
            <a:r>
              <a:rPr lang="ja-JP" altLang="en-US" sz="1800" dirty="0" err="1" smtClean="0"/>
              <a:t>．</a:t>
            </a:r>
            <a:endParaRPr lang="en-US" altLang="ja-JP" sz="1800" dirty="0" smtClean="0">
              <a:solidFill>
                <a:schemeClr val="tx1"/>
              </a:solidFill>
            </a:endParaRPr>
          </a:p>
          <a:p>
            <a:pPr marL="174625" indent="-174625">
              <a:lnSpc>
                <a:spcPts val="2100"/>
              </a:lnSpc>
              <a:buClr>
                <a:srgbClr val="1CADE4"/>
              </a:buClr>
              <a:buFont typeface="Wingdings" panose="05000000000000000000" pitchFamily="2" charset="2"/>
              <a:buChar char="l"/>
              <a:tabLst>
                <a:tab pos="174625" algn="l"/>
              </a:tabLst>
            </a:pPr>
            <a:r>
              <a:rPr lang="ja-JP" altLang="en-US" sz="1800" b="1" dirty="0"/>
              <a:t> 取得した投稿を基に，同じ部分での改善点や良い点の投稿数がどれほどあるかを係り受け解析を用いて，分類分けしていく．</a:t>
            </a:r>
            <a:endParaRPr lang="en-US" altLang="ja-JP" sz="1800" b="1" dirty="0"/>
          </a:p>
          <a:p>
            <a:pPr marL="174625" indent="-174625">
              <a:lnSpc>
                <a:spcPts val="2100"/>
              </a:lnSpc>
              <a:buClr>
                <a:srgbClr val="1CADE4"/>
              </a:buClr>
              <a:buFont typeface="Wingdings" panose="05000000000000000000" pitchFamily="2" charset="2"/>
              <a:buChar char="l"/>
              <a:tabLst>
                <a:tab pos="174625" algn="l"/>
              </a:tabLst>
            </a:pPr>
            <a:endParaRPr lang="en-US" altLang="ja-JP" sz="1800" b="1" dirty="0" smtClean="0">
              <a:solidFill>
                <a:schemeClr val="tx1"/>
              </a:solidFill>
            </a:endParaRPr>
          </a:p>
          <a:p>
            <a:pPr marL="0" indent="0">
              <a:lnSpc>
                <a:spcPts val="1900"/>
              </a:lnSpc>
              <a:buClr>
                <a:srgbClr val="1CADE4"/>
              </a:buClr>
              <a:buNone/>
              <a:tabLst>
                <a:tab pos="174625" algn="l"/>
              </a:tabLst>
            </a:pPr>
            <a:endParaRPr lang="en-US" altLang="ja-JP" sz="1800" b="1" dirty="0">
              <a:solidFill>
                <a:srgbClr val="FF0000"/>
              </a:solidFill>
            </a:endParaRPr>
          </a:p>
          <a:p>
            <a:pPr marL="0" indent="0">
              <a:lnSpc>
                <a:spcPts val="1900"/>
              </a:lnSpc>
              <a:buClr>
                <a:srgbClr val="1CADE4"/>
              </a:buClr>
              <a:buNone/>
              <a:tabLst>
                <a:tab pos="174625" algn="l"/>
              </a:tabLst>
            </a:pPr>
            <a:endParaRPr lang="en-US" altLang="ja-JP" sz="1800" b="1" dirty="0" smtClean="0">
              <a:solidFill>
                <a:srgbClr val="FF0000"/>
              </a:solidFill>
            </a:endParaRPr>
          </a:p>
          <a:p>
            <a:pPr marL="0" indent="0">
              <a:lnSpc>
                <a:spcPts val="1900"/>
              </a:lnSpc>
              <a:buClr>
                <a:srgbClr val="1CADE4"/>
              </a:buClr>
              <a:buNone/>
              <a:tabLst>
                <a:tab pos="174625" algn="l"/>
              </a:tabLst>
            </a:pPr>
            <a:r>
              <a:rPr lang="ja-JP" altLang="en-US" sz="1800" b="1" dirty="0" smtClean="0">
                <a:solidFill>
                  <a:srgbClr val="FF0000"/>
                </a:solidFill>
              </a:rPr>
              <a:t>駅</a:t>
            </a:r>
            <a:r>
              <a:rPr lang="ja-JP" altLang="en-US" sz="1800" b="1" dirty="0">
                <a:solidFill>
                  <a:srgbClr val="FF0000"/>
                </a:solidFill>
              </a:rPr>
              <a:t>の良い点，改善すべき点</a:t>
            </a:r>
            <a:r>
              <a:rPr lang="ja-JP" altLang="en-US" sz="1800" b="1" dirty="0" smtClean="0">
                <a:solidFill>
                  <a:srgbClr val="FF0000"/>
                </a:solidFill>
              </a:rPr>
              <a:t>が駅ごとに把握</a:t>
            </a:r>
            <a:r>
              <a:rPr lang="ja-JP" altLang="en-US" sz="1800" b="1" dirty="0">
                <a:solidFill>
                  <a:srgbClr val="FF0000"/>
                </a:solidFill>
              </a:rPr>
              <a:t>できるようになる．</a:t>
            </a:r>
            <a:endParaRPr lang="en-US" altLang="ja-JP" sz="1800" b="1" dirty="0">
              <a:solidFill>
                <a:srgbClr val="FF0000"/>
              </a:solidFill>
            </a:endParaRPr>
          </a:p>
          <a:p>
            <a:pPr>
              <a:lnSpc>
                <a:spcPts val="2600"/>
              </a:lnSpc>
              <a:buFont typeface="Wingdings" panose="05000000000000000000" pitchFamily="2" charset="2"/>
              <a:buChar char="l"/>
            </a:pPr>
            <a:endParaRPr lang="en-US" altLang="ja-JP" sz="1800"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下矢印 4"/>
          <p:cNvSpPr/>
          <p:nvPr/>
        </p:nvSpPr>
        <p:spPr>
          <a:xfrm>
            <a:off x="3513220" y="4355432"/>
            <a:ext cx="1332641" cy="799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95267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73026"/>
            <a:ext cx="7543800" cy="764337"/>
          </a:xfrm>
        </p:spPr>
        <p:txBody>
          <a:bodyPr/>
          <a:lstStyle/>
          <a:p>
            <a:r>
              <a:rPr lang="ja-JP" altLang="en-US" dirty="0" smtClean="0"/>
              <a:t>実装</a:t>
            </a:r>
            <a:r>
              <a:rPr lang="ja-JP" altLang="en-US" dirty="0"/>
              <a:t>図</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タイトル 1"/>
          <p:cNvSpPr>
            <a:spLocks noGrp="1"/>
          </p:cNvSpPr>
          <p:nvPr>
            <p:ph idx="1"/>
          </p:nvPr>
        </p:nvSpPr>
        <p:spPr>
          <a:xfrm>
            <a:off x="2" y="1845734"/>
            <a:ext cx="8729803" cy="4272844"/>
          </a:xfrm>
        </p:spPr>
        <p:txBody>
          <a:bodyPr>
            <a:normAutofit fontScale="97500" lnSpcReduction="10000"/>
          </a:bodyPr>
          <a:lstStyle/>
          <a:p>
            <a:r>
              <a:rPr lang="en-US" altLang="ja-JP" sz="1800" dirty="0">
                <a:latin typeface="+mj-ea"/>
                <a:cs typeface="Arial Unicode MS" panose="020B0604020202020204" pitchFamily="50" charset="-128"/>
              </a:rPr>
              <a:t>                                              </a:t>
            </a:r>
          </a:p>
          <a:p>
            <a:r>
              <a:rPr lang="en-US" altLang="ja-JP" sz="1800" dirty="0">
                <a:latin typeface="+mj-ea"/>
                <a:cs typeface="Arial Unicode MS" panose="020B0604020202020204" pitchFamily="50" charset="-128"/>
              </a:rPr>
              <a:t>                                          </a:t>
            </a:r>
            <a:r>
              <a:rPr lang="en-US" altLang="ja-JP" sz="1800" dirty="0" smtClean="0">
                <a:latin typeface="+mj-ea"/>
                <a:cs typeface="Arial Unicode MS" panose="020B0604020202020204" pitchFamily="50" charset="-128"/>
              </a:rPr>
              <a:t> </a:t>
            </a:r>
            <a:r>
              <a:rPr lang="ja-JP" altLang="en-US" sz="1400" b="1" dirty="0" smtClean="0">
                <a:solidFill>
                  <a:srgbClr val="FF0000"/>
                </a:solidFill>
                <a:latin typeface="+mj-ea"/>
                <a:cs typeface="Arial Unicode MS" panose="020B0604020202020204" pitchFamily="50" charset="-128"/>
              </a:rPr>
              <a:t>参照</a:t>
            </a:r>
            <a:r>
              <a:rPr lang="en-US" altLang="ja-JP" sz="1800" dirty="0" smtClean="0">
                <a:latin typeface="+mj-ea"/>
                <a:cs typeface="Arial Unicode MS" panose="020B0604020202020204" pitchFamily="50" charset="-128"/>
              </a:rPr>
              <a:t>         </a:t>
            </a:r>
            <a:r>
              <a:rPr lang="en-US" altLang="ja-JP" sz="1800" dirty="0">
                <a:latin typeface="+mj-ea"/>
                <a:cs typeface="Arial Unicode MS" panose="020B0604020202020204" pitchFamily="50" charset="-128"/>
              </a:rPr>
              <a:t/>
            </a:r>
            <a:br>
              <a:rPr lang="en-US" altLang="ja-JP" sz="1800" dirty="0">
                <a:latin typeface="+mj-ea"/>
                <a:cs typeface="Arial Unicode MS" panose="020B0604020202020204" pitchFamily="50" charset="-128"/>
              </a:rPr>
            </a:br>
            <a:r>
              <a:rPr lang="en-US" altLang="ja-JP" sz="1800" dirty="0">
                <a:latin typeface="+mj-ea"/>
                <a:cs typeface="Arial Unicode MS" panose="020B0604020202020204" pitchFamily="50" charset="-128"/>
              </a:rPr>
              <a:t/>
            </a:r>
            <a:br>
              <a:rPr lang="en-US" altLang="ja-JP" sz="1800" dirty="0">
                <a:latin typeface="+mj-ea"/>
                <a:cs typeface="Arial Unicode MS" panose="020B0604020202020204" pitchFamily="50" charset="-128"/>
              </a:rPr>
            </a:br>
            <a:r>
              <a:rPr lang="ja-JP" altLang="en-US" sz="1800" dirty="0" smtClean="0">
                <a:latin typeface="+mj-ea"/>
                <a:cs typeface="Arial Unicode MS" panose="020B0604020202020204" pitchFamily="50" charset="-128"/>
              </a:rPr>
              <a:t>　　　　　　　　　　　　　　</a:t>
            </a:r>
            <a:endParaRPr lang="en-US" altLang="ja-JP" sz="1800" dirty="0" smtClean="0">
              <a:latin typeface="+mj-ea"/>
              <a:cs typeface="Arial Unicode MS" panose="020B0604020202020204" pitchFamily="50" charset="-128"/>
            </a:endParaRPr>
          </a:p>
          <a:p>
            <a:r>
              <a:rPr lang="ja-JP" altLang="en-US" sz="1800" b="1" dirty="0">
                <a:solidFill>
                  <a:srgbClr val="FF0000"/>
                </a:solidFill>
                <a:latin typeface="+mj-ea"/>
                <a:cs typeface="Arial Unicode MS" panose="020B0604020202020204" pitchFamily="50" charset="-128"/>
              </a:rPr>
              <a:t>　</a:t>
            </a:r>
            <a:r>
              <a:rPr lang="ja-JP" altLang="en-US" sz="18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 </a:t>
            </a:r>
            <a:r>
              <a:rPr lang="ja-JP" altLang="en-US" sz="1400" b="1" dirty="0" smtClean="0">
                <a:solidFill>
                  <a:srgbClr val="FF0000"/>
                </a:solidFill>
                <a:latin typeface="+mj-ea"/>
                <a:cs typeface="Arial Unicode MS" panose="020B0604020202020204" pitchFamily="50" charset="-128"/>
              </a:rPr>
              <a:t>       </a:t>
            </a:r>
            <a:r>
              <a:rPr lang="ja-JP" altLang="en-US" sz="18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ＭＳ Ｐゴシック" panose="020B0600070205080204" pitchFamily="50" charset="-128"/>
                <a:cs typeface="Arial Unicode MS" panose="020B0604020202020204" pitchFamily="50" charset="-128"/>
              </a:rPr>
              <a:t> </a:t>
            </a:r>
            <a:r>
              <a:rPr lang="ja-JP" altLang="en-US" sz="1400" b="1" dirty="0" smtClean="0">
                <a:solidFill>
                  <a:srgbClr val="FF0000"/>
                </a:solidFill>
                <a:latin typeface="ＭＳ Ｐゴシック" panose="020B0600070205080204" pitchFamily="50" charset="-128"/>
                <a:cs typeface="Arial Unicode MS" panose="020B0604020202020204" pitchFamily="50" charset="-128"/>
              </a:rPr>
              <a:t>      </a:t>
            </a:r>
            <a:r>
              <a:rPr lang="ja-JP" altLang="en-US" sz="14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　</a:t>
            </a:r>
            <a:endParaRPr lang="en-US" altLang="ja-JP" sz="1400" b="1" dirty="0" smtClean="0">
              <a:solidFill>
                <a:srgbClr val="FF0000"/>
              </a:solidFill>
              <a:latin typeface="+mj-ea"/>
              <a:cs typeface="Arial Unicode MS" panose="020B0604020202020204" pitchFamily="50" charset="-128"/>
            </a:endParaRPr>
          </a:p>
          <a:p>
            <a:r>
              <a:rPr lang="en-US" altLang="ja-JP" sz="1400" b="1" dirty="0">
                <a:solidFill>
                  <a:srgbClr val="FF0000"/>
                </a:solidFill>
                <a:latin typeface="+mj-ea"/>
                <a:cs typeface="Arial Unicode MS" panose="020B0604020202020204" pitchFamily="50" charset="-128"/>
              </a:rPr>
              <a:t> </a:t>
            </a:r>
            <a:r>
              <a:rPr lang="en-US" altLang="ja-JP" sz="1400" b="1" dirty="0" smtClean="0">
                <a:solidFill>
                  <a:srgbClr val="FF0000"/>
                </a:solidFill>
                <a:latin typeface="+mj-ea"/>
                <a:cs typeface="Arial Unicode MS" panose="020B0604020202020204" pitchFamily="50" charset="-128"/>
              </a:rPr>
              <a:t>                                                                                     </a:t>
            </a:r>
          </a:p>
          <a:p>
            <a:r>
              <a:rPr lang="ja-JP" altLang="en-US" sz="1400" b="1" dirty="0" smtClean="0">
                <a:solidFill>
                  <a:srgbClr val="FF0000"/>
                </a:solidFill>
                <a:latin typeface="+mj-ea"/>
                <a:cs typeface="Arial Unicode MS" panose="020B0604020202020204" pitchFamily="50" charset="-128"/>
              </a:rPr>
              <a:t>                                                                                    係り受け</a:t>
            </a:r>
            <a:r>
              <a:rPr lang="ja-JP" altLang="en-US" sz="1400" b="1" dirty="0" smtClean="0">
                <a:solidFill>
                  <a:srgbClr val="FF0000"/>
                </a:solidFill>
                <a:latin typeface="+mj-ea"/>
                <a:cs typeface="Arial Unicode MS" panose="020B0604020202020204" pitchFamily="50" charset="-128"/>
              </a:rPr>
              <a:t>解析</a:t>
            </a:r>
            <a:endParaRPr lang="en-US" altLang="ja-JP" sz="1400" b="1" dirty="0">
              <a:solidFill>
                <a:srgbClr val="FF0000"/>
              </a:solidFill>
              <a:latin typeface="+mj-ea"/>
              <a:cs typeface="Arial Unicode MS" panose="020B0604020202020204" pitchFamily="50" charset="-128"/>
            </a:endParaRPr>
          </a:p>
          <a:p>
            <a:r>
              <a:rPr lang="ja-JP" altLang="en-US" sz="1400" b="1" dirty="0" smtClean="0">
                <a:solidFill>
                  <a:srgbClr val="FF0000"/>
                </a:solidFill>
                <a:latin typeface="+mj-ea"/>
                <a:cs typeface="Arial Unicode MS" panose="020B0604020202020204" pitchFamily="50" charset="-128"/>
              </a:rPr>
              <a:t>　　　　　　　　　　　　　　　　　　　　　　　　　　　　　　　</a:t>
            </a:r>
            <a:endParaRPr lang="en-US" altLang="ja-JP" sz="1400" b="1" dirty="0">
              <a:solidFill>
                <a:srgbClr val="FF0000"/>
              </a:solidFill>
              <a:latin typeface="+mj-ea"/>
              <a:cs typeface="Arial Unicode MS" panose="020B0604020202020204" pitchFamily="50" charset="-128"/>
            </a:endParaRPr>
          </a:p>
          <a:p>
            <a:pPr lvl="0">
              <a:buClr>
                <a:srgbClr val="1CADE4"/>
              </a:buClr>
            </a:pPr>
            <a:r>
              <a:rPr lang="en-US" altLang="ja-JP" sz="1600" dirty="0"/>
              <a:t>                                             </a:t>
            </a:r>
            <a:r>
              <a:rPr lang="ja-JP" altLang="en-US" sz="1600" dirty="0"/>
              <a:t>　　　　　　　　</a:t>
            </a:r>
            <a:r>
              <a:rPr lang="en-US" altLang="ja-JP" sz="1600" dirty="0"/>
              <a:t/>
            </a:r>
            <a:br>
              <a:rPr lang="en-US" altLang="ja-JP" sz="1600" dirty="0"/>
            </a:br>
            <a:r>
              <a:rPr lang="ja-JP" altLang="en-US" sz="1600" dirty="0"/>
              <a:t>　　　　　　　　　　　　</a:t>
            </a:r>
            <a:endParaRPr lang="en-US" altLang="ja-JP" sz="1400" b="1" dirty="0">
              <a:solidFill>
                <a:srgbClr val="FF0000"/>
              </a:solidFill>
            </a:endParaRPr>
          </a:p>
          <a:p>
            <a:r>
              <a:rPr lang="ja-JP" altLang="en-US" sz="1600" dirty="0"/>
              <a:t>　　　    　　  </a:t>
            </a:r>
            <a:r>
              <a:rPr lang="en-US" altLang="ja-JP" sz="1600" dirty="0"/>
              <a:t>  </a:t>
            </a:r>
            <a:r>
              <a:rPr lang="en-US" altLang="ja-JP" dirty="0"/>
              <a:t/>
            </a:r>
            <a:br>
              <a:rPr lang="en-US" altLang="ja-JP" dirty="0"/>
            </a:br>
            <a:r>
              <a:rPr lang="en-US" altLang="ja-JP" sz="1800" dirty="0">
                <a:solidFill>
                  <a:schemeClr val="tx1"/>
                </a:solidFill>
              </a:rPr>
              <a:t>                                                    </a:t>
            </a:r>
            <a:r>
              <a:rPr lang="en-US" altLang="ja-JP" sz="1800" dirty="0" smtClean="0">
                <a:solidFill>
                  <a:schemeClr val="tx1"/>
                </a:solidFill>
              </a:rPr>
              <a:t>  </a:t>
            </a:r>
            <a:r>
              <a:rPr lang="ja-JP" altLang="en-US" sz="1400" dirty="0" smtClean="0">
                <a:solidFill>
                  <a:schemeClr val="tx1"/>
                </a:solidFill>
              </a:rPr>
              <a:t>ファイル    </a:t>
            </a:r>
            <a:r>
              <a:rPr lang="ja-JP" altLang="en-US" sz="1400" b="1" dirty="0" smtClean="0">
                <a:solidFill>
                  <a:srgbClr val="FF0000"/>
                </a:solidFill>
              </a:rPr>
              <a:t>取得</a:t>
            </a:r>
            <a:r>
              <a:rPr lang="ja-JP" altLang="en-US" sz="1400" dirty="0" smtClean="0">
                <a:solidFill>
                  <a:schemeClr val="tx1"/>
                </a:solidFill>
              </a:rPr>
              <a:t>         </a:t>
            </a:r>
            <a:r>
              <a:rPr lang="en-US" altLang="ja-JP" sz="1400" dirty="0" smtClean="0">
                <a:solidFill>
                  <a:schemeClr val="tx1"/>
                </a:solidFill>
              </a:rPr>
              <a:t>SNS</a:t>
            </a:r>
            <a:r>
              <a:rPr lang="ja-JP" altLang="en-US" sz="1400" dirty="0" smtClean="0">
                <a:solidFill>
                  <a:schemeClr val="tx1"/>
                </a:solidFill>
              </a:rPr>
              <a:t>        </a:t>
            </a:r>
            <a:r>
              <a:rPr lang="ja-JP" altLang="en-US" sz="1400" b="1" dirty="0">
                <a:solidFill>
                  <a:srgbClr val="FF0000"/>
                </a:solidFill>
              </a:rPr>
              <a:t>投稿</a:t>
            </a:r>
            <a:r>
              <a:rPr lang="en-US" altLang="ja-JP" sz="1400" dirty="0">
                <a:solidFill>
                  <a:srgbClr val="FF0000"/>
                </a:solidFill>
              </a:rPr>
              <a:t>    </a:t>
            </a:r>
            <a:r>
              <a:rPr lang="en-US" altLang="ja-JP" sz="1400" dirty="0">
                <a:solidFill>
                  <a:schemeClr val="tx1"/>
                </a:solidFill>
              </a:rPr>
              <a:t> </a:t>
            </a:r>
            <a:r>
              <a:rPr lang="ja-JP" altLang="en-US" sz="1400" dirty="0" smtClean="0">
                <a:solidFill>
                  <a:schemeClr val="tx1"/>
                </a:solidFill>
              </a:rPr>
              <a:t>投稿者</a:t>
            </a:r>
            <a:endParaRPr lang="en-US" altLang="ja-JP" sz="1400" dirty="0">
              <a:solidFill>
                <a:schemeClr val="tx1"/>
              </a:solidFill>
            </a:endParaRPr>
          </a:p>
          <a:p>
            <a:r>
              <a:rPr lang="en-US" altLang="ja-JP" sz="1800" dirty="0" smtClean="0">
                <a:solidFill>
                  <a:schemeClr val="tx1"/>
                </a:solidFill>
              </a:rPr>
              <a:t>                                </a:t>
            </a:r>
            <a:endParaRPr lang="en-US" altLang="ja-JP" sz="1400" b="1" dirty="0">
              <a:solidFill>
                <a:srgbClr val="FF0000"/>
              </a:solidFill>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743" y="4472259"/>
            <a:ext cx="779302" cy="779302"/>
          </a:xfrm>
          <a:prstGeom prst="rect">
            <a:avLst/>
          </a:prstGeom>
        </p:spPr>
      </p:pic>
      <p:sp>
        <p:nvSpPr>
          <p:cNvPr id="8" name="左矢印 7"/>
          <p:cNvSpPr/>
          <p:nvPr/>
        </p:nvSpPr>
        <p:spPr>
          <a:xfrm>
            <a:off x="4972984" y="4639976"/>
            <a:ext cx="924458" cy="431848"/>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sp>
        <p:nvSpPr>
          <p:cNvPr id="3" name="正方形/長方形 2"/>
          <p:cNvSpPr/>
          <p:nvPr/>
        </p:nvSpPr>
        <p:spPr>
          <a:xfrm>
            <a:off x="1101197" y="3663872"/>
            <a:ext cx="2123554" cy="60008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Google</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Maps</a:t>
            </a:r>
          </a:p>
          <a:p>
            <a:pPr algn="ctr"/>
            <a:r>
              <a:rPr kumimoji="1" lang="en-US" altLang="ja-JP" sz="16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吹き出</a:t>
            </a:r>
            <a:r>
              <a:rPr kumimoji="1" lang="ja-JP" altLang="en-US" sz="16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し表示</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p>
        </p:txBody>
      </p:sp>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9831" y="4196790"/>
            <a:ext cx="1140183" cy="855137"/>
          </a:xfrm>
          <a:prstGeom prst="rect">
            <a:avLst/>
          </a:prstGeom>
        </p:spPr>
      </p:pic>
      <p:sp>
        <p:nvSpPr>
          <p:cNvPr id="16" name="左矢印 15"/>
          <p:cNvSpPr/>
          <p:nvPr/>
        </p:nvSpPr>
        <p:spPr>
          <a:xfrm>
            <a:off x="6705627" y="4794963"/>
            <a:ext cx="816202" cy="358792"/>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4436" y="4428331"/>
            <a:ext cx="1140183" cy="855137"/>
          </a:xfrm>
          <a:prstGeom prst="rect">
            <a:avLst/>
          </a:prstGeom>
        </p:spPr>
      </p:pic>
      <p:sp>
        <p:nvSpPr>
          <p:cNvPr id="19" name="正方形/長方形 18"/>
          <p:cNvSpPr/>
          <p:nvPr/>
        </p:nvSpPr>
        <p:spPr>
          <a:xfrm>
            <a:off x="1314144" y="4891587"/>
            <a:ext cx="1655220" cy="39750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モバイル端末</a:t>
            </a:r>
          </a:p>
        </p:txBody>
      </p:sp>
      <p:sp>
        <p:nvSpPr>
          <p:cNvPr id="9" name="下矢印 8"/>
          <p:cNvSpPr/>
          <p:nvPr/>
        </p:nvSpPr>
        <p:spPr>
          <a:xfrm>
            <a:off x="2000087" y="4263961"/>
            <a:ext cx="394854" cy="631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4044540" y="2913528"/>
            <a:ext cx="1149708" cy="65322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KNP</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上矢印 20"/>
          <p:cNvSpPr/>
          <p:nvPr/>
        </p:nvSpPr>
        <p:spPr>
          <a:xfrm>
            <a:off x="4432822" y="3521010"/>
            <a:ext cx="324076" cy="9512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矢印 21"/>
          <p:cNvSpPr/>
          <p:nvPr/>
        </p:nvSpPr>
        <p:spPr>
          <a:xfrm rot="16200000">
            <a:off x="3180548" y="2002916"/>
            <a:ext cx="403773" cy="13242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3400" y="4366064"/>
            <a:ext cx="1078844" cy="1078844"/>
          </a:xfrm>
          <a:prstGeom prst="rect">
            <a:avLst/>
          </a:prstGeom>
        </p:spPr>
      </p:pic>
      <p:sp>
        <p:nvSpPr>
          <p:cNvPr id="18" name="正方形/長方形 17"/>
          <p:cNvSpPr/>
          <p:nvPr/>
        </p:nvSpPr>
        <p:spPr>
          <a:xfrm>
            <a:off x="4030261" y="2272730"/>
            <a:ext cx="1163987" cy="62507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Python</a:t>
            </a:r>
          </a:p>
        </p:txBody>
      </p:sp>
      <p:sp>
        <p:nvSpPr>
          <p:cNvPr id="24" name="正方形/長方形 23"/>
          <p:cNvSpPr/>
          <p:nvPr/>
        </p:nvSpPr>
        <p:spPr>
          <a:xfrm>
            <a:off x="1453021" y="2181276"/>
            <a:ext cx="1265837" cy="807982"/>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解析結果</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下矢印 24"/>
          <p:cNvSpPr/>
          <p:nvPr/>
        </p:nvSpPr>
        <p:spPr>
          <a:xfrm>
            <a:off x="1999889" y="3001477"/>
            <a:ext cx="394854" cy="699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3782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189434</TotalTime>
  <Words>1929</Words>
  <Application>Microsoft Office PowerPoint</Application>
  <PresentationFormat>画面に合わせる (4:3)</PresentationFormat>
  <Paragraphs>364</Paragraphs>
  <Slides>35</Slides>
  <Notes>5</Notes>
  <HiddenSlides>17</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35</vt:i4>
      </vt:variant>
    </vt:vector>
  </HeadingPairs>
  <TitlesOfParts>
    <vt:vector size="44" baseType="lpstr">
      <vt:lpstr>Arial Unicode MS</vt:lpstr>
      <vt:lpstr>ＭＳ Ｐゴシック</vt:lpstr>
      <vt:lpstr>メイリオ</vt:lpstr>
      <vt:lpstr>Arial</vt:lpstr>
      <vt:lpstr>Calibri</vt:lpstr>
      <vt:lpstr>Calibri Light</vt:lpstr>
      <vt:lpstr>FuturaExtended</vt:lpstr>
      <vt:lpstr>Wingdings</vt:lpstr>
      <vt:lpstr>レトロスペクト</vt:lpstr>
      <vt:lpstr>PowerPoint プレゼンテーション</vt:lpstr>
      <vt:lpstr>研究背景</vt:lpstr>
      <vt:lpstr>関連研究(1)</vt:lpstr>
      <vt:lpstr>関連研究(2)</vt:lpstr>
      <vt:lpstr>研究動機</vt:lpstr>
      <vt:lpstr>研究課題</vt:lpstr>
      <vt:lpstr>係り受けについて</vt:lpstr>
      <vt:lpstr>本研究のアプローチ</vt:lpstr>
      <vt:lpstr>実装図</vt:lpstr>
      <vt:lpstr>実装図</vt:lpstr>
      <vt:lpstr>実装</vt:lpstr>
      <vt:lpstr>母体について</vt:lpstr>
      <vt:lpstr>分析データの一例</vt:lpstr>
      <vt:lpstr>係り受け解析の一例</vt:lpstr>
      <vt:lpstr>地図上に示す一例</vt:lpstr>
      <vt:lpstr>実験目的</vt:lpstr>
      <vt:lpstr>実験(1/)</vt:lpstr>
      <vt:lpstr>今後の予定</vt:lpstr>
      <vt:lpstr>実験(2/)</vt:lpstr>
      <vt:lpstr>関連研究(1)</vt:lpstr>
      <vt:lpstr>実験</vt:lpstr>
      <vt:lpstr>PowerPoint プレゼンテーション</vt:lpstr>
      <vt:lpstr>実験方法(1)</vt:lpstr>
      <vt:lpstr>実験(1)</vt:lpstr>
      <vt:lpstr>実験(2)</vt:lpstr>
      <vt:lpstr>実験(1)</vt:lpstr>
      <vt:lpstr>提案システム</vt:lpstr>
      <vt:lpstr>研究動機(2)･･･クラスタリング</vt:lpstr>
      <vt:lpstr>実験(2)</vt:lpstr>
      <vt:lpstr>研究動機(3)･･･係り受け</vt:lpstr>
      <vt:lpstr>研究動機</vt:lpstr>
      <vt:lpstr>実験(3)</vt:lpstr>
      <vt:lpstr>言い回しが類似している言葉</vt:lpstr>
      <vt:lpstr>単語の一例</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鉄道における課題とその解決策の提案</dc:title>
  <dc:creator>齊藤昭平</dc:creator>
  <cp:lastModifiedBy>齊藤昭平</cp:lastModifiedBy>
  <cp:revision>941</cp:revision>
  <cp:lastPrinted>2017-07-25T08:59:50Z</cp:lastPrinted>
  <dcterms:created xsi:type="dcterms:W3CDTF">2017-05-11T07:09:22Z</dcterms:created>
  <dcterms:modified xsi:type="dcterms:W3CDTF">2017-12-20T03:01:33Z</dcterms:modified>
</cp:coreProperties>
</file>