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3"/>
  </p:notesMasterIdLst>
  <p:sldIdLst>
    <p:sldId id="256" r:id="rId2"/>
    <p:sldId id="260" r:id="rId3"/>
    <p:sldId id="264" r:id="rId4"/>
    <p:sldId id="268" r:id="rId5"/>
    <p:sldId id="269" r:id="rId6"/>
    <p:sldId id="258" r:id="rId7"/>
    <p:sldId id="277" r:id="rId8"/>
    <p:sldId id="275" r:id="rId9"/>
    <p:sldId id="278" r:id="rId10"/>
    <p:sldId id="280" r:id="rId11"/>
    <p:sldId id="27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451"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84489-060F-438E-A463-947989947B33}" type="datetimeFigureOut">
              <a:rPr kumimoji="1" lang="ja-JP" altLang="en-US" smtClean="0"/>
              <a:t>2017/10/11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B5048-AAA5-4C8D-B5EA-AF3F1C82061C}" type="slidenum">
              <a:rPr kumimoji="1" lang="ja-JP" altLang="en-US" smtClean="0"/>
              <a:t>‹#›</a:t>
            </a:fld>
            <a:endParaRPr kumimoji="1" lang="ja-JP" altLang="en-US"/>
          </a:p>
        </p:txBody>
      </p:sp>
    </p:spTree>
    <p:extLst>
      <p:ext uri="{BB962C8B-B14F-4D97-AF65-F5344CB8AC3E}">
        <p14:creationId xmlns:p14="http://schemas.microsoft.com/office/powerpoint/2010/main" val="23535208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7D56EB2-CB1B-4316-9C15-E1F9FED7AC78}" type="datetime1">
              <a:rPr kumimoji="1" lang="ja-JP" altLang="en-US" smtClean="0"/>
              <a:t>2017/10/11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5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5E8918D-2A46-434B-9D4E-66D6A7FD302A}" type="datetime1">
              <a:rPr kumimoji="1" lang="ja-JP" altLang="en-US" smtClean="0"/>
              <a:t>2017/10/11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48566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0DA224B-4CE3-4249-B97B-A802F3D10A5D}" type="datetime1">
              <a:rPr kumimoji="1" lang="ja-JP" altLang="en-US" smtClean="0"/>
              <a:t>2017/10/11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7731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0E9196D-3C42-4BEC-AA9D-238DAFB9A1E1}" type="datetime1">
              <a:rPr kumimoji="1" lang="ja-JP" altLang="en-US" smtClean="0"/>
              <a:t>2017/10/11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351193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95368D-564A-4595-9DCC-6BB5CFBFD051}" type="datetime1">
              <a:rPr kumimoji="1" lang="ja-JP" altLang="en-US" smtClean="0"/>
              <a:t>2017/10/11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37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B72AC9-93E9-46F6-ABA9-FDE97C0754F4}" type="datetime1">
              <a:rPr kumimoji="1" lang="ja-JP" altLang="en-US" smtClean="0"/>
              <a:t>2017/10/11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412957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EC9C626-E4EE-450C-8B75-4A04BF9B886B}" type="datetime1">
              <a:rPr kumimoji="1" lang="ja-JP" altLang="en-US" smtClean="0"/>
              <a:t>2017/10/11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53783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DE4D8F-7F8C-48BD-B803-5D088F75E2E4}" type="datetime1">
              <a:rPr kumimoji="1" lang="ja-JP" altLang="en-US" smtClean="0"/>
              <a:t>2017/10/11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4091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5FCB39-31AE-44E4-959B-06AF02188DB6}" type="datetime1">
              <a:rPr kumimoji="1" lang="ja-JP" altLang="en-US" smtClean="0"/>
              <a:t>2017/10/11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76781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19EC9F-80B9-44D9-B414-BFCC9B3710F6}" type="datetime1">
              <a:rPr kumimoji="1" lang="ja-JP" altLang="en-US" smtClean="0"/>
              <a:t>2017/10/11</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3576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A17C15-CE80-457A-87B1-19420599E25D}" type="datetime1">
              <a:rPr kumimoji="1" lang="ja-JP" altLang="en-US" smtClean="0"/>
              <a:t>2017/10/11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9569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66E515A-824B-4A09-BA10-737C6F7942D7}" type="datetime1">
              <a:rPr kumimoji="1" lang="ja-JP" altLang="en-US" smtClean="0"/>
              <a:t>2017/10/11</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D5277CD-FC43-488C-8F46-3B9FAD93CC08}"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29581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628800"/>
            <a:ext cx="8532440" cy="2554983"/>
          </a:xfrm>
        </p:spPr>
        <p:txBody>
          <a:bodyPr>
            <a:normAutofit/>
          </a:bodyPr>
          <a:lstStyle/>
          <a:p>
            <a:r>
              <a:rPr lang="ja-JP" altLang="en-US" sz="5400" dirty="0" smtClean="0">
                <a:latin typeface="メイリオ" panose="020B0604030504040204" pitchFamily="50" charset="-128"/>
                <a:ea typeface="メイリオ" panose="020B0604030504040204" pitchFamily="50" charset="-128"/>
              </a:rPr>
              <a:t>電車乗り換えサービスに</a:t>
            </a:r>
            <a:r>
              <a:rPr lang="en-US" altLang="ja-JP" sz="5400" dirty="0" smtClean="0">
                <a:latin typeface="メイリオ" panose="020B0604030504040204" pitchFamily="50" charset="-128"/>
                <a:ea typeface="メイリオ" panose="020B0604030504040204" pitchFamily="50" charset="-128"/>
              </a:rPr>
              <a:t/>
            </a:r>
            <a:br>
              <a:rPr lang="en-US" altLang="ja-JP" sz="5400" dirty="0" smtClean="0">
                <a:latin typeface="メイリオ" panose="020B0604030504040204" pitchFamily="50" charset="-128"/>
                <a:ea typeface="メイリオ" panose="020B0604030504040204" pitchFamily="50" charset="-128"/>
              </a:rPr>
            </a:br>
            <a:r>
              <a:rPr lang="ja-JP" altLang="en-US" sz="5400" dirty="0" smtClean="0">
                <a:latin typeface="メイリオ" panose="020B0604030504040204" pitchFamily="50" charset="-128"/>
                <a:ea typeface="メイリオ" panose="020B0604030504040204" pitchFamily="50" charset="-128"/>
              </a:rPr>
              <a:t>おける歩行推薦の検討</a:t>
            </a:r>
            <a:endParaRPr kumimoji="1" lang="ja-JP" altLang="en-US" sz="54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noAutofit/>
          </a:bodyPr>
          <a:lstStyle/>
          <a:p>
            <a:r>
              <a:rPr lang="ja-JP" altLang="en-US" dirty="0" smtClean="0">
                <a:solidFill>
                  <a:schemeClr val="tx1"/>
                </a:solidFill>
                <a:latin typeface="メイリオ" panose="020B0604030504040204" pitchFamily="50" charset="-128"/>
                <a:ea typeface="メイリオ" panose="020B0604030504040204" pitchFamily="50" charset="-128"/>
              </a:rPr>
              <a:t>指導教員：鷹野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孝</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典 准教授</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学籍番号：</a:t>
            </a:r>
            <a:r>
              <a:rPr lang="en-US" altLang="ja-JP" dirty="0" smtClean="0">
                <a:solidFill>
                  <a:schemeClr val="tx1"/>
                </a:solidFill>
                <a:latin typeface="メイリオ" panose="020B0604030504040204" pitchFamily="50" charset="-128"/>
                <a:ea typeface="メイリオ" panose="020B0604030504040204" pitchFamily="50" charset="-128"/>
              </a:rPr>
              <a:t>1321083</a:t>
            </a:r>
          </a:p>
          <a:p>
            <a:r>
              <a:rPr kumimoji="1" lang="ja-JP" altLang="en-US" dirty="0" smtClean="0">
                <a:solidFill>
                  <a:schemeClr val="tx1"/>
                </a:solidFill>
                <a:latin typeface="メイリオ" panose="020B0604030504040204" pitchFamily="50" charset="-128"/>
                <a:ea typeface="メイリオ" panose="020B0604030504040204" pitchFamily="50" charset="-128"/>
              </a:rPr>
              <a:t>氏名：梅谷 大樹</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285419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歩行推薦の例（</a:t>
            </a:r>
            <a:r>
              <a:rPr lang="en-US" altLang="ja-JP" dirty="0">
                <a:latin typeface="メイリオ" panose="020B0604030504040204" pitchFamily="50" charset="-128"/>
                <a:ea typeface="メイリオ" panose="020B0604030504040204" pitchFamily="50" charset="-128"/>
              </a:rPr>
              <a:t>2</a:t>
            </a:r>
            <a:r>
              <a:rPr kumimoji="1"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400" dirty="0" smtClean="0">
                <a:latin typeface="メイリオ" panose="020B0604030504040204" pitchFamily="50" charset="-128"/>
                <a:ea typeface="メイリオ" panose="020B0604030504040204" pitchFamily="50" charset="-128"/>
              </a:rPr>
              <a:t>乗り換える時に駅との距離が近い場合</a:t>
            </a:r>
            <a:endParaRPr kumimoji="1" lang="en-US" altLang="ja-JP" sz="2400" dirty="0" smtClean="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（例：西新宿→新宿→東新宿）</a:t>
            </a:r>
            <a:endParaRPr lang="en-US" altLang="ja-JP" sz="2400" dirty="0" smtClean="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乗り換えを使うよりも歩いた方が良い距離ならば徒歩の道を推薦</a:t>
            </a:r>
            <a:endParaRPr kumimoji="1" lang="ja-JP" altLang="en-US" sz="22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10</a:t>
            </a:fld>
            <a:endParaRPr kumimoji="1" lang="ja-JP" altLang="en-US" sz="2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617194"/>
            <a:ext cx="5871603" cy="2346840"/>
          </a:xfrm>
          <a:prstGeom prst="rect">
            <a:avLst/>
          </a:prstGeom>
        </p:spPr>
      </p:pic>
    </p:spTree>
    <p:extLst>
      <p:ext uri="{BB962C8B-B14F-4D97-AF65-F5344CB8AC3E}">
        <p14:creationId xmlns:p14="http://schemas.microsoft.com/office/powerpoint/2010/main" val="2798114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今後の予定</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z="2400" dirty="0" smtClean="0"/>
              <a:t> </a:t>
            </a:r>
            <a:r>
              <a:rPr lang="ja-JP" altLang="en-US" sz="2400" dirty="0" smtClean="0">
                <a:latin typeface="メイリオ" panose="020B0604030504040204" pitchFamily="50" charset="-128"/>
                <a:ea typeface="メイリオ" panose="020B0604030504040204" pitchFamily="50" charset="-128"/>
              </a:rPr>
              <a:t>実装</a:t>
            </a:r>
            <a:r>
              <a:rPr lang="ja-JP" altLang="en-US" sz="2400" dirty="0" smtClean="0">
                <a:latin typeface="メイリオ" panose="020B0604030504040204" pitchFamily="50" charset="-128"/>
                <a:ea typeface="メイリオ" panose="020B0604030504040204" pitchFamily="50" charset="-128"/>
              </a:rPr>
              <a:t>，実験開始</a:t>
            </a:r>
            <a:endParaRPr lang="en-US" altLang="ja-JP" sz="2400" dirty="0"/>
          </a:p>
          <a:p>
            <a:pPr lvl="1">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地図から距離を計算して消費カロリーを計算する．（何キロ歩いたらケーキ何個分のカロリーを消費する，など）</a:t>
            </a:r>
            <a:endParaRPr lang="en-US" altLang="ja-JP" sz="22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en-US" altLang="ja-JP" sz="2200" dirty="0" smtClean="0">
                <a:latin typeface="メイリオ" panose="020B0604030504040204" pitchFamily="50" charset="-128"/>
                <a:ea typeface="メイリオ" panose="020B0604030504040204" pitchFamily="50" charset="-128"/>
              </a:rPr>
              <a:t>Google</a:t>
            </a:r>
            <a:r>
              <a:rPr lang="ja-JP" altLang="en-US" sz="2200" dirty="0" smtClean="0">
                <a:latin typeface="メイリオ" panose="020B0604030504040204" pitchFamily="50" charset="-128"/>
                <a:ea typeface="メイリオ" panose="020B0604030504040204" pitchFamily="50" charset="-128"/>
              </a:rPr>
              <a:t> </a:t>
            </a:r>
            <a:r>
              <a:rPr lang="en-US" altLang="ja-JP" sz="2200" dirty="0" smtClean="0">
                <a:latin typeface="メイリオ" panose="020B0604030504040204" pitchFamily="50" charset="-128"/>
                <a:ea typeface="メイリオ" panose="020B0604030504040204" pitchFamily="50" charset="-128"/>
              </a:rPr>
              <a:t>map API</a:t>
            </a:r>
            <a:r>
              <a:rPr lang="ja-JP" altLang="en-US" sz="2200" dirty="0" smtClean="0">
                <a:latin typeface="メイリオ" panose="020B0604030504040204" pitchFamily="50" charset="-128"/>
                <a:ea typeface="メイリオ" panose="020B0604030504040204" pitchFamily="50" charset="-128"/>
              </a:rPr>
              <a:t>を</a:t>
            </a:r>
            <a:r>
              <a:rPr lang="ja-JP" altLang="en-US" sz="2200" dirty="0" smtClean="0">
                <a:latin typeface="メイリオ" panose="020B0604030504040204" pitchFamily="50" charset="-128"/>
                <a:ea typeface="メイリオ" panose="020B0604030504040204" pitchFamily="50" charset="-128"/>
              </a:rPr>
              <a:t>取得．</a:t>
            </a:r>
            <a:endParaRPr lang="en-US" altLang="ja-JP" sz="2200" dirty="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en-US" altLang="ja-JP" sz="2400" dirty="0" smtClean="0">
                <a:latin typeface="メイリオ" panose="020B0604030504040204" pitchFamily="50" charset="-128"/>
                <a:ea typeface="メイリオ" panose="020B0604030504040204" pitchFamily="50" charset="-128"/>
              </a:rPr>
              <a:t> 12</a:t>
            </a:r>
            <a:r>
              <a:rPr lang="ja-JP" altLang="en-US" sz="2400" dirty="0" smtClean="0">
                <a:latin typeface="メイリオ" panose="020B0604030504040204" pitchFamily="50" charset="-128"/>
                <a:ea typeface="メイリオ" panose="020B0604030504040204" pitchFamily="50" charset="-128"/>
              </a:rPr>
              <a:t>月 執筆開始</a:t>
            </a: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11</a:t>
            </a:fld>
            <a:endParaRPr kumimoji="1" lang="ja-JP" altLang="en-US" sz="2400" dirty="0"/>
          </a:p>
        </p:txBody>
      </p:sp>
    </p:spTree>
    <p:extLst>
      <p:ext uri="{BB962C8B-B14F-4D97-AF65-F5344CB8AC3E}">
        <p14:creationId xmlns:p14="http://schemas.microsoft.com/office/powerpoint/2010/main" val="2005642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395478" indent="-285750">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経路検索をした結果複雑なルートが検索されてしまい，運動する機会を失ってしまっている．</a:t>
            </a:r>
            <a:endParaRPr lang="en-US" altLang="ja-JP" sz="2400" dirty="0" smtClean="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電車</a:t>
            </a:r>
            <a:r>
              <a:rPr lang="ja-JP" altLang="en-US" sz="2400" dirty="0" smtClean="0">
                <a:latin typeface="メイリオ" panose="020B0604030504040204" pitchFamily="50" charset="-128"/>
                <a:ea typeface="メイリオ" panose="020B0604030504040204" pitchFamily="50" charset="-128"/>
              </a:rPr>
              <a:t>の乗り換え時に駅の距離が近い場合がある．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281" y="4172184"/>
            <a:ext cx="2160240" cy="1790993"/>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692904" y="4315942"/>
            <a:ext cx="933277" cy="1503475"/>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7842" y="4172184"/>
            <a:ext cx="2160240" cy="1790993"/>
          </a:xfrm>
          <a:prstGeom prst="rect">
            <a:avLst/>
          </a:prstGeom>
        </p:spPr>
      </p:pic>
    </p:spTree>
    <p:extLst>
      <p:ext uri="{BB962C8B-B14F-4D97-AF65-F5344CB8AC3E}">
        <p14:creationId xmlns:p14="http://schemas.microsoft.com/office/powerpoint/2010/main" val="1902088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65562" y="1916832"/>
            <a:ext cx="7543801" cy="4023360"/>
          </a:xfrm>
        </p:spPr>
        <p:txBody>
          <a:bodyPr>
            <a:normAutofit fontScale="77500" lnSpcReduction="20000"/>
          </a:bodyPr>
          <a:lstStyle/>
          <a:p>
            <a:pPr>
              <a:lnSpc>
                <a:spcPct val="120000"/>
              </a:lnSpc>
              <a:buFont typeface="Wingdings" panose="05000000000000000000" pitchFamily="2" charset="2"/>
              <a:buChar char="l"/>
            </a:pPr>
            <a:r>
              <a:rPr lang="ja-JP" altLang="en-US" sz="2400" b="1" dirty="0" smtClean="0">
                <a:latin typeface="メイリオ" panose="020B0604030504040204" pitchFamily="50" charset="-128"/>
                <a:ea typeface="メイリオ" panose="020B0604030504040204" pitchFamily="50" charset="-128"/>
              </a:rPr>
              <a:t> 健康管理アプリケーションの開発</a:t>
            </a:r>
            <a:r>
              <a:rPr lang="ja-JP" altLang="en-US" sz="2200" b="1" dirty="0" smtClean="0">
                <a:latin typeface="メイリオ" panose="020B0604030504040204" pitchFamily="50" charset="-128"/>
                <a:ea typeface="メイリオ" panose="020B0604030504040204" pitchFamily="50" charset="-128"/>
              </a:rPr>
              <a:t>（</a:t>
            </a:r>
            <a:r>
              <a:rPr lang="en-US" altLang="ja-JP" sz="2200" b="1" dirty="0" smtClean="0">
                <a:latin typeface="メイリオ" panose="020B0604030504040204" pitchFamily="50" charset="-128"/>
                <a:ea typeface="メイリオ" panose="020B0604030504040204" pitchFamily="50" charset="-128"/>
              </a:rPr>
              <a:t>2014</a:t>
            </a:r>
            <a:r>
              <a:rPr lang="ja-JP" altLang="en-US" sz="2200" b="1" dirty="0" smtClean="0">
                <a:latin typeface="メイリオ" panose="020B0604030504040204" pitchFamily="50" charset="-128"/>
                <a:ea typeface="メイリオ" panose="020B0604030504040204" pitchFamily="50" charset="-128"/>
                <a:sym typeface="Wingdings" panose="05000000000000000000" pitchFamily="2" charset="2"/>
              </a:rPr>
              <a:t>）</a:t>
            </a:r>
            <a:endParaRPr lang="en-US" altLang="ja-JP" sz="2200" b="1" dirty="0" smtClean="0">
              <a:latin typeface="メイリオ" panose="020B0604030504040204" pitchFamily="50" charset="-128"/>
              <a:ea typeface="メイリオ" panose="020B0604030504040204" pitchFamily="50" charset="-128"/>
              <a:sym typeface="Wingdings" panose="05000000000000000000" pitchFamily="2" charset="2"/>
            </a:endParaRPr>
          </a:p>
          <a:p>
            <a:pPr lvl="1">
              <a:lnSpc>
                <a:spcPct val="120000"/>
              </a:lnSpc>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sym typeface="Wingdings" panose="05000000000000000000" pitchFamily="2" charset="2"/>
              </a:rPr>
              <a:t>走行</a:t>
            </a:r>
            <a:r>
              <a:rPr lang="ja-JP" altLang="en-US" sz="2200" dirty="0">
                <a:latin typeface="メイリオ" panose="020B0604030504040204" pitchFamily="50" charset="-128"/>
                <a:ea typeface="メイリオ" panose="020B0604030504040204" pitchFamily="50" charset="-128"/>
                <a:sym typeface="Wingdings" panose="05000000000000000000" pitchFamily="2" charset="2"/>
              </a:rPr>
              <a:t>や階段歩行などの数値を</a:t>
            </a:r>
            <a:r>
              <a:rPr lang="en-US" altLang="ja-JP" sz="2200" dirty="0">
                <a:latin typeface="メイリオ" panose="020B0604030504040204" pitchFamily="50" charset="-128"/>
                <a:ea typeface="メイリオ" panose="020B0604030504040204" pitchFamily="50" charset="-128"/>
                <a:sym typeface="Wingdings" panose="05000000000000000000" pitchFamily="2" charset="2"/>
              </a:rPr>
              <a:t>Android</a:t>
            </a:r>
            <a:r>
              <a:rPr lang="ja-JP" altLang="en-US" sz="2200" dirty="0">
                <a:latin typeface="メイリオ" panose="020B0604030504040204" pitchFamily="50" charset="-128"/>
                <a:ea typeface="メイリオ" panose="020B0604030504040204" pitchFamily="50" charset="-128"/>
                <a:sym typeface="Wingdings" panose="05000000000000000000" pitchFamily="2" charset="2"/>
              </a:rPr>
              <a:t>端末に搭載されている加速度センサとジャイロセンサを使用し，データを集計してカロリー計算</a:t>
            </a:r>
            <a:r>
              <a:rPr lang="ja-JP" altLang="en-US" sz="2200" dirty="0" smtClean="0">
                <a:latin typeface="メイリオ" panose="020B0604030504040204" pitchFamily="50" charset="-128"/>
                <a:ea typeface="メイリオ" panose="020B0604030504040204" pitchFamily="50" charset="-128"/>
                <a:sym typeface="Wingdings" panose="05000000000000000000" pitchFamily="2" charset="2"/>
              </a:rPr>
              <a:t>する．</a:t>
            </a:r>
            <a:endParaRPr lang="en-US" altLang="ja-JP" sz="2200" dirty="0">
              <a:latin typeface="メイリオ" panose="020B0604030504040204" pitchFamily="50" charset="-128"/>
              <a:ea typeface="メイリオ" panose="020B0604030504040204" pitchFamily="50" charset="-128"/>
              <a:sym typeface="Wingdings" panose="05000000000000000000" pitchFamily="2" charset="2"/>
            </a:endParaRPr>
          </a:p>
          <a:p>
            <a:pPr>
              <a:lnSpc>
                <a:spcPct val="120000"/>
              </a:lnSpc>
              <a:buFont typeface="Wingdings" panose="05000000000000000000" pitchFamily="2" charset="2"/>
              <a:buChar char="l"/>
            </a:pPr>
            <a:r>
              <a:rPr lang="en-US" altLang="ja-JP" sz="2400" b="1" dirty="0" smtClean="0">
                <a:latin typeface="メイリオ" panose="020B0604030504040204" pitchFamily="50" charset="-128"/>
                <a:ea typeface="メイリオ" panose="020B0604030504040204" pitchFamily="50" charset="-128"/>
              </a:rPr>
              <a:t> </a:t>
            </a:r>
            <a:r>
              <a:rPr lang="ja-JP" altLang="en-US" sz="2400" b="1" dirty="0" smtClean="0">
                <a:latin typeface="メイリオ" panose="020B0604030504040204" pitchFamily="50" charset="-128"/>
                <a:ea typeface="メイリオ" panose="020B0604030504040204" pitchFamily="50" charset="-128"/>
              </a:rPr>
              <a:t>歩道ネットワークを用いた鉄道駅周辺の徒歩移動距離および迂回率の分析（</a:t>
            </a:r>
            <a:r>
              <a:rPr lang="en-US" altLang="ja-JP" sz="2400" b="1" dirty="0" smtClean="0">
                <a:latin typeface="メイリオ" panose="020B0604030504040204" pitchFamily="50" charset="-128"/>
                <a:ea typeface="メイリオ" panose="020B0604030504040204" pitchFamily="50" charset="-128"/>
              </a:rPr>
              <a:t>2006</a:t>
            </a:r>
            <a:r>
              <a:rPr lang="ja-JP" altLang="en-US" sz="2400" b="1" dirty="0" smtClean="0">
                <a:latin typeface="メイリオ" panose="020B0604030504040204" pitchFamily="50" charset="-128"/>
                <a:ea typeface="メイリオ" panose="020B0604030504040204" pitchFamily="50" charset="-128"/>
              </a:rPr>
              <a:t>）</a:t>
            </a:r>
            <a:endParaRPr lang="en-US" altLang="ja-JP" sz="2400" b="1" dirty="0" smtClean="0">
              <a:latin typeface="メイリオ" panose="020B0604030504040204" pitchFamily="50" charset="-128"/>
              <a:ea typeface="メイリオ" panose="020B0604030504040204" pitchFamily="50" charset="-128"/>
            </a:endParaRPr>
          </a:p>
          <a:p>
            <a:pPr lvl="1">
              <a:lnSpc>
                <a:spcPct val="120000"/>
              </a:lnSpc>
              <a:buFont typeface="Wingdings" panose="05000000000000000000" pitchFamily="2" charset="2"/>
              <a:buChar char="Ø"/>
            </a:pPr>
            <a:r>
              <a:rPr lang="en-US" altLang="ja-JP" sz="2200" dirty="0" smtClean="0">
                <a:latin typeface="メイリオ" panose="020B0604030504040204" pitchFamily="50" charset="-128"/>
                <a:ea typeface="メイリオ" panose="020B0604030504040204" pitchFamily="50" charset="-128"/>
              </a:rPr>
              <a:t>GIS</a:t>
            </a:r>
            <a:r>
              <a:rPr lang="ja-JP" altLang="en-US" sz="2200" dirty="0" smtClean="0">
                <a:latin typeface="メイリオ" panose="020B0604030504040204" pitchFamily="50" charset="-128"/>
                <a:ea typeface="メイリオ" panose="020B0604030504040204" pitchFamily="50" charset="-128"/>
              </a:rPr>
              <a:t>上で歩道ネットワークを作成し，駅から周辺施設までの徒歩移動距離と迂回率を算出する．</a:t>
            </a:r>
            <a:endParaRPr lang="en-US" altLang="ja-JP" sz="2200" dirty="0" smtClean="0">
              <a:latin typeface="メイリオ" panose="020B0604030504040204" pitchFamily="50" charset="-128"/>
              <a:ea typeface="メイリオ" panose="020B0604030504040204" pitchFamily="50" charset="-128"/>
            </a:endParaRPr>
          </a:p>
          <a:p>
            <a:pPr>
              <a:lnSpc>
                <a:spcPct val="120000"/>
              </a:lnSpc>
              <a:buFont typeface="Wingdings" panose="05000000000000000000" pitchFamily="2" charset="2"/>
              <a:buChar char="l"/>
            </a:pPr>
            <a:r>
              <a:rPr lang="ja-JP" altLang="en-US" sz="2400" b="1" dirty="0" smtClean="0">
                <a:latin typeface="メイリオ" panose="020B0604030504040204" pitchFamily="50" charset="-128"/>
                <a:ea typeface="メイリオ" panose="020B0604030504040204" pitchFamily="50" charset="-128"/>
              </a:rPr>
              <a:t>幹線鉄道の乗換駅における乗換環境の評価に関する研究（</a:t>
            </a:r>
            <a:r>
              <a:rPr lang="en-US" altLang="ja-JP" sz="2400" b="1" dirty="0" smtClean="0">
                <a:latin typeface="メイリオ" panose="020B0604030504040204" pitchFamily="50" charset="-128"/>
                <a:ea typeface="メイリオ" panose="020B0604030504040204" pitchFamily="50" charset="-128"/>
              </a:rPr>
              <a:t>2008</a:t>
            </a:r>
            <a:r>
              <a:rPr lang="ja-JP" altLang="en-US" sz="2400" b="1" dirty="0" smtClean="0">
                <a:latin typeface="メイリオ" panose="020B0604030504040204" pitchFamily="50" charset="-128"/>
                <a:ea typeface="メイリオ" panose="020B0604030504040204" pitchFamily="50" charset="-128"/>
              </a:rPr>
              <a:t>）</a:t>
            </a:r>
            <a:endParaRPr lang="en-US" altLang="ja-JP" sz="2400" b="1" dirty="0" smtClean="0">
              <a:latin typeface="メイリオ" panose="020B0604030504040204" pitchFamily="50" charset="-128"/>
              <a:ea typeface="メイリオ" panose="020B0604030504040204" pitchFamily="50" charset="-128"/>
            </a:endParaRPr>
          </a:p>
          <a:p>
            <a:pPr lvl="1">
              <a:lnSpc>
                <a:spcPct val="120000"/>
              </a:lnSpc>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乗換の利便性，快適性，確実性等の改善による効果を把握して，乗換環境の総合的評価手法を構築することを目標としている．</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3</a:t>
            </a:fld>
            <a:endParaRPr kumimoji="1" lang="ja-JP" altLang="en-US" sz="2400" dirty="0"/>
          </a:p>
        </p:txBody>
      </p:sp>
    </p:spTree>
    <p:extLst>
      <p:ext uri="{BB962C8B-B14F-4D97-AF65-F5344CB8AC3E}">
        <p14:creationId xmlns:p14="http://schemas.microsoft.com/office/powerpoint/2010/main" val="935415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kumimoji="1" lang="ja-JP" altLang="en-US" dirty="0" smtClean="0">
                <a:latin typeface="メイリオ" panose="020B0604030504040204" pitchFamily="50" charset="-128"/>
                <a:ea typeface="メイリオ" panose="020B0604030504040204" pitchFamily="50" charset="-128"/>
              </a:rPr>
              <a:t>課題</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t> </a:t>
            </a:r>
            <a:r>
              <a:rPr lang="ja-JP" altLang="en-US" sz="2400" dirty="0" smtClean="0">
                <a:latin typeface="メイリオ" panose="020B0604030504040204" pitchFamily="50" charset="-128"/>
                <a:ea typeface="メイリオ" panose="020B0604030504040204" pitchFamily="50" charset="-128"/>
              </a:rPr>
              <a:t>利用者がシステムを使用する際には摂取カロリーを導き出すために必要な情報を入力するが，量が多いため入力に手間がかかってしまう．</a:t>
            </a: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kumimoji="1"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土地勘のなく電車で移動するしかない人にもわかりやすいように推薦する．</a:t>
            </a:r>
            <a:endParaRPr lang="en-US" altLang="ja-JP" sz="24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4</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8" y="4463632"/>
            <a:ext cx="1700808" cy="1700808"/>
          </a:xfrm>
          <a:prstGeom prst="rect">
            <a:avLst/>
          </a:prstGeom>
        </p:spPr>
      </p:pic>
    </p:spTree>
    <p:extLst>
      <p:ext uri="{BB962C8B-B14F-4D97-AF65-F5344CB8AC3E}">
        <p14:creationId xmlns:p14="http://schemas.microsoft.com/office/powerpoint/2010/main" val="475414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2628" indent="-342900">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電車</a:t>
            </a:r>
            <a:r>
              <a:rPr lang="ja-JP" altLang="en-US" sz="2400" dirty="0">
                <a:latin typeface="メイリオ" panose="020B0604030504040204" pitchFamily="50" charset="-128"/>
                <a:ea typeface="メイリオ" panose="020B0604030504040204" pitchFamily="50" charset="-128"/>
              </a:rPr>
              <a:t>を乗り換える際に歩いて行けるような</a:t>
            </a:r>
            <a:r>
              <a:rPr lang="ja-JP" altLang="en-US" sz="2400" dirty="0" smtClean="0">
                <a:latin typeface="メイリオ" panose="020B0604030504040204" pitchFamily="50" charset="-128"/>
                <a:ea typeface="メイリオ" panose="020B0604030504040204" pitchFamily="50" charset="-128"/>
              </a:rPr>
              <a:t>距離ならば，</a:t>
            </a:r>
            <a:r>
              <a:rPr lang="ja-JP" altLang="en-US" sz="2400" dirty="0">
                <a:latin typeface="メイリオ" panose="020B0604030504040204" pitchFamily="50" charset="-128"/>
                <a:ea typeface="メイリオ" panose="020B0604030504040204" pitchFamily="50" charset="-128"/>
              </a:rPr>
              <a:t>徒歩</a:t>
            </a:r>
            <a:r>
              <a:rPr lang="ja-JP" altLang="en-US" sz="2400" dirty="0" smtClean="0">
                <a:latin typeface="メイリオ" panose="020B0604030504040204" pitchFamily="50" charset="-128"/>
                <a:ea typeface="メイリオ" panose="020B0604030504040204" pitchFamily="50" charset="-128"/>
              </a:rPr>
              <a:t>の道</a:t>
            </a:r>
            <a:r>
              <a:rPr lang="ja-JP" altLang="en-US" sz="2400" dirty="0">
                <a:latin typeface="メイリオ" panose="020B0604030504040204" pitchFamily="50" charset="-128"/>
                <a:ea typeface="メイリオ" panose="020B0604030504040204" pitchFamily="50" charset="-128"/>
              </a:rPr>
              <a:t>を推薦</a:t>
            </a:r>
            <a:r>
              <a:rPr lang="ja-JP" altLang="en-US" sz="2400" dirty="0" smtClean="0">
                <a:latin typeface="メイリオ" panose="020B0604030504040204" pitchFamily="50" charset="-128"/>
                <a:ea typeface="メイリオ" panose="020B0604030504040204" pitchFamily="50" charset="-128"/>
              </a:rPr>
              <a:t>する．その道を歩くことで消費されるカロリーを計算して表示する．</a:t>
            </a:r>
            <a:endParaRPr lang="en-US" altLang="ja-JP" sz="2400" dirty="0" smtClean="0">
              <a:latin typeface="メイリオ" panose="020B0604030504040204" pitchFamily="50" charset="-128"/>
              <a:ea typeface="メイリオ" panose="020B0604030504040204" pitchFamily="50" charset="-128"/>
            </a:endParaRPr>
          </a:p>
          <a:p>
            <a:pPr marL="452628" indent="-342900">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a:p>
            <a:pPr marL="452628" indent="-342900">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スマートフォンを使うことで外出時など，どこにいても手軽にカロリー計算をできるようにする．</a:t>
            </a:r>
            <a:endParaRPr lang="en-US" altLang="ja-JP" sz="2400" dirty="0" smtClean="0">
              <a:latin typeface="メイリオ" panose="020B0604030504040204" pitchFamily="50" charset="-128"/>
              <a:ea typeface="メイリオ" panose="020B0604030504040204" pitchFamily="50" charset="-128"/>
            </a:endParaRPr>
          </a:p>
          <a:p>
            <a:pPr marL="160020" indent="0">
              <a:buNone/>
            </a:pPr>
            <a:endParaRPr lang="en-US" altLang="ja-JP" sz="2400" dirty="0" smtClean="0">
              <a:latin typeface="メイリオ" panose="020B0604030504040204" pitchFamily="50" charset="-128"/>
              <a:ea typeface="メイリオ" panose="020B0604030504040204" pitchFamily="50" charset="-128"/>
            </a:endParaRPr>
          </a:p>
          <a:p>
            <a:pPr marL="160020" indent="0" algn="ctr">
              <a:buNone/>
            </a:pPr>
            <a:r>
              <a:rPr lang="ja-JP" altLang="en-US" sz="2400" b="1" dirty="0" smtClean="0">
                <a:latin typeface="メイリオ" panose="020B0604030504040204" pitchFamily="50" charset="-128"/>
                <a:ea typeface="メイリオ" panose="020B0604030504040204" pitchFamily="50" charset="-128"/>
              </a:rPr>
              <a:t>電車移動の際にも体を動かす動機付けができる．</a:t>
            </a:r>
            <a:endParaRPr lang="en-US" altLang="ja-JP" sz="2400" b="1" dirty="0" smtClean="0">
              <a:latin typeface="メイリオ" panose="020B0604030504040204" pitchFamily="50" charset="-128"/>
              <a:ea typeface="メイリオ" panose="020B0604030504040204" pitchFamily="50" charset="-128"/>
            </a:endParaRPr>
          </a:p>
          <a:p>
            <a:pPr marL="445770" indent="-285750">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5</a:t>
            </a:fld>
            <a:endParaRPr kumimoji="1" lang="ja-JP" altLang="en-US" sz="2400" dirty="0"/>
          </a:p>
        </p:txBody>
      </p:sp>
      <p:sp>
        <p:nvSpPr>
          <p:cNvPr id="5" name="楕円 4"/>
          <p:cNvSpPr/>
          <p:nvPr/>
        </p:nvSpPr>
        <p:spPr>
          <a:xfrm>
            <a:off x="1043608" y="4293096"/>
            <a:ext cx="7128792" cy="1440159"/>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8605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提案システム</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65562" y="1844824"/>
            <a:ext cx="7543801" cy="4023360"/>
          </a:xfrm>
        </p:spPr>
        <p:txBody>
          <a:bodyPr>
            <a:normAutofit fontScale="85000" lnSpcReduction="20000"/>
          </a:bodyPr>
          <a:lstStyle/>
          <a:p>
            <a:pPr>
              <a:lnSpc>
                <a:spcPct val="120000"/>
              </a:lnSpc>
              <a:buFont typeface="Wingdings" panose="05000000000000000000" pitchFamily="2" charset="2"/>
              <a:buChar char="l"/>
            </a:pPr>
            <a:r>
              <a:rPr lang="ja-JP" altLang="en-US" sz="2600" dirty="0" smtClean="0"/>
              <a:t> </a:t>
            </a:r>
            <a:r>
              <a:rPr lang="ja-JP" altLang="en-US" sz="2600" dirty="0" smtClean="0">
                <a:latin typeface="メイリオ" panose="020B0604030504040204" pitchFamily="50" charset="-128"/>
                <a:ea typeface="メイリオ" panose="020B0604030504040204" pitchFamily="50" charset="-128"/>
              </a:rPr>
              <a:t>電車の経路から乗換時に歩いて行ける距離ならば，そのルートを線で引き推薦する．</a:t>
            </a:r>
            <a:endParaRPr lang="en-US" altLang="ja-JP" sz="2600" dirty="0" smtClean="0">
              <a:latin typeface="メイリオ" panose="020B0604030504040204" pitchFamily="50" charset="-128"/>
              <a:ea typeface="メイリオ" panose="020B0604030504040204" pitchFamily="50" charset="-128"/>
            </a:endParaRPr>
          </a:p>
          <a:p>
            <a:pPr>
              <a:lnSpc>
                <a:spcPct val="120000"/>
              </a:lnSpc>
              <a:buFont typeface="Wingdings" panose="05000000000000000000" pitchFamily="2" charset="2"/>
              <a:buChar char="l"/>
            </a:pPr>
            <a:r>
              <a:rPr lang="ja-JP" altLang="en-US" sz="2600" dirty="0" smtClean="0">
                <a:latin typeface="メイリオ" panose="020B0604030504040204" pitchFamily="50" charset="-128"/>
                <a:ea typeface="メイリオ" panose="020B0604030504040204" pitchFamily="50" charset="-128"/>
              </a:rPr>
              <a:t>地図を使ってカロリーを消費させるにはどのぐらいの距離を歩くかを表示</a:t>
            </a:r>
            <a:r>
              <a:rPr lang="ja-JP" altLang="en-US" sz="2400" dirty="0" smtClean="0">
                <a:latin typeface="メイリオ" panose="020B0604030504040204" pitchFamily="50" charset="-128"/>
                <a:ea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ケーキ</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個分を消費するには現在地から何キロ歩く．</a:t>
            </a:r>
            <a:endParaRPr lang="en-US" altLang="ja-JP" sz="2000" dirty="0" smtClean="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その逆として歩いた距離をケーキ数個分などスイーツの個数で表示する．</a:t>
            </a:r>
            <a:endParaRPr lang="en-US" altLang="ja-JP" sz="2000" dirty="0" smtClean="0">
              <a:latin typeface="メイリオ" panose="020B0604030504040204" pitchFamily="50" charset="-128"/>
              <a:ea typeface="メイリオ" panose="020B0604030504040204" pitchFamily="50" charset="-128"/>
            </a:endParaRPr>
          </a:p>
          <a:p>
            <a:pPr lvl="1">
              <a:lnSpc>
                <a:spcPct val="120000"/>
              </a:lnSpc>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計</a:t>
            </a:r>
            <a:r>
              <a:rPr lang="ja-JP" altLang="en-US" sz="2000" dirty="0" smtClean="0">
                <a:latin typeface="メイリオ" panose="020B0604030504040204" pitchFamily="50" charset="-128"/>
                <a:ea typeface="メイリオ" panose="020B0604030504040204" pitchFamily="50" charset="-128"/>
              </a:rPr>
              <a:t>算式：消費カロリー</a:t>
            </a:r>
            <a:r>
              <a:rPr lang="en-US" altLang="ja-JP" sz="2000" dirty="0" smtClean="0">
                <a:latin typeface="メイリオ" panose="020B0604030504040204" pitchFamily="50" charset="-128"/>
                <a:ea typeface="メイリオ" panose="020B0604030504040204" pitchFamily="50" charset="-128"/>
              </a:rPr>
              <a:t>(kcal)=METs×</a:t>
            </a:r>
            <a:r>
              <a:rPr lang="ja-JP" altLang="en-US" sz="2000" dirty="0" smtClean="0">
                <a:latin typeface="メイリオ" panose="020B0604030504040204" pitchFamily="50" charset="-128"/>
                <a:ea typeface="メイリオ" panose="020B0604030504040204" pitchFamily="50" charset="-128"/>
              </a:rPr>
              <a:t>運動時間</a:t>
            </a:r>
            <a:r>
              <a:rPr lang="en-US" altLang="ja-JP" sz="2000" dirty="0" smtClean="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h</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体重</a:t>
            </a:r>
            <a:r>
              <a:rPr lang="en-US" altLang="ja-JP" sz="2000" dirty="0" smtClean="0">
                <a:latin typeface="メイリオ" panose="020B0604030504040204" pitchFamily="50" charset="-128"/>
                <a:ea typeface="メイリオ" panose="020B0604030504040204" pitchFamily="50" charset="-128"/>
              </a:rPr>
              <a:t>(kg)×</a:t>
            </a:r>
            <a:r>
              <a:rPr lang="en-US" altLang="ja-JP" sz="2000" dirty="0" smtClean="0">
                <a:latin typeface="メイリオ" panose="020B0604030504040204" pitchFamily="50" charset="-128"/>
                <a:ea typeface="メイリオ" panose="020B0604030504040204" pitchFamily="50" charset="-128"/>
              </a:rPr>
              <a:t>1.05</a:t>
            </a:r>
            <a:endParaRPr lang="en-US" altLang="ja-JP" sz="2000" dirty="0">
              <a:latin typeface="メイリオ" panose="020B0604030504040204" pitchFamily="50" charset="-128"/>
              <a:ea typeface="メイリオ" panose="020B0604030504040204" pitchFamily="50" charset="-128"/>
            </a:endParaRPr>
          </a:p>
          <a:p>
            <a:pPr marL="201168" lvl="1" indent="0">
              <a:lnSpc>
                <a:spcPct val="120000"/>
              </a:lnSpc>
              <a:buNone/>
            </a:pP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(METs</a:t>
            </a:r>
            <a:r>
              <a:rPr lang="ja-JP" altLang="en-US" sz="2000" dirty="0" smtClean="0">
                <a:latin typeface="メイリオ" panose="020B0604030504040204" pitchFamily="50" charset="-128"/>
                <a:ea typeface="メイリオ" panose="020B0604030504040204" pitchFamily="50" charset="-128"/>
              </a:rPr>
              <a:t>：運動や身体活動の強度の単位．ウォーキングの値は</a:t>
            </a:r>
            <a:r>
              <a:rPr lang="en-US" altLang="ja-JP" sz="2000" dirty="0" smtClean="0">
                <a:latin typeface="メイリオ" panose="020B0604030504040204" pitchFamily="50" charset="-128"/>
                <a:ea typeface="メイリオ" panose="020B0604030504040204" pitchFamily="50" charset="-128"/>
              </a:rPr>
              <a:t>3)</a:t>
            </a:r>
            <a:endParaRPr lang="en-US" altLang="ja-JP" sz="2000" dirty="0" smtClean="0">
              <a:latin typeface="メイリオ" panose="020B0604030504040204" pitchFamily="50" charset="-128"/>
              <a:ea typeface="メイリオ" panose="020B0604030504040204" pitchFamily="50" charset="-128"/>
            </a:endParaRPr>
          </a:p>
          <a:p>
            <a:pPr>
              <a:lnSpc>
                <a:spcPct val="120000"/>
              </a:lnSpc>
              <a:buFont typeface="Wingdings" panose="05000000000000000000" pitchFamily="2" charset="2"/>
              <a:buChar char="l"/>
            </a:pPr>
            <a:r>
              <a:rPr lang="ja-JP" altLang="en-US" sz="2600" dirty="0" smtClean="0">
                <a:latin typeface="メイリオ" panose="020B0604030504040204" pitchFamily="50" charset="-128"/>
                <a:ea typeface="メイリオ" panose="020B0604030504040204" pitchFamily="50" charset="-128"/>
              </a:rPr>
              <a:t>参考文献</a:t>
            </a:r>
            <a:endParaRPr lang="en-US" altLang="ja-JP" sz="2600" dirty="0">
              <a:latin typeface="メイリオ" panose="020B0604030504040204" pitchFamily="50" charset="-128"/>
              <a:ea typeface="メイリオ" panose="020B0604030504040204" pitchFamily="50" charset="-128"/>
            </a:endParaRPr>
          </a:p>
          <a:p>
            <a:pPr lvl="1">
              <a:lnSpc>
                <a:spcPct val="120000"/>
              </a:lnSpc>
              <a:buFont typeface="Wingdings" panose="05000000000000000000" pitchFamily="2" charset="2"/>
              <a:buChar char="Ø"/>
            </a:pPr>
            <a:r>
              <a:rPr lang="en-US" altLang="ja-JP" sz="2000" dirty="0" smtClean="0">
                <a:latin typeface="メイリオ" panose="020B0604030504040204" pitchFamily="50" charset="-128"/>
                <a:ea typeface="メイリオ" panose="020B0604030504040204" pitchFamily="50" charset="-128"/>
              </a:rPr>
              <a:t>e-</a:t>
            </a:r>
            <a:r>
              <a:rPr lang="ja-JP" altLang="en-US" sz="2000" dirty="0" smtClean="0">
                <a:latin typeface="メイリオ" panose="020B0604030504040204" pitchFamily="50" charset="-128"/>
                <a:ea typeface="メイリオ" panose="020B0604030504040204" pitchFamily="50" charset="-128"/>
              </a:rPr>
              <a:t>ヘルスネット</a:t>
            </a:r>
            <a:r>
              <a:rPr lang="en-US" altLang="ja-JP" sz="2000" dirty="0">
                <a:latin typeface="メイリオ" panose="020B0604030504040204" pitchFamily="50" charset="-128"/>
                <a:ea typeface="メイリオ" panose="020B0604030504040204" pitchFamily="50" charset="-128"/>
              </a:rPr>
              <a:t>&lt;https://</a:t>
            </a:r>
            <a:r>
              <a:rPr lang="en-US" altLang="ja-JP" sz="2000" dirty="0" smtClean="0">
                <a:latin typeface="メイリオ" panose="020B0604030504040204" pitchFamily="50" charset="-128"/>
                <a:ea typeface="メイリオ" panose="020B0604030504040204" pitchFamily="50" charset="-128"/>
              </a:rPr>
              <a:t>www.e-healthnet.mhlw.go.jp/information/dicionary/exercise/ys-004.html</a:t>
            </a:r>
            <a:r>
              <a:rPr lang="en-US" altLang="ja-JP" sz="2000" dirty="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1933964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提案システムの実行例</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7</a:t>
            </a:fld>
            <a:endParaRPr kumimoji="1" lang="ja-JP" altLang="en-US" sz="2400" dirty="0"/>
          </a:p>
        </p:txBody>
      </p:sp>
      <p:sp>
        <p:nvSpPr>
          <p:cNvPr id="6" name="テキスト ボックス 5"/>
          <p:cNvSpPr txBox="1"/>
          <p:nvPr/>
        </p:nvSpPr>
        <p:spPr>
          <a:xfrm>
            <a:off x="5065586" y="1839159"/>
            <a:ext cx="3333307" cy="4401205"/>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・駅間の距離を青線で引いてルート案内をする．</a:t>
            </a:r>
            <a:endParaRPr kumimoji="1" lang="en-US" altLang="ja-JP" sz="2000" dirty="0" smtClean="0">
              <a:latin typeface="メイリオ" panose="020B0604030504040204" pitchFamily="50" charset="-128"/>
              <a:ea typeface="メイリオ" panose="020B0604030504040204" pitchFamily="50" charset="-128"/>
            </a:endParaRPr>
          </a:p>
          <a:p>
            <a:endParaRPr kumimoji="1" lang="en-US" altLang="ja-JP" sz="2000" dirty="0" smtClean="0">
              <a:latin typeface="メイリオ" panose="020B0604030504040204" pitchFamily="50" charset="-128"/>
              <a:ea typeface="メイリオ" panose="020B0604030504040204" pitchFamily="50" charset="-128"/>
            </a:endParaRPr>
          </a:p>
          <a:p>
            <a:r>
              <a:rPr kumimoji="1" lang="ja-JP" altLang="en-US" sz="2000" dirty="0" smtClean="0">
                <a:latin typeface="メイリオ" panose="020B0604030504040204" pitchFamily="50" charset="-128"/>
                <a:ea typeface="メイリオ" panose="020B0604030504040204" pitchFamily="50" charset="-128"/>
              </a:rPr>
              <a:t>・時間と距離を表示して消費カロリーを計算する．</a:t>
            </a:r>
            <a:endParaRPr kumimoji="1" lang="en-US" altLang="ja-JP" sz="2000" dirty="0" smtClean="0">
              <a:latin typeface="メイリオ" panose="020B0604030504040204" pitchFamily="50" charset="-128"/>
              <a:ea typeface="メイリオ" panose="020B0604030504040204" pitchFamily="50" charset="-128"/>
            </a:endParaRPr>
          </a:p>
          <a:p>
            <a:endParaRPr kumimoji="1" lang="en-US" altLang="ja-JP" sz="2000" dirty="0" smtClean="0">
              <a:latin typeface="メイリオ" panose="020B0604030504040204" pitchFamily="50" charset="-128"/>
              <a:ea typeface="メイリオ" panose="020B0604030504040204" pitchFamily="50" charset="-128"/>
            </a:endParaRPr>
          </a:p>
          <a:p>
            <a:endParaRPr kumimoji="1" lang="en-US" altLang="ja-JP" sz="2000" dirty="0" smtClean="0">
              <a:latin typeface="メイリオ" panose="020B0604030504040204" pitchFamily="50" charset="-128"/>
              <a:ea typeface="メイリオ" panose="020B0604030504040204" pitchFamily="50" charset="-128"/>
            </a:endParaRPr>
          </a:p>
          <a:p>
            <a:endParaRPr kumimoji="1" lang="en-US" altLang="ja-JP" sz="2000" dirty="0">
              <a:latin typeface="メイリオ" panose="020B0604030504040204" pitchFamily="50" charset="-128"/>
              <a:ea typeface="メイリオ" panose="020B0604030504040204" pitchFamily="50" charset="-128"/>
            </a:endParaRPr>
          </a:p>
          <a:p>
            <a:endParaRPr kumimoji="1" lang="en-US" altLang="ja-JP" sz="2000" dirty="0">
              <a:latin typeface="メイリオ" panose="020B0604030504040204" pitchFamily="50" charset="-128"/>
              <a:ea typeface="メイリオ" panose="020B0604030504040204" pitchFamily="50" charset="-128"/>
            </a:endParaRPr>
          </a:p>
          <a:p>
            <a:endParaRPr kumimoji="1" lang="en-US" altLang="ja-JP" sz="2000" dirty="0">
              <a:latin typeface="メイリオ" panose="020B0604030504040204" pitchFamily="50" charset="-128"/>
              <a:ea typeface="メイリオ" panose="020B0604030504040204" pitchFamily="50" charset="-128"/>
            </a:endParaRPr>
          </a:p>
          <a:p>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：現在地　　　：電車</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：目的地　　　</a:t>
            </a:r>
            <a:r>
              <a:rPr kumimoji="1" lang="ja-JP" altLang="en-US" sz="2000" dirty="0" smtClean="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徒歩</a:t>
            </a:r>
            <a:endParaRPr kumimoji="1" lang="en-US" altLang="ja-JP" sz="2000" dirty="0">
              <a:latin typeface="メイリオ" panose="020B0604030504040204" pitchFamily="50" charset="-128"/>
              <a:ea typeface="メイリオ" panose="020B0604030504040204" pitchFamily="50" charset="-128"/>
            </a:endParaRPr>
          </a:p>
          <a:p>
            <a:endParaRPr kumimoji="1" lang="ja-JP" altLang="en-US" sz="2000" dirty="0">
              <a:latin typeface="メイリオ" panose="020B0604030504040204" pitchFamily="50" charset="-128"/>
              <a:ea typeface="メイリオ" panose="020B0604030504040204" pitchFamily="50" charset="-128"/>
            </a:endParaRPr>
          </a:p>
        </p:txBody>
      </p:sp>
      <p:cxnSp>
        <p:nvCxnSpPr>
          <p:cNvPr id="12" name="直線コネクタ 11"/>
          <p:cNvCxnSpPr/>
          <p:nvPr/>
        </p:nvCxnSpPr>
        <p:spPr>
          <a:xfrm>
            <a:off x="6732240" y="5373216"/>
            <a:ext cx="43204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6732240" y="5661248"/>
            <a:ext cx="432048" cy="0"/>
          </a:xfrm>
          <a:prstGeom prst="line">
            <a:avLst/>
          </a:prstGeom>
          <a:ln w="63500">
            <a:prstDash val="solid"/>
          </a:ln>
        </p:spPr>
        <p:style>
          <a:lnRef idx="1">
            <a:schemeClr val="accent2"/>
          </a:lnRef>
          <a:fillRef idx="0">
            <a:schemeClr val="accent2"/>
          </a:fillRef>
          <a:effectRef idx="0">
            <a:schemeClr val="accent2"/>
          </a:effectRef>
          <a:fontRef idx="minor">
            <a:schemeClr val="tx1"/>
          </a:fontRef>
        </p:style>
      </p:cxn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9126" y="5208446"/>
            <a:ext cx="329540" cy="329540"/>
          </a:xfrm>
          <a:prstGeom prst="rect">
            <a:avLst/>
          </a:prstGeom>
        </p:spPr>
      </p:pic>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126" y="5537986"/>
            <a:ext cx="304428" cy="304428"/>
          </a:xfrm>
          <a:prstGeom prst="rect">
            <a:avLst/>
          </a:prstGeom>
        </p:spPr>
      </p:pic>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22248" y="1837407"/>
            <a:ext cx="4022725" cy="4022725"/>
          </a:xfrm>
        </p:spPr>
      </p:pic>
    </p:spTree>
    <p:extLst>
      <p:ext uri="{BB962C8B-B14F-4D97-AF65-F5344CB8AC3E}">
        <p14:creationId xmlns:p14="http://schemas.microsoft.com/office/powerpoint/2010/main" val="622256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現在の進捗</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8</a:t>
            </a:fld>
            <a:endParaRPr kumimoji="1" lang="ja-JP" altLang="en-US" sz="2400" dirty="0"/>
          </a:p>
        </p:txBody>
      </p:sp>
      <p:sp>
        <p:nvSpPr>
          <p:cNvPr id="11" name="テキスト ボックス 10"/>
          <p:cNvSpPr txBox="1"/>
          <p:nvPr/>
        </p:nvSpPr>
        <p:spPr>
          <a:xfrm>
            <a:off x="5545155" y="1877353"/>
            <a:ext cx="2674440" cy="2246769"/>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・入力した開始地点，終了地点，体重を入力</a:t>
            </a:r>
            <a:r>
              <a:rPr kumimoji="1" lang="en-US" altLang="ja-JP" sz="2000" dirty="0" smtClean="0">
                <a:latin typeface="メイリオ" panose="020B0604030504040204" pitchFamily="50" charset="-128"/>
                <a:ea typeface="メイリオ" panose="020B0604030504040204" pitchFamily="50" charset="-128"/>
              </a:rPr>
              <a:t>.</a:t>
            </a:r>
          </a:p>
          <a:p>
            <a:r>
              <a:rPr kumimoji="1" lang="ja-JP" altLang="en-US" sz="2000" dirty="0">
                <a:latin typeface="メイリオ" panose="020B0604030504040204" pitchFamily="50" charset="-128"/>
                <a:ea typeface="メイリオ" panose="020B0604030504040204" pitchFamily="50" charset="-128"/>
              </a:rPr>
              <a:t>・</a:t>
            </a:r>
            <a:r>
              <a:rPr kumimoji="1" lang="en-US" altLang="ja-JP" sz="2000" dirty="0" smtClean="0">
                <a:latin typeface="メイリオ" panose="020B0604030504040204" pitchFamily="50" charset="-128"/>
                <a:ea typeface="メイリオ" panose="020B0604030504040204" pitchFamily="50" charset="-128"/>
              </a:rPr>
              <a:t>2</a:t>
            </a:r>
            <a:r>
              <a:rPr kumimoji="1" lang="ja-JP" altLang="en-US" sz="2000" dirty="0" smtClean="0">
                <a:latin typeface="メイリオ" panose="020B0604030504040204" pitchFamily="50" charset="-128"/>
                <a:ea typeface="メイリオ" panose="020B0604030504040204" pitchFamily="50" charset="-128"/>
              </a:rPr>
              <a:t>点間のルート</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移動距離</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消費カロリーを表示．</a:t>
            </a:r>
            <a:endParaRPr kumimoji="1" lang="en-US" altLang="ja-JP" sz="2000" dirty="0" smtClean="0">
              <a:latin typeface="メイリオ" panose="020B0604030504040204" pitchFamily="50" charset="-128"/>
              <a:ea typeface="メイリオ" panose="020B0604030504040204" pitchFamily="50" charset="-128"/>
            </a:endParaRPr>
          </a:p>
          <a:p>
            <a:endParaRPr kumimoji="1" lang="en-US" altLang="ja-JP" sz="2000" dirty="0" smtClean="0">
              <a:latin typeface="メイリオ" panose="020B0604030504040204" pitchFamily="50" charset="-128"/>
              <a:ea typeface="メイリオ" panose="020B0604030504040204" pitchFamily="50" charset="-128"/>
            </a:endParaRPr>
          </a:p>
        </p:txBody>
      </p:sp>
      <p:cxnSp>
        <p:nvCxnSpPr>
          <p:cNvPr id="32" name="直線矢印コネクタ 31"/>
          <p:cNvCxnSpPr/>
          <p:nvPr/>
        </p:nvCxnSpPr>
        <p:spPr>
          <a:xfrm>
            <a:off x="3131840" y="3789040"/>
            <a:ext cx="504056" cy="64807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821" y="1777677"/>
            <a:ext cx="4557081" cy="4106572"/>
          </a:xfrm>
        </p:spPr>
      </p:pic>
    </p:spTree>
    <p:extLst>
      <p:ext uri="{BB962C8B-B14F-4D97-AF65-F5344CB8AC3E}">
        <p14:creationId xmlns:p14="http://schemas.microsoft.com/office/powerpoint/2010/main" val="2282559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歩行推薦</a:t>
            </a:r>
            <a:r>
              <a:rPr lang="ja-JP" altLang="en-US" dirty="0" smtClean="0">
                <a:latin typeface="メイリオ" panose="020B0604030504040204" pitchFamily="50" charset="-128"/>
                <a:ea typeface="メイリオ" panose="020B0604030504040204" pitchFamily="50" charset="-128"/>
              </a:rPr>
              <a:t>の例（</a:t>
            </a:r>
            <a:r>
              <a:rPr lang="en-US" altLang="ja-JP" dirty="0" smtClean="0">
                <a:latin typeface="メイリオ" panose="020B0604030504040204" pitchFamily="50" charset="-128"/>
                <a:ea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乗り換えの</a:t>
            </a:r>
            <a:r>
              <a:rPr lang="ja-JP" altLang="en-US" sz="2400" dirty="0" smtClean="0">
                <a:latin typeface="メイリオ" panose="020B0604030504040204" pitchFamily="50" charset="-128"/>
                <a:ea typeface="メイリオ" panose="020B0604030504040204" pitchFamily="50" charset="-128"/>
              </a:rPr>
              <a:t>ない路線を利用している場合</a:t>
            </a:r>
            <a:endParaRPr lang="en-US" altLang="ja-JP" sz="2400" dirty="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（例：海老名</a:t>
            </a:r>
            <a:r>
              <a:rPr lang="ja-JP" altLang="en-US" sz="2400" dirty="0" smtClean="0">
                <a:latin typeface="メイリオ" panose="020B0604030504040204" pitchFamily="50" charset="-128"/>
                <a:ea typeface="メイリオ" panose="020B0604030504040204" pitchFamily="50" charset="-128"/>
              </a:rPr>
              <a:t>→横浜</a:t>
            </a:r>
            <a:r>
              <a:rPr lang="ja-JP" altLang="en-US" sz="2400" dirty="0" smtClean="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目的地から</a:t>
            </a:r>
            <a:r>
              <a:rPr lang="en-US" altLang="ja-JP" sz="2200" dirty="0" smtClean="0">
                <a:latin typeface="メイリオ" panose="020B0604030504040204" pitchFamily="50" charset="-128"/>
                <a:ea typeface="メイリオ" panose="020B0604030504040204" pitchFamily="50" charset="-128"/>
              </a:rPr>
              <a:t>2km</a:t>
            </a:r>
            <a:r>
              <a:rPr lang="ja-JP" altLang="en-US" sz="2200" dirty="0">
                <a:latin typeface="メイリオ" panose="020B0604030504040204" pitchFamily="50" charset="-128"/>
                <a:ea typeface="メイリオ" panose="020B0604030504040204" pitchFamily="50" charset="-128"/>
              </a:rPr>
              <a:t>以内</a:t>
            </a:r>
            <a:r>
              <a:rPr lang="ja-JP" altLang="en-US" sz="2200" dirty="0" smtClean="0">
                <a:latin typeface="メイリオ" panose="020B0604030504040204" pitchFamily="50" charset="-128"/>
                <a:ea typeface="メイリオ" panose="020B0604030504040204" pitchFamily="50" charset="-128"/>
              </a:rPr>
              <a:t>の駅から徒歩の</a:t>
            </a:r>
            <a:r>
              <a:rPr lang="ja-JP" altLang="en-US" sz="2200" dirty="0" smtClean="0">
                <a:latin typeface="メイリオ" panose="020B0604030504040204" pitchFamily="50" charset="-128"/>
                <a:ea typeface="メイリオ" panose="020B0604030504040204" pitchFamily="50" charset="-128"/>
              </a:rPr>
              <a:t>道を推薦</a:t>
            </a:r>
            <a:endParaRPr lang="en-US" altLang="ja-JP" dirty="0"/>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9</a:t>
            </a:fld>
            <a:endParaRPr kumimoji="1" lang="ja-JP" altLang="en-US" sz="24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70" y="4180294"/>
            <a:ext cx="7811177" cy="1653683"/>
          </a:xfrm>
          <a:prstGeom prst="rect">
            <a:avLst/>
          </a:prstGeom>
        </p:spPr>
      </p:pic>
    </p:spTree>
    <p:extLst>
      <p:ext uri="{BB962C8B-B14F-4D97-AF65-F5344CB8AC3E}">
        <p14:creationId xmlns:p14="http://schemas.microsoft.com/office/powerpoint/2010/main" val="479678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39354</TotalTime>
  <Words>633</Words>
  <Application>Microsoft Office PowerPoint</Application>
  <PresentationFormat>画面に合わせる (4:3)</PresentationFormat>
  <Paragraphs>75</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メイリオ</vt:lpstr>
      <vt:lpstr>Calibri</vt:lpstr>
      <vt:lpstr>Calibri Light</vt:lpstr>
      <vt:lpstr>Wingdings</vt:lpstr>
      <vt:lpstr>レトロスペクト</vt:lpstr>
      <vt:lpstr>電車乗り換えサービスに おける歩行推薦の検討</vt:lpstr>
      <vt:lpstr>研究背景</vt:lpstr>
      <vt:lpstr>関連研究</vt:lpstr>
      <vt:lpstr>研究課題</vt:lpstr>
      <vt:lpstr>本研究のアプローチ</vt:lpstr>
      <vt:lpstr>提案システム</vt:lpstr>
      <vt:lpstr>提案システムの実行例</vt:lpstr>
      <vt:lpstr>現在の進捗</vt:lpstr>
      <vt:lpstr>歩行推薦の例（1）</vt:lpstr>
      <vt:lpstr>歩行推薦の例（2）</vt:lpstr>
      <vt:lpstr>今後の予定</vt:lpstr>
    </vt:vector>
  </TitlesOfParts>
  <Company>神奈川工科大学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スイーツレシピの検索（仮）</dc:title>
  <dc:creator>Administrator</dc:creator>
  <cp:lastModifiedBy>Administrator</cp:lastModifiedBy>
  <cp:revision>303</cp:revision>
  <dcterms:created xsi:type="dcterms:W3CDTF">2017-04-11T02:12:57Z</dcterms:created>
  <dcterms:modified xsi:type="dcterms:W3CDTF">2017-10-11T04:01:43Z</dcterms:modified>
</cp:coreProperties>
</file>