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3"/>
  </p:notesMasterIdLst>
  <p:sldIdLst>
    <p:sldId id="256" r:id="rId2"/>
    <p:sldId id="260" r:id="rId3"/>
    <p:sldId id="264" r:id="rId4"/>
    <p:sldId id="268" r:id="rId5"/>
    <p:sldId id="269" r:id="rId6"/>
    <p:sldId id="258" r:id="rId7"/>
    <p:sldId id="278" r:id="rId8"/>
    <p:sldId id="280" r:id="rId9"/>
    <p:sldId id="277" r:id="rId10"/>
    <p:sldId id="275" r:id="rId11"/>
    <p:sldId id="27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451"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84489-060F-438E-A463-947989947B33}" type="datetimeFigureOut">
              <a:rPr kumimoji="1" lang="ja-JP" altLang="en-US" smtClean="0"/>
              <a:t>2017/10/25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B5048-AAA5-4C8D-B5EA-AF3F1C82061C}" type="slidenum">
              <a:rPr kumimoji="1" lang="ja-JP" altLang="en-US" smtClean="0"/>
              <a:t>‹#›</a:t>
            </a:fld>
            <a:endParaRPr kumimoji="1" lang="ja-JP" altLang="en-US"/>
          </a:p>
        </p:txBody>
      </p:sp>
    </p:spTree>
    <p:extLst>
      <p:ext uri="{BB962C8B-B14F-4D97-AF65-F5344CB8AC3E}">
        <p14:creationId xmlns:p14="http://schemas.microsoft.com/office/powerpoint/2010/main" val="23535208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7D56EB2-CB1B-4316-9C15-E1F9FED7AC78}" type="datetime1">
              <a:rPr kumimoji="1" lang="ja-JP" altLang="en-US" smtClean="0"/>
              <a:t>2017/10/25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5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5E8918D-2A46-434B-9D4E-66D6A7FD302A}" type="datetime1">
              <a:rPr kumimoji="1" lang="ja-JP" altLang="en-US" smtClean="0"/>
              <a:t>2017/10/25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48566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0DA224B-4CE3-4249-B97B-A802F3D10A5D}" type="datetime1">
              <a:rPr kumimoji="1" lang="ja-JP" altLang="en-US" smtClean="0"/>
              <a:t>2017/10/25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7731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0E9196D-3C42-4BEC-AA9D-238DAFB9A1E1}" type="datetime1">
              <a:rPr kumimoji="1" lang="ja-JP" altLang="en-US" smtClean="0"/>
              <a:t>2017/10/25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351193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95368D-564A-4595-9DCC-6BB5CFBFD051}" type="datetime1">
              <a:rPr kumimoji="1" lang="ja-JP" altLang="en-US" smtClean="0"/>
              <a:t>2017/10/25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37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B72AC9-93E9-46F6-ABA9-FDE97C0754F4}" type="datetime1">
              <a:rPr kumimoji="1" lang="ja-JP" altLang="en-US" smtClean="0"/>
              <a:t>2017/10/25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412957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EC9C626-E4EE-450C-8B75-4A04BF9B886B}" type="datetime1">
              <a:rPr kumimoji="1" lang="ja-JP" altLang="en-US" smtClean="0"/>
              <a:t>2017/10/25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53783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DE4D8F-7F8C-48BD-B803-5D088F75E2E4}" type="datetime1">
              <a:rPr kumimoji="1" lang="ja-JP" altLang="en-US" smtClean="0"/>
              <a:t>2017/10/25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4091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5FCB39-31AE-44E4-959B-06AF02188DB6}" type="datetime1">
              <a:rPr kumimoji="1" lang="ja-JP" altLang="en-US" smtClean="0"/>
              <a:t>2017/10/25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76781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19EC9F-80B9-44D9-B414-BFCC9B3710F6}" type="datetime1">
              <a:rPr kumimoji="1" lang="ja-JP" altLang="en-US" smtClean="0"/>
              <a:t>2017/10/25</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3576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A17C15-CE80-457A-87B1-19420599E25D}" type="datetime1">
              <a:rPr kumimoji="1" lang="ja-JP" altLang="en-US" smtClean="0"/>
              <a:t>2017/10/25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9569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66E515A-824B-4A09-BA10-737C6F7942D7}" type="datetime1">
              <a:rPr kumimoji="1" lang="ja-JP" altLang="en-US" smtClean="0"/>
              <a:t>2017/10/25</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D5277CD-FC43-488C-8F46-3B9FAD93CC08}"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29581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628800"/>
            <a:ext cx="8532440" cy="2554983"/>
          </a:xfrm>
        </p:spPr>
        <p:txBody>
          <a:bodyPr>
            <a:normAutofit/>
          </a:bodyPr>
          <a:lstStyle/>
          <a:p>
            <a:r>
              <a:rPr lang="ja-JP" altLang="en-US" sz="5400" dirty="0" smtClean="0">
                <a:latin typeface="メイリオ" panose="020B0604030504040204" pitchFamily="50" charset="-128"/>
                <a:ea typeface="メイリオ" panose="020B0604030504040204" pitchFamily="50" charset="-128"/>
              </a:rPr>
              <a:t>電車乗り換えサービスに</a:t>
            </a:r>
            <a:r>
              <a:rPr lang="en-US" altLang="ja-JP" sz="5400" dirty="0" smtClean="0">
                <a:latin typeface="メイリオ" panose="020B0604030504040204" pitchFamily="50" charset="-128"/>
                <a:ea typeface="メイリオ" panose="020B0604030504040204" pitchFamily="50" charset="-128"/>
              </a:rPr>
              <a:t/>
            </a:r>
            <a:br>
              <a:rPr lang="en-US" altLang="ja-JP" sz="5400" dirty="0" smtClean="0">
                <a:latin typeface="メイリオ" panose="020B0604030504040204" pitchFamily="50" charset="-128"/>
                <a:ea typeface="メイリオ" panose="020B0604030504040204" pitchFamily="50" charset="-128"/>
              </a:rPr>
            </a:br>
            <a:r>
              <a:rPr lang="ja-JP" altLang="en-US" sz="5400" dirty="0" smtClean="0">
                <a:latin typeface="メイリオ" panose="020B0604030504040204" pitchFamily="50" charset="-128"/>
                <a:ea typeface="メイリオ" panose="020B0604030504040204" pitchFamily="50" charset="-128"/>
              </a:rPr>
              <a:t>おける歩行推薦の検討</a:t>
            </a:r>
            <a:endParaRPr kumimoji="1" lang="ja-JP" altLang="en-US" sz="54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noAutofit/>
          </a:bodyPr>
          <a:lstStyle/>
          <a:p>
            <a:r>
              <a:rPr lang="ja-JP" altLang="en-US" dirty="0" smtClean="0">
                <a:solidFill>
                  <a:schemeClr val="tx1"/>
                </a:solidFill>
                <a:latin typeface="メイリオ" panose="020B0604030504040204" pitchFamily="50" charset="-128"/>
                <a:ea typeface="メイリオ" panose="020B0604030504040204" pitchFamily="50" charset="-128"/>
              </a:rPr>
              <a:t>指導教員：鷹野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孝</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典 准教授</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学籍番号：</a:t>
            </a:r>
            <a:r>
              <a:rPr lang="en-US" altLang="ja-JP" dirty="0" smtClean="0">
                <a:solidFill>
                  <a:schemeClr val="tx1"/>
                </a:solidFill>
                <a:latin typeface="メイリオ" panose="020B0604030504040204" pitchFamily="50" charset="-128"/>
                <a:ea typeface="メイリオ" panose="020B0604030504040204" pitchFamily="50" charset="-128"/>
              </a:rPr>
              <a:t>1321083</a:t>
            </a:r>
          </a:p>
          <a:p>
            <a:r>
              <a:rPr kumimoji="1" lang="ja-JP" altLang="en-US" dirty="0" smtClean="0">
                <a:solidFill>
                  <a:schemeClr val="tx1"/>
                </a:solidFill>
                <a:latin typeface="メイリオ" panose="020B0604030504040204" pitchFamily="50" charset="-128"/>
                <a:ea typeface="メイリオ" panose="020B0604030504040204" pitchFamily="50" charset="-128"/>
              </a:rPr>
              <a:t>氏名：梅谷 大樹</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285419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現在の進捗</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10</a:t>
            </a:fld>
            <a:endParaRPr kumimoji="1" lang="ja-JP" altLang="en-US" sz="2400" dirty="0"/>
          </a:p>
        </p:txBody>
      </p:sp>
      <p:sp>
        <p:nvSpPr>
          <p:cNvPr id="11" name="テキスト ボックス 10"/>
          <p:cNvSpPr txBox="1"/>
          <p:nvPr/>
        </p:nvSpPr>
        <p:spPr>
          <a:xfrm>
            <a:off x="5456902" y="1988840"/>
            <a:ext cx="2674440" cy="2554545"/>
          </a:xfrm>
          <a:prstGeom prst="rect">
            <a:avLst/>
          </a:prstGeom>
          <a:noFill/>
        </p:spPr>
        <p:txBody>
          <a:bodyPr wrap="square" rtlCol="0">
            <a:spAutoFit/>
          </a:bodyPr>
          <a:lstStyle/>
          <a:p>
            <a:pPr marL="271463" indent="-271463">
              <a:buClr>
                <a:schemeClr val="accent1"/>
              </a:buClr>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入力</a:t>
            </a:r>
            <a:r>
              <a:rPr kumimoji="1" lang="ja-JP" altLang="en-US" sz="2000" dirty="0" smtClean="0">
                <a:latin typeface="メイリオ" panose="020B0604030504040204" pitchFamily="50" charset="-128"/>
                <a:ea typeface="メイリオ" panose="020B0604030504040204" pitchFamily="50" charset="-128"/>
              </a:rPr>
              <a:t>した開始地点，終了地点，体重を入力</a:t>
            </a:r>
            <a:r>
              <a:rPr kumimoji="1" lang="en-US" altLang="ja-JP" sz="2000" dirty="0" smtClean="0">
                <a:latin typeface="メイリオ" panose="020B0604030504040204" pitchFamily="50" charset="-128"/>
                <a:ea typeface="メイリオ" panose="020B0604030504040204" pitchFamily="50" charset="-128"/>
              </a:rPr>
              <a:t>.</a:t>
            </a:r>
          </a:p>
          <a:p>
            <a:pPr marL="271463" indent="-271463">
              <a:buFont typeface="Wingdings" panose="05000000000000000000" pitchFamily="2" charset="2"/>
              <a:buChar char="l"/>
            </a:pPr>
            <a:endParaRPr kumimoji="1" lang="en-US" altLang="ja-JP" sz="2000" dirty="0" smtClean="0">
              <a:latin typeface="メイリオ" panose="020B0604030504040204" pitchFamily="50" charset="-128"/>
              <a:ea typeface="メイリオ" panose="020B0604030504040204" pitchFamily="50" charset="-128"/>
            </a:endParaRPr>
          </a:p>
          <a:p>
            <a:pPr marL="271463" indent="-271463">
              <a:buClr>
                <a:schemeClr val="accent1"/>
              </a:buClr>
              <a:buFont typeface="Wingdings" panose="05000000000000000000" pitchFamily="2" charset="2"/>
              <a:buChar char="l"/>
            </a:pPr>
            <a:r>
              <a:rPr kumimoji="1" lang="en-US" altLang="ja-JP" sz="2000" dirty="0" smtClean="0">
                <a:latin typeface="メイリオ" panose="020B0604030504040204" pitchFamily="50" charset="-128"/>
                <a:ea typeface="メイリオ" panose="020B0604030504040204" pitchFamily="50" charset="-128"/>
              </a:rPr>
              <a:t>2</a:t>
            </a:r>
            <a:r>
              <a:rPr kumimoji="1" lang="ja-JP" altLang="en-US" sz="2000" dirty="0" smtClean="0">
                <a:latin typeface="メイリオ" panose="020B0604030504040204" pitchFamily="50" charset="-128"/>
                <a:ea typeface="メイリオ" panose="020B0604030504040204" pitchFamily="50" charset="-128"/>
              </a:rPr>
              <a:t>点間のルート</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移動距離</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消費カロリーを表示．</a:t>
            </a:r>
            <a:endParaRPr kumimoji="1" lang="en-US" altLang="ja-JP" sz="2000" dirty="0" smtClean="0">
              <a:latin typeface="メイリオ" panose="020B0604030504040204" pitchFamily="50" charset="-128"/>
              <a:ea typeface="メイリオ" panose="020B0604030504040204" pitchFamily="50" charset="-128"/>
            </a:endParaRPr>
          </a:p>
          <a:p>
            <a:endParaRPr kumimoji="1" lang="en-US" altLang="ja-JP" sz="2000" dirty="0" smtClean="0">
              <a:latin typeface="メイリオ" panose="020B0604030504040204" pitchFamily="50" charset="-128"/>
              <a:ea typeface="メイリオ" panose="020B0604030504040204" pitchFamily="50" charset="-128"/>
            </a:endParaRPr>
          </a:p>
        </p:txBody>
      </p:sp>
      <p:cxnSp>
        <p:nvCxnSpPr>
          <p:cNvPr id="32" name="直線矢印コネクタ 31"/>
          <p:cNvCxnSpPr/>
          <p:nvPr/>
        </p:nvCxnSpPr>
        <p:spPr>
          <a:xfrm>
            <a:off x="3131840" y="3789040"/>
            <a:ext cx="504056" cy="64807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821" y="1777677"/>
            <a:ext cx="4557081" cy="4106572"/>
          </a:xfrm>
        </p:spPr>
      </p:pic>
    </p:spTree>
    <p:extLst>
      <p:ext uri="{BB962C8B-B14F-4D97-AF65-F5344CB8AC3E}">
        <p14:creationId xmlns:p14="http://schemas.microsoft.com/office/powerpoint/2010/main" val="2282559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今後の予定</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z="2400" dirty="0" smtClean="0"/>
              <a:t> </a:t>
            </a:r>
            <a:r>
              <a:rPr lang="ja-JP" altLang="en-US" sz="2400" dirty="0" smtClean="0">
                <a:latin typeface="メイリオ" panose="020B0604030504040204" pitchFamily="50" charset="-128"/>
                <a:ea typeface="メイリオ" panose="020B0604030504040204" pitchFamily="50" charset="-128"/>
              </a:rPr>
              <a:t>実装，実験開始</a:t>
            </a:r>
            <a:endParaRPr lang="en-US" altLang="ja-JP" sz="2400" dirty="0"/>
          </a:p>
          <a:p>
            <a:pPr marL="542925" lvl="1" indent="-342900">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駅すぱあ</a:t>
            </a:r>
            <a:r>
              <a:rPr lang="ja-JP" altLang="en-US" sz="2200" dirty="0">
                <a:latin typeface="メイリオ" panose="020B0604030504040204" pitchFamily="50" charset="-128"/>
                <a:ea typeface="メイリオ" panose="020B0604030504040204" pitchFamily="50" charset="-128"/>
              </a:rPr>
              <a:t>と</a:t>
            </a:r>
            <a:r>
              <a:rPr lang="en-US" altLang="ja-JP" sz="2200" dirty="0" smtClean="0">
                <a:latin typeface="メイリオ" panose="020B0604030504040204" pitchFamily="50" charset="-128"/>
                <a:ea typeface="メイリオ" panose="020B0604030504040204" pitchFamily="50" charset="-128"/>
              </a:rPr>
              <a:t>API</a:t>
            </a:r>
            <a:r>
              <a:rPr lang="ja-JP" altLang="en-US" sz="2200" dirty="0" smtClean="0">
                <a:latin typeface="メイリオ" panose="020B0604030504040204" pitchFamily="50" charset="-128"/>
                <a:ea typeface="メイリオ" panose="020B0604030504040204" pitchFamily="50" charset="-128"/>
              </a:rPr>
              <a:t>を</a:t>
            </a:r>
            <a:r>
              <a:rPr lang="ja-JP" altLang="en-US" sz="2200" dirty="0">
                <a:latin typeface="メイリオ" panose="020B0604030504040204" pitchFamily="50" charset="-128"/>
                <a:ea typeface="メイリオ" panose="020B0604030504040204" pitchFamily="50" charset="-128"/>
              </a:rPr>
              <a:t>試</a:t>
            </a:r>
            <a:r>
              <a:rPr lang="ja-JP" altLang="en-US" sz="2200" dirty="0" smtClean="0">
                <a:latin typeface="メイリオ" panose="020B0604030504040204" pitchFamily="50" charset="-128"/>
                <a:ea typeface="メイリオ" panose="020B0604030504040204" pitchFamily="50" charset="-128"/>
              </a:rPr>
              <a:t>す．</a:t>
            </a:r>
            <a:endParaRPr lang="en-US" altLang="ja-JP" sz="22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検索する路線を限定して実装．</a:t>
            </a:r>
            <a:endParaRPr lang="en-US" altLang="ja-JP" sz="22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鉄道だけでなくバスを利用した際の歩行推薦も考える．</a:t>
            </a:r>
            <a:endParaRPr lang="en-US" altLang="ja-JP" sz="22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ユーザが歩いたかをチェック・判定．</a:t>
            </a:r>
            <a:endParaRPr lang="en-US" altLang="ja-JP" sz="2200" dirty="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en-US" altLang="ja-JP" sz="2400" dirty="0" smtClean="0">
                <a:latin typeface="メイリオ" panose="020B0604030504040204" pitchFamily="50" charset="-128"/>
                <a:ea typeface="メイリオ" panose="020B0604030504040204" pitchFamily="50" charset="-128"/>
              </a:rPr>
              <a:t> 12</a:t>
            </a:r>
            <a:r>
              <a:rPr lang="ja-JP" altLang="en-US" sz="2400" dirty="0" smtClean="0">
                <a:latin typeface="メイリオ" panose="020B0604030504040204" pitchFamily="50" charset="-128"/>
                <a:ea typeface="メイリオ" panose="020B0604030504040204" pitchFamily="50" charset="-128"/>
              </a:rPr>
              <a:t>月 執筆開始</a:t>
            </a: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11</a:t>
            </a:fld>
            <a:endParaRPr kumimoji="1" lang="ja-JP" altLang="en-US" sz="2400" dirty="0"/>
          </a:p>
        </p:txBody>
      </p:sp>
    </p:spTree>
    <p:extLst>
      <p:ext uri="{BB962C8B-B14F-4D97-AF65-F5344CB8AC3E}">
        <p14:creationId xmlns:p14="http://schemas.microsoft.com/office/powerpoint/2010/main" val="2005642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2470208"/>
          </a:xfrm>
        </p:spPr>
        <p:txBody>
          <a:bodyPr>
            <a:normAutofit lnSpcReduction="10000"/>
          </a:bodyPr>
          <a:lstStyle/>
          <a:p>
            <a:pPr marL="395478" indent="-285750">
              <a:lnSpc>
                <a:spcPct val="120000"/>
              </a:lnSpc>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経路検索をした結果歩いて行ける，電車を使う必要がない経路が検索されてしまうため無駄が生じる．</a:t>
            </a:r>
            <a:endParaRPr lang="en-US" altLang="ja-JP" sz="2400" dirty="0" smtClean="0">
              <a:latin typeface="メイリオ" panose="020B0604030504040204" pitchFamily="50" charset="-128"/>
              <a:ea typeface="メイリオ" panose="020B0604030504040204" pitchFamily="50" charset="-128"/>
            </a:endParaRPr>
          </a:p>
          <a:p>
            <a:pPr marL="395478" indent="-285750">
              <a:lnSpc>
                <a:spcPct val="120000"/>
              </a:lnSpc>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既存の経路検索サービスは目的地まで鉄道を利用した経路しか検索されない．</a:t>
            </a:r>
            <a:endParaRPr lang="en-US" altLang="ja-JP" sz="2400" dirty="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電車</a:t>
            </a:r>
            <a:r>
              <a:rPr lang="ja-JP" altLang="en-US" sz="2400" dirty="0" smtClean="0">
                <a:latin typeface="メイリオ" panose="020B0604030504040204" pitchFamily="50" charset="-128"/>
                <a:ea typeface="メイリオ" panose="020B0604030504040204" pitchFamily="50" charset="-128"/>
              </a:rPr>
              <a:t>の乗り換え時に駅の距離が近い場合がある．</a:t>
            </a:r>
            <a:endParaRPr lang="en-US" altLang="ja-JP" sz="2400" dirty="0" smtClean="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endParaRPr lang="en-US" altLang="ja-JP" sz="2400"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281" y="4172184"/>
            <a:ext cx="2160240" cy="1790993"/>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692904" y="4315942"/>
            <a:ext cx="933277" cy="1503475"/>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7842" y="4172184"/>
            <a:ext cx="2160240" cy="1790993"/>
          </a:xfrm>
          <a:prstGeom prst="rect">
            <a:avLst/>
          </a:prstGeom>
        </p:spPr>
      </p:pic>
    </p:spTree>
    <p:extLst>
      <p:ext uri="{BB962C8B-B14F-4D97-AF65-F5344CB8AC3E}">
        <p14:creationId xmlns:p14="http://schemas.microsoft.com/office/powerpoint/2010/main" val="1902088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65562" y="1916832"/>
            <a:ext cx="7543801" cy="4023360"/>
          </a:xfrm>
        </p:spPr>
        <p:txBody>
          <a:bodyPr>
            <a:normAutofit fontScale="77500" lnSpcReduction="20000"/>
          </a:bodyPr>
          <a:lstStyle/>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 健康管理アプリケーションの開発</a:t>
            </a:r>
            <a:r>
              <a:rPr lang="ja-JP" altLang="en-US" sz="2000" b="1" dirty="0" smtClean="0">
                <a:latin typeface="メイリオ" panose="020B0604030504040204" pitchFamily="50" charset="-128"/>
                <a:ea typeface="メイリオ" panose="020B0604030504040204" pitchFamily="50" charset="-128"/>
              </a:rPr>
              <a:t>（</a:t>
            </a:r>
            <a:r>
              <a:rPr lang="en-US" altLang="ja-JP" sz="2000" b="1" dirty="0" smtClean="0">
                <a:latin typeface="メイリオ" panose="020B0604030504040204" pitchFamily="50" charset="-128"/>
                <a:ea typeface="メイリオ" panose="020B0604030504040204" pitchFamily="50" charset="-128"/>
              </a:rPr>
              <a:t>2014</a:t>
            </a:r>
            <a:r>
              <a:rPr lang="ja-JP" altLang="en-US" sz="2000" b="1" dirty="0" smtClean="0">
                <a:latin typeface="メイリオ" panose="020B0604030504040204" pitchFamily="50" charset="-128"/>
                <a:ea typeface="メイリオ" panose="020B0604030504040204" pitchFamily="50" charset="-128"/>
                <a:sym typeface="Wingdings" panose="05000000000000000000" pitchFamily="2" charset="2"/>
              </a:rPr>
              <a:t>）</a:t>
            </a:r>
            <a:endParaRPr lang="en-US" altLang="ja-JP" sz="2000" b="1" dirty="0" smtClean="0">
              <a:latin typeface="メイリオ" panose="020B0604030504040204" pitchFamily="50" charset="-128"/>
              <a:ea typeface="メイリオ" panose="020B0604030504040204" pitchFamily="50" charset="-128"/>
              <a:sym typeface="Wingdings" panose="05000000000000000000" pitchFamily="2" charset="2"/>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走行</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や階段歩行などの数値を</a:t>
            </a:r>
            <a:r>
              <a:rPr lang="en-US" altLang="ja-JP" sz="1800" dirty="0">
                <a:latin typeface="メイリオ" panose="020B0604030504040204" pitchFamily="50" charset="-128"/>
                <a:ea typeface="メイリオ" panose="020B0604030504040204" pitchFamily="50" charset="-128"/>
                <a:sym typeface="Wingdings" panose="05000000000000000000" pitchFamily="2" charset="2"/>
              </a:rPr>
              <a:t>Android</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端末に搭載されている加速度センサとジャイロセンサを使用し，データを集計してカロリー計算</a:t>
            </a: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する．</a:t>
            </a:r>
            <a:endParaRPr lang="en-US" altLang="ja-JP" sz="1800" dirty="0">
              <a:latin typeface="メイリオ" panose="020B0604030504040204" pitchFamily="50" charset="-128"/>
              <a:ea typeface="メイリオ" panose="020B0604030504040204" pitchFamily="50" charset="-128"/>
              <a:sym typeface="Wingdings" panose="05000000000000000000" pitchFamily="2" charset="2"/>
            </a:endParaRPr>
          </a:p>
          <a:p>
            <a:pPr marL="542925" lvl="1" indent="-342900">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鉄道による移動所要時間の可視化［</a:t>
            </a:r>
            <a:r>
              <a:rPr lang="en-US" altLang="ja-JP" sz="2200" b="1" dirty="0" smtClean="0">
                <a:latin typeface="メイリオ" panose="020B0604030504040204" pitchFamily="50" charset="-128"/>
                <a:ea typeface="メイリオ" panose="020B0604030504040204" pitchFamily="50" charset="-128"/>
              </a:rPr>
              <a:t>2014-</a:t>
            </a:r>
            <a:r>
              <a:rPr lang="ja-JP" altLang="en-US" sz="2200" b="1" dirty="0" smtClean="0">
                <a:latin typeface="メイリオ" panose="020B0604030504040204" pitchFamily="50" charset="-128"/>
                <a:ea typeface="メイリオ" panose="020B0604030504040204" pitchFamily="50" charset="-128"/>
              </a:rPr>
              <a:t>映像情報メディア学会技術報告］</a:t>
            </a:r>
            <a:endParaRPr lang="en-US" altLang="ja-JP" sz="2200" b="1" dirty="0" smtClean="0">
              <a:latin typeface="メイリオ" panose="020B0604030504040204" pitchFamily="50" charset="-128"/>
              <a:ea typeface="メイリオ" panose="020B0604030504040204" pitchFamily="50" charset="-128"/>
            </a:endParaRPr>
          </a:p>
          <a:p>
            <a:pPr marL="668655" lvl="2" indent="-285750">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鉄道による移動所要時間をわかりやすく可視化するウェアアプリケーションの作成．</a:t>
            </a:r>
            <a:endParaRPr lang="en-US" altLang="ja-JP" sz="1800" dirty="0" smtClean="0">
              <a:latin typeface="メイリオ" panose="020B0604030504040204" pitchFamily="50" charset="-128"/>
              <a:ea typeface="メイリオ" panose="020B0604030504040204" pitchFamily="50" charset="-128"/>
            </a:endParaRPr>
          </a:p>
          <a:p>
            <a:pPr marL="542925" lvl="1" indent="-342900">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歩道</a:t>
            </a:r>
            <a:r>
              <a:rPr lang="ja-JP" altLang="en-US" sz="2200" b="1" dirty="0">
                <a:latin typeface="メイリオ" panose="020B0604030504040204" pitchFamily="50" charset="-128"/>
                <a:ea typeface="メイリオ" panose="020B0604030504040204" pitchFamily="50" charset="-128"/>
              </a:rPr>
              <a:t>ネットワークを用いた鉄道駅周辺の徒歩移動距離および迂回率の分析（</a:t>
            </a:r>
            <a:r>
              <a:rPr lang="en-US" altLang="ja-JP" sz="2200" b="1" dirty="0">
                <a:latin typeface="メイリオ" panose="020B0604030504040204" pitchFamily="50" charset="-128"/>
                <a:ea typeface="メイリオ" panose="020B0604030504040204" pitchFamily="50" charset="-128"/>
              </a:rPr>
              <a:t>2006</a:t>
            </a:r>
            <a:r>
              <a:rPr lang="ja-JP" altLang="en-US" sz="2200" b="1" dirty="0">
                <a:latin typeface="メイリオ" panose="020B0604030504040204" pitchFamily="50" charset="-128"/>
                <a:ea typeface="メイリオ" panose="020B0604030504040204" pitchFamily="50" charset="-128"/>
              </a:rPr>
              <a:t>）</a:t>
            </a:r>
            <a:endParaRPr lang="en-US" altLang="ja-JP" sz="2200" b="1" dirty="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rPr>
              <a:t>IS</a:t>
            </a:r>
            <a:r>
              <a:rPr lang="ja-JP" altLang="en-US" sz="1800" dirty="0" smtClean="0">
                <a:latin typeface="メイリオ" panose="020B0604030504040204" pitchFamily="50" charset="-128"/>
                <a:ea typeface="メイリオ" panose="020B0604030504040204" pitchFamily="50" charset="-128"/>
              </a:rPr>
              <a:t>上で歩道ネットワークを作成し，駅から周辺施設までの徒歩移動距離と迂回率を算出する．</a:t>
            </a:r>
            <a:endParaRPr lang="en-US" altLang="ja-JP" sz="1800" dirty="0" smtClean="0">
              <a:latin typeface="メイリオ" panose="020B0604030504040204" pitchFamily="50" charset="-128"/>
              <a:ea typeface="メイリオ" panose="020B0604030504040204" pitchFamily="50" charset="-128"/>
            </a:endParaRPr>
          </a:p>
          <a:p>
            <a:pPr marL="542925" lvl="1" indent="-342900">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幹線鉄道の乗換駅における乗換環境の評価に関する研究（</a:t>
            </a:r>
            <a:r>
              <a:rPr lang="en-US" altLang="ja-JP" sz="2200" b="1" dirty="0" smtClean="0">
                <a:latin typeface="メイリオ" panose="020B0604030504040204" pitchFamily="50" charset="-128"/>
                <a:ea typeface="メイリオ" panose="020B0604030504040204" pitchFamily="50" charset="-128"/>
              </a:rPr>
              <a:t>2008</a:t>
            </a:r>
            <a:r>
              <a:rPr lang="ja-JP" altLang="en-US" sz="2200" b="1" dirty="0" smtClean="0">
                <a:latin typeface="メイリオ" panose="020B0604030504040204" pitchFamily="50" charset="-128"/>
                <a:ea typeface="メイリオ" panose="020B0604030504040204" pitchFamily="50" charset="-128"/>
              </a:rPr>
              <a:t>）</a:t>
            </a:r>
            <a:endParaRPr lang="en-US" altLang="ja-JP" sz="2200" b="1" dirty="0" smtClean="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乗換環境の総合的評価手法を構築することを目標としている．</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3</a:t>
            </a:fld>
            <a:endParaRPr kumimoji="1" lang="ja-JP" altLang="en-US" sz="2400" dirty="0"/>
          </a:p>
        </p:txBody>
      </p:sp>
    </p:spTree>
    <p:extLst>
      <p:ext uri="{BB962C8B-B14F-4D97-AF65-F5344CB8AC3E}">
        <p14:creationId xmlns:p14="http://schemas.microsoft.com/office/powerpoint/2010/main" val="935415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kumimoji="1" lang="ja-JP" altLang="en-US" dirty="0" smtClean="0">
                <a:latin typeface="メイリオ" panose="020B0604030504040204" pitchFamily="50" charset="-128"/>
                <a:ea typeface="メイリオ" panose="020B0604030504040204" pitchFamily="50" charset="-128"/>
              </a:rPr>
              <a:t>課題</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357188" indent="-357188">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利用者にどのように歩く動機付けをさせるか．</a:t>
            </a:r>
            <a:endParaRPr lang="en-US" altLang="ja-JP" sz="2200" dirty="0">
              <a:latin typeface="メイリオ" panose="020B0604030504040204" pitchFamily="50" charset="-128"/>
              <a:ea typeface="メイリオ" panose="020B0604030504040204" pitchFamily="50" charset="-128"/>
            </a:endParaRPr>
          </a:p>
          <a:p>
            <a:pPr marL="542925" indent="-36195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食べた分のカロリーを消費するには何</a:t>
            </a:r>
            <a:r>
              <a:rPr lang="en-US" altLang="ja-JP" sz="2000" dirty="0" smtClean="0">
                <a:latin typeface="メイリオ" panose="020B0604030504040204" pitchFamily="50" charset="-128"/>
                <a:ea typeface="メイリオ" panose="020B0604030504040204" pitchFamily="50" charset="-128"/>
              </a:rPr>
              <a:t>km</a:t>
            </a:r>
            <a:r>
              <a:rPr lang="ja-JP" altLang="en-US" sz="2000" dirty="0" smtClean="0">
                <a:latin typeface="メイリオ" panose="020B0604030504040204" pitchFamily="50" charset="-128"/>
                <a:ea typeface="メイリオ" panose="020B0604030504040204" pitchFamily="50" charset="-128"/>
              </a:rPr>
              <a:t>歩くかを提示．</a:t>
            </a:r>
            <a:endParaRPr lang="en-US" altLang="ja-JP" sz="2000" dirty="0">
              <a:latin typeface="メイリオ" panose="020B0604030504040204" pitchFamily="50" charset="-128"/>
              <a:ea typeface="メイリオ" panose="020B0604030504040204" pitchFamily="50" charset="-128"/>
            </a:endParaRPr>
          </a:p>
          <a:p>
            <a:pPr marL="271463" indent="-271463">
              <a:buFont typeface="Wingdings" panose="05000000000000000000" pitchFamily="2" charset="2"/>
              <a:buChar char="l"/>
            </a:pPr>
            <a:endParaRPr lang="en-US" altLang="ja-JP" sz="2000" dirty="0" smtClean="0">
              <a:latin typeface="メイリオ" panose="020B0604030504040204" pitchFamily="50" charset="-128"/>
              <a:ea typeface="メイリオ" panose="020B0604030504040204" pitchFamily="50" charset="-128"/>
            </a:endParaRPr>
          </a:p>
          <a:p>
            <a:pPr marL="271463" indent="-271463">
              <a:buFont typeface="Wingdings" panose="05000000000000000000" pitchFamily="2" charset="2"/>
              <a:buChar char="l"/>
            </a:pPr>
            <a:endParaRPr lang="en-US" altLang="ja-JP" sz="2000" dirty="0" smtClean="0">
              <a:latin typeface="メイリオ" panose="020B0604030504040204" pitchFamily="50" charset="-128"/>
              <a:ea typeface="メイリオ" panose="020B0604030504040204" pitchFamily="50" charset="-128"/>
            </a:endParaRPr>
          </a:p>
          <a:p>
            <a:pPr marL="271463" indent="-271463">
              <a:buFont typeface="Wingdings" panose="05000000000000000000" pitchFamily="2" charset="2"/>
              <a:buChar char="l"/>
            </a:pPr>
            <a:endParaRPr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4</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8" y="4463632"/>
            <a:ext cx="1700808" cy="1700808"/>
          </a:xfrm>
          <a:prstGeom prst="rect">
            <a:avLst/>
          </a:prstGeom>
        </p:spPr>
      </p:pic>
    </p:spTree>
    <p:extLst>
      <p:ext uri="{BB962C8B-B14F-4D97-AF65-F5344CB8AC3E}">
        <p14:creationId xmlns:p14="http://schemas.microsoft.com/office/powerpoint/2010/main" val="475414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2628" indent="-342900">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電車</a:t>
            </a:r>
            <a:r>
              <a:rPr lang="ja-JP" altLang="en-US" sz="2400" dirty="0">
                <a:latin typeface="メイリオ" panose="020B0604030504040204" pitchFamily="50" charset="-128"/>
                <a:ea typeface="メイリオ" panose="020B0604030504040204" pitchFamily="50" charset="-128"/>
              </a:rPr>
              <a:t>を乗り換える際に歩いて行けるような</a:t>
            </a:r>
            <a:r>
              <a:rPr lang="ja-JP" altLang="en-US" sz="2400" dirty="0" smtClean="0">
                <a:latin typeface="メイリオ" panose="020B0604030504040204" pitchFamily="50" charset="-128"/>
                <a:ea typeface="メイリオ" panose="020B0604030504040204" pitchFamily="50" charset="-128"/>
              </a:rPr>
              <a:t>距離ならば，歩行を</a:t>
            </a:r>
            <a:r>
              <a:rPr lang="ja-JP" altLang="en-US" sz="2400" dirty="0">
                <a:latin typeface="メイリオ" panose="020B0604030504040204" pitchFamily="50" charset="-128"/>
                <a:ea typeface="メイリオ" panose="020B0604030504040204" pitchFamily="50" charset="-128"/>
              </a:rPr>
              <a:t>推薦</a:t>
            </a:r>
            <a:r>
              <a:rPr lang="ja-JP" altLang="en-US" sz="2400" dirty="0" smtClean="0">
                <a:latin typeface="メイリオ" panose="020B0604030504040204" pitchFamily="50" charset="-128"/>
                <a:ea typeface="メイリオ" panose="020B0604030504040204" pitchFamily="50" charset="-128"/>
              </a:rPr>
              <a:t>する．その道を歩くことで消費されるカロリーを計算して表示する．</a:t>
            </a:r>
            <a:endParaRPr lang="en-US" altLang="ja-JP" sz="2400" dirty="0">
              <a:latin typeface="メイリオ" panose="020B0604030504040204" pitchFamily="50" charset="-128"/>
              <a:ea typeface="メイリオ" panose="020B0604030504040204" pitchFamily="50" charset="-128"/>
            </a:endParaRPr>
          </a:p>
          <a:p>
            <a:pPr marL="452628" indent="-342900">
              <a:buFont typeface="Wingdings" panose="05000000000000000000" pitchFamily="2" charset="2"/>
              <a:buChar char="l"/>
            </a:pPr>
            <a:r>
              <a:rPr lang="en-US" altLang="ja-JP" sz="2400" dirty="0" smtClean="0">
                <a:latin typeface="メイリオ" panose="020B0604030504040204" pitchFamily="50" charset="-128"/>
                <a:ea typeface="メイリオ" panose="020B0604030504040204" pitchFamily="50" charset="-128"/>
              </a:rPr>
              <a:t>Web</a:t>
            </a:r>
            <a:r>
              <a:rPr lang="ja-JP" altLang="en-US" sz="2400" dirty="0" smtClean="0">
                <a:latin typeface="メイリオ" panose="020B0604030504040204" pitchFamily="50" charset="-128"/>
                <a:ea typeface="メイリオ" panose="020B0604030504040204" pitchFamily="50" charset="-128"/>
              </a:rPr>
              <a:t>ブラウザで路線検索</a:t>
            </a:r>
            <a:r>
              <a:rPr lang="ja-JP" altLang="en-US" sz="2400" dirty="0" smtClean="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行い</a:t>
            </a:r>
            <a:r>
              <a:rPr lang="ja-JP" altLang="en-US" sz="2400" dirty="0" smtClean="0">
                <a:latin typeface="メイリオ" panose="020B0604030504040204" pitchFamily="50" charset="-128"/>
                <a:ea typeface="メイリオ" panose="020B0604030504040204" pitchFamily="50" charset="-128"/>
              </a:rPr>
              <a:t>，歩行経路を</a:t>
            </a:r>
            <a:r>
              <a:rPr lang="en-US" altLang="ja-JP" sz="2400" dirty="0" smtClean="0">
                <a:latin typeface="メイリオ" panose="020B0604030504040204" pitchFamily="50" charset="-128"/>
                <a:ea typeface="メイリオ" panose="020B0604030504040204" pitchFamily="50" charset="-128"/>
              </a:rPr>
              <a:t>Google </a:t>
            </a:r>
            <a:r>
              <a:rPr lang="en-US" altLang="ja-JP" sz="2400" dirty="0" smtClean="0">
                <a:latin typeface="メイリオ" panose="020B0604030504040204" pitchFamily="50" charset="-128"/>
                <a:ea typeface="メイリオ" panose="020B0604030504040204" pitchFamily="50" charset="-128"/>
              </a:rPr>
              <a:t>map</a:t>
            </a:r>
            <a:r>
              <a:rPr lang="ja-JP" altLang="en-US" sz="2400" dirty="0" smtClean="0">
                <a:latin typeface="メイリオ" panose="020B0604030504040204" pitchFamily="50" charset="-128"/>
                <a:ea typeface="メイリオ" panose="020B0604030504040204" pitchFamily="50" charset="-128"/>
              </a:rPr>
              <a:t>を使い推薦</a:t>
            </a:r>
            <a:r>
              <a:rPr lang="ja-JP" altLang="en-US" sz="2400" dirty="0" smtClean="0">
                <a:latin typeface="メイリオ" panose="020B0604030504040204" pitchFamily="50" charset="-128"/>
                <a:ea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endParaRPr>
          </a:p>
          <a:p>
            <a:pPr marL="160020" indent="0">
              <a:buNone/>
            </a:pPr>
            <a:endParaRPr lang="en-US" altLang="ja-JP" sz="2400" dirty="0" smtClean="0">
              <a:latin typeface="メイリオ" panose="020B0604030504040204" pitchFamily="50" charset="-128"/>
              <a:ea typeface="メイリオ" panose="020B0604030504040204" pitchFamily="50" charset="-128"/>
            </a:endParaRPr>
          </a:p>
          <a:p>
            <a:pPr marL="160020" indent="0" algn="ctr">
              <a:buNone/>
            </a:pPr>
            <a:r>
              <a:rPr lang="ja-JP" altLang="en-US" sz="2400" b="1" dirty="0" smtClean="0">
                <a:latin typeface="メイリオ" panose="020B0604030504040204" pitchFamily="50" charset="-128"/>
                <a:ea typeface="メイリオ" panose="020B0604030504040204" pitchFamily="50" charset="-128"/>
              </a:rPr>
              <a:t>電車移動の際にも体を動かす動機付けができる．</a:t>
            </a:r>
            <a:endParaRPr lang="en-US" altLang="ja-JP" sz="2400" b="1" dirty="0" smtClean="0">
              <a:latin typeface="メイリオ" panose="020B0604030504040204" pitchFamily="50" charset="-128"/>
              <a:ea typeface="メイリオ" panose="020B0604030504040204" pitchFamily="50" charset="-128"/>
            </a:endParaRPr>
          </a:p>
          <a:p>
            <a:pPr marL="445770" indent="-285750">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5</a:t>
            </a:fld>
            <a:endParaRPr kumimoji="1" lang="ja-JP" altLang="en-US" sz="2400" dirty="0"/>
          </a:p>
        </p:txBody>
      </p:sp>
      <p:sp>
        <p:nvSpPr>
          <p:cNvPr id="5" name="楕円 4"/>
          <p:cNvSpPr/>
          <p:nvPr/>
        </p:nvSpPr>
        <p:spPr>
          <a:xfrm>
            <a:off x="1030463" y="3857414"/>
            <a:ext cx="7128792" cy="1440159"/>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8605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提案システム</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65562" y="1844824"/>
            <a:ext cx="7543801" cy="4023360"/>
          </a:xfrm>
        </p:spPr>
        <p:txBody>
          <a:bodyPr>
            <a:normAutofit fontScale="77500" lnSpcReduction="20000"/>
          </a:bodyPr>
          <a:lstStyle/>
          <a:p>
            <a:pPr marL="271463" indent="-271463">
              <a:lnSpc>
                <a:spcPct val="120000"/>
              </a:lnSpc>
              <a:buFont typeface="Wingdings" panose="05000000000000000000" pitchFamily="2" charset="2"/>
              <a:buChar char="l"/>
            </a:pPr>
            <a:r>
              <a:rPr lang="ja-JP" altLang="en-US" sz="2600" dirty="0" smtClean="0">
                <a:latin typeface="メイリオ" panose="020B0604030504040204" pitchFamily="50" charset="-128"/>
                <a:ea typeface="メイリオ" panose="020B0604030504040204" pitchFamily="50" charset="-128"/>
              </a:rPr>
              <a:t>既存の鉄道乗り換えサービスに機能拡張をする形で歩行推薦を行う．</a:t>
            </a:r>
            <a:endParaRPr lang="en-US" altLang="ja-JP" sz="2600" dirty="0" smtClean="0">
              <a:latin typeface="メイリオ" panose="020B0604030504040204" pitchFamily="50" charset="-128"/>
              <a:ea typeface="メイリオ" panose="020B0604030504040204" pitchFamily="50" charset="-128"/>
            </a:endParaRPr>
          </a:p>
          <a:p>
            <a:pPr marL="271463" indent="-271463">
              <a:lnSpc>
                <a:spcPct val="120000"/>
              </a:lnSpc>
              <a:buFont typeface="Wingdings" panose="05000000000000000000" pitchFamily="2" charset="2"/>
              <a:buChar char="l"/>
            </a:pPr>
            <a:r>
              <a:rPr lang="ja-JP" altLang="en-US" sz="2600" dirty="0" smtClean="0">
                <a:latin typeface="メイリオ" panose="020B0604030504040204" pitchFamily="50" charset="-128"/>
                <a:ea typeface="メイリオ" panose="020B0604030504040204" pitchFamily="50" charset="-128"/>
              </a:rPr>
              <a:t>地図を使って摂取カロリーを消費させるにはどのぐらいの距離を歩くかを表示</a:t>
            </a:r>
            <a:r>
              <a:rPr lang="ja-JP" altLang="en-US" sz="2400" dirty="0" smtClean="0">
                <a:latin typeface="メイリオ" panose="020B0604030504040204" pitchFamily="50" charset="-128"/>
                <a:ea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endParaRPr>
          </a:p>
          <a:p>
            <a:pPr marL="442913" lvl="1" indent="-242888">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ケーキ</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個分を消費するには現在地から何キロ歩く．</a:t>
            </a:r>
            <a:endParaRPr lang="en-US" altLang="ja-JP" sz="2000" dirty="0" smtClean="0">
              <a:latin typeface="メイリオ" panose="020B0604030504040204" pitchFamily="50" charset="-128"/>
              <a:ea typeface="メイリオ" panose="020B0604030504040204" pitchFamily="50" charset="-128"/>
            </a:endParaRPr>
          </a:p>
          <a:p>
            <a:pPr marL="442913" lvl="1" indent="-242888">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その逆として歩いた距離をケーキ数個分などスイーツの個数で表示する．</a:t>
            </a:r>
            <a:endParaRPr lang="en-US" altLang="ja-JP" sz="20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計</a:t>
            </a:r>
            <a:r>
              <a:rPr lang="ja-JP" altLang="en-US" sz="2000" dirty="0" smtClean="0">
                <a:latin typeface="メイリオ" panose="020B0604030504040204" pitchFamily="50" charset="-128"/>
                <a:ea typeface="メイリオ" panose="020B0604030504040204" pitchFamily="50" charset="-128"/>
              </a:rPr>
              <a:t>算式：消費カロリー</a:t>
            </a:r>
            <a:r>
              <a:rPr lang="en-US" altLang="ja-JP" sz="2000" dirty="0" smtClean="0">
                <a:latin typeface="メイリオ" panose="020B0604030504040204" pitchFamily="50" charset="-128"/>
                <a:ea typeface="メイリオ" panose="020B0604030504040204" pitchFamily="50" charset="-128"/>
              </a:rPr>
              <a:t>(kcal)=METs×</a:t>
            </a:r>
            <a:r>
              <a:rPr lang="ja-JP" altLang="en-US" sz="2000" dirty="0" smtClean="0">
                <a:latin typeface="メイリオ" panose="020B0604030504040204" pitchFamily="50" charset="-128"/>
                <a:ea typeface="メイリオ" panose="020B0604030504040204" pitchFamily="50" charset="-128"/>
              </a:rPr>
              <a:t>運動時間</a:t>
            </a:r>
            <a:r>
              <a:rPr lang="en-US" altLang="ja-JP" sz="2000" dirty="0" smtClean="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h</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体重</a:t>
            </a:r>
            <a:r>
              <a:rPr lang="en-US" altLang="ja-JP" sz="2000" dirty="0" smtClean="0">
                <a:latin typeface="メイリオ" panose="020B0604030504040204" pitchFamily="50" charset="-128"/>
                <a:ea typeface="メイリオ" panose="020B0604030504040204" pitchFamily="50" charset="-128"/>
              </a:rPr>
              <a:t>(kg)×1.05</a:t>
            </a:r>
            <a:endParaRPr lang="en-US" altLang="ja-JP" sz="2000" dirty="0">
              <a:latin typeface="メイリオ" panose="020B0604030504040204" pitchFamily="50" charset="-128"/>
              <a:ea typeface="メイリオ" panose="020B0604030504040204" pitchFamily="50" charset="-128"/>
            </a:endParaRPr>
          </a:p>
          <a:p>
            <a:pPr marL="542925" lvl="1" indent="-157163">
              <a:lnSpc>
                <a:spcPct val="120000"/>
              </a:lnSpc>
              <a:buNone/>
            </a:pP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(METs</a:t>
            </a:r>
            <a:r>
              <a:rPr lang="ja-JP" altLang="en-US" sz="2000" dirty="0" smtClean="0">
                <a:latin typeface="メイリオ" panose="020B0604030504040204" pitchFamily="50" charset="-128"/>
                <a:ea typeface="メイリオ" panose="020B0604030504040204" pitchFamily="50" charset="-128"/>
              </a:rPr>
              <a:t>：運動や身体活動の強度の単位．ウォーキングの値は</a:t>
            </a:r>
            <a:r>
              <a:rPr lang="en-US" altLang="ja-JP" sz="2000" dirty="0" smtClean="0">
                <a:latin typeface="メイリオ" panose="020B0604030504040204" pitchFamily="50" charset="-128"/>
                <a:ea typeface="メイリオ" panose="020B0604030504040204" pitchFamily="50" charset="-128"/>
              </a:rPr>
              <a:t>3)</a:t>
            </a:r>
          </a:p>
          <a:p>
            <a:pPr marL="271463" indent="-271463">
              <a:lnSpc>
                <a:spcPct val="120000"/>
              </a:lnSpc>
              <a:buFont typeface="Wingdings" panose="05000000000000000000" pitchFamily="2" charset="2"/>
              <a:buChar char="l"/>
            </a:pPr>
            <a:r>
              <a:rPr lang="ja-JP" altLang="en-US" sz="2600" dirty="0" smtClean="0">
                <a:latin typeface="メイリオ" panose="020B0604030504040204" pitchFamily="50" charset="-128"/>
                <a:ea typeface="メイリオ" panose="020B0604030504040204" pitchFamily="50" charset="-128"/>
              </a:rPr>
              <a:t>参考文献</a:t>
            </a:r>
            <a:endParaRPr lang="en-US" altLang="ja-JP" sz="2600" dirty="0">
              <a:latin typeface="メイリオ" panose="020B0604030504040204" pitchFamily="50" charset="-128"/>
              <a:ea typeface="メイリオ" panose="020B0604030504040204" pitchFamily="50" charset="-128"/>
            </a:endParaRPr>
          </a:p>
          <a:p>
            <a:pPr marL="442913" lvl="1" indent="-182563">
              <a:lnSpc>
                <a:spcPct val="120000"/>
              </a:lnSpc>
              <a:buFont typeface="Wingdings" panose="05000000000000000000" pitchFamily="2" charset="2"/>
              <a:buChar char="Ø"/>
            </a:pPr>
            <a:r>
              <a:rPr lang="en-US" altLang="ja-JP" sz="2000" dirty="0" smtClean="0">
                <a:latin typeface="メイリオ" panose="020B0604030504040204" pitchFamily="50" charset="-128"/>
                <a:ea typeface="メイリオ" panose="020B0604030504040204" pitchFamily="50" charset="-128"/>
              </a:rPr>
              <a:t>e-</a:t>
            </a:r>
            <a:r>
              <a:rPr lang="ja-JP" altLang="en-US" sz="2000" dirty="0" smtClean="0">
                <a:latin typeface="メイリオ" panose="020B0604030504040204" pitchFamily="50" charset="-128"/>
                <a:ea typeface="メイリオ" panose="020B0604030504040204" pitchFamily="50" charset="-128"/>
              </a:rPr>
              <a:t>ヘルスネット</a:t>
            </a:r>
            <a:r>
              <a:rPr lang="en-US" altLang="ja-JP" sz="2000" dirty="0">
                <a:latin typeface="メイリオ" panose="020B0604030504040204" pitchFamily="50" charset="-128"/>
                <a:ea typeface="メイリオ" panose="020B0604030504040204" pitchFamily="50" charset="-128"/>
              </a:rPr>
              <a:t>&lt;https://</a:t>
            </a:r>
            <a:r>
              <a:rPr lang="en-US" altLang="ja-JP" sz="2000" dirty="0" smtClean="0">
                <a:latin typeface="メイリオ" panose="020B0604030504040204" pitchFamily="50" charset="-128"/>
                <a:ea typeface="メイリオ" panose="020B0604030504040204" pitchFamily="50" charset="-128"/>
              </a:rPr>
              <a:t>www.e-healthnet.mhlw.go.jp/information/dicionary/exercise/ys-004.html</a:t>
            </a:r>
            <a:r>
              <a:rPr lang="en-US" altLang="ja-JP" sz="2000" dirty="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1933964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歩行推薦の例（</a:t>
            </a:r>
            <a:r>
              <a:rPr lang="en-US" altLang="ja-JP" dirty="0" smtClean="0">
                <a:latin typeface="メイリオ" panose="020B0604030504040204" pitchFamily="50" charset="-128"/>
                <a:ea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16996" y="1916832"/>
            <a:ext cx="7543801" cy="4023360"/>
          </a:xfrm>
        </p:spPr>
        <p:txBody>
          <a:bodyPr/>
          <a:lstStyle/>
          <a:p>
            <a:pPr marL="271463" indent="-271463">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乗り換えのない路線を利用している場合</a:t>
            </a:r>
            <a:endParaRPr lang="en-US" altLang="ja-JP" sz="2200" dirty="0">
              <a:latin typeface="メイリオ" panose="020B0604030504040204" pitchFamily="50" charset="-128"/>
              <a:ea typeface="メイリオ" panose="020B0604030504040204" pitchFamily="50" charset="-128"/>
            </a:endParaRPr>
          </a:p>
          <a:p>
            <a:pPr marL="542925" lvl="1" indent="-342900">
              <a:lnSpc>
                <a:spcPct val="120000"/>
              </a:lnSpc>
              <a:buFont typeface="Wingdings" panose="05000000000000000000" pitchFamily="2" charset="2"/>
              <a:buChar char="Ø"/>
            </a:pPr>
            <a:r>
              <a:rPr lang="en-US" altLang="ja-JP" sz="2000" dirty="0" smtClean="0">
                <a:latin typeface="メイリオ" panose="020B0604030504040204" pitchFamily="50" charset="-128"/>
                <a:ea typeface="メイリオ" panose="020B0604030504040204" pitchFamily="50" charset="-128"/>
              </a:rPr>
              <a:t>&lt;</a:t>
            </a:r>
            <a:r>
              <a:rPr lang="ja-JP" altLang="en-US" sz="2000" dirty="0" smtClean="0">
                <a:latin typeface="メイリオ" panose="020B0604030504040204" pitchFamily="50" charset="-128"/>
                <a:ea typeface="メイリオ" panose="020B0604030504040204" pitchFamily="50" charset="-128"/>
              </a:rPr>
              <a:t>例</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小田急線 急行 小田原→本厚木→厚木</a:t>
            </a:r>
            <a:r>
              <a:rPr lang="en-US" altLang="ja-JP" sz="2000" dirty="0" smtClean="0">
                <a:latin typeface="メイリオ" panose="020B0604030504040204" pitchFamily="50" charset="-128"/>
                <a:ea typeface="メイリオ" panose="020B0604030504040204" pitchFamily="50" charset="-128"/>
              </a:rPr>
              <a:t>&gt;</a:t>
            </a:r>
          </a:p>
          <a:p>
            <a:pPr marL="542925" lvl="1" indent="-342900">
              <a:lnSpc>
                <a:spcPct val="12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目的地から</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以内の駅から徒歩の道を推薦</a:t>
            </a:r>
            <a:endParaRPr lang="en-US" altLang="ja-JP" sz="2000" dirty="0" smtClean="0">
              <a:latin typeface="メイリオ" panose="020B0604030504040204" pitchFamily="50" charset="-128"/>
              <a:ea typeface="メイリオ" panose="020B0604030504040204" pitchFamily="50" charset="-128"/>
            </a:endParaRPr>
          </a:p>
          <a:p>
            <a:pPr marL="542925" lvl="1" indent="-342900">
              <a:lnSpc>
                <a:spcPct val="12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本厚木で各停に乗り換えて厚木に向かうことが出来るが，残り距離が</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を切っているため，本厚木から歩行を推薦．</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7</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001" y="4745928"/>
            <a:ext cx="1280339" cy="1061492"/>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4744201"/>
            <a:ext cx="1280339" cy="1061492"/>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5735" y="4744201"/>
            <a:ext cx="1280339" cy="1061492"/>
          </a:xfrm>
          <a:prstGeom prst="rect">
            <a:avLst/>
          </a:prstGeom>
        </p:spPr>
      </p:pic>
      <p:cxnSp>
        <p:nvCxnSpPr>
          <p:cNvPr id="10" name="直線矢印コネクタ 9"/>
          <p:cNvCxnSpPr>
            <a:stCxn id="5" idx="3"/>
            <a:endCxn id="7" idx="1"/>
          </p:cNvCxnSpPr>
          <p:nvPr/>
        </p:nvCxnSpPr>
        <p:spPr>
          <a:xfrm flipV="1">
            <a:off x="2123340" y="5274947"/>
            <a:ext cx="2160628" cy="172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 idx="1"/>
          </p:cNvCxnSpPr>
          <p:nvPr/>
        </p:nvCxnSpPr>
        <p:spPr>
          <a:xfrm>
            <a:off x="6084168" y="5274947"/>
            <a:ext cx="79156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474703" y="4792628"/>
            <a:ext cx="609465" cy="950433"/>
          </a:xfrm>
          <a:prstGeom prst="rect">
            <a:avLst/>
          </a:prstGeom>
        </p:spPr>
      </p:pic>
      <p:sp>
        <p:nvSpPr>
          <p:cNvPr id="15" name="テキスト ボックス 14"/>
          <p:cNvSpPr txBox="1"/>
          <p:nvPr/>
        </p:nvSpPr>
        <p:spPr>
          <a:xfrm>
            <a:off x="822960" y="5645991"/>
            <a:ext cx="1350748" cy="369332"/>
          </a:xfrm>
          <a:prstGeom prst="rect">
            <a:avLst/>
          </a:prstGeom>
          <a:noFill/>
        </p:spPr>
        <p:txBody>
          <a:bodyPr wrap="square" rtlCol="0">
            <a:spAutoFit/>
          </a:bodyPr>
          <a:lstStyle/>
          <a:p>
            <a:r>
              <a:rPr kumimoji="1" lang="ja-JP" altLang="en-US" dirty="0" smtClean="0"/>
              <a:t>小田原駅</a:t>
            </a:r>
            <a:endParaRPr kumimoji="1" lang="ja-JP" altLang="en-US" dirty="0"/>
          </a:p>
        </p:txBody>
      </p:sp>
      <p:sp>
        <p:nvSpPr>
          <p:cNvPr id="16" name="テキスト ボックス 15"/>
          <p:cNvSpPr txBox="1"/>
          <p:nvPr/>
        </p:nvSpPr>
        <p:spPr>
          <a:xfrm>
            <a:off x="4283968" y="5645991"/>
            <a:ext cx="1206344" cy="369332"/>
          </a:xfrm>
          <a:prstGeom prst="rect">
            <a:avLst/>
          </a:prstGeom>
          <a:noFill/>
        </p:spPr>
        <p:txBody>
          <a:bodyPr wrap="square" rtlCol="0">
            <a:spAutoFit/>
          </a:bodyPr>
          <a:lstStyle/>
          <a:p>
            <a:r>
              <a:rPr kumimoji="1" lang="ja-JP" altLang="en-US" dirty="0" smtClean="0"/>
              <a:t>本厚木駅</a:t>
            </a:r>
            <a:endParaRPr kumimoji="1" lang="ja-JP" altLang="en-US" dirty="0"/>
          </a:p>
        </p:txBody>
      </p:sp>
      <p:sp>
        <p:nvSpPr>
          <p:cNvPr id="17" name="テキスト ボックス 16"/>
          <p:cNvSpPr txBox="1"/>
          <p:nvPr/>
        </p:nvSpPr>
        <p:spPr>
          <a:xfrm>
            <a:off x="6891540" y="5645991"/>
            <a:ext cx="1008112" cy="369332"/>
          </a:xfrm>
          <a:prstGeom prst="rect">
            <a:avLst/>
          </a:prstGeom>
          <a:noFill/>
        </p:spPr>
        <p:txBody>
          <a:bodyPr wrap="square" rtlCol="0">
            <a:spAutoFit/>
          </a:bodyPr>
          <a:lstStyle/>
          <a:p>
            <a:r>
              <a:rPr kumimoji="1" lang="ja-JP" altLang="en-US" dirty="0" smtClean="0"/>
              <a:t>厚木駅</a:t>
            </a:r>
            <a:endParaRPr kumimoji="1" lang="ja-JP" altLang="en-US" dirty="0"/>
          </a:p>
        </p:txBody>
      </p:sp>
      <p:sp>
        <p:nvSpPr>
          <p:cNvPr id="18" name="テキスト ボックス 17"/>
          <p:cNvSpPr txBox="1"/>
          <p:nvPr/>
        </p:nvSpPr>
        <p:spPr>
          <a:xfrm>
            <a:off x="6099973" y="5351805"/>
            <a:ext cx="936104" cy="369332"/>
          </a:xfrm>
          <a:prstGeom prst="rect">
            <a:avLst/>
          </a:prstGeom>
          <a:noFill/>
        </p:spPr>
        <p:txBody>
          <a:bodyPr wrap="square" rtlCol="0">
            <a:spAutoFit/>
          </a:bodyPr>
          <a:lstStyle/>
          <a:p>
            <a:r>
              <a:rPr kumimoji="1" lang="en-US" altLang="ja-JP" dirty="0" smtClean="0"/>
              <a:t>1.9km</a:t>
            </a:r>
            <a:endParaRPr kumimoji="1" lang="ja-JP" altLang="en-US" dirty="0"/>
          </a:p>
        </p:txBody>
      </p:sp>
      <p:sp>
        <p:nvSpPr>
          <p:cNvPr id="19" name="テキスト ボックス 18"/>
          <p:cNvSpPr txBox="1"/>
          <p:nvPr/>
        </p:nvSpPr>
        <p:spPr>
          <a:xfrm>
            <a:off x="2714527" y="5351805"/>
            <a:ext cx="753481" cy="369332"/>
          </a:xfrm>
          <a:prstGeom prst="rect">
            <a:avLst/>
          </a:prstGeom>
          <a:noFill/>
        </p:spPr>
        <p:txBody>
          <a:bodyPr wrap="square" rtlCol="0">
            <a:spAutoFit/>
          </a:bodyPr>
          <a:lstStyle/>
          <a:p>
            <a:r>
              <a:rPr kumimoji="1" lang="en-US" altLang="ja-JP" dirty="0" smtClean="0"/>
              <a:t>32km</a:t>
            </a:r>
            <a:endParaRPr kumimoji="1" lang="ja-JP" altLang="en-US" dirty="0"/>
          </a:p>
        </p:txBody>
      </p:sp>
    </p:spTree>
    <p:extLst>
      <p:ext uri="{BB962C8B-B14F-4D97-AF65-F5344CB8AC3E}">
        <p14:creationId xmlns:p14="http://schemas.microsoft.com/office/powerpoint/2010/main" val="479678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歩行推薦の例（</a:t>
            </a:r>
            <a:r>
              <a:rPr lang="en-US" altLang="ja-JP" dirty="0">
                <a:latin typeface="メイリオ" panose="020B0604030504040204" pitchFamily="50" charset="-128"/>
                <a:ea typeface="メイリオ" panose="020B0604030504040204" pitchFamily="50" charset="-128"/>
              </a:rPr>
              <a:t>2</a:t>
            </a:r>
            <a:r>
              <a:rPr kumimoji="1"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1943306"/>
          </a:xfrm>
        </p:spPr>
        <p:txBody>
          <a:bodyPr>
            <a:normAutofit fontScale="92500"/>
          </a:bodyPr>
          <a:lstStyle/>
          <a:p>
            <a:pPr marL="357188" indent="-261938">
              <a:buFont typeface="Wingdings" panose="05000000000000000000" pitchFamily="2" charset="2"/>
              <a:buChar char="l"/>
              <a:tabLst>
                <a:tab pos="442913" algn="l"/>
              </a:tabLst>
            </a:pPr>
            <a:r>
              <a:rPr kumimoji="1" lang="ja-JP" altLang="en-US" sz="2400" dirty="0" smtClean="0">
                <a:latin typeface="メイリオ" panose="020B0604030504040204" pitchFamily="50" charset="-128"/>
                <a:ea typeface="メイリオ" panose="020B0604030504040204" pitchFamily="50" charset="-128"/>
              </a:rPr>
              <a:t>乗り換える時に駅との距離が近い場合</a:t>
            </a:r>
            <a:endParaRPr lang="en-US" altLang="ja-JP" sz="2400" dirty="0" smtClean="0">
              <a:latin typeface="メイリオ" panose="020B0604030504040204" pitchFamily="50" charset="-128"/>
              <a:ea typeface="メイリオ" panose="020B0604030504040204" pitchFamily="50" charset="-128"/>
            </a:endParaRPr>
          </a:p>
          <a:p>
            <a:pPr marL="542925" lvl="1" indent="-342900">
              <a:lnSpc>
                <a:spcPct val="120000"/>
              </a:lnSpc>
              <a:buFont typeface="Wingdings" panose="05000000000000000000" pitchFamily="2" charset="2"/>
              <a:buChar char="Ø"/>
            </a:pPr>
            <a:r>
              <a:rPr lang="en-US" altLang="ja-JP" sz="2200" dirty="0" smtClean="0">
                <a:latin typeface="メイリオ" panose="020B0604030504040204" pitchFamily="50" charset="-128"/>
                <a:ea typeface="メイリオ" panose="020B0604030504040204" pitchFamily="50" charset="-128"/>
              </a:rPr>
              <a:t>&lt;</a:t>
            </a:r>
            <a:r>
              <a:rPr lang="ja-JP" altLang="en-US" sz="2200" dirty="0" smtClean="0">
                <a:latin typeface="メイリオ" panose="020B0604030504040204" pitchFamily="50" charset="-128"/>
                <a:ea typeface="メイリオ" panose="020B0604030504040204" pitchFamily="50" charset="-128"/>
              </a:rPr>
              <a:t>例</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東京メトロ丸の内線 西新宿→新宿三丁目</a:t>
            </a:r>
            <a:endParaRPr lang="en-US" altLang="ja-JP" sz="2200" dirty="0" smtClean="0">
              <a:latin typeface="メイリオ" panose="020B0604030504040204" pitchFamily="50" charset="-128"/>
              <a:ea typeface="メイリオ" panose="020B0604030504040204" pitchFamily="50" charset="-128"/>
            </a:endParaRPr>
          </a:p>
          <a:p>
            <a:pPr marL="748665" lvl="4" indent="0">
              <a:lnSpc>
                <a:spcPct val="120000"/>
              </a:lnSpc>
              <a:buNone/>
            </a:pPr>
            <a:r>
              <a:rPr lang="en-US" altLang="ja-JP" sz="1800" dirty="0" smtClean="0">
                <a:latin typeface="メイリオ" panose="020B0604030504040204" pitchFamily="50" charset="-128"/>
                <a:ea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rPr>
              <a:t>　</a:t>
            </a:r>
            <a:r>
              <a:rPr lang="ja-JP" altLang="en-US" sz="2200" dirty="0" smtClean="0">
                <a:latin typeface="メイリオ" panose="020B0604030504040204" pitchFamily="50" charset="-128"/>
                <a:ea typeface="メイリオ" panose="020B0604030504040204" pitchFamily="50" charset="-128"/>
              </a:rPr>
              <a:t>東京メトロ副都心線 新宿三丁目→東新宿</a:t>
            </a:r>
            <a:r>
              <a:rPr lang="en-US" altLang="ja-JP" sz="2200" dirty="0" smtClean="0">
                <a:latin typeface="メイリオ" panose="020B0604030504040204" pitchFamily="50" charset="-128"/>
                <a:ea typeface="メイリオ" panose="020B0604030504040204" pitchFamily="50" charset="-128"/>
              </a:rPr>
              <a:t>&gt;</a:t>
            </a:r>
          </a:p>
          <a:p>
            <a:pPr marL="542925" lvl="1" indent="-342900">
              <a:lnSpc>
                <a:spcPct val="120000"/>
              </a:lnSpc>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乗り換えを使うよりも歩いた方が良い距離ならば歩行を推薦</a:t>
            </a:r>
            <a:endParaRPr kumimoji="1" lang="ja-JP" altLang="en-US" sz="22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8</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59" y="5157192"/>
            <a:ext cx="946250" cy="784509"/>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912" y="4221088"/>
            <a:ext cx="946250" cy="784509"/>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5157192"/>
            <a:ext cx="946250" cy="784509"/>
          </a:xfrm>
          <a:prstGeom prst="rect">
            <a:avLst/>
          </a:prstGeom>
        </p:spPr>
      </p:pic>
      <p:cxnSp>
        <p:nvCxnSpPr>
          <p:cNvPr id="10" name="直線矢印コネクタ 9"/>
          <p:cNvCxnSpPr>
            <a:stCxn id="6" idx="0"/>
            <a:endCxn id="7" idx="1"/>
          </p:cNvCxnSpPr>
          <p:nvPr/>
        </p:nvCxnSpPr>
        <p:spPr>
          <a:xfrm flipV="1">
            <a:off x="1296084" y="4613343"/>
            <a:ext cx="2483828" cy="5438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3"/>
            <a:endCxn id="8" idx="0"/>
          </p:cNvCxnSpPr>
          <p:nvPr/>
        </p:nvCxnSpPr>
        <p:spPr>
          <a:xfrm>
            <a:off x="4726162" y="4613343"/>
            <a:ext cx="2407195" cy="5438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41823" y="5101424"/>
            <a:ext cx="538827" cy="840277"/>
          </a:xfrm>
          <a:prstGeom prst="rect">
            <a:avLst/>
          </a:prstGeom>
        </p:spPr>
      </p:pic>
      <p:cxnSp>
        <p:nvCxnSpPr>
          <p:cNvPr id="15" name="直線矢印コネクタ 14"/>
          <p:cNvCxnSpPr>
            <a:endCxn id="8" idx="1"/>
          </p:cNvCxnSpPr>
          <p:nvPr/>
        </p:nvCxnSpPr>
        <p:spPr>
          <a:xfrm>
            <a:off x="2409324" y="5549446"/>
            <a:ext cx="4250908" cy="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011236" y="4515935"/>
            <a:ext cx="768789" cy="369332"/>
          </a:xfrm>
          <a:prstGeom prst="rect">
            <a:avLst/>
          </a:prstGeom>
          <a:noFill/>
        </p:spPr>
        <p:txBody>
          <a:bodyPr wrap="square" rtlCol="0">
            <a:spAutoFit/>
          </a:bodyPr>
          <a:lstStyle/>
          <a:p>
            <a:r>
              <a:rPr kumimoji="1" lang="en-US" altLang="ja-JP" dirty="0" smtClean="0"/>
              <a:t>1.5km</a:t>
            </a:r>
            <a:endParaRPr kumimoji="1" lang="ja-JP" altLang="en-US" dirty="0"/>
          </a:p>
        </p:txBody>
      </p:sp>
      <p:sp>
        <p:nvSpPr>
          <p:cNvPr id="18" name="テキスト ボックス 17"/>
          <p:cNvSpPr txBox="1"/>
          <p:nvPr/>
        </p:nvSpPr>
        <p:spPr>
          <a:xfrm>
            <a:off x="5724128" y="4515935"/>
            <a:ext cx="936104" cy="369332"/>
          </a:xfrm>
          <a:prstGeom prst="rect">
            <a:avLst/>
          </a:prstGeom>
          <a:noFill/>
        </p:spPr>
        <p:txBody>
          <a:bodyPr wrap="square" rtlCol="0">
            <a:spAutoFit/>
          </a:bodyPr>
          <a:lstStyle/>
          <a:p>
            <a:r>
              <a:rPr kumimoji="1" lang="en-US" altLang="ja-JP" dirty="0" smtClean="0"/>
              <a:t>950m</a:t>
            </a:r>
            <a:endParaRPr kumimoji="1" lang="ja-JP" altLang="en-US" dirty="0"/>
          </a:p>
        </p:txBody>
      </p:sp>
      <p:sp>
        <p:nvSpPr>
          <p:cNvPr id="19" name="テキスト ボックス 18"/>
          <p:cNvSpPr txBox="1"/>
          <p:nvPr/>
        </p:nvSpPr>
        <p:spPr>
          <a:xfrm>
            <a:off x="3858261" y="5549446"/>
            <a:ext cx="946250" cy="369332"/>
          </a:xfrm>
          <a:prstGeom prst="rect">
            <a:avLst/>
          </a:prstGeom>
          <a:noFill/>
        </p:spPr>
        <p:txBody>
          <a:bodyPr wrap="square" rtlCol="0">
            <a:spAutoFit/>
          </a:bodyPr>
          <a:lstStyle/>
          <a:p>
            <a:r>
              <a:rPr kumimoji="1" lang="en-US" altLang="ja-JP" dirty="0" smtClean="0"/>
              <a:t>1.7km</a:t>
            </a:r>
            <a:endParaRPr kumimoji="1" lang="ja-JP" altLang="en-US" dirty="0"/>
          </a:p>
        </p:txBody>
      </p:sp>
      <p:sp>
        <p:nvSpPr>
          <p:cNvPr id="20" name="テキスト ボックス 19"/>
          <p:cNvSpPr txBox="1"/>
          <p:nvPr/>
        </p:nvSpPr>
        <p:spPr>
          <a:xfrm>
            <a:off x="3645519" y="4893946"/>
            <a:ext cx="1649843" cy="307777"/>
          </a:xfrm>
          <a:prstGeom prst="rect">
            <a:avLst/>
          </a:prstGeom>
          <a:noFill/>
        </p:spPr>
        <p:txBody>
          <a:bodyPr wrap="square" rtlCol="0">
            <a:spAutoFit/>
          </a:bodyPr>
          <a:lstStyle/>
          <a:p>
            <a:r>
              <a:rPr kumimoji="1" lang="ja-JP" altLang="en-US" sz="1400" dirty="0" smtClean="0"/>
              <a:t>新宿三丁目駅</a:t>
            </a:r>
            <a:endParaRPr kumimoji="1" lang="en-US" altLang="ja-JP" sz="1400" dirty="0" smtClean="0"/>
          </a:p>
        </p:txBody>
      </p:sp>
      <p:sp>
        <p:nvSpPr>
          <p:cNvPr id="21" name="テキスト ボックス 20"/>
          <p:cNvSpPr txBox="1"/>
          <p:nvPr/>
        </p:nvSpPr>
        <p:spPr>
          <a:xfrm>
            <a:off x="797043" y="5829247"/>
            <a:ext cx="1649843" cy="307777"/>
          </a:xfrm>
          <a:prstGeom prst="rect">
            <a:avLst/>
          </a:prstGeom>
          <a:noFill/>
        </p:spPr>
        <p:txBody>
          <a:bodyPr wrap="square" rtlCol="0">
            <a:spAutoFit/>
          </a:bodyPr>
          <a:lstStyle/>
          <a:p>
            <a:r>
              <a:rPr kumimoji="1" lang="ja-JP" altLang="en-US" sz="1400" dirty="0" smtClean="0"/>
              <a:t>西新宿駅</a:t>
            </a:r>
            <a:endParaRPr kumimoji="1" lang="en-US" altLang="ja-JP" sz="1400" dirty="0" smtClean="0"/>
          </a:p>
        </p:txBody>
      </p:sp>
      <p:sp>
        <p:nvSpPr>
          <p:cNvPr id="22" name="テキスト ボックス 21"/>
          <p:cNvSpPr txBox="1"/>
          <p:nvPr/>
        </p:nvSpPr>
        <p:spPr>
          <a:xfrm>
            <a:off x="6660232" y="5829247"/>
            <a:ext cx="1649843" cy="307777"/>
          </a:xfrm>
          <a:prstGeom prst="rect">
            <a:avLst/>
          </a:prstGeom>
          <a:noFill/>
        </p:spPr>
        <p:txBody>
          <a:bodyPr wrap="square" rtlCol="0">
            <a:spAutoFit/>
          </a:bodyPr>
          <a:lstStyle/>
          <a:p>
            <a:r>
              <a:rPr kumimoji="1" lang="ja-JP" altLang="en-US" sz="1400" dirty="0" smtClean="0"/>
              <a:t>東新宿駅</a:t>
            </a:r>
            <a:endParaRPr kumimoji="1" lang="en-US" altLang="ja-JP" sz="1400" dirty="0" smtClean="0"/>
          </a:p>
        </p:txBody>
      </p:sp>
    </p:spTree>
    <p:extLst>
      <p:ext uri="{BB962C8B-B14F-4D97-AF65-F5344CB8AC3E}">
        <p14:creationId xmlns:p14="http://schemas.microsoft.com/office/powerpoint/2010/main" val="2798114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提案システムの実行例</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9</a:t>
            </a:fld>
            <a:endParaRPr kumimoji="1" lang="ja-JP" altLang="en-US" sz="2400" dirty="0"/>
          </a:p>
        </p:txBody>
      </p:sp>
      <p:sp>
        <p:nvSpPr>
          <p:cNvPr id="6" name="テキスト ボックス 5"/>
          <p:cNvSpPr txBox="1"/>
          <p:nvPr/>
        </p:nvSpPr>
        <p:spPr>
          <a:xfrm>
            <a:off x="5065586" y="1839159"/>
            <a:ext cx="3333307" cy="4401205"/>
          </a:xfrm>
          <a:prstGeom prst="rect">
            <a:avLst/>
          </a:prstGeom>
          <a:noFill/>
        </p:spPr>
        <p:txBody>
          <a:bodyPr wrap="square" rtlCol="0">
            <a:spAutoFit/>
          </a:bodyPr>
          <a:lstStyle/>
          <a:p>
            <a:pPr marL="271463" indent="-271463">
              <a:buClr>
                <a:schemeClr val="accent1"/>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駅間の距離を青線で引いてルート案内をする．</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endParaRPr kumimoji="1" lang="en-US" altLang="ja-JP" sz="2000" dirty="0" smtClean="0">
              <a:latin typeface="メイリオ" panose="020B0604030504040204" pitchFamily="50" charset="-128"/>
              <a:ea typeface="メイリオ" panose="020B0604030504040204" pitchFamily="50" charset="-128"/>
            </a:endParaRPr>
          </a:p>
          <a:p>
            <a:pPr marL="271463" indent="-271463">
              <a:buClr>
                <a:schemeClr val="accent1"/>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時間と距離を表示して消費カロリーを計算する．</a:t>
            </a:r>
            <a:endParaRPr kumimoji="1" lang="en-US" altLang="ja-JP" sz="2000" dirty="0" smtClean="0">
              <a:latin typeface="メイリオ" panose="020B0604030504040204" pitchFamily="50" charset="-128"/>
              <a:ea typeface="メイリオ" panose="020B0604030504040204" pitchFamily="50" charset="-128"/>
            </a:endParaRPr>
          </a:p>
          <a:p>
            <a:endParaRPr kumimoji="1" lang="en-US" altLang="ja-JP" sz="2000" dirty="0" smtClean="0">
              <a:latin typeface="メイリオ" panose="020B0604030504040204" pitchFamily="50" charset="-128"/>
              <a:ea typeface="メイリオ" panose="020B0604030504040204" pitchFamily="50" charset="-128"/>
            </a:endParaRPr>
          </a:p>
          <a:p>
            <a:endParaRPr kumimoji="1" lang="en-US" altLang="ja-JP" sz="2000" dirty="0" smtClean="0">
              <a:latin typeface="メイリオ" panose="020B0604030504040204" pitchFamily="50" charset="-128"/>
              <a:ea typeface="メイリオ" panose="020B0604030504040204" pitchFamily="50" charset="-128"/>
            </a:endParaRPr>
          </a:p>
          <a:p>
            <a:endParaRPr kumimoji="1" lang="en-US" altLang="ja-JP" sz="2000" dirty="0">
              <a:latin typeface="メイリオ" panose="020B0604030504040204" pitchFamily="50" charset="-128"/>
              <a:ea typeface="メイリオ" panose="020B0604030504040204" pitchFamily="50" charset="-128"/>
            </a:endParaRPr>
          </a:p>
          <a:p>
            <a:endParaRPr kumimoji="1" lang="en-US" altLang="ja-JP" sz="2000" dirty="0">
              <a:latin typeface="メイリオ" panose="020B0604030504040204" pitchFamily="50" charset="-128"/>
              <a:ea typeface="メイリオ" panose="020B0604030504040204" pitchFamily="50" charset="-128"/>
            </a:endParaRPr>
          </a:p>
          <a:p>
            <a:endParaRPr kumimoji="1" lang="en-US" altLang="ja-JP" sz="2000" dirty="0">
              <a:latin typeface="メイリオ" panose="020B0604030504040204" pitchFamily="50" charset="-128"/>
              <a:ea typeface="メイリオ" panose="020B0604030504040204" pitchFamily="50" charset="-128"/>
            </a:endParaRPr>
          </a:p>
          <a:p>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：現在地　　　：電車</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：目的地　　　</a:t>
            </a:r>
            <a:r>
              <a:rPr kumimoji="1" lang="ja-JP" altLang="en-US" sz="2000" dirty="0" smtClean="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徒歩</a:t>
            </a:r>
            <a:endParaRPr kumimoji="1" lang="en-US" altLang="ja-JP" sz="2000" dirty="0">
              <a:latin typeface="メイリオ" panose="020B0604030504040204" pitchFamily="50" charset="-128"/>
              <a:ea typeface="メイリオ" panose="020B0604030504040204" pitchFamily="50" charset="-128"/>
            </a:endParaRPr>
          </a:p>
          <a:p>
            <a:endParaRPr kumimoji="1" lang="ja-JP" altLang="en-US" sz="2000" dirty="0">
              <a:latin typeface="メイリオ" panose="020B0604030504040204" pitchFamily="50" charset="-128"/>
              <a:ea typeface="メイリオ" panose="020B0604030504040204" pitchFamily="50" charset="-128"/>
            </a:endParaRPr>
          </a:p>
        </p:txBody>
      </p:sp>
      <p:cxnSp>
        <p:nvCxnSpPr>
          <p:cNvPr id="12" name="直線コネクタ 11"/>
          <p:cNvCxnSpPr/>
          <p:nvPr/>
        </p:nvCxnSpPr>
        <p:spPr>
          <a:xfrm>
            <a:off x="6732240" y="5373216"/>
            <a:ext cx="43204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6732240" y="5661248"/>
            <a:ext cx="432048" cy="0"/>
          </a:xfrm>
          <a:prstGeom prst="line">
            <a:avLst/>
          </a:prstGeom>
          <a:ln w="63500">
            <a:prstDash val="solid"/>
          </a:ln>
        </p:spPr>
        <p:style>
          <a:lnRef idx="1">
            <a:schemeClr val="accent2"/>
          </a:lnRef>
          <a:fillRef idx="0">
            <a:schemeClr val="accent2"/>
          </a:fillRef>
          <a:effectRef idx="0">
            <a:schemeClr val="accent2"/>
          </a:effectRef>
          <a:fontRef idx="minor">
            <a:schemeClr val="tx1"/>
          </a:fontRef>
        </p:style>
      </p:cxn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9126" y="5208446"/>
            <a:ext cx="329540" cy="329540"/>
          </a:xfrm>
          <a:prstGeom prst="rect">
            <a:avLst/>
          </a:prstGeom>
        </p:spPr>
      </p:pic>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126" y="5537986"/>
            <a:ext cx="304428" cy="304428"/>
          </a:xfrm>
          <a:prstGeom prst="rect">
            <a:avLst/>
          </a:prstGeom>
        </p:spPr>
      </p:pic>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22248" y="1837407"/>
            <a:ext cx="4022725" cy="4022725"/>
          </a:xfrm>
        </p:spPr>
      </p:pic>
    </p:spTree>
    <p:extLst>
      <p:ext uri="{BB962C8B-B14F-4D97-AF65-F5344CB8AC3E}">
        <p14:creationId xmlns:p14="http://schemas.microsoft.com/office/powerpoint/2010/main" val="622256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39761</TotalTime>
  <Words>661</Words>
  <Application>Microsoft Office PowerPoint</Application>
  <PresentationFormat>画面に合わせる (4:3)</PresentationFormat>
  <Paragraphs>92</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メイリオ</vt:lpstr>
      <vt:lpstr>Calibri</vt:lpstr>
      <vt:lpstr>Calibri Light</vt:lpstr>
      <vt:lpstr>Wingdings</vt:lpstr>
      <vt:lpstr>レトロスペクト</vt:lpstr>
      <vt:lpstr>電車乗り換えサービスに おける歩行推薦の検討</vt:lpstr>
      <vt:lpstr>研究背景</vt:lpstr>
      <vt:lpstr>関連研究</vt:lpstr>
      <vt:lpstr>研究課題</vt:lpstr>
      <vt:lpstr>本研究のアプローチ</vt:lpstr>
      <vt:lpstr>提案システム</vt:lpstr>
      <vt:lpstr>歩行推薦の例（1）</vt:lpstr>
      <vt:lpstr>歩行推薦の例（2）</vt:lpstr>
      <vt:lpstr>提案システムの実行例</vt:lpstr>
      <vt:lpstr>現在の進捗</vt:lpstr>
      <vt:lpstr>今後の予定</vt:lpstr>
    </vt:vector>
  </TitlesOfParts>
  <Company>神奈川工科大学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スイーツレシピの検索（仮）</dc:title>
  <dc:creator>Administrator</dc:creator>
  <cp:lastModifiedBy>Administrator</cp:lastModifiedBy>
  <cp:revision>337</cp:revision>
  <dcterms:created xsi:type="dcterms:W3CDTF">2017-04-11T02:12:57Z</dcterms:created>
  <dcterms:modified xsi:type="dcterms:W3CDTF">2017-10-25T04:30:43Z</dcterms:modified>
</cp:coreProperties>
</file>