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12"/>
  </p:notesMasterIdLst>
  <p:sldIdLst>
    <p:sldId id="256" r:id="rId2"/>
    <p:sldId id="260" r:id="rId3"/>
    <p:sldId id="264" r:id="rId4"/>
    <p:sldId id="268" r:id="rId5"/>
    <p:sldId id="269" r:id="rId6"/>
    <p:sldId id="258" r:id="rId7"/>
    <p:sldId id="278" r:id="rId8"/>
    <p:sldId id="280" r:id="rId9"/>
    <p:sldId id="282" r:id="rId10"/>
    <p:sldId id="27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2" d="100"/>
          <a:sy n="52" d="100"/>
        </p:scale>
        <p:origin x="451" y="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284489-060F-438E-A463-947989947B33}" type="datetimeFigureOut">
              <a:rPr kumimoji="1" lang="ja-JP" altLang="en-US" smtClean="0"/>
              <a:t>2017/10/25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FB5048-AAA5-4C8D-B5EA-AF3F1C82061C}" type="slidenum">
              <a:rPr kumimoji="1" lang="ja-JP" altLang="en-US" smtClean="0"/>
              <a:t>‹#›</a:t>
            </a:fld>
            <a:endParaRPr kumimoji="1" lang="ja-JP" altLang="en-US"/>
          </a:p>
        </p:txBody>
      </p:sp>
    </p:spTree>
    <p:extLst>
      <p:ext uri="{BB962C8B-B14F-4D97-AF65-F5344CB8AC3E}">
        <p14:creationId xmlns:p14="http://schemas.microsoft.com/office/powerpoint/2010/main" val="23535208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7D56EB2-CB1B-4316-9C15-E1F9FED7AC78}" type="datetime1">
              <a:rPr kumimoji="1" lang="ja-JP" altLang="en-US" smtClean="0"/>
              <a:t>2017/10/25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pPr/>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458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5E8918D-2A46-434B-9D4E-66D6A7FD302A}" type="datetime1">
              <a:rPr kumimoji="1" lang="ja-JP" altLang="en-US" smtClean="0"/>
              <a:t>2017/10/25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485663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0DA224B-4CE3-4249-B97B-A802F3D10A5D}" type="datetime1">
              <a:rPr kumimoji="1" lang="ja-JP" altLang="en-US" smtClean="0"/>
              <a:t>2017/10/25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17731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0E9196D-3C42-4BEC-AA9D-238DAFB9A1E1}" type="datetime1">
              <a:rPr kumimoji="1" lang="ja-JP" altLang="en-US" smtClean="0"/>
              <a:t>2017/10/25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3511938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B95368D-564A-4595-9DCC-6BB5CFBFD051}" type="datetime1">
              <a:rPr kumimoji="1" lang="ja-JP" altLang="en-US" smtClean="0"/>
              <a:t>2017/10/25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37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DB72AC9-93E9-46F6-ABA9-FDE97C0754F4}" type="datetime1">
              <a:rPr kumimoji="1" lang="ja-JP" altLang="en-US" smtClean="0"/>
              <a:t>2017/10/25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4129574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EC9C626-E4EE-450C-8B75-4A04BF9B886B}" type="datetime1">
              <a:rPr kumimoji="1" lang="ja-JP" altLang="en-US" smtClean="0"/>
              <a:t>2017/10/25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537831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DDE4D8F-7F8C-48BD-B803-5D088F75E2E4}" type="datetime1">
              <a:rPr kumimoji="1" lang="ja-JP" altLang="en-US" smtClean="0"/>
              <a:t>2017/10/25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14091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45FCB39-31AE-44E4-959B-06AF02188DB6}" type="datetime1">
              <a:rPr kumimoji="1" lang="ja-JP" altLang="en-US" smtClean="0"/>
              <a:t>2017/10/25</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2767817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919EC9F-80B9-44D9-B414-BFCC9B3710F6}" type="datetime1">
              <a:rPr kumimoji="1" lang="ja-JP" altLang="en-US" smtClean="0"/>
              <a:t>2017/10/25</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235766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EA17C15-CE80-457A-87B1-19420599E25D}" type="datetime1">
              <a:rPr kumimoji="1" lang="ja-JP" altLang="en-US" smtClean="0"/>
              <a:t>2017/10/25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9569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66E515A-824B-4A09-BA10-737C6F7942D7}" type="datetime1">
              <a:rPr kumimoji="1" lang="ja-JP" altLang="en-US" smtClean="0"/>
              <a:t>2017/10/25</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D5277CD-FC43-488C-8F46-3B9FAD93CC08}"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295816"/>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5038" y="1628800"/>
            <a:ext cx="8532440" cy="2554983"/>
          </a:xfrm>
        </p:spPr>
        <p:txBody>
          <a:bodyPr>
            <a:normAutofit/>
          </a:bodyPr>
          <a:lstStyle/>
          <a:p>
            <a:r>
              <a:rPr lang="ja-JP" altLang="en-US" sz="5400" dirty="0" smtClean="0">
                <a:latin typeface="メイリオ" panose="020B0604030504040204" pitchFamily="50" charset="-128"/>
                <a:ea typeface="メイリオ" panose="020B0604030504040204" pitchFamily="50" charset="-128"/>
              </a:rPr>
              <a:t>電車乗り換えサービスに</a:t>
            </a:r>
            <a:r>
              <a:rPr lang="en-US" altLang="ja-JP" sz="5400" dirty="0" smtClean="0">
                <a:latin typeface="メイリオ" panose="020B0604030504040204" pitchFamily="50" charset="-128"/>
                <a:ea typeface="メイリオ" panose="020B0604030504040204" pitchFamily="50" charset="-128"/>
              </a:rPr>
              <a:t/>
            </a:r>
            <a:br>
              <a:rPr lang="en-US" altLang="ja-JP" sz="5400" dirty="0" smtClean="0">
                <a:latin typeface="メイリオ" panose="020B0604030504040204" pitchFamily="50" charset="-128"/>
                <a:ea typeface="メイリオ" panose="020B0604030504040204" pitchFamily="50" charset="-128"/>
              </a:rPr>
            </a:br>
            <a:r>
              <a:rPr lang="ja-JP" altLang="en-US" sz="5400" dirty="0" smtClean="0">
                <a:latin typeface="メイリオ" panose="020B0604030504040204" pitchFamily="50" charset="-128"/>
                <a:ea typeface="メイリオ" panose="020B0604030504040204" pitchFamily="50" charset="-128"/>
              </a:rPr>
              <a:t>おける歩行推薦の検討</a:t>
            </a:r>
            <a:endParaRPr kumimoji="1" lang="ja-JP" altLang="en-US" sz="5400" dirty="0">
              <a:latin typeface="メイリオ" panose="020B0604030504040204" pitchFamily="50" charset="-128"/>
              <a:ea typeface="メイリオ" panose="020B0604030504040204" pitchFamily="50" charset="-128"/>
            </a:endParaRPr>
          </a:p>
        </p:txBody>
      </p:sp>
      <p:sp>
        <p:nvSpPr>
          <p:cNvPr id="3" name="サブタイトル 2"/>
          <p:cNvSpPr>
            <a:spLocks noGrp="1"/>
          </p:cNvSpPr>
          <p:nvPr>
            <p:ph type="subTitle" idx="1"/>
          </p:nvPr>
        </p:nvSpPr>
        <p:spPr/>
        <p:txBody>
          <a:bodyPr>
            <a:noAutofit/>
          </a:bodyPr>
          <a:lstStyle/>
          <a:p>
            <a:r>
              <a:rPr lang="ja-JP" altLang="en-US" dirty="0" smtClean="0">
                <a:solidFill>
                  <a:schemeClr val="tx1"/>
                </a:solidFill>
                <a:latin typeface="メイリオ" panose="020B0604030504040204" pitchFamily="50" charset="-128"/>
                <a:ea typeface="メイリオ" panose="020B0604030504040204" pitchFamily="50" charset="-128"/>
              </a:rPr>
              <a:t>指導教員：鷹野 </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孝</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典 准教授</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学籍番号：</a:t>
            </a:r>
            <a:r>
              <a:rPr lang="en-US" altLang="ja-JP" dirty="0" smtClean="0">
                <a:solidFill>
                  <a:schemeClr val="tx1"/>
                </a:solidFill>
                <a:latin typeface="メイリオ" panose="020B0604030504040204" pitchFamily="50" charset="-128"/>
                <a:ea typeface="メイリオ" panose="020B0604030504040204" pitchFamily="50" charset="-128"/>
              </a:rPr>
              <a:t>1321083</a:t>
            </a:r>
          </a:p>
          <a:p>
            <a:r>
              <a:rPr kumimoji="1" lang="ja-JP" altLang="en-US" dirty="0" smtClean="0">
                <a:solidFill>
                  <a:schemeClr val="tx1"/>
                </a:solidFill>
                <a:latin typeface="メイリオ" panose="020B0604030504040204" pitchFamily="50" charset="-128"/>
                <a:ea typeface="メイリオ" panose="020B0604030504040204" pitchFamily="50" charset="-128"/>
              </a:rPr>
              <a:t>氏名：梅谷 大樹</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2854191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今後の予定</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sz="2400" dirty="0" smtClean="0"/>
              <a:t> </a:t>
            </a:r>
            <a:r>
              <a:rPr lang="ja-JP" altLang="en-US" sz="2400" dirty="0" smtClean="0">
                <a:latin typeface="メイリオ" panose="020B0604030504040204" pitchFamily="50" charset="-128"/>
                <a:ea typeface="メイリオ" panose="020B0604030504040204" pitchFamily="50" charset="-128"/>
              </a:rPr>
              <a:t>実装，実験開始</a:t>
            </a:r>
            <a:endParaRPr lang="en-US" altLang="ja-JP" sz="2400" dirty="0"/>
          </a:p>
          <a:p>
            <a:pPr marL="542925" lvl="1" indent="-342900">
              <a:buFont typeface="Wingdings" panose="05000000000000000000" pitchFamily="2" charset="2"/>
              <a:buChar char="Ø"/>
            </a:pPr>
            <a:r>
              <a:rPr lang="ja-JP" altLang="en-US" sz="2200" dirty="0" smtClean="0">
                <a:latin typeface="メイリオ" panose="020B0604030504040204" pitchFamily="50" charset="-128"/>
                <a:ea typeface="メイリオ" panose="020B0604030504040204" pitchFamily="50" charset="-128"/>
              </a:rPr>
              <a:t>駅すぱあと</a:t>
            </a:r>
            <a:r>
              <a:rPr lang="en-US" altLang="ja-JP" sz="2200" dirty="0" smtClean="0">
                <a:latin typeface="メイリオ" panose="020B0604030504040204" pitchFamily="50" charset="-128"/>
                <a:ea typeface="メイリオ" panose="020B0604030504040204" pitchFamily="50" charset="-128"/>
              </a:rPr>
              <a:t>API</a:t>
            </a:r>
            <a:r>
              <a:rPr lang="ja-JP" altLang="en-US" sz="2200" dirty="0" smtClean="0">
                <a:latin typeface="メイリオ" panose="020B0604030504040204" pitchFamily="50" charset="-128"/>
                <a:ea typeface="メイリオ" panose="020B0604030504040204" pitchFamily="50" charset="-128"/>
              </a:rPr>
              <a:t>と</a:t>
            </a:r>
            <a:r>
              <a:rPr lang="en-US" altLang="ja-JP" sz="2200" dirty="0" smtClean="0">
                <a:latin typeface="メイリオ" panose="020B0604030504040204" pitchFamily="50" charset="-128"/>
                <a:ea typeface="メイリオ" panose="020B0604030504040204" pitchFamily="50" charset="-128"/>
              </a:rPr>
              <a:t>Google</a:t>
            </a:r>
            <a:r>
              <a:rPr lang="ja-JP" altLang="en-US" sz="2200" dirty="0" smtClean="0">
                <a:latin typeface="メイリオ" panose="020B0604030504040204" pitchFamily="50" charset="-128"/>
                <a:ea typeface="メイリオ" panose="020B0604030504040204" pitchFamily="50" charset="-128"/>
              </a:rPr>
              <a:t> </a:t>
            </a:r>
            <a:r>
              <a:rPr lang="en-US" altLang="ja-JP" sz="2200" dirty="0" smtClean="0">
                <a:latin typeface="メイリオ" panose="020B0604030504040204" pitchFamily="50" charset="-128"/>
                <a:ea typeface="メイリオ" panose="020B0604030504040204" pitchFamily="50" charset="-128"/>
              </a:rPr>
              <a:t>maps</a:t>
            </a:r>
            <a:r>
              <a:rPr lang="ja-JP" altLang="en-US" sz="2200" dirty="0" smtClean="0">
                <a:latin typeface="メイリオ" panose="020B0604030504040204" pitchFamily="50" charset="-128"/>
                <a:ea typeface="メイリオ" panose="020B0604030504040204" pitchFamily="50" charset="-128"/>
              </a:rPr>
              <a:t>の統合</a:t>
            </a:r>
            <a:r>
              <a:rPr lang="ja-JP" altLang="en-US" sz="2200" dirty="0" smtClean="0">
                <a:latin typeface="メイリオ" panose="020B0604030504040204" pitchFamily="50" charset="-128"/>
                <a:ea typeface="メイリオ" panose="020B0604030504040204" pitchFamily="50" charset="-128"/>
              </a:rPr>
              <a:t>．</a:t>
            </a:r>
            <a:endParaRPr lang="en-US" altLang="ja-JP" sz="22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200" dirty="0" smtClean="0">
                <a:latin typeface="メイリオ" panose="020B0604030504040204" pitchFamily="50" charset="-128"/>
                <a:ea typeface="メイリオ" panose="020B0604030504040204" pitchFamily="50" charset="-128"/>
              </a:rPr>
              <a:t>検索する路線を限定して実装．</a:t>
            </a:r>
            <a:endParaRPr lang="en-US" altLang="ja-JP" sz="22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200" dirty="0" smtClean="0">
                <a:latin typeface="メイリオ" panose="020B0604030504040204" pitchFamily="50" charset="-128"/>
                <a:ea typeface="メイリオ" panose="020B0604030504040204" pitchFamily="50" charset="-128"/>
              </a:rPr>
              <a:t>鉄道だけでなくバスを利用した際の歩行推薦も考える．</a:t>
            </a:r>
            <a:endParaRPr lang="en-US" altLang="ja-JP" sz="22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200" dirty="0" smtClean="0">
                <a:latin typeface="メイリオ" panose="020B0604030504040204" pitchFamily="50" charset="-128"/>
                <a:ea typeface="メイリオ" panose="020B0604030504040204" pitchFamily="50" charset="-128"/>
              </a:rPr>
              <a:t>ユーザが歩いたかをチェック・判定．</a:t>
            </a:r>
            <a:endParaRPr lang="en-US" altLang="ja-JP" sz="2200" dirty="0">
              <a:latin typeface="メイリオ" panose="020B0604030504040204" pitchFamily="50" charset="-128"/>
              <a:ea typeface="メイリオ" panose="020B0604030504040204" pitchFamily="50" charset="-128"/>
            </a:endParaRPr>
          </a:p>
          <a:p>
            <a:pPr marL="0" indent="0">
              <a:buNone/>
            </a:pPr>
            <a:endParaRPr lang="en-US" altLang="ja-JP" sz="2400"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en-US" altLang="ja-JP" sz="2400" dirty="0" smtClean="0">
                <a:latin typeface="メイリオ" panose="020B0604030504040204" pitchFamily="50" charset="-128"/>
                <a:ea typeface="メイリオ" panose="020B0604030504040204" pitchFamily="50" charset="-128"/>
              </a:rPr>
              <a:t> 12</a:t>
            </a:r>
            <a:r>
              <a:rPr lang="ja-JP" altLang="en-US" sz="2400" dirty="0" smtClean="0">
                <a:latin typeface="メイリオ" panose="020B0604030504040204" pitchFamily="50" charset="-128"/>
                <a:ea typeface="メイリオ" panose="020B0604030504040204" pitchFamily="50" charset="-128"/>
              </a:rPr>
              <a:t>月 執筆開始</a:t>
            </a:r>
            <a:endParaRPr lang="en-US" altLang="ja-JP" sz="2400"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10</a:t>
            </a:fld>
            <a:endParaRPr kumimoji="1" lang="ja-JP" altLang="en-US" sz="2400" dirty="0"/>
          </a:p>
        </p:txBody>
      </p:sp>
    </p:spTree>
    <p:extLst>
      <p:ext uri="{BB962C8B-B14F-4D97-AF65-F5344CB8AC3E}">
        <p14:creationId xmlns:p14="http://schemas.microsoft.com/office/powerpoint/2010/main" val="2005642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a:t>
            </a:r>
            <a:r>
              <a:rPr lang="ja-JP" altLang="en-US" dirty="0">
                <a:latin typeface="メイリオ" panose="020B0604030504040204" pitchFamily="50" charset="-128"/>
                <a:ea typeface="メイリオ" panose="020B0604030504040204" pitchFamily="50" charset="-128"/>
              </a:rPr>
              <a:t>背景</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2470208"/>
          </a:xfrm>
        </p:spPr>
        <p:txBody>
          <a:bodyPr>
            <a:normAutofit/>
          </a:bodyPr>
          <a:lstStyle/>
          <a:p>
            <a:pPr marL="395478" indent="-285750">
              <a:lnSpc>
                <a:spcPct val="120000"/>
              </a:lnSpc>
              <a:buFont typeface="Wingdings" panose="05000000000000000000" pitchFamily="2" charset="2"/>
              <a:buChar char="l"/>
            </a:pPr>
            <a:r>
              <a:rPr lang="ja-JP" altLang="en-US" sz="2400" dirty="0" smtClean="0">
                <a:latin typeface="メイリオ" panose="020B0604030504040204" pitchFamily="50" charset="-128"/>
                <a:ea typeface="メイリオ" panose="020B0604030504040204" pitchFamily="50" charset="-128"/>
              </a:rPr>
              <a:t>既存</a:t>
            </a:r>
            <a:r>
              <a:rPr lang="ja-JP" altLang="en-US" sz="2400" dirty="0" smtClean="0">
                <a:latin typeface="メイリオ" panose="020B0604030504040204" pitchFamily="50" charset="-128"/>
                <a:ea typeface="メイリオ" panose="020B0604030504040204" pitchFamily="50" charset="-128"/>
              </a:rPr>
              <a:t>の経路検索サービスは目的地まで鉄道を利用した経路しか検索されない．</a:t>
            </a:r>
            <a:endParaRPr lang="en-US" altLang="ja-JP" sz="2400" dirty="0">
              <a:latin typeface="メイリオ" panose="020B0604030504040204" pitchFamily="50" charset="-128"/>
              <a:ea typeface="メイリオ" panose="020B0604030504040204" pitchFamily="50" charset="-128"/>
            </a:endParaRPr>
          </a:p>
          <a:p>
            <a:pPr marL="395478" indent="-285750">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電車</a:t>
            </a:r>
            <a:r>
              <a:rPr lang="ja-JP" altLang="en-US" sz="2400" dirty="0" smtClean="0">
                <a:latin typeface="メイリオ" panose="020B0604030504040204" pitchFamily="50" charset="-128"/>
                <a:ea typeface="メイリオ" panose="020B0604030504040204" pitchFamily="50" charset="-128"/>
              </a:rPr>
              <a:t>の乗り換え時に駅の距離が近い場合がある．</a:t>
            </a:r>
            <a:endParaRPr lang="en-US" altLang="ja-JP" sz="2400" dirty="0" smtClean="0">
              <a:latin typeface="メイリオ" panose="020B0604030504040204" pitchFamily="50" charset="-128"/>
              <a:ea typeface="メイリオ" panose="020B0604030504040204" pitchFamily="50" charset="-128"/>
            </a:endParaRPr>
          </a:p>
          <a:p>
            <a:pPr marL="395478" indent="-285750">
              <a:buFont typeface="Wingdings" panose="05000000000000000000" pitchFamily="2" charset="2"/>
              <a:buChar char="l"/>
            </a:pPr>
            <a:endParaRPr lang="en-US" altLang="ja-JP" sz="2400" dirty="0" smtClean="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2</a:t>
            </a:fld>
            <a:endParaRPr kumimoji="1" lang="ja-JP" altLang="en-US" sz="24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281" y="4172184"/>
            <a:ext cx="2160240" cy="1790993"/>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692904" y="4315942"/>
            <a:ext cx="933277" cy="1503475"/>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7842" y="4172184"/>
            <a:ext cx="2160240" cy="1790993"/>
          </a:xfrm>
          <a:prstGeom prst="rect">
            <a:avLst/>
          </a:prstGeom>
        </p:spPr>
      </p:pic>
    </p:spTree>
    <p:extLst>
      <p:ext uri="{BB962C8B-B14F-4D97-AF65-F5344CB8AC3E}">
        <p14:creationId xmlns:p14="http://schemas.microsoft.com/office/powerpoint/2010/main" val="1902088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関連研究</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65562" y="1916832"/>
            <a:ext cx="7543801" cy="4023360"/>
          </a:xfrm>
        </p:spPr>
        <p:txBody>
          <a:bodyPr>
            <a:normAutofit fontScale="77500" lnSpcReduction="20000"/>
          </a:bodyPr>
          <a:lstStyle/>
          <a:p>
            <a:pPr marL="442913" lvl="1" indent="-242888">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 健康管理アプリケーションの開発</a:t>
            </a:r>
            <a:r>
              <a:rPr lang="ja-JP" altLang="en-US" sz="2000" b="1" dirty="0" smtClean="0">
                <a:latin typeface="メイリオ" panose="020B0604030504040204" pitchFamily="50" charset="-128"/>
                <a:ea typeface="メイリオ" panose="020B0604030504040204" pitchFamily="50" charset="-128"/>
              </a:rPr>
              <a:t>（</a:t>
            </a:r>
            <a:r>
              <a:rPr lang="en-US" altLang="ja-JP" sz="2000" b="1" dirty="0" smtClean="0">
                <a:latin typeface="メイリオ" panose="020B0604030504040204" pitchFamily="50" charset="-128"/>
                <a:ea typeface="メイリオ" panose="020B0604030504040204" pitchFamily="50" charset="-128"/>
              </a:rPr>
              <a:t>2014</a:t>
            </a:r>
            <a:r>
              <a:rPr lang="ja-JP" altLang="en-US" sz="2000" b="1" dirty="0" smtClean="0">
                <a:latin typeface="メイリオ" panose="020B0604030504040204" pitchFamily="50" charset="-128"/>
                <a:ea typeface="メイリオ" panose="020B0604030504040204" pitchFamily="50" charset="-128"/>
                <a:sym typeface="Wingdings" panose="05000000000000000000" pitchFamily="2" charset="2"/>
              </a:rPr>
              <a:t>）</a:t>
            </a:r>
            <a:endParaRPr lang="en-US" altLang="ja-JP" sz="2000" b="1" dirty="0" smtClean="0">
              <a:latin typeface="メイリオ" panose="020B0604030504040204" pitchFamily="50" charset="-128"/>
              <a:ea typeface="メイリオ" panose="020B0604030504040204" pitchFamily="50" charset="-128"/>
              <a:sym typeface="Wingdings" panose="05000000000000000000" pitchFamily="2" charset="2"/>
            </a:endParaRPr>
          </a:p>
          <a:p>
            <a:pPr lvl="2">
              <a:lnSpc>
                <a:spcPct val="120000"/>
              </a:lnSpc>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sym typeface="Wingdings" panose="05000000000000000000" pitchFamily="2" charset="2"/>
              </a:rPr>
              <a:t>走行</a:t>
            </a:r>
            <a:r>
              <a:rPr lang="ja-JP" altLang="en-US" sz="1800" dirty="0">
                <a:latin typeface="メイリオ" panose="020B0604030504040204" pitchFamily="50" charset="-128"/>
                <a:ea typeface="メイリオ" panose="020B0604030504040204" pitchFamily="50" charset="-128"/>
                <a:sym typeface="Wingdings" panose="05000000000000000000" pitchFamily="2" charset="2"/>
              </a:rPr>
              <a:t>や階段歩行などの数値を</a:t>
            </a:r>
            <a:r>
              <a:rPr lang="en-US" altLang="ja-JP" sz="1800" dirty="0">
                <a:latin typeface="メイリオ" panose="020B0604030504040204" pitchFamily="50" charset="-128"/>
                <a:ea typeface="メイリオ" panose="020B0604030504040204" pitchFamily="50" charset="-128"/>
                <a:sym typeface="Wingdings" panose="05000000000000000000" pitchFamily="2" charset="2"/>
              </a:rPr>
              <a:t>Android</a:t>
            </a:r>
            <a:r>
              <a:rPr lang="ja-JP" altLang="en-US" sz="1800" dirty="0">
                <a:latin typeface="メイリオ" panose="020B0604030504040204" pitchFamily="50" charset="-128"/>
                <a:ea typeface="メイリオ" panose="020B0604030504040204" pitchFamily="50" charset="-128"/>
                <a:sym typeface="Wingdings" panose="05000000000000000000" pitchFamily="2" charset="2"/>
              </a:rPr>
              <a:t>端末に搭載されている加速度センサとジャイロセンサを使用し，データを集計してカロリー計算</a:t>
            </a:r>
            <a:r>
              <a:rPr lang="ja-JP" altLang="en-US" sz="1800" dirty="0" smtClean="0">
                <a:latin typeface="メイリオ" panose="020B0604030504040204" pitchFamily="50" charset="-128"/>
                <a:ea typeface="メイリオ" panose="020B0604030504040204" pitchFamily="50" charset="-128"/>
                <a:sym typeface="Wingdings" panose="05000000000000000000" pitchFamily="2" charset="2"/>
              </a:rPr>
              <a:t>する．</a:t>
            </a:r>
            <a:endParaRPr lang="en-US" altLang="ja-JP" sz="1800" dirty="0">
              <a:latin typeface="メイリオ" panose="020B0604030504040204" pitchFamily="50" charset="-128"/>
              <a:ea typeface="メイリオ" panose="020B0604030504040204" pitchFamily="50" charset="-128"/>
              <a:sym typeface="Wingdings" panose="05000000000000000000" pitchFamily="2" charset="2"/>
            </a:endParaRPr>
          </a:p>
          <a:p>
            <a:pPr marL="542925" lvl="1" indent="-342900">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鉄道による移動所要時間の可視化［</a:t>
            </a:r>
            <a:r>
              <a:rPr lang="en-US" altLang="ja-JP" sz="2200" b="1" dirty="0" smtClean="0">
                <a:latin typeface="メイリオ" panose="020B0604030504040204" pitchFamily="50" charset="-128"/>
                <a:ea typeface="メイリオ" panose="020B0604030504040204" pitchFamily="50" charset="-128"/>
              </a:rPr>
              <a:t>2014-</a:t>
            </a:r>
            <a:r>
              <a:rPr lang="ja-JP" altLang="en-US" sz="2200" b="1" dirty="0" smtClean="0">
                <a:latin typeface="メイリオ" panose="020B0604030504040204" pitchFamily="50" charset="-128"/>
                <a:ea typeface="メイリオ" panose="020B0604030504040204" pitchFamily="50" charset="-128"/>
              </a:rPr>
              <a:t>映像情報メディア学会技術報告］</a:t>
            </a:r>
            <a:endParaRPr lang="en-US" altLang="ja-JP" sz="2200" b="1" dirty="0" smtClean="0">
              <a:latin typeface="メイリオ" panose="020B0604030504040204" pitchFamily="50" charset="-128"/>
              <a:ea typeface="メイリオ" panose="020B0604030504040204" pitchFamily="50" charset="-128"/>
            </a:endParaRPr>
          </a:p>
          <a:p>
            <a:pPr marL="668655" lvl="2" indent="-285750">
              <a:lnSpc>
                <a:spcPct val="120000"/>
              </a:lnSpc>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rPr>
              <a:t>鉄道による移動所要時間をわかりやすく可視化するウェアアプリケーションの作成．</a:t>
            </a:r>
            <a:endParaRPr lang="en-US" altLang="ja-JP" sz="1800" dirty="0" smtClean="0">
              <a:latin typeface="メイリオ" panose="020B0604030504040204" pitchFamily="50" charset="-128"/>
              <a:ea typeface="メイリオ" panose="020B0604030504040204" pitchFamily="50" charset="-128"/>
            </a:endParaRPr>
          </a:p>
          <a:p>
            <a:pPr marL="542925" lvl="1" indent="-342900">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歩道</a:t>
            </a:r>
            <a:r>
              <a:rPr lang="ja-JP" altLang="en-US" sz="2200" b="1" dirty="0">
                <a:latin typeface="メイリオ" panose="020B0604030504040204" pitchFamily="50" charset="-128"/>
                <a:ea typeface="メイリオ" panose="020B0604030504040204" pitchFamily="50" charset="-128"/>
              </a:rPr>
              <a:t>ネットワークを用いた鉄道駅周辺の徒歩移動距離および迂回率の分析（</a:t>
            </a:r>
            <a:r>
              <a:rPr lang="en-US" altLang="ja-JP" sz="2200" b="1" dirty="0">
                <a:latin typeface="メイリオ" panose="020B0604030504040204" pitchFamily="50" charset="-128"/>
                <a:ea typeface="メイリオ" panose="020B0604030504040204" pitchFamily="50" charset="-128"/>
              </a:rPr>
              <a:t>2006</a:t>
            </a:r>
            <a:r>
              <a:rPr lang="ja-JP" altLang="en-US" sz="2200" b="1" dirty="0">
                <a:latin typeface="メイリオ" panose="020B0604030504040204" pitchFamily="50" charset="-128"/>
                <a:ea typeface="メイリオ" panose="020B0604030504040204" pitchFamily="50" charset="-128"/>
              </a:rPr>
              <a:t>）</a:t>
            </a:r>
            <a:endParaRPr lang="en-US" altLang="ja-JP" sz="2200" b="1" dirty="0">
              <a:latin typeface="メイリオ" panose="020B0604030504040204" pitchFamily="50" charset="-128"/>
              <a:ea typeface="メイリオ" panose="020B0604030504040204" pitchFamily="50" charset="-128"/>
            </a:endParaRPr>
          </a:p>
          <a:p>
            <a:pPr lvl="2">
              <a:lnSpc>
                <a:spcPct val="120000"/>
              </a:lnSpc>
              <a:buFont typeface="Wingdings" panose="05000000000000000000" pitchFamily="2" charset="2"/>
              <a:buChar char="Ø"/>
            </a:pPr>
            <a:r>
              <a:rPr lang="en-US" altLang="ja-JP" sz="1800" dirty="0" smtClean="0">
                <a:latin typeface="メイリオ" panose="020B0604030504040204" pitchFamily="50" charset="-128"/>
                <a:ea typeface="メイリオ" panose="020B0604030504040204" pitchFamily="50" charset="-128"/>
              </a:rPr>
              <a:t>GIS</a:t>
            </a:r>
            <a:r>
              <a:rPr lang="ja-JP" altLang="en-US" sz="1800" dirty="0" smtClean="0">
                <a:latin typeface="メイリオ" panose="020B0604030504040204" pitchFamily="50" charset="-128"/>
                <a:ea typeface="メイリオ" panose="020B0604030504040204" pitchFamily="50" charset="-128"/>
              </a:rPr>
              <a:t>上で歩道ネットワークを作成し，駅から周辺施設までの徒歩移動距離と迂回率を算出する．</a:t>
            </a:r>
            <a:endParaRPr lang="en-US" altLang="ja-JP" sz="1800" dirty="0" smtClean="0">
              <a:latin typeface="メイリオ" panose="020B0604030504040204" pitchFamily="50" charset="-128"/>
              <a:ea typeface="メイリオ" panose="020B0604030504040204" pitchFamily="50" charset="-128"/>
            </a:endParaRPr>
          </a:p>
          <a:p>
            <a:pPr marL="542925" lvl="1" indent="-342900">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幹線鉄道の乗換駅における乗換環境の評価に関する研究（</a:t>
            </a:r>
            <a:r>
              <a:rPr lang="en-US" altLang="ja-JP" sz="2200" b="1" dirty="0" smtClean="0">
                <a:latin typeface="メイリオ" panose="020B0604030504040204" pitchFamily="50" charset="-128"/>
                <a:ea typeface="メイリオ" panose="020B0604030504040204" pitchFamily="50" charset="-128"/>
              </a:rPr>
              <a:t>2008</a:t>
            </a:r>
            <a:r>
              <a:rPr lang="ja-JP" altLang="en-US" sz="2200" b="1" dirty="0" smtClean="0">
                <a:latin typeface="メイリオ" panose="020B0604030504040204" pitchFamily="50" charset="-128"/>
                <a:ea typeface="メイリオ" panose="020B0604030504040204" pitchFamily="50" charset="-128"/>
              </a:rPr>
              <a:t>）</a:t>
            </a:r>
            <a:endParaRPr lang="en-US" altLang="ja-JP" sz="2200" b="1" dirty="0" smtClean="0">
              <a:latin typeface="メイリオ" panose="020B0604030504040204" pitchFamily="50" charset="-128"/>
              <a:ea typeface="メイリオ" panose="020B0604030504040204" pitchFamily="50" charset="-128"/>
            </a:endParaRPr>
          </a:p>
          <a:p>
            <a:pPr lvl="2">
              <a:lnSpc>
                <a:spcPct val="120000"/>
              </a:lnSpc>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rPr>
              <a:t>乗換環境の総合的評価手法を構築することを目標としている．</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3</a:t>
            </a:fld>
            <a:endParaRPr kumimoji="1" lang="ja-JP" altLang="en-US" sz="2400" dirty="0"/>
          </a:p>
        </p:txBody>
      </p:sp>
    </p:spTree>
    <p:extLst>
      <p:ext uri="{BB962C8B-B14F-4D97-AF65-F5344CB8AC3E}">
        <p14:creationId xmlns:p14="http://schemas.microsoft.com/office/powerpoint/2010/main" val="935415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a:t>
            </a:r>
            <a:r>
              <a:rPr kumimoji="1" lang="ja-JP" altLang="en-US" dirty="0" smtClean="0">
                <a:latin typeface="メイリオ" panose="020B0604030504040204" pitchFamily="50" charset="-128"/>
                <a:ea typeface="メイリオ" panose="020B0604030504040204" pitchFamily="50" charset="-128"/>
              </a:rPr>
              <a:t>課題</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357188" indent="-357188">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路線検索サービスの情報と，歩行情報の統合．</a:t>
            </a:r>
            <a:endParaRPr lang="en-US" altLang="ja-JP" sz="2200" dirty="0" smtClean="0">
              <a:latin typeface="メイリオ" panose="020B0604030504040204" pitchFamily="50" charset="-128"/>
              <a:ea typeface="メイリオ" panose="020B0604030504040204" pitchFamily="50" charset="-128"/>
            </a:endParaRPr>
          </a:p>
          <a:p>
            <a:pPr marL="357188" indent="-357188">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カロリー情報と駅・鉄道運航情報を統合することで付加価値の高い情報を生成．</a:t>
            </a:r>
            <a:endParaRPr lang="en-US" altLang="ja-JP" sz="2200" dirty="0">
              <a:latin typeface="メイリオ" panose="020B0604030504040204" pitchFamily="50" charset="-128"/>
              <a:ea typeface="メイリオ" panose="020B0604030504040204" pitchFamily="50" charset="-128"/>
            </a:endParaRPr>
          </a:p>
          <a:p>
            <a:pPr marL="271463" indent="-271463">
              <a:buFont typeface="Wingdings" panose="05000000000000000000" pitchFamily="2" charset="2"/>
              <a:buChar char="l"/>
            </a:pPr>
            <a:endParaRPr lang="en-US" altLang="ja-JP" sz="2000" dirty="0" smtClean="0">
              <a:latin typeface="メイリオ" panose="020B0604030504040204" pitchFamily="50" charset="-128"/>
              <a:ea typeface="メイリオ" panose="020B0604030504040204" pitchFamily="50" charset="-128"/>
            </a:endParaRPr>
          </a:p>
          <a:p>
            <a:pPr marL="271463" indent="-271463">
              <a:buFont typeface="Wingdings" panose="05000000000000000000" pitchFamily="2" charset="2"/>
              <a:buChar char="l"/>
            </a:pPr>
            <a:endParaRPr lang="en-US" altLang="ja-JP" sz="2000" dirty="0" smtClean="0">
              <a:latin typeface="メイリオ" panose="020B0604030504040204" pitchFamily="50" charset="-128"/>
              <a:ea typeface="メイリオ" panose="020B0604030504040204" pitchFamily="50" charset="-128"/>
            </a:endParaRPr>
          </a:p>
          <a:p>
            <a:pPr marL="271463" indent="-271463">
              <a:buFont typeface="Wingdings" panose="05000000000000000000" pitchFamily="2" charset="2"/>
              <a:buChar char="l"/>
            </a:pPr>
            <a:endParaRPr lang="en-US" altLang="ja-JP" sz="22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4</a:t>
            </a:fld>
            <a:endParaRPr kumimoji="1" lang="ja-JP" altLang="en-US" sz="2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4208" y="4463632"/>
            <a:ext cx="1700808" cy="1700808"/>
          </a:xfrm>
          <a:prstGeom prst="rect">
            <a:avLst/>
          </a:prstGeom>
        </p:spPr>
      </p:pic>
    </p:spTree>
    <p:extLst>
      <p:ext uri="{BB962C8B-B14F-4D97-AF65-F5344CB8AC3E}">
        <p14:creationId xmlns:p14="http://schemas.microsoft.com/office/powerpoint/2010/main" val="475414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本研究のアプローチ</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marL="452628" indent="-342900">
              <a:buFont typeface="Wingdings" panose="05000000000000000000" pitchFamily="2" charset="2"/>
              <a:buChar char="l"/>
            </a:pPr>
            <a:r>
              <a:rPr lang="ja-JP" altLang="en-US" sz="2400" dirty="0" smtClean="0">
                <a:latin typeface="メイリオ" panose="020B0604030504040204" pitchFamily="50" charset="-128"/>
                <a:ea typeface="メイリオ" panose="020B0604030504040204" pitchFamily="50" charset="-128"/>
              </a:rPr>
              <a:t>電車</a:t>
            </a:r>
            <a:r>
              <a:rPr lang="ja-JP" altLang="en-US" sz="2400" dirty="0">
                <a:latin typeface="メイリオ" panose="020B0604030504040204" pitchFamily="50" charset="-128"/>
                <a:ea typeface="メイリオ" panose="020B0604030504040204" pitchFamily="50" charset="-128"/>
              </a:rPr>
              <a:t>を乗り換える際に歩いて行けるような</a:t>
            </a:r>
            <a:r>
              <a:rPr lang="ja-JP" altLang="en-US" sz="2400" dirty="0" smtClean="0">
                <a:latin typeface="メイリオ" panose="020B0604030504040204" pitchFamily="50" charset="-128"/>
                <a:ea typeface="メイリオ" panose="020B0604030504040204" pitchFamily="50" charset="-128"/>
              </a:rPr>
              <a:t>距離ならば，歩行を</a:t>
            </a:r>
            <a:r>
              <a:rPr lang="ja-JP" altLang="en-US" sz="2400" dirty="0">
                <a:latin typeface="メイリオ" panose="020B0604030504040204" pitchFamily="50" charset="-128"/>
                <a:ea typeface="メイリオ" panose="020B0604030504040204" pitchFamily="50" charset="-128"/>
              </a:rPr>
              <a:t>推薦</a:t>
            </a:r>
            <a:r>
              <a:rPr lang="ja-JP" altLang="en-US" sz="2400" dirty="0" smtClean="0">
                <a:latin typeface="メイリオ" panose="020B0604030504040204" pitchFamily="50" charset="-128"/>
                <a:ea typeface="メイリオ" panose="020B0604030504040204" pitchFamily="50" charset="-128"/>
              </a:rPr>
              <a:t>する．その道を歩くことで消費されるカロリーを計算して表示する．</a:t>
            </a:r>
            <a:endParaRPr lang="en-US" altLang="ja-JP" sz="2400" dirty="0">
              <a:latin typeface="メイリオ" panose="020B0604030504040204" pitchFamily="50" charset="-128"/>
              <a:ea typeface="メイリオ" panose="020B0604030504040204" pitchFamily="50" charset="-128"/>
            </a:endParaRPr>
          </a:p>
          <a:p>
            <a:pPr marL="452628" indent="-342900">
              <a:buFont typeface="Wingdings" panose="05000000000000000000" pitchFamily="2" charset="2"/>
              <a:buChar char="l"/>
            </a:pPr>
            <a:r>
              <a:rPr lang="en-US" altLang="ja-JP" sz="2400" dirty="0" smtClean="0">
                <a:latin typeface="メイリオ" panose="020B0604030504040204" pitchFamily="50" charset="-128"/>
                <a:ea typeface="メイリオ" panose="020B0604030504040204" pitchFamily="50" charset="-128"/>
              </a:rPr>
              <a:t>Web</a:t>
            </a:r>
            <a:r>
              <a:rPr lang="ja-JP" altLang="en-US" sz="2400" dirty="0" smtClean="0">
                <a:latin typeface="メイリオ" panose="020B0604030504040204" pitchFamily="50" charset="-128"/>
                <a:ea typeface="メイリオ" panose="020B0604030504040204" pitchFamily="50" charset="-128"/>
              </a:rPr>
              <a:t>ブラウザで路線検索</a:t>
            </a:r>
            <a:r>
              <a:rPr lang="ja-JP" altLang="en-US" sz="2400" dirty="0" smtClean="0">
                <a:latin typeface="メイリオ" panose="020B0604030504040204" pitchFamily="50" charset="-128"/>
                <a:ea typeface="メイリオ" panose="020B0604030504040204" pitchFamily="50" charset="-128"/>
              </a:rPr>
              <a:t>を</a:t>
            </a:r>
            <a:r>
              <a:rPr lang="ja-JP" altLang="en-US" sz="2400" dirty="0" smtClean="0">
                <a:latin typeface="メイリオ" panose="020B0604030504040204" pitchFamily="50" charset="-128"/>
                <a:ea typeface="メイリオ" panose="020B0604030504040204" pitchFamily="50" charset="-128"/>
              </a:rPr>
              <a:t>行い</a:t>
            </a:r>
            <a:r>
              <a:rPr lang="ja-JP" altLang="en-US" sz="2400" dirty="0" smtClean="0">
                <a:latin typeface="メイリオ" panose="020B0604030504040204" pitchFamily="50" charset="-128"/>
                <a:ea typeface="メイリオ" panose="020B0604030504040204" pitchFamily="50" charset="-128"/>
              </a:rPr>
              <a:t>，歩行経路を</a:t>
            </a:r>
            <a:r>
              <a:rPr lang="en-US" altLang="ja-JP" sz="2400" dirty="0" smtClean="0">
                <a:latin typeface="メイリオ" panose="020B0604030504040204" pitchFamily="50" charset="-128"/>
                <a:ea typeface="メイリオ" panose="020B0604030504040204" pitchFamily="50" charset="-128"/>
              </a:rPr>
              <a:t>Google </a:t>
            </a:r>
            <a:r>
              <a:rPr lang="en-US" altLang="ja-JP" sz="2400" dirty="0" smtClean="0">
                <a:latin typeface="メイリオ" panose="020B0604030504040204" pitchFamily="50" charset="-128"/>
                <a:ea typeface="メイリオ" panose="020B0604030504040204" pitchFamily="50" charset="-128"/>
              </a:rPr>
              <a:t>map</a:t>
            </a:r>
            <a:r>
              <a:rPr lang="ja-JP" altLang="en-US" sz="2400" dirty="0" smtClean="0">
                <a:latin typeface="メイリオ" panose="020B0604030504040204" pitchFamily="50" charset="-128"/>
                <a:ea typeface="メイリオ" panose="020B0604030504040204" pitchFamily="50" charset="-128"/>
              </a:rPr>
              <a:t>を使い推薦</a:t>
            </a:r>
            <a:r>
              <a:rPr lang="ja-JP" altLang="en-US" sz="2400" dirty="0" smtClean="0">
                <a:latin typeface="メイリオ" panose="020B0604030504040204" pitchFamily="50" charset="-128"/>
                <a:ea typeface="メイリオ" panose="020B0604030504040204" pitchFamily="50" charset="-128"/>
              </a:rPr>
              <a:t>．</a:t>
            </a:r>
            <a:endParaRPr lang="en-US" altLang="ja-JP" sz="2400" dirty="0" smtClean="0">
              <a:latin typeface="メイリオ" panose="020B0604030504040204" pitchFamily="50" charset="-128"/>
              <a:ea typeface="メイリオ" panose="020B0604030504040204" pitchFamily="50" charset="-128"/>
            </a:endParaRPr>
          </a:p>
          <a:p>
            <a:pPr marL="160020" indent="0">
              <a:buNone/>
            </a:pPr>
            <a:endParaRPr lang="en-US" altLang="ja-JP" sz="2400" dirty="0" smtClean="0">
              <a:latin typeface="メイリオ" panose="020B0604030504040204" pitchFamily="50" charset="-128"/>
              <a:ea typeface="メイリオ" panose="020B0604030504040204" pitchFamily="50" charset="-128"/>
            </a:endParaRPr>
          </a:p>
          <a:p>
            <a:pPr marL="160020" indent="0" algn="ctr">
              <a:buNone/>
            </a:pPr>
            <a:r>
              <a:rPr lang="ja-JP" altLang="en-US" sz="2400" b="1" dirty="0" smtClean="0">
                <a:latin typeface="メイリオ" panose="020B0604030504040204" pitchFamily="50" charset="-128"/>
                <a:ea typeface="メイリオ" panose="020B0604030504040204" pitchFamily="50" charset="-128"/>
              </a:rPr>
              <a:t>電車移動の際にも体を動かす動機付けができる．</a:t>
            </a:r>
            <a:endParaRPr lang="en-US" altLang="ja-JP" sz="2400" b="1" dirty="0" smtClean="0">
              <a:latin typeface="メイリオ" panose="020B0604030504040204" pitchFamily="50" charset="-128"/>
              <a:ea typeface="メイリオ" panose="020B0604030504040204" pitchFamily="50" charset="-128"/>
            </a:endParaRPr>
          </a:p>
          <a:p>
            <a:pPr marL="445770" indent="-285750">
              <a:buFont typeface="Wingdings" panose="05000000000000000000" pitchFamily="2" charset="2"/>
              <a:buChar char="l"/>
            </a:pPr>
            <a:endParaRPr lang="en-US" altLang="ja-JP" sz="2400"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5</a:t>
            </a:fld>
            <a:endParaRPr kumimoji="1" lang="ja-JP" altLang="en-US" sz="2400" dirty="0"/>
          </a:p>
        </p:txBody>
      </p:sp>
      <p:sp>
        <p:nvSpPr>
          <p:cNvPr id="5" name="楕円 4"/>
          <p:cNvSpPr/>
          <p:nvPr/>
        </p:nvSpPr>
        <p:spPr>
          <a:xfrm>
            <a:off x="1030463" y="3857414"/>
            <a:ext cx="7128792" cy="1440159"/>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88605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提案システム</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65562" y="1844824"/>
            <a:ext cx="7543801" cy="4023360"/>
          </a:xfrm>
        </p:spPr>
        <p:txBody>
          <a:bodyPr>
            <a:normAutofit fontScale="77500" lnSpcReduction="20000"/>
          </a:bodyPr>
          <a:lstStyle/>
          <a:p>
            <a:pPr marL="271463" indent="-271463">
              <a:lnSpc>
                <a:spcPct val="120000"/>
              </a:lnSpc>
              <a:buFont typeface="Wingdings" panose="05000000000000000000" pitchFamily="2" charset="2"/>
              <a:buChar char="l"/>
            </a:pPr>
            <a:r>
              <a:rPr lang="ja-JP" altLang="en-US" sz="2600" dirty="0" smtClean="0">
                <a:latin typeface="メイリオ" panose="020B0604030504040204" pitchFamily="50" charset="-128"/>
                <a:ea typeface="メイリオ" panose="020B0604030504040204" pitchFamily="50" charset="-128"/>
              </a:rPr>
              <a:t>既存の鉄道乗り換えサービスに機能拡張をする形で歩行推薦を行う．</a:t>
            </a:r>
            <a:endParaRPr lang="en-US" altLang="ja-JP" sz="2600" dirty="0" smtClean="0">
              <a:latin typeface="メイリオ" panose="020B0604030504040204" pitchFamily="50" charset="-128"/>
              <a:ea typeface="メイリオ" panose="020B0604030504040204" pitchFamily="50" charset="-128"/>
            </a:endParaRPr>
          </a:p>
          <a:p>
            <a:pPr marL="271463" indent="-271463">
              <a:lnSpc>
                <a:spcPct val="120000"/>
              </a:lnSpc>
              <a:buFont typeface="Wingdings" panose="05000000000000000000" pitchFamily="2" charset="2"/>
              <a:buChar char="l"/>
            </a:pPr>
            <a:r>
              <a:rPr lang="ja-JP" altLang="en-US" sz="2600" dirty="0" smtClean="0">
                <a:latin typeface="メイリオ" panose="020B0604030504040204" pitchFamily="50" charset="-128"/>
                <a:ea typeface="メイリオ" panose="020B0604030504040204" pitchFamily="50" charset="-128"/>
              </a:rPr>
              <a:t>地図を使って摂取カロリーを消費させるにはどのぐらいの距離を歩くかを表示</a:t>
            </a:r>
            <a:r>
              <a:rPr lang="ja-JP" altLang="en-US" sz="2400" dirty="0" smtClean="0">
                <a:latin typeface="メイリオ" panose="020B0604030504040204" pitchFamily="50" charset="-128"/>
                <a:ea typeface="メイリオ" panose="020B0604030504040204" pitchFamily="50" charset="-128"/>
              </a:rPr>
              <a:t>．</a:t>
            </a:r>
            <a:endParaRPr lang="en-US" altLang="ja-JP" sz="2400" dirty="0" smtClean="0">
              <a:latin typeface="メイリオ" panose="020B0604030504040204" pitchFamily="50" charset="-128"/>
              <a:ea typeface="メイリオ" panose="020B0604030504040204" pitchFamily="50" charset="-128"/>
            </a:endParaRPr>
          </a:p>
          <a:p>
            <a:pPr marL="442913" lvl="1" indent="-242888">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ケーキ</a:t>
            </a:r>
            <a:r>
              <a:rPr lang="en-US" altLang="ja-JP" sz="2000" dirty="0" smtClean="0">
                <a:latin typeface="メイリオ" panose="020B0604030504040204" pitchFamily="50" charset="-128"/>
                <a:ea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rPr>
              <a:t>個分を消費するには現在地から何キロ歩く．</a:t>
            </a:r>
            <a:endParaRPr lang="en-US" altLang="ja-JP" sz="2000" dirty="0" smtClean="0">
              <a:latin typeface="メイリオ" panose="020B0604030504040204" pitchFamily="50" charset="-128"/>
              <a:ea typeface="メイリオ" panose="020B0604030504040204" pitchFamily="50" charset="-128"/>
            </a:endParaRPr>
          </a:p>
          <a:p>
            <a:pPr marL="442913" lvl="1" indent="-242888">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その逆として歩いた距離をケーキ数個分などスイーツの個数で表示する．</a:t>
            </a:r>
            <a:endParaRPr lang="en-US" altLang="ja-JP" sz="2000" dirty="0" smtClean="0">
              <a:latin typeface="メイリオ" panose="020B0604030504040204" pitchFamily="50" charset="-128"/>
              <a:ea typeface="メイリオ" panose="020B0604030504040204" pitchFamily="50" charset="-128"/>
            </a:endParaRPr>
          </a:p>
          <a:p>
            <a:pPr marL="442913" lvl="1" indent="-242888">
              <a:lnSpc>
                <a:spcPct val="120000"/>
              </a:lnSpc>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計</a:t>
            </a:r>
            <a:r>
              <a:rPr lang="ja-JP" altLang="en-US" sz="2000" dirty="0" smtClean="0">
                <a:latin typeface="メイリオ" panose="020B0604030504040204" pitchFamily="50" charset="-128"/>
                <a:ea typeface="メイリオ" panose="020B0604030504040204" pitchFamily="50" charset="-128"/>
              </a:rPr>
              <a:t>算式：消費カロリー</a:t>
            </a:r>
            <a:r>
              <a:rPr lang="en-US" altLang="ja-JP" sz="2000" dirty="0" smtClean="0">
                <a:latin typeface="メイリオ" panose="020B0604030504040204" pitchFamily="50" charset="-128"/>
                <a:ea typeface="メイリオ" panose="020B0604030504040204" pitchFamily="50" charset="-128"/>
              </a:rPr>
              <a:t>(kcal)=METs×</a:t>
            </a:r>
            <a:r>
              <a:rPr lang="ja-JP" altLang="en-US" sz="2000" dirty="0" smtClean="0">
                <a:latin typeface="メイリオ" panose="020B0604030504040204" pitchFamily="50" charset="-128"/>
                <a:ea typeface="メイリオ" panose="020B0604030504040204" pitchFamily="50" charset="-128"/>
              </a:rPr>
              <a:t>運動時間</a:t>
            </a:r>
            <a:r>
              <a:rPr lang="en-US" altLang="ja-JP" sz="2000" dirty="0" smtClean="0">
                <a:latin typeface="メイリオ" panose="020B0604030504040204" pitchFamily="50" charset="-128"/>
                <a:ea typeface="メイリオ" panose="020B0604030504040204" pitchFamily="50" charset="-128"/>
              </a:rPr>
              <a:t>(</a:t>
            </a:r>
            <a:r>
              <a:rPr lang="en-US" altLang="ja-JP" sz="2000" dirty="0">
                <a:latin typeface="メイリオ" panose="020B0604030504040204" pitchFamily="50" charset="-128"/>
                <a:ea typeface="メイリオ" panose="020B0604030504040204" pitchFamily="50" charset="-128"/>
              </a:rPr>
              <a:t>h</a:t>
            </a:r>
            <a:r>
              <a:rPr lang="en-US" altLang="ja-JP" sz="2000" dirty="0" smtClean="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体重</a:t>
            </a:r>
            <a:r>
              <a:rPr lang="en-US" altLang="ja-JP" sz="2000" dirty="0" smtClean="0">
                <a:latin typeface="メイリオ" panose="020B0604030504040204" pitchFamily="50" charset="-128"/>
                <a:ea typeface="メイリオ" panose="020B0604030504040204" pitchFamily="50" charset="-128"/>
              </a:rPr>
              <a:t>(kg)×1.05</a:t>
            </a:r>
            <a:endParaRPr lang="en-US" altLang="ja-JP" sz="2000" dirty="0">
              <a:latin typeface="メイリオ" panose="020B0604030504040204" pitchFamily="50" charset="-128"/>
              <a:ea typeface="メイリオ" panose="020B0604030504040204" pitchFamily="50" charset="-128"/>
            </a:endParaRPr>
          </a:p>
          <a:p>
            <a:pPr marL="542925" lvl="1" indent="-157163">
              <a:lnSpc>
                <a:spcPct val="120000"/>
              </a:lnSpc>
              <a:buNone/>
            </a:pPr>
            <a:r>
              <a:rPr lang="en-US" altLang="ja-JP"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 </a:t>
            </a:r>
            <a:r>
              <a:rPr lang="en-US" altLang="ja-JP" sz="2000" dirty="0" smtClean="0">
                <a:latin typeface="メイリオ" panose="020B0604030504040204" pitchFamily="50" charset="-128"/>
                <a:ea typeface="メイリオ" panose="020B0604030504040204" pitchFamily="50" charset="-128"/>
              </a:rPr>
              <a:t>(METs</a:t>
            </a:r>
            <a:r>
              <a:rPr lang="ja-JP" altLang="en-US" sz="2000" dirty="0" smtClean="0">
                <a:latin typeface="メイリオ" panose="020B0604030504040204" pitchFamily="50" charset="-128"/>
                <a:ea typeface="メイリオ" panose="020B0604030504040204" pitchFamily="50" charset="-128"/>
              </a:rPr>
              <a:t>：運動や身体活動の強度の単位．ウォーキングの値は</a:t>
            </a:r>
            <a:r>
              <a:rPr lang="en-US" altLang="ja-JP" sz="2000" dirty="0" smtClean="0">
                <a:latin typeface="メイリオ" panose="020B0604030504040204" pitchFamily="50" charset="-128"/>
                <a:ea typeface="メイリオ" panose="020B0604030504040204" pitchFamily="50" charset="-128"/>
              </a:rPr>
              <a:t>3)</a:t>
            </a:r>
          </a:p>
          <a:p>
            <a:pPr marL="271463" indent="-271463">
              <a:lnSpc>
                <a:spcPct val="120000"/>
              </a:lnSpc>
              <a:buFont typeface="Wingdings" panose="05000000000000000000" pitchFamily="2" charset="2"/>
              <a:buChar char="l"/>
            </a:pPr>
            <a:r>
              <a:rPr lang="ja-JP" altLang="en-US" sz="2600" dirty="0" smtClean="0">
                <a:latin typeface="メイリオ" panose="020B0604030504040204" pitchFamily="50" charset="-128"/>
                <a:ea typeface="メイリオ" panose="020B0604030504040204" pitchFamily="50" charset="-128"/>
              </a:rPr>
              <a:t>参考文献</a:t>
            </a:r>
            <a:endParaRPr lang="en-US" altLang="ja-JP" sz="2600" dirty="0">
              <a:latin typeface="メイリオ" panose="020B0604030504040204" pitchFamily="50" charset="-128"/>
              <a:ea typeface="メイリオ" panose="020B0604030504040204" pitchFamily="50" charset="-128"/>
            </a:endParaRPr>
          </a:p>
          <a:p>
            <a:pPr marL="442913" lvl="1" indent="-182563">
              <a:lnSpc>
                <a:spcPct val="120000"/>
              </a:lnSpc>
              <a:buFont typeface="Wingdings" panose="05000000000000000000" pitchFamily="2" charset="2"/>
              <a:buChar char="Ø"/>
            </a:pPr>
            <a:r>
              <a:rPr lang="en-US" altLang="ja-JP" sz="2000" dirty="0" smtClean="0">
                <a:latin typeface="メイリオ" panose="020B0604030504040204" pitchFamily="50" charset="-128"/>
                <a:ea typeface="メイリオ" panose="020B0604030504040204" pitchFamily="50" charset="-128"/>
              </a:rPr>
              <a:t>e-</a:t>
            </a:r>
            <a:r>
              <a:rPr lang="ja-JP" altLang="en-US" sz="2000" dirty="0" smtClean="0">
                <a:latin typeface="メイリオ" panose="020B0604030504040204" pitchFamily="50" charset="-128"/>
                <a:ea typeface="メイリオ" panose="020B0604030504040204" pitchFamily="50" charset="-128"/>
              </a:rPr>
              <a:t>ヘルスネット</a:t>
            </a:r>
            <a:r>
              <a:rPr lang="en-US" altLang="ja-JP" sz="2000" dirty="0">
                <a:latin typeface="メイリオ" panose="020B0604030504040204" pitchFamily="50" charset="-128"/>
                <a:ea typeface="メイリオ" panose="020B0604030504040204" pitchFamily="50" charset="-128"/>
              </a:rPr>
              <a:t>&lt;https://</a:t>
            </a:r>
            <a:r>
              <a:rPr lang="en-US" altLang="ja-JP" sz="2000" dirty="0" smtClean="0">
                <a:latin typeface="メイリオ" panose="020B0604030504040204" pitchFamily="50" charset="-128"/>
                <a:ea typeface="メイリオ" panose="020B0604030504040204" pitchFamily="50" charset="-128"/>
              </a:rPr>
              <a:t>www.e-healthnet.mhlw.go.jp/information/dicionary/exercise/ys-004.html</a:t>
            </a:r>
            <a:r>
              <a:rPr lang="en-US" altLang="ja-JP" sz="2000" dirty="0">
                <a:latin typeface="メイリオ" panose="020B0604030504040204" pitchFamily="50" charset="-128"/>
                <a:ea typeface="メイリオ" panose="020B0604030504040204" pitchFamily="50" charset="-128"/>
              </a:rPr>
              <a:t>&gt;</a:t>
            </a:r>
            <a:endParaRPr lang="en-US" altLang="ja-JP" sz="20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6</a:t>
            </a:fld>
            <a:endParaRPr kumimoji="1" lang="ja-JP" altLang="en-US" sz="2400" dirty="0"/>
          </a:p>
        </p:txBody>
      </p:sp>
    </p:spTree>
    <p:extLst>
      <p:ext uri="{BB962C8B-B14F-4D97-AF65-F5344CB8AC3E}">
        <p14:creationId xmlns:p14="http://schemas.microsoft.com/office/powerpoint/2010/main" val="1933964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歩行推薦の例（</a:t>
            </a:r>
            <a:r>
              <a:rPr lang="en-US" altLang="ja-JP" dirty="0" smtClean="0">
                <a:latin typeface="メイリオ" panose="020B0604030504040204" pitchFamily="50" charset="-128"/>
                <a:ea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16996" y="1916832"/>
            <a:ext cx="7543801" cy="4023360"/>
          </a:xfrm>
        </p:spPr>
        <p:txBody>
          <a:bodyPr/>
          <a:lstStyle/>
          <a:p>
            <a:pPr marL="271463" indent="-271463">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乗り換えのない路線を利用している場合</a:t>
            </a:r>
            <a:endParaRPr lang="en-US" altLang="ja-JP" sz="2200" dirty="0">
              <a:latin typeface="メイリオ" panose="020B0604030504040204" pitchFamily="50" charset="-128"/>
              <a:ea typeface="メイリオ" panose="020B0604030504040204" pitchFamily="50" charset="-128"/>
            </a:endParaRPr>
          </a:p>
          <a:p>
            <a:pPr marL="542925" lvl="1" indent="-342900">
              <a:lnSpc>
                <a:spcPct val="120000"/>
              </a:lnSpc>
              <a:buFont typeface="Wingdings" panose="05000000000000000000" pitchFamily="2" charset="2"/>
              <a:buChar char="Ø"/>
            </a:pPr>
            <a:r>
              <a:rPr lang="en-US" altLang="ja-JP" sz="2000" dirty="0" smtClean="0">
                <a:latin typeface="メイリオ" panose="020B0604030504040204" pitchFamily="50" charset="-128"/>
                <a:ea typeface="メイリオ" panose="020B0604030504040204" pitchFamily="50" charset="-128"/>
              </a:rPr>
              <a:t>&lt;</a:t>
            </a:r>
            <a:r>
              <a:rPr lang="ja-JP" altLang="en-US" sz="2000" dirty="0" smtClean="0">
                <a:latin typeface="メイリオ" panose="020B0604030504040204" pitchFamily="50" charset="-128"/>
                <a:ea typeface="メイリオ" panose="020B0604030504040204" pitchFamily="50" charset="-128"/>
              </a:rPr>
              <a:t>例</a:t>
            </a:r>
            <a:r>
              <a:rPr lang="en-US" altLang="ja-JP" sz="2000" dirty="0" smtClean="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小田急線 急行 小田原→本厚木→厚木</a:t>
            </a:r>
            <a:r>
              <a:rPr lang="en-US" altLang="ja-JP" sz="2000" dirty="0" smtClean="0">
                <a:latin typeface="メイリオ" panose="020B0604030504040204" pitchFamily="50" charset="-128"/>
                <a:ea typeface="メイリオ" panose="020B0604030504040204" pitchFamily="50" charset="-128"/>
              </a:rPr>
              <a:t>&gt;</a:t>
            </a:r>
          </a:p>
          <a:p>
            <a:pPr marL="542925" lvl="1" indent="-342900">
              <a:lnSpc>
                <a:spcPct val="120000"/>
              </a:lnSpc>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目的地から</a:t>
            </a:r>
            <a:r>
              <a:rPr lang="en-US" altLang="ja-JP" sz="2000" dirty="0" smtClean="0">
                <a:latin typeface="メイリオ" panose="020B0604030504040204" pitchFamily="50" charset="-128"/>
                <a:ea typeface="メイリオ" panose="020B0604030504040204" pitchFamily="50" charset="-128"/>
              </a:rPr>
              <a:t>2km</a:t>
            </a:r>
            <a:r>
              <a:rPr lang="ja-JP" altLang="en-US" sz="2000" dirty="0" smtClean="0">
                <a:latin typeface="メイリオ" panose="020B0604030504040204" pitchFamily="50" charset="-128"/>
                <a:ea typeface="メイリオ" panose="020B0604030504040204" pitchFamily="50" charset="-128"/>
              </a:rPr>
              <a:t>以内の駅から徒歩の道を推薦</a:t>
            </a:r>
            <a:endParaRPr lang="en-US" altLang="ja-JP" sz="2000" dirty="0" smtClean="0">
              <a:latin typeface="メイリオ" panose="020B0604030504040204" pitchFamily="50" charset="-128"/>
              <a:ea typeface="メイリオ" panose="020B0604030504040204" pitchFamily="50" charset="-128"/>
            </a:endParaRPr>
          </a:p>
          <a:p>
            <a:pPr marL="542925" lvl="1" indent="-342900">
              <a:lnSpc>
                <a:spcPct val="120000"/>
              </a:lnSpc>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本厚木で各停に乗り換えて厚木に向かうことが出来るが，残り距離が</a:t>
            </a:r>
            <a:r>
              <a:rPr lang="en-US" altLang="ja-JP" sz="2000" dirty="0" smtClean="0">
                <a:latin typeface="メイリオ" panose="020B0604030504040204" pitchFamily="50" charset="-128"/>
                <a:ea typeface="メイリオ" panose="020B0604030504040204" pitchFamily="50" charset="-128"/>
              </a:rPr>
              <a:t>2km</a:t>
            </a:r>
            <a:r>
              <a:rPr lang="ja-JP" altLang="en-US" sz="2000" dirty="0" smtClean="0">
                <a:latin typeface="メイリオ" panose="020B0604030504040204" pitchFamily="50" charset="-128"/>
                <a:ea typeface="メイリオ" panose="020B0604030504040204" pitchFamily="50" charset="-128"/>
              </a:rPr>
              <a:t>を切っているため，本厚木から歩行を推薦．</a:t>
            </a:r>
            <a:endParaRPr lang="en-US" altLang="ja-JP" sz="20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7</a:t>
            </a:fld>
            <a:endParaRPr kumimoji="1" lang="ja-JP" altLang="en-US" sz="2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001" y="4745928"/>
            <a:ext cx="1280339" cy="1061492"/>
          </a:xfrm>
          <a:prstGeom prst="rect">
            <a:avLst/>
          </a:prstGeom>
        </p:spPr>
      </p:pic>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3968" y="4744201"/>
            <a:ext cx="1280339" cy="1061492"/>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5735" y="4744201"/>
            <a:ext cx="1280339" cy="1061492"/>
          </a:xfrm>
          <a:prstGeom prst="rect">
            <a:avLst/>
          </a:prstGeom>
        </p:spPr>
      </p:pic>
      <p:cxnSp>
        <p:nvCxnSpPr>
          <p:cNvPr id="10" name="直線矢印コネクタ 9"/>
          <p:cNvCxnSpPr>
            <a:stCxn id="5" idx="3"/>
            <a:endCxn id="7" idx="1"/>
          </p:cNvCxnSpPr>
          <p:nvPr/>
        </p:nvCxnSpPr>
        <p:spPr>
          <a:xfrm flipV="1">
            <a:off x="2123340" y="5274947"/>
            <a:ext cx="2160628" cy="172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endCxn id="8" idx="1"/>
          </p:cNvCxnSpPr>
          <p:nvPr/>
        </p:nvCxnSpPr>
        <p:spPr>
          <a:xfrm>
            <a:off x="6084168" y="5274947"/>
            <a:ext cx="791567"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474703" y="4792628"/>
            <a:ext cx="609465" cy="950433"/>
          </a:xfrm>
          <a:prstGeom prst="rect">
            <a:avLst/>
          </a:prstGeom>
        </p:spPr>
      </p:pic>
      <p:sp>
        <p:nvSpPr>
          <p:cNvPr id="15" name="テキスト ボックス 14"/>
          <p:cNvSpPr txBox="1"/>
          <p:nvPr/>
        </p:nvSpPr>
        <p:spPr>
          <a:xfrm>
            <a:off x="822960" y="5645991"/>
            <a:ext cx="1350748" cy="369332"/>
          </a:xfrm>
          <a:prstGeom prst="rect">
            <a:avLst/>
          </a:prstGeom>
          <a:noFill/>
        </p:spPr>
        <p:txBody>
          <a:bodyPr wrap="square" rtlCol="0">
            <a:spAutoFit/>
          </a:bodyPr>
          <a:lstStyle/>
          <a:p>
            <a:r>
              <a:rPr kumimoji="1" lang="ja-JP" altLang="en-US" dirty="0" smtClean="0"/>
              <a:t>小田原駅</a:t>
            </a:r>
            <a:endParaRPr kumimoji="1" lang="ja-JP" altLang="en-US" dirty="0"/>
          </a:p>
        </p:txBody>
      </p:sp>
      <p:sp>
        <p:nvSpPr>
          <p:cNvPr id="16" name="テキスト ボックス 15"/>
          <p:cNvSpPr txBox="1"/>
          <p:nvPr/>
        </p:nvSpPr>
        <p:spPr>
          <a:xfrm>
            <a:off x="4283968" y="5645991"/>
            <a:ext cx="1206344" cy="369332"/>
          </a:xfrm>
          <a:prstGeom prst="rect">
            <a:avLst/>
          </a:prstGeom>
          <a:noFill/>
        </p:spPr>
        <p:txBody>
          <a:bodyPr wrap="square" rtlCol="0">
            <a:spAutoFit/>
          </a:bodyPr>
          <a:lstStyle/>
          <a:p>
            <a:r>
              <a:rPr kumimoji="1" lang="ja-JP" altLang="en-US" dirty="0" smtClean="0"/>
              <a:t>本厚木駅</a:t>
            </a:r>
            <a:endParaRPr kumimoji="1" lang="ja-JP" altLang="en-US" dirty="0"/>
          </a:p>
        </p:txBody>
      </p:sp>
      <p:sp>
        <p:nvSpPr>
          <p:cNvPr id="17" name="テキスト ボックス 16"/>
          <p:cNvSpPr txBox="1"/>
          <p:nvPr/>
        </p:nvSpPr>
        <p:spPr>
          <a:xfrm>
            <a:off x="6891540" y="5645991"/>
            <a:ext cx="1008112" cy="369332"/>
          </a:xfrm>
          <a:prstGeom prst="rect">
            <a:avLst/>
          </a:prstGeom>
          <a:noFill/>
        </p:spPr>
        <p:txBody>
          <a:bodyPr wrap="square" rtlCol="0">
            <a:spAutoFit/>
          </a:bodyPr>
          <a:lstStyle/>
          <a:p>
            <a:r>
              <a:rPr kumimoji="1" lang="ja-JP" altLang="en-US" dirty="0" smtClean="0"/>
              <a:t>厚木駅</a:t>
            </a:r>
            <a:endParaRPr kumimoji="1" lang="ja-JP" altLang="en-US" dirty="0"/>
          </a:p>
        </p:txBody>
      </p:sp>
      <p:sp>
        <p:nvSpPr>
          <p:cNvPr id="18" name="テキスト ボックス 17"/>
          <p:cNvSpPr txBox="1"/>
          <p:nvPr/>
        </p:nvSpPr>
        <p:spPr>
          <a:xfrm>
            <a:off x="6099973" y="5351805"/>
            <a:ext cx="936104" cy="369332"/>
          </a:xfrm>
          <a:prstGeom prst="rect">
            <a:avLst/>
          </a:prstGeom>
          <a:noFill/>
        </p:spPr>
        <p:txBody>
          <a:bodyPr wrap="square" rtlCol="0">
            <a:spAutoFit/>
          </a:bodyPr>
          <a:lstStyle/>
          <a:p>
            <a:r>
              <a:rPr kumimoji="1" lang="en-US" altLang="ja-JP" dirty="0" smtClean="0"/>
              <a:t>1.9km</a:t>
            </a:r>
            <a:endParaRPr kumimoji="1" lang="ja-JP" altLang="en-US" dirty="0"/>
          </a:p>
        </p:txBody>
      </p:sp>
      <p:sp>
        <p:nvSpPr>
          <p:cNvPr id="19" name="テキスト ボックス 18"/>
          <p:cNvSpPr txBox="1"/>
          <p:nvPr/>
        </p:nvSpPr>
        <p:spPr>
          <a:xfrm>
            <a:off x="2714527" y="5351805"/>
            <a:ext cx="753481" cy="369332"/>
          </a:xfrm>
          <a:prstGeom prst="rect">
            <a:avLst/>
          </a:prstGeom>
          <a:noFill/>
        </p:spPr>
        <p:txBody>
          <a:bodyPr wrap="square" rtlCol="0">
            <a:spAutoFit/>
          </a:bodyPr>
          <a:lstStyle/>
          <a:p>
            <a:r>
              <a:rPr kumimoji="1" lang="en-US" altLang="ja-JP" dirty="0" smtClean="0"/>
              <a:t>32km</a:t>
            </a:r>
            <a:endParaRPr kumimoji="1" lang="ja-JP" altLang="en-US" dirty="0"/>
          </a:p>
        </p:txBody>
      </p:sp>
    </p:spTree>
    <p:extLst>
      <p:ext uri="{BB962C8B-B14F-4D97-AF65-F5344CB8AC3E}">
        <p14:creationId xmlns:p14="http://schemas.microsoft.com/office/powerpoint/2010/main" val="479678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歩行推薦の例（</a:t>
            </a:r>
            <a:r>
              <a:rPr lang="en-US" altLang="ja-JP" dirty="0">
                <a:latin typeface="メイリオ" panose="020B0604030504040204" pitchFamily="50" charset="-128"/>
                <a:ea typeface="メイリオ" panose="020B0604030504040204" pitchFamily="50" charset="-128"/>
              </a:rPr>
              <a:t>2</a:t>
            </a:r>
            <a:r>
              <a:rPr kumimoji="1" lang="ja-JP" altLang="en-US"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1943306"/>
          </a:xfrm>
        </p:spPr>
        <p:txBody>
          <a:bodyPr>
            <a:normAutofit fontScale="92500"/>
          </a:bodyPr>
          <a:lstStyle/>
          <a:p>
            <a:pPr marL="357188" indent="-261938">
              <a:buFont typeface="Wingdings" panose="05000000000000000000" pitchFamily="2" charset="2"/>
              <a:buChar char="l"/>
              <a:tabLst>
                <a:tab pos="442913" algn="l"/>
              </a:tabLst>
            </a:pPr>
            <a:r>
              <a:rPr kumimoji="1" lang="ja-JP" altLang="en-US" sz="2400" dirty="0" smtClean="0">
                <a:latin typeface="メイリオ" panose="020B0604030504040204" pitchFamily="50" charset="-128"/>
                <a:ea typeface="メイリオ" panose="020B0604030504040204" pitchFamily="50" charset="-128"/>
              </a:rPr>
              <a:t>乗り換える時に駅との距離が近い場合</a:t>
            </a:r>
            <a:endParaRPr lang="en-US" altLang="ja-JP" sz="2400" dirty="0" smtClean="0">
              <a:latin typeface="メイリオ" panose="020B0604030504040204" pitchFamily="50" charset="-128"/>
              <a:ea typeface="メイリオ" panose="020B0604030504040204" pitchFamily="50" charset="-128"/>
            </a:endParaRPr>
          </a:p>
          <a:p>
            <a:pPr marL="542925" lvl="1" indent="-342900">
              <a:lnSpc>
                <a:spcPct val="120000"/>
              </a:lnSpc>
              <a:buFont typeface="Wingdings" panose="05000000000000000000" pitchFamily="2" charset="2"/>
              <a:buChar char="Ø"/>
            </a:pPr>
            <a:r>
              <a:rPr lang="en-US" altLang="ja-JP" sz="2200" dirty="0" smtClean="0">
                <a:latin typeface="メイリオ" panose="020B0604030504040204" pitchFamily="50" charset="-128"/>
                <a:ea typeface="メイリオ" panose="020B0604030504040204" pitchFamily="50" charset="-128"/>
              </a:rPr>
              <a:t>&lt;</a:t>
            </a:r>
            <a:r>
              <a:rPr lang="ja-JP" altLang="en-US" sz="2200" dirty="0" smtClean="0">
                <a:latin typeface="メイリオ" panose="020B0604030504040204" pitchFamily="50" charset="-128"/>
                <a:ea typeface="メイリオ" panose="020B0604030504040204" pitchFamily="50" charset="-128"/>
              </a:rPr>
              <a:t>例</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東京メトロ丸の内線 西新宿→新宿三丁目</a:t>
            </a:r>
            <a:endParaRPr lang="en-US" altLang="ja-JP" sz="2200" dirty="0" smtClean="0">
              <a:latin typeface="メイリオ" panose="020B0604030504040204" pitchFamily="50" charset="-128"/>
              <a:ea typeface="メイリオ" panose="020B0604030504040204" pitchFamily="50" charset="-128"/>
            </a:endParaRPr>
          </a:p>
          <a:p>
            <a:pPr marL="748665" lvl="4" indent="0">
              <a:lnSpc>
                <a:spcPct val="120000"/>
              </a:lnSpc>
              <a:buNone/>
            </a:pPr>
            <a:r>
              <a:rPr lang="en-US" altLang="ja-JP" sz="1800" dirty="0" smtClean="0">
                <a:latin typeface="メイリオ" panose="020B0604030504040204" pitchFamily="50" charset="-128"/>
                <a:ea typeface="メイリオ" panose="020B0604030504040204" pitchFamily="50" charset="-128"/>
              </a:rPr>
              <a:t>	</a:t>
            </a:r>
            <a:r>
              <a:rPr lang="ja-JP" altLang="en-US" sz="1800" dirty="0" smtClean="0">
                <a:latin typeface="メイリオ" panose="020B0604030504040204" pitchFamily="50" charset="-128"/>
                <a:ea typeface="メイリオ" panose="020B0604030504040204" pitchFamily="50" charset="-128"/>
              </a:rPr>
              <a:t>　</a:t>
            </a:r>
            <a:r>
              <a:rPr lang="ja-JP" altLang="en-US" sz="2200" dirty="0" smtClean="0">
                <a:latin typeface="メイリオ" panose="020B0604030504040204" pitchFamily="50" charset="-128"/>
                <a:ea typeface="メイリオ" panose="020B0604030504040204" pitchFamily="50" charset="-128"/>
              </a:rPr>
              <a:t>東京メトロ副都心線 新宿三丁目→東新宿</a:t>
            </a:r>
            <a:r>
              <a:rPr lang="en-US" altLang="ja-JP" sz="2200" dirty="0" smtClean="0">
                <a:latin typeface="メイリオ" panose="020B0604030504040204" pitchFamily="50" charset="-128"/>
                <a:ea typeface="メイリオ" panose="020B0604030504040204" pitchFamily="50" charset="-128"/>
              </a:rPr>
              <a:t>&gt;</a:t>
            </a:r>
          </a:p>
          <a:p>
            <a:pPr marL="542925" lvl="1" indent="-342900">
              <a:lnSpc>
                <a:spcPct val="120000"/>
              </a:lnSpc>
              <a:buFont typeface="Wingdings" panose="05000000000000000000" pitchFamily="2" charset="2"/>
              <a:buChar char="Ø"/>
            </a:pPr>
            <a:r>
              <a:rPr lang="ja-JP" altLang="en-US" sz="2200" dirty="0" smtClean="0">
                <a:latin typeface="メイリオ" panose="020B0604030504040204" pitchFamily="50" charset="-128"/>
                <a:ea typeface="メイリオ" panose="020B0604030504040204" pitchFamily="50" charset="-128"/>
              </a:rPr>
              <a:t>乗り換えを使うよりも歩いた方が良い距離ならば歩行を推薦</a:t>
            </a:r>
            <a:endParaRPr kumimoji="1" lang="ja-JP" altLang="en-US" sz="22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8</a:t>
            </a:fld>
            <a:endParaRPr kumimoji="1" lang="ja-JP" altLang="en-US" sz="24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59" y="5157192"/>
            <a:ext cx="946250" cy="784509"/>
          </a:xfrm>
          <a:prstGeom prst="rect">
            <a:avLst/>
          </a:prstGeom>
        </p:spPr>
      </p:pic>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9912" y="4221088"/>
            <a:ext cx="946250" cy="784509"/>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232" y="5157192"/>
            <a:ext cx="946250" cy="784509"/>
          </a:xfrm>
          <a:prstGeom prst="rect">
            <a:avLst/>
          </a:prstGeom>
        </p:spPr>
      </p:pic>
      <p:cxnSp>
        <p:nvCxnSpPr>
          <p:cNvPr id="10" name="直線矢印コネクタ 9"/>
          <p:cNvCxnSpPr>
            <a:stCxn id="6" idx="0"/>
            <a:endCxn id="7" idx="1"/>
          </p:cNvCxnSpPr>
          <p:nvPr/>
        </p:nvCxnSpPr>
        <p:spPr>
          <a:xfrm flipV="1">
            <a:off x="1296084" y="4613343"/>
            <a:ext cx="2483828" cy="54384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3"/>
            <a:endCxn id="8" idx="0"/>
          </p:cNvCxnSpPr>
          <p:nvPr/>
        </p:nvCxnSpPr>
        <p:spPr>
          <a:xfrm>
            <a:off x="4726162" y="4613343"/>
            <a:ext cx="2407195" cy="54384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741823" y="5101424"/>
            <a:ext cx="538827" cy="840277"/>
          </a:xfrm>
          <a:prstGeom prst="rect">
            <a:avLst/>
          </a:prstGeom>
        </p:spPr>
      </p:pic>
      <p:cxnSp>
        <p:nvCxnSpPr>
          <p:cNvPr id="15" name="直線矢印コネクタ 14"/>
          <p:cNvCxnSpPr>
            <a:endCxn id="8" idx="1"/>
          </p:cNvCxnSpPr>
          <p:nvPr/>
        </p:nvCxnSpPr>
        <p:spPr>
          <a:xfrm>
            <a:off x="2409324" y="5549446"/>
            <a:ext cx="4250908" cy="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011236" y="4515935"/>
            <a:ext cx="768789" cy="369332"/>
          </a:xfrm>
          <a:prstGeom prst="rect">
            <a:avLst/>
          </a:prstGeom>
          <a:noFill/>
        </p:spPr>
        <p:txBody>
          <a:bodyPr wrap="square" rtlCol="0">
            <a:spAutoFit/>
          </a:bodyPr>
          <a:lstStyle/>
          <a:p>
            <a:r>
              <a:rPr kumimoji="1" lang="en-US" altLang="ja-JP" dirty="0" smtClean="0"/>
              <a:t>1.5km</a:t>
            </a:r>
            <a:endParaRPr kumimoji="1" lang="ja-JP" altLang="en-US" dirty="0"/>
          </a:p>
        </p:txBody>
      </p:sp>
      <p:sp>
        <p:nvSpPr>
          <p:cNvPr id="18" name="テキスト ボックス 17"/>
          <p:cNvSpPr txBox="1"/>
          <p:nvPr/>
        </p:nvSpPr>
        <p:spPr>
          <a:xfrm>
            <a:off x="5724128" y="4515935"/>
            <a:ext cx="936104" cy="369332"/>
          </a:xfrm>
          <a:prstGeom prst="rect">
            <a:avLst/>
          </a:prstGeom>
          <a:noFill/>
        </p:spPr>
        <p:txBody>
          <a:bodyPr wrap="square" rtlCol="0">
            <a:spAutoFit/>
          </a:bodyPr>
          <a:lstStyle/>
          <a:p>
            <a:r>
              <a:rPr kumimoji="1" lang="en-US" altLang="ja-JP" dirty="0" smtClean="0"/>
              <a:t>950m</a:t>
            </a:r>
            <a:endParaRPr kumimoji="1" lang="ja-JP" altLang="en-US" dirty="0"/>
          </a:p>
        </p:txBody>
      </p:sp>
      <p:sp>
        <p:nvSpPr>
          <p:cNvPr id="19" name="テキスト ボックス 18"/>
          <p:cNvSpPr txBox="1"/>
          <p:nvPr/>
        </p:nvSpPr>
        <p:spPr>
          <a:xfrm>
            <a:off x="3858261" y="5549446"/>
            <a:ext cx="946250" cy="369332"/>
          </a:xfrm>
          <a:prstGeom prst="rect">
            <a:avLst/>
          </a:prstGeom>
          <a:noFill/>
        </p:spPr>
        <p:txBody>
          <a:bodyPr wrap="square" rtlCol="0">
            <a:spAutoFit/>
          </a:bodyPr>
          <a:lstStyle/>
          <a:p>
            <a:r>
              <a:rPr kumimoji="1" lang="en-US" altLang="ja-JP" dirty="0" smtClean="0"/>
              <a:t>1.7km</a:t>
            </a:r>
            <a:endParaRPr kumimoji="1" lang="ja-JP" altLang="en-US" dirty="0"/>
          </a:p>
        </p:txBody>
      </p:sp>
      <p:sp>
        <p:nvSpPr>
          <p:cNvPr id="20" name="テキスト ボックス 19"/>
          <p:cNvSpPr txBox="1"/>
          <p:nvPr/>
        </p:nvSpPr>
        <p:spPr>
          <a:xfrm>
            <a:off x="3645519" y="4893946"/>
            <a:ext cx="1649843" cy="307777"/>
          </a:xfrm>
          <a:prstGeom prst="rect">
            <a:avLst/>
          </a:prstGeom>
          <a:noFill/>
        </p:spPr>
        <p:txBody>
          <a:bodyPr wrap="square" rtlCol="0">
            <a:spAutoFit/>
          </a:bodyPr>
          <a:lstStyle/>
          <a:p>
            <a:r>
              <a:rPr kumimoji="1" lang="ja-JP" altLang="en-US" sz="1400" dirty="0" smtClean="0"/>
              <a:t>新宿三丁目駅</a:t>
            </a:r>
            <a:endParaRPr kumimoji="1" lang="en-US" altLang="ja-JP" sz="1400" dirty="0" smtClean="0"/>
          </a:p>
        </p:txBody>
      </p:sp>
      <p:sp>
        <p:nvSpPr>
          <p:cNvPr id="21" name="テキスト ボックス 20"/>
          <p:cNvSpPr txBox="1"/>
          <p:nvPr/>
        </p:nvSpPr>
        <p:spPr>
          <a:xfrm>
            <a:off x="797043" y="5829247"/>
            <a:ext cx="1649843" cy="307777"/>
          </a:xfrm>
          <a:prstGeom prst="rect">
            <a:avLst/>
          </a:prstGeom>
          <a:noFill/>
        </p:spPr>
        <p:txBody>
          <a:bodyPr wrap="square" rtlCol="0">
            <a:spAutoFit/>
          </a:bodyPr>
          <a:lstStyle/>
          <a:p>
            <a:r>
              <a:rPr kumimoji="1" lang="ja-JP" altLang="en-US" sz="1400" dirty="0" smtClean="0"/>
              <a:t>西新宿駅</a:t>
            </a:r>
            <a:endParaRPr kumimoji="1" lang="en-US" altLang="ja-JP" sz="1400" dirty="0" smtClean="0"/>
          </a:p>
        </p:txBody>
      </p:sp>
      <p:sp>
        <p:nvSpPr>
          <p:cNvPr id="22" name="テキスト ボックス 21"/>
          <p:cNvSpPr txBox="1"/>
          <p:nvPr/>
        </p:nvSpPr>
        <p:spPr>
          <a:xfrm>
            <a:off x="6660232" y="5829247"/>
            <a:ext cx="1649843" cy="307777"/>
          </a:xfrm>
          <a:prstGeom prst="rect">
            <a:avLst/>
          </a:prstGeom>
          <a:noFill/>
        </p:spPr>
        <p:txBody>
          <a:bodyPr wrap="square" rtlCol="0">
            <a:spAutoFit/>
          </a:bodyPr>
          <a:lstStyle/>
          <a:p>
            <a:r>
              <a:rPr kumimoji="1" lang="ja-JP" altLang="en-US" sz="1400" dirty="0" smtClean="0"/>
              <a:t>東新宿駅</a:t>
            </a:r>
            <a:endParaRPr kumimoji="1" lang="en-US" altLang="ja-JP" sz="1400" dirty="0" smtClean="0"/>
          </a:p>
        </p:txBody>
      </p:sp>
      <p:sp>
        <p:nvSpPr>
          <p:cNvPr id="5" name="テキスト ボックス 4"/>
          <p:cNvSpPr txBox="1"/>
          <p:nvPr/>
        </p:nvSpPr>
        <p:spPr>
          <a:xfrm>
            <a:off x="3858261" y="3884827"/>
            <a:ext cx="797609" cy="369332"/>
          </a:xfrm>
          <a:prstGeom prst="rect">
            <a:avLst/>
          </a:prstGeom>
          <a:noFill/>
        </p:spPr>
        <p:txBody>
          <a:bodyPr wrap="square" rtlCol="0">
            <a:spAutoFit/>
          </a:bodyPr>
          <a:lstStyle/>
          <a:p>
            <a:r>
              <a:rPr kumimoji="1" lang="en-US" altLang="ja-JP" dirty="0" smtClean="0"/>
              <a:t>10</a:t>
            </a:r>
            <a:r>
              <a:rPr kumimoji="1" lang="ja-JP" altLang="en-US" dirty="0" smtClean="0"/>
              <a:t>分</a:t>
            </a:r>
            <a:endParaRPr kumimoji="1" lang="ja-JP" altLang="en-US" dirty="0"/>
          </a:p>
        </p:txBody>
      </p:sp>
      <p:sp>
        <p:nvSpPr>
          <p:cNvPr id="9" name="テキスト ボックス 8"/>
          <p:cNvSpPr txBox="1"/>
          <p:nvPr/>
        </p:nvSpPr>
        <p:spPr>
          <a:xfrm>
            <a:off x="3866372" y="5874581"/>
            <a:ext cx="1728192" cy="369331"/>
          </a:xfrm>
          <a:prstGeom prst="rect">
            <a:avLst/>
          </a:prstGeom>
          <a:noFill/>
        </p:spPr>
        <p:txBody>
          <a:bodyPr wrap="square" rtlCol="0">
            <a:spAutoFit/>
          </a:bodyPr>
          <a:lstStyle/>
          <a:p>
            <a:r>
              <a:rPr kumimoji="1" lang="en-US" altLang="ja-JP" dirty="0" smtClean="0"/>
              <a:t>20</a:t>
            </a:r>
            <a:r>
              <a:rPr kumimoji="1" lang="ja-JP" altLang="en-US" dirty="0" smtClean="0"/>
              <a:t>分</a:t>
            </a:r>
            <a:endParaRPr kumimoji="1" lang="ja-JP" altLang="en-US" dirty="0"/>
          </a:p>
        </p:txBody>
      </p:sp>
    </p:spTree>
    <p:extLst>
      <p:ext uri="{BB962C8B-B14F-4D97-AF65-F5344CB8AC3E}">
        <p14:creationId xmlns:p14="http://schemas.microsoft.com/office/powerpoint/2010/main" val="2798114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現在の進捗</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a:lnSpc>
                <a:spcPct val="100000"/>
              </a:lnSpc>
              <a:buFont typeface="Wingdings" panose="05000000000000000000" pitchFamily="2" charset="2"/>
              <a:buChar char="l"/>
            </a:pPr>
            <a:r>
              <a:rPr kumimoji="1" lang="en-US" altLang="ja-JP" sz="2200" dirty="0" smtClean="0">
                <a:latin typeface="メイリオ" panose="020B0604030504040204" pitchFamily="50" charset="-128"/>
                <a:ea typeface="メイリオ" panose="020B0604030504040204" pitchFamily="50" charset="-128"/>
              </a:rPr>
              <a:t>Google maps</a:t>
            </a:r>
            <a:r>
              <a:rPr kumimoji="1" lang="ja-JP" altLang="en-US" sz="2200" dirty="0" smtClean="0">
                <a:latin typeface="メイリオ" panose="020B0604030504040204" pitchFamily="50" charset="-128"/>
                <a:ea typeface="メイリオ" panose="020B0604030504040204" pitchFamily="50" charset="-128"/>
              </a:rPr>
              <a:t>を使って２点間のルート，距離，消費カロリーを表示．</a:t>
            </a:r>
            <a:endParaRPr kumimoji="1" lang="en-US" altLang="ja-JP" sz="2200"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駅すぱあと</a:t>
            </a:r>
            <a:r>
              <a:rPr lang="en-US" altLang="ja-JP" sz="2200" dirty="0" smtClean="0">
                <a:latin typeface="メイリオ" panose="020B0604030504040204" pitchFamily="50" charset="-128"/>
                <a:ea typeface="メイリオ" panose="020B0604030504040204" pitchFamily="50" charset="-128"/>
              </a:rPr>
              <a:t>API</a:t>
            </a:r>
            <a:r>
              <a:rPr lang="ja-JP" altLang="en-US" sz="2200" dirty="0" smtClean="0">
                <a:latin typeface="メイリオ" panose="020B0604030504040204" pitchFamily="50" charset="-128"/>
                <a:ea typeface="メイリオ" panose="020B0604030504040204" pitchFamily="50" charset="-128"/>
              </a:rPr>
              <a:t>で何ができるかを確認．</a:t>
            </a:r>
            <a:endParaRPr lang="en-US" altLang="ja-JP" sz="2200" dirty="0" smtClean="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駅情報，路線情報，会社情報の情報が取得可能．</a:t>
            </a:r>
            <a:endParaRPr lang="en-US" altLang="ja-JP" sz="2000" dirty="0" smtClean="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路線検索は可能だが検索結果は駅すぱあと </a:t>
            </a:r>
            <a:r>
              <a:rPr lang="en-US" altLang="ja-JP" sz="2000" dirty="0" smtClean="0">
                <a:latin typeface="メイリオ" panose="020B0604030504040204" pitchFamily="50" charset="-128"/>
                <a:ea typeface="メイリオ" panose="020B0604030504040204" pitchFamily="50" charset="-128"/>
              </a:rPr>
              <a:t>for web</a:t>
            </a:r>
            <a:r>
              <a:rPr lang="ja-JP" altLang="en-US" sz="2000" dirty="0" smtClean="0">
                <a:latin typeface="メイリオ" panose="020B0604030504040204" pitchFamily="50" charset="-128"/>
                <a:ea typeface="メイリオ" panose="020B0604030504040204" pitchFamily="50" charset="-128"/>
              </a:rPr>
              <a:t>で表示される．</a:t>
            </a:r>
            <a:endParaRPr lang="en-US" altLang="ja-JP" sz="2000" dirty="0" smtClean="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endParaRPr lang="en-US" altLang="ja-JP" sz="20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endParaRPr lang="en-US" altLang="ja-JP" sz="2000" dirty="0" smtClean="0">
              <a:latin typeface="メイリオ" panose="020B0604030504040204" pitchFamily="50" charset="-128"/>
              <a:ea typeface="メイリオ" panose="020B0604030504040204" pitchFamily="50" charset="-128"/>
            </a:endParaRPr>
          </a:p>
          <a:p>
            <a:pPr lvl="1">
              <a:lnSpc>
                <a:spcPct val="100000"/>
              </a:lnSpc>
              <a:buFont typeface="Wingdings" panose="05000000000000000000" pitchFamily="2" charset="2"/>
              <a:buChar char="Ø"/>
            </a:pPr>
            <a:r>
              <a:rPr lang="en-US" altLang="ja-JP"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駅すぱあと：</a:t>
            </a:r>
            <a:r>
              <a:rPr lang="ja-JP" altLang="en-US" sz="2200" dirty="0">
                <a:latin typeface="メイリオ" panose="020B0604030504040204" pitchFamily="50" charset="-128"/>
                <a:ea typeface="メイリオ" panose="020B0604030504040204" pitchFamily="50" charset="-128"/>
              </a:rPr>
              <a:t>出発地点と到着地点とを結ぶ公共交通機関の最適経路を提供する</a:t>
            </a:r>
            <a:r>
              <a:rPr lang="ja-JP" altLang="en-US" sz="2200" dirty="0" smtClean="0">
                <a:latin typeface="メイリオ" panose="020B0604030504040204" pitchFamily="50" charset="-128"/>
                <a:ea typeface="メイリオ" panose="020B0604030504040204" pitchFamily="50" charset="-128"/>
              </a:rPr>
              <a:t>システム</a:t>
            </a:r>
            <a:r>
              <a:rPr lang="en-US" altLang="ja-JP" sz="2200" dirty="0" smtClean="0">
                <a:latin typeface="メイリオ" panose="020B0604030504040204" pitchFamily="50" charset="-128"/>
                <a:ea typeface="メイリオ" panose="020B0604030504040204" pitchFamily="50" charset="-128"/>
              </a:rPr>
              <a:t>)</a:t>
            </a: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9</a:t>
            </a:fld>
            <a:endParaRPr kumimoji="1" lang="ja-JP" altLang="en-US" sz="2400"/>
          </a:p>
        </p:txBody>
      </p:sp>
    </p:spTree>
    <p:extLst>
      <p:ext uri="{BB962C8B-B14F-4D97-AF65-F5344CB8AC3E}">
        <p14:creationId xmlns:p14="http://schemas.microsoft.com/office/powerpoint/2010/main" val="3623545459"/>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49828</TotalTime>
  <Words>674</Words>
  <Application>Microsoft Office PowerPoint</Application>
  <PresentationFormat>画面に合わせる (4:3)</PresentationFormat>
  <Paragraphs>84</Paragraphs>
  <Slides>10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ＭＳ Ｐゴシック</vt:lpstr>
      <vt:lpstr>メイリオ</vt:lpstr>
      <vt:lpstr>Calibri</vt:lpstr>
      <vt:lpstr>Calibri Light</vt:lpstr>
      <vt:lpstr>Wingdings</vt:lpstr>
      <vt:lpstr>レトロスペクト</vt:lpstr>
      <vt:lpstr>電車乗り換えサービスに おける歩行推薦の検討</vt:lpstr>
      <vt:lpstr>研究背景</vt:lpstr>
      <vt:lpstr>関連研究</vt:lpstr>
      <vt:lpstr>研究課題</vt:lpstr>
      <vt:lpstr>本研究のアプローチ</vt:lpstr>
      <vt:lpstr>提案システム</vt:lpstr>
      <vt:lpstr>歩行推薦の例（1）</vt:lpstr>
      <vt:lpstr>歩行推薦の例（2）</vt:lpstr>
      <vt:lpstr>現在の進捗</vt:lpstr>
      <vt:lpstr>今後の予定</vt:lpstr>
    </vt:vector>
  </TitlesOfParts>
  <Company>神奈川工科大学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卒業研究 スイーツレシピの検索（仮）</dc:title>
  <dc:creator>Administrator</dc:creator>
  <cp:lastModifiedBy>Administrator</cp:lastModifiedBy>
  <cp:revision>345</cp:revision>
  <dcterms:created xsi:type="dcterms:W3CDTF">2017-04-11T02:12:57Z</dcterms:created>
  <dcterms:modified xsi:type="dcterms:W3CDTF">2017-11-01T04:18:03Z</dcterms:modified>
</cp:coreProperties>
</file>