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4"/>
  </p:notesMasterIdLst>
  <p:sldIdLst>
    <p:sldId id="256" r:id="rId2"/>
    <p:sldId id="260" r:id="rId3"/>
    <p:sldId id="264" r:id="rId4"/>
    <p:sldId id="268" r:id="rId5"/>
    <p:sldId id="269" r:id="rId6"/>
    <p:sldId id="281" r:id="rId7"/>
    <p:sldId id="284" r:id="rId8"/>
    <p:sldId id="283" r:id="rId9"/>
    <p:sldId id="280" r:id="rId10"/>
    <p:sldId id="282" r:id="rId11"/>
    <p:sldId id="271" r:id="rId12"/>
    <p:sldId id="27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60"/>
  </p:normalViewPr>
  <p:slideViewPr>
    <p:cSldViewPr>
      <p:cViewPr varScale="1">
        <p:scale>
          <a:sx n="49" d="100"/>
          <a:sy n="49" d="100"/>
        </p:scale>
        <p:origin x="326"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2017/11/15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2017/11/15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828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現在地から最寄りの駅までの歩行経路を推薦し，最寄り駅から目的地の駅までの路線経路を推薦する．</a:t>
            </a:r>
            <a:endParaRPr kumimoji="1" lang="en-US" altLang="ja-JP" sz="2200" dirty="0" smtClean="0">
              <a:latin typeface="メイリオ" panose="020B0604030504040204" pitchFamily="50" charset="-128"/>
              <a:ea typeface="メイリオ" panose="020B0604030504040204" pitchFamily="50" charset="-128"/>
            </a:endParaRPr>
          </a:p>
          <a:p>
            <a:pPr lvl="1">
              <a:lnSpc>
                <a:spcPct val="100000"/>
              </a:lnSpc>
              <a:buFont typeface="Wingdings" panose="05000000000000000000" pitchFamily="2" charset="2"/>
              <a:buChar char="Ø"/>
            </a:pPr>
            <a:r>
              <a:rPr kumimoji="1" lang="ja-JP" altLang="en-US" sz="2000" dirty="0" smtClean="0">
                <a:latin typeface="メイリオ" panose="020B0604030504040204" pitchFamily="50" charset="-128"/>
                <a:ea typeface="メイリオ" panose="020B0604030504040204" pitchFamily="50" charset="-128"/>
              </a:rPr>
              <a:t>＜例：市役所→海老名駅→本厚木駅＞</a:t>
            </a:r>
            <a:endParaRPr kumimoji="1" lang="ja-JP" altLang="en-US"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351" y="4793538"/>
            <a:ext cx="1008112" cy="100811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4738810"/>
            <a:ext cx="1408173" cy="116721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739156"/>
            <a:ext cx="1408173" cy="1167219"/>
          </a:xfrm>
          <a:prstGeom prst="rect">
            <a:avLst/>
          </a:prstGeom>
        </p:spPr>
      </p:pic>
      <p:cxnSp>
        <p:nvCxnSpPr>
          <p:cNvPr id="9" name="直線矢印コネクタ 8"/>
          <p:cNvCxnSpPr>
            <a:stCxn id="5" idx="3"/>
            <a:endCxn id="6" idx="1"/>
          </p:cNvCxnSpPr>
          <p:nvPr/>
        </p:nvCxnSpPr>
        <p:spPr>
          <a:xfrm>
            <a:off x="1717463" y="5297594"/>
            <a:ext cx="1630401" cy="248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3"/>
            <a:endCxn id="7" idx="1"/>
          </p:cNvCxnSpPr>
          <p:nvPr/>
        </p:nvCxnSpPr>
        <p:spPr>
          <a:xfrm>
            <a:off x="4756037" y="5322420"/>
            <a:ext cx="1616163" cy="3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373047" y="5721363"/>
            <a:ext cx="1246995" cy="369332"/>
          </a:xfrm>
          <a:prstGeom prst="rect">
            <a:avLst/>
          </a:prstGeom>
          <a:noFill/>
        </p:spPr>
        <p:txBody>
          <a:bodyPr wrap="square" rtlCol="0">
            <a:spAutoFit/>
          </a:bodyPr>
          <a:lstStyle/>
          <a:p>
            <a:r>
              <a:rPr kumimoji="1" lang="ja-JP" altLang="en-US" dirty="0" smtClean="0"/>
              <a:t>海老名駅</a:t>
            </a:r>
            <a:endParaRPr kumimoji="1" lang="ja-JP" altLang="en-US" dirty="0"/>
          </a:p>
        </p:txBody>
      </p:sp>
      <p:sp>
        <p:nvSpPr>
          <p:cNvPr id="14" name="テキスト ボックス 13"/>
          <p:cNvSpPr txBox="1"/>
          <p:nvPr/>
        </p:nvSpPr>
        <p:spPr>
          <a:xfrm>
            <a:off x="6393849" y="5721363"/>
            <a:ext cx="1130479"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6" name="テキスト ボックス 15"/>
          <p:cNvSpPr txBox="1"/>
          <p:nvPr/>
        </p:nvSpPr>
        <p:spPr>
          <a:xfrm>
            <a:off x="2130633" y="5364601"/>
            <a:ext cx="1080120" cy="369332"/>
          </a:xfrm>
          <a:prstGeom prst="rect">
            <a:avLst/>
          </a:prstGeom>
          <a:noFill/>
        </p:spPr>
        <p:txBody>
          <a:bodyPr wrap="square" rtlCol="0">
            <a:spAutoFit/>
          </a:bodyPr>
          <a:lstStyle/>
          <a:p>
            <a:r>
              <a:rPr kumimoji="1" lang="en-US" altLang="ja-JP" dirty="0" smtClean="0"/>
              <a:t>850m</a:t>
            </a:r>
            <a:endParaRPr kumimoji="1" lang="ja-JP" altLang="en-US" dirty="0"/>
          </a:p>
        </p:txBody>
      </p:sp>
      <p:sp>
        <p:nvSpPr>
          <p:cNvPr id="17" name="テキスト ボックス 16"/>
          <p:cNvSpPr txBox="1"/>
          <p:nvPr/>
        </p:nvSpPr>
        <p:spPr>
          <a:xfrm>
            <a:off x="5137741" y="5364601"/>
            <a:ext cx="1296144" cy="369332"/>
          </a:xfrm>
          <a:prstGeom prst="rect">
            <a:avLst/>
          </a:prstGeom>
          <a:noFill/>
        </p:spPr>
        <p:txBody>
          <a:bodyPr wrap="square" rtlCol="0">
            <a:spAutoFit/>
          </a:bodyPr>
          <a:lstStyle/>
          <a:p>
            <a:r>
              <a:rPr kumimoji="1" lang="en-US" altLang="ja-JP" dirty="0" smtClean="0"/>
              <a:t>3.6km</a:t>
            </a:r>
            <a:endParaRPr kumimoji="1" lang="ja-JP" altLang="en-US" dirty="0"/>
          </a:p>
        </p:txBody>
      </p:sp>
    </p:spTree>
    <p:extLst>
      <p:ext uri="{BB962C8B-B14F-4D97-AF65-F5344CB8AC3E}">
        <p14:creationId xmlns:p14="http://schemas.microsoft.com/office/powerpoint/2010/main" val="182722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既存の経路検索サービスは目的地まで鉄道を利用した経路が検索されることが多い．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marL="357188" lvl="1" indent="-157163">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映像情報メディア学会技術報告］</a:t>
            </a:r>
            <a:endParaRPr lang="en-US" altLang="ja-JP" sz="2200" b="1" dirty="0" smtClean="0">
              <a:latin typeface="メイリオ" panose="020B0604030504040204" pitchFamily="50" charset="-128"/>
              <a:ea typeface="メイリオ" panose="020B0604030504040204" pitchFamily="50" charset="-128"/>
            </a:endParaRPr>
          </a:p>
          <a:p>
            <a:pPr marL="542925" lvl="2" indent="-160338">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既存の路線検索システムでは歩いて行ける距離</a:t>
            </a:r>
            <a:r>
              <a:rPr lang="ja-JP" altLang="en-US" sz="2200" dirty="0">
                <a:latin typeface="メイリオ" panose="020B0604030504040204" pitchFamily="50" charset="-128"/>
                <a:ea typeface="メイリオ" panose="020B0604030504040204" pitchFamily="50" charset="-128"/>
              </a:rPr>
              <a:t>なのに鉄道</a:t>
            </a:r>
            <a:r>
              <a:rPr lang="ja-JP" altLang="en-US" sz="2200" dirty="0" smtClean="0">
                <a:latin typeface="メイリオ" panose="020B0604030504040204" pitchFamily="50" charset="-128"/>
                <a:ea typeface="メイリオ" panose="020B0604030504040204" pitchFamily="50" charset="-128"/>
              </a:rPr>
              <a:t>の経路を</a:t>
            </a:r>
            <a:r>
              <a:rPr lang="ja-JP" altLang="en-US" sz="2200" dirty="0">
                <a:latin typeface="メイリオ" panose="020B0604030504040204" pitchFamily="50" charset="-128"/>
                <a:ea typeface="メイリオ" panose="020B0604030504040204" pitchFamily="50" charset="-128"/>
              </a:rPr>
              <a:t>提案され</a:t>
            </a:r>
            <a:r>
              <a:rPr lang="ja-JP" altLang="en-US" sz="2200" dirty="0" smtClean="0">
                <a:latin typeface="メイリオ" panose="020B0604030504040204" pitchFamily="50" charset="-128"/>
                <a:ea typeface="メイリオ" panose="020B0604030504040204" pitchFamily="50" charset="-128"/>
              </a:rPr>
              <a:t>てしまうことがある．</a:t>
            </a:r>
            <a:endParaRPr lang="en-US" altLang="ja-JP" sz="2200" dirty="0">
              <a:latin typeface="メイリオ" panose="020B0604030504040204" pitchFamily="50" charset="-128"/>
              <a:ea typeface="メイリオ" panose="020B0604030504040204" pitchFamily="50" charset="-128"/>
            </a:endParaRPr>
          </a:p>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駅すぱあと</a:t>
            </a: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情報</a:t>
            </a:r>
            <a:r>
              <a:rPr lang="ja-JP" altLang="en-US" sz="2200" dirty="0" smtClean="0">
                <a:latin typeface="メイリオ" panose="020B0604030504040204" pitchFamily="50" charset="-128"/>
                <a:ea typeface="メイリオ" panose="020B0604030504040204" pitchFamily="50" charset="-128"/>
              </a:rPr>
              <a:t>と</a:t>
            </a:r>
            <a:r>
              <a:rPr lang="en-US" altLang="ja-JP" sz="2200" dirty="0" smtClean="0">
                <a:latin typeface="メイリオ" panose="020B0604030504040204" pitchFamily="50" charset="-128"/>
                <a:ea typeface="メイリオ" panose="020B0604030504040204" pitchFamily="50" charset="-128"/>
              </a:rPr>
              <a:t>Google</a:t>
            </a:r>
            <a:r>
              <a:rPr lang="ja-JP" altLang="en-US" sz="2200" dirty="0">
                <a:latin typeface="メイリオ" panose="020B0604030504040204" pitchFamily="50" charset="-128"/>
                <a:ea typeface="メイリオ" panose="020B0604030504040204" pitchFamily="50" charset="-128"/>
              </a:rPr>
              <a:t> </a:t>
            </a:r>
            <a:r>
              <a:rPr lang="en-US" altLang="ja-JP" sz="2200" dirty="0" smtClean="0">
                <a:latin typeface="メイリオ" panose="020B0604030504040204" pitchFamily="50" charset="-128"/>
                <a:ea typeface="メイリオ" panose="020B0604030504040204" pitchFamily="50" charset="-128"/>
              </a:rPr>
              <a:t>Maps API</a:t>
            </a:r>
            <a:r>
              <a:rPr lang="ja-JP" altLang="en-US" sz="2200" dirty="0">
                <a:latin typeface="メイリオ" panose="020B0604030504040204" pitchFamily="50" charset="-128"/>
                <a:ea typeface="メイリオ" panose="020B0604030504040204" pitchFamily="50" charset="-128"/>
              </a:rPr>
              <a:t>情報</a:t>
            </a:r>
            <a:r>
              <a:rPr lang="ja-JP" altLang="en-US" sz="2200" dirty="0" smtClean="0">
                <a:latin typeface="メイリオ" panose="020B0604030504040204" pitchFamily="50" charset="-128"/>
                <a:ea typeface="メイリオ" panose="020B0604030504040204" pitchFamily="50" charset="-128"/>
              </a:rPr>
              <a:t>の結合．</a:t>
            </a:r>
            <a:endParaRPr lang="en-US" altLang="ja-JP" sz="20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71463" indent="-271463">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0" indent="0">
              <a:buNone/>
            </a:pP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駅すぱあと：出発地点と到着地点を結ぶ公共交通機関の最</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適経路</a:t>
            </a:r>
            <a:r>
              <a:rPr lang="ja-JP" altLang="en-US" sz="2200" dirty="0">
                <a:latin typeface="メイリオ" panose="020B0604030504040204" pitchFamily="50" charset="-128"/>
                <a:ea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rPr>
              <a:t>提示するシステム．</a:t>
            </a: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200" y="5013176"/>
            <a:ext cx="1269624" cy="1269624"/>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800100" lvl="2" indent="-215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カロリー計算などの機能を追加．</a:t>
            </a:r>
            <a:endParaRPr lang="en-US" altLang="ja-JP" sz="2000" dirty="0" smtClean="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Web</a:t>
            </a:r>
            <a:r>
              <a:rPr lang="ja-JP" altLang="en-US" sz="2400" dirty="0" smtClean="0">
                <a:latin typeface="メイリオ" panose="020B0604030504040204" pitchFamily="50" charset="-128"/>
                <a:ea typeface="メイリオ" panose="020B0604030504040204" pitchFamily="50" charset="-128"/>
              </a:rPr>
              <a:t>ブラウザで路線検索を行い，乗り換える駅間が設定した距離内であれば歩行経路を</a:t>
            </a:r>
            <a:r>
              <a:rPr lang="en-US" altLang="ja-JP" sz="2400" dirty="0" smtClean="0">
                <a:latin typeface="メイリオ" panose="020B0604030504040204" pitchFamily="50" charset="-128"/>
                <a:ea typeface="メイリオ" panose="020B0604030504040204" pitchFamily="50" charset="-128"/>
              </a:rPr>
              <a:t>Google map</a:t>
            </a:r>
            <a:r>
              <a:rPr lang="ja-JP" altLang="en-US" sz="2400" dirty="0" smtClean="0">
                <a:latin typeface="メイリオ" panose="020B0604030504040204" pitchFamily="50" charset="-128"/>
                <a:ea typeface="メイリオ" panose="020B0604030504040204" pitchFamily="50" charset="-128"/>
              </a:rPr>
              <a:t>を使い推薦．</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路線</a:t>
            </a:r>
            <a:r>
              <a:rPr lang="ja-JP" altLang="en-US" sz="2400" dirty="0">
                <a:latin typeface="メイリオ" panose="020B0604030504040204" pitchFamily="50" charset="-128"/>
                <a:ea typeface="メイリオ" panose="020B0604030504040204" pitchFamily="50" charset="-128"/>
              </a:rPr>
              <a:t>検索サービスの情報と歩行情報の統合</a:t>
            </a:r>
            <a:r>
              <a:rPr lang="ja-JP" altLang="en-US" sz="2400" dirty="0" smtClean="0">
                <a:latin typeface="メイリオ" panose="020B0604030504040204" pitchFamily="50" charset="-128"/>
                <a:ea typeface="メイリオ" panose="020B0604030504040204" pitchFamily="50" charset="-128"/>
              </a:rPr>
              <a:t>．カロリー</a:t>
            </a:r>
            <a:r>
              <a:rPr lang="ja-JP" altLang="en-US" sz="2400" dirty="0">
                <a:latin typeface="メイリオ" panose="020B0604030504040204" pitchFamily="50" charset="-128"/>
                <a:ea typeface="メイリオ" panose="020B0604030504040204" pitchFamily="50" charset="-128"/>
              </a:rPr>
              <a:t>情報と駅・鉄道運航情報を統合することで付加価値の高い情報を生成</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800100" lvl="2" indent="-215900">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待ち時間や渋滞を避けて軽い運動ができる．</a:t>
            </a:r>
            <a:endParaRPr lang="en-US" altLang="ja-JP" sz="24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歩行情報</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268288" indent="-263525">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から駅・路線情報を取得して検索を行う．</a:t>
            </a:r>
            <a:endParaRPr lang="en-US" altLang="ja-JP"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Google</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maps API</a:t>
            </a:r>
            <a:r>
              <a:rPr lang="ja-JP" altLang="en-US" dirty="0" smtClean="0">
                <a:latin typeface="メイリオ" panose="020B0604030504040204" pitchFamily="50" charset="-128"/>
                <a:ea typeface="メイリオ" panose="020B0604030504040204" pitchFamily="50" charset="-128"/>
              </a:rPr>
              <a:t>を使い歩行経路を推薦．</a:t>
            </a:r>
            <a:endParaRPr lang="en-US" altLang="ja-JP"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摂取カロリーを消費させるにはそのぐらいの距離を歩くかを表示．</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ケーキ</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個分のカロリーを消費するには現在地からどのぐらいの距離を歩くか．</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その逆に歩いた距離をケーキ数個分などわかりやすい例えを使い表示．</a:t>
            </a:r>
            <a:endParaRPr kumimoji="1" lang="en-US" altLang="ja-JP"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計算式：</a:t>
            </a:r>
            <a:r>
              <a:rPr lang="ja-JP" altLang="en-US" dirty="0">
                <a:latin typeface="メイリオ" panose="020B0604030504040204" pitchFamily="50" charset="-128"/>
                <a:ea typeface="メイリオ" panose="020B0604030504040204" pitchFamily="50" charset="-128"/>
              </a:rPr>
              <a:t>消費カロリー</a:t>
            </a:r>
            <a:r>
              <a:rPr lang="en-US" altLang="ja-JP" dirty="0">
                <a:latin typeface="メイリオ" panose="020B0604030504040204" pitchFamily="50" charset="-128"/>
                <a:ea typeface="メイリオ" panose="020B0604030504040204" pitchFamily="50" charset="-128"/>
              </a:rPr>
              <a:t>(kcal)=METs×</a:t>
            </a:r>
            <a:r>
              <a:rPr lang="ja-JP" altLang="en-US" dirty="0">
                <a:latin typeface="メイリオ" panose="020B0604030504040204" pitchFamily="50" charset="-128"/>
                <a:ea typeface="メイリオ" panose="020B0604030504040204" pitchFamily="50" charset="-128"/>
              </a:rPr>
              <a:t>運動時間</a:t>
            </a:r>
            <a:r>
              <a:rPr lang="en-US" altLang="ja-JP" dirty="0">
                <a:latin typeface="メイリオ" panose="020B0604030504040204" pitchFamily="50" charset="-128"/>
                <a:ea typeface="メイリオ" panose="020B0604030504040204" pitchFamily="50" charset="-128"/>
              </a:rPr>
              <a:t>(h)×</a:t>
            </a:r>
            <a:r>
              <a:rPr lang="ja-JP" altLang="en-US" dirty="0">
                <a:latin typeface="メイリオ" panose="020B0604030504040204" pitchFamily="50" charset="-128"/>
                <a:ea typeface="メイリオ" panose="020B0604030504040204" pitchFamily="50" charset="-128"/>
              </a:rPr>
              <a:t>体重</a:t>
            </a:r>
            <a:r>
              <a:rPr lang="en-US" altLang="ja-JP" dirty="0">
                <a:latin typeface="メイリオ" panose="020B0604030504040204" pitchFamily="50" charset="-128"/>
                <a:ea typeface="メイリオ" panose="020B0604030504040204" pitchFamily="50" charset="-128"/>
              </a:rPr>
              <a:t>(kg)×1.05</a:t>
            </a:r>
          </a:p>
          <a:p>
            <a:pPr marL="542925" lvl="1" indent="-157163">
              <a:lnSpc>
                <a:spcPct val="120000"/>
              </a:lnSpc>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(METs</a:t>
            </a:r>
            <a:r>
              <a:rPr lang="ja-JP" altLang="en-US" dirty="0">
                <a:latin typeface="メイリオ" panose="020B0604030504040204" pitchFamily="50" charset="-128"/>
                <a:ea typeface="メイリオ" panose="020B0604030504040204" pitchFamily="50" charset="-128"/>
              </a:rPr>
              <a:t>：運動や身体活動の強度の単位．ウォーキングの値は</a:t>
            </a:r>
            <a:r>
              <a:rPr lang="en-US" altLang="ja-JP" dirty="0">
                <a:latin typeface="メイリオ" panose="020B0604030504040204" pitchFamily="50" charset="-128"/>
                <a:ea typeface="メイリオ" panose="020B0604030504040204" pitchFamily="50" charset="-128"/>
              </a:rPr>
              <a:t>3</a:t>
            </a:r>
            <a:r>
              <a:rPr lang="en-US" altLang="ja-JP" dirty="0" smtClean="0">
                <a:latin typeface="メイリオ" panose="020B0604030504040204" pitchFamily="50" charset="-128"/>
                <a:ea typeface="メイリオ" panose="020B0604030504040204" pitchFamily="50" charset="-128"/>
              </a:rPr>
              <a:t>)</a:t>
            </a: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参考文献</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e-</a:t>
            </a:r>
            <a:r>
              <a:rPr lang="ja-JP" altLang="en-US" dirty="0">
                <a:latin typeface="メイリオ" panose="020B0604030504040204" pitchFamily="50" charset="-128"/>
                <a:ea typeface="メイリオ" panose="020B0604030504040204" pitchFamily="50" charset="-128"/>
              </a:rPr>
              <a:t>ヘルスネット</a:t>
            </a:r>
            <a:r>
              <a:rPr lang="en-US" altLang="ja-JP" dirty="0">
                <a:latin typeface="メイリオ" panose="020B0604030504040204" pitchFamily="50" charset="-128"/>
                <a:ea typeface="メイリオ" panose="020B0604030504040204" pitchFamily="50" charset="-128"/>
              </a:rPr>
              <a:t>&lt;https://</a:t>
            </a:r>
            <a:r>
              <a:rPr lang="en-US" altLang="ja-JP" dirty="0" smtClean="0">
                <a:latin typeface="メイリオ" panose="020B0604030504040204" pitchFamily="50" charset="-128"/>
                <a:ea typeface="メイリオ" panose="020B0604030504040204" pitchFamily="50" charset="-128"/>
              </a:rPr>
              <a:t>www.e-healthnet.mhlw.go.jp/information/dicionary/exercise/ys-004.html</a:t>
            </a:r>
            <a:r>
              <a:rPr lang="en-US" altLang="ja-JP" dirty="0">
                <a:latin typeface="メイリオ" panose="020B0604030504040204" pitchFamily="50" charset="-128"/>
                <a:ea typeface="メイリオ" panose="020B0604030504040204" pitchFamily="50" charset="-128"/>
              </a:rPr>
              <a:t>&gt;</a:t>
            </a:r>
          </a:p>
          <a:p>
            <a:pPr lvl="1">
              <a:buFont typeface="Wingdings" panose="05000000000000000000" pitchFamily="2" charset="2"/>
              <a:buChar char="Ø"/>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1069" y="2291385"/>
            <a:ext cx="1204792" cy="1204792"/>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
        <p:nvSpPr>
          <p:cNvPr id="6" name="テキスト ボックス 5"/>
          <p:cNvSpPr txBox="1"/>
          <p:nvPr/>
        </p:nvSpPr>
        <p:spPr>
          <a:xfrm>
            <a:off x="1283236" y="3361879"/>
            <a:ext cx="93610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ユーザ</a:t>
            </a:r>
            <a:endParaRPr kumimoji="1" lang="ja-JP" altLang="en-US" dirty="0">
              <a:latin typeface="メイリオ" panose="020B0604030504040204" pitchFamily="50" charset="-128"/>
              <a:ea typeface="メイリオ" panose="020B0604030504040204" pitchFamily="50" charset="-128"/>
            </a:endParaRPr>
          </a:p>
        </p:txBody>
      </p:sp>
      <p:sp>
        <p:nvSpPr>
          <p:cNvPr id="7" name="直方体 6"/>
          <p:cNvSpPr/>
          <p:nvPr/>
        </p:nvSpPr>
        <p:spPr>
          <a:xfrm>
            <a:off x="3081253" y="2456480"/>
            <a:ext cx="1513607"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路線検索機能</a:t>
            </a:r>
            <a:endParaRPr kumimoji="1" lang="ja-JP" altLang="en-US" dirty="0">
              <a:latin typeface="メイリオ" panose="020B0604030504040204" pitchFamily="50" charset="-128"/>
              <a:ea typeface="メイリオ" panose="020B0604030504040204" pitchFamily="50" charset="-128"/>
            </a:endParaRPr>
          </a:p>
        </p:txBody>
      </p:sp>
      <p:sp>
        <p:nvSpPr>
          <p:cNvPr id="16" name="直方体 15"/>
          <p:cNvSpPr/>
          <p:nvPr/>
        </p:nvSpPr>
        <p:spPr>
          <a:xfrm>
            <a:off x="5698950" y="4482914"/>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Google Map</a:t>
            </a:r>
            <a:endParaRPr kumimoji="1" lang="ja-JP" altLang="en-US" dirty="0"/>
          </a:p>
        </p:txBody>
      </p:sp>
      <p:sp>
        <p:nvSpPr>
          <p:cNvPr id="17" name="フローチャート: 磁気ディスク 16"/>
          <p:cNvSpPr/>
          <p:nvPr/>
        </p:nvSpPr>
        <p:spPr>
          <a:xfrm>
            <a:off x="5663131" y="2446577"/>
            <a:ext cx="1426647" cy="959131"/>
          </a:xfrm>
          <a:prstGeom prst="flowChartMagneticDisk">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latin typeface="メイリオ" panose="020B0604030504040204" pitchFamily="50" charset="-128"/>
                <a:ea typeface="メイリオ" panose="020B0604030504040204" pitchFamily="50" charset="-128"/>
              </a:rPr>
              <a:t>駅情報</a:t>
            </a:r>
            <a:r>
              <a:rPr kumimoji="1" lang="en-US" altLang="ja-JP" dirty="0" smtClean="0">
                <a:latin typeface="メイリオ" panose="020B0604030504040204" pitchFamily="50" charset="-128"/>
                <a:ea typeface="メイリオ" panose="020B0604030504040204" pitchFamily="50" charset="-128"/>
              </a:rPr>
              <a:t>API</a:t>
            </a:r>
            <a:endParaRPr kumimoji="1" lang="ja-JP" altLang="en-US" dirty="0">
              <a:latin typeface="メイリオ" panose="020B0604030504040204" pitchFamily="50" charset="-128"/>
              <a:ea typeface="メイリオ" panose="020B0604030504040204" pitchFamily="50" charset="-128"/>
            </a:endParaRPr>
          </a:p>
        </p:txBody>
      </p:sp>
      <p:cxnSp>
        <p:nvCxnSpPr>
          <p:cNvPr id="19" name="直線矢印コネクタ 18"/>
          <p:cNvCxnSpPr/>
          <p:nvPr/>
        </p:nvCxnSpPr>
        <p:spPr>
          <a:xfrm>
            <a:off x="2219340" y="2909802"/>
            <a:ext cx="772665" cy="163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7" idx="2"/>
          </p:cNvCxnSpPr>
          <p:nvPr/>
        </p:nvCxnSpPr>
        <p:spPr>
          <a:xfrm>
            <a:off x="4594860" y="2909802"/>
            <a:ext cx="1068271" cy="163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3"/>
          </p:cNvCxnSpPr>
          <p:nvPr/>
        </p:nvCxnSpPr>
        <p:spPr>
          <a:xfrm flipH="1">
            <a:off x="6376454" y="3405708"/>
            <a:ext cx="1" cy="107720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16" idx="2"/>
            <a:endCxn id="6" idx="2"/>
          </p:cNvCxnSpPr>
          <p:nvPr/>
        </p:nvCxnSpPr>
        <p:spPr>
          <a:xfrm rot="10800000">
            <a:off x="1751288" y="3731212"/>
            <a:ext cx="3947662" cy="1344971"/>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258560" y="2490101"/>
            <a:ext cx="919995"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検索</a:t>
            </a:r>
          </a:p>
        </p:txBody>
      </p:sp>
      <p:sp>
        <p:nvSpPr>
          <p:cNvPr id="30" name="テキスト ボックス 29"/>
          <p:cNvSpPr txBox="1"/>
          <p:nvPr/>
        </p:nvSpPr>
        <p:spPr>
          <a:xfrm>
            <a:off x="4804959" y="2525811"/>
            <a:ext cx="64807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参照</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6412272" y="3729241"/>
            <a:ext cx="1536429"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情報を取得して表示</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3482769" y="4588196"/>
            <a:ext cx="1321437"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推薦</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8829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4824"/>
            <a:ext cx="7543801" cy="4023360"/>
          </a:xfrm>
        </p:spPr>
        <p:txBody>
          <a:bodyPr/>
          <a:lstStyle/>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路線情報、歩行推薦を下記の</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を利用して取得．</a:t>
            </a:r>
            <a:endParaRPr lang="en-US" altLang="ja-JP" dirty="0" smtClean="0">
              <a:latin typeface="メイリオ" panose="020B0604030504040204" pitchFamily="50" charset="-128"/>
              <a:ea typeface="メイリオ" panose="020B0604030504040204" pitchFamily="50" charset="-128"/>
            </a:endParaRPr>
          </a:p>
          <a:p>
            <a:pPr marL="714375" indent="-357188">
              <a:buFont typeface="+mj-lt"/>
              <a:buAutoNum type="arabicPeriod"/>
            </a:pPr>
            <a:r>
              <a:rPr lang="en-US" altLang="ja-JP" dirty="0" smtClean="0">
                <a:latin typeface="メイリオ" panose="020B0604030504040204" pitchFamily="50" charset="-128"/>
                <a:ea typeface="メイリオ" panose="020B0604030504040204" pitchFamily="50" charset="-128"/>
              </a:rPr>
              <a:t>Google maps API</a:t>
            </a:r>
          </a:p>
          <a:p>
            <a:pPr marL="1006983" lvl="1" indent="-357188">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開始地点から終了地点までの経路と距離を検索．</a:t>
            </a:r>
            <a:endParaRPr lang="en-US" altLang="ja-JP" dirty="0" smtClean="0">
              <a:latin typeface="メイリオ" panose="020B0604030504040204" pitchFamily="50" charset="-128"/>
              <a:ea typeface="メイリオ" panose="020B0604030504040204" pitchFamily="50" charset="-128"/>
            </a:endParaRPr>
          </a:p>
          <a:p>
            <a:pPr marL="1006983" lvl="1" indent="-357188">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点間の距離を歩くことで消費されるカロリーを計算．</a:t>
            </a:r>
            <a:endParaRPr lang="en-US" altLang="ja-JP" dirty="0">
              <a:latin typeface="メイリオ" panose="020B0604030504040204" pitchFamily="50" charset="-128"/>
              <a:ea typeface="メイリオ" panose="020B0604030504040204" pitchFamily="50" charset="-128"/>
            </a:endParaRPr>
          </a:p>
          <a:p>
            <a:pPr marL="714375" indent="-357188">
              <a:buFont typeface="+mj-lt"/>
              <a:buAutoNum type="arabicPeriod"/>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p>
          <a:p>
            <a:pPr marL="1006983" lvl="1" indent="-357188">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開始地点と終了地点の駅名を入力して</a:t>
            </a:r>
            <a:r>
              <a:rPr lang="ja-JP" altLang="en-US" dirty="0" smtClean="0">
                <a:latin typeface="メイリオ" panose="020B0604030504040204" pitchFamily="50" charset="-128"/>
                <a:ea typeface="メイリオ" panose="020B0604030504040204" pitchFamily="50" charset="-128"/>
              </a:rPr>
              <a:t>検索結果</a:t>
            </a:r>
            <a:r>
              <a:rPr lang="ja-JP" altLang="en-US" dirty="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で表示．</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spTree>
    <p:extLst>
      <p:ext uri="{BB962C8B-B14F-4D97-AF65-F5344CB8AC3E}">
        <p14:creationId xmlns:p14="http://schemas.microsoft.com/office/powerpoint/2010/main" val="35262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94330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乗り換える時に駅との距離が近い場合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&lt;</a:t>
            </a:r>
            <a:r>
              <a:rPr lang="ja-JP" altLang="en-US" sz="2200" dirty="0" smtClean="0">
                <a:latin typeface="メイリオ" panose="020B0604030504040204" pitchFamily="50" charset="-128"/>
                <a:ea typeface="メイリオ" panose="020B0604030504040204" pitchFamily="50" charset="-128"/>
              </a:rPr>
              <a:t>例</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東京メトロ丸の内線 西新宿→新宿三丁目</a:t>
            </a:r>
            <a:endParaRPr lang="en-US" altLang="ja-JP" sz="22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800" dirty="0" smtClean="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東京メトロ副都心線 新宿三丁目→東新宿</a:t>
            </a:r>
            <a:r>
              <a:rPr lang="en-US" altLang="ja-JP" sz="22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乗り換えを使うよりも歩いた方が良い距離ならば歩行を推薦</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5157192"/>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4221088"/>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157192"/>
            <a:ext cx="946250" cy="784509"/>
          </a:xfrm>
          <a:prstGeom prst="rect">
            <a:avLst/>
          </a:prstGeom>
        </p:spPr>
      </p:pic>
      <p:cxnSp>
        <p:nvCxnSpPr>
          <p:cNvPr id="10" name="直線矢印コネクタ 9"/>
          <p:cNvCxnSpPr>
            <a:stCxn id="6" idx="0"/>
            <a:endCxn id="7" idx="1"/>
          </p:cNvCxnSpPr>
          <p:nvPr/>
        </p:nvCxnSpPr>
        <p:spPr>
          <a:xfrm flipV="1">
            <a:off x="1296084" y="4613343"/>
            <a:ext cx="2483828"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3"/>
            <a:endCxn id="8" idx="0"/>
          </p:cNvCxnSpPr>
          <p:nvPr/>
        </p:nvCxnSpPr>
        <p:spPr>
          <a:xfrm>
            <a:off x="4726162" y="4613343"/>
            <a:ext cx="2407195"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41823" y="5101424"/>
            <a:ext cx="538827" cy="840277"/>
          </a:xfrm>
          <a:prstGeom prst="rect">
            <a:avLst/>
          </a:prstGeom>
        </p:spPr>
      </p:pic>
      <p:cxnSp>
        <p:nvCxnSpPr>
          <p:cNvPr id="15" name="直線矢印コネクタ 14"/>
          <p:cNvCxnSpPr>
            <a:endCxn id="8" idx="1"/>
          </p:cNvCxnSpPr>
          <p:nvPr/>
        </p:nvCxnSpPr>
        <p:spPr>
          <a:xfrm>
            <a:off x="2409324" y="5549446"/>
            <a:ext cx="4250908" cy="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11236" y="4515935"/>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5724128" y="4515935"/>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3858261" y="5549446"/>
            <a:ext cx="946250" cy="369332"/>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3645519" y="4893946"/>
            <a:ext cx="1649843" cy="307777"/>
          </a:xfrm>
          <a:prstGeom prst="rect">
            <a:avLst/>
          </a:prstGeom>
          <a:noFill/>
        </p:spPr>
        <p:txBody>
          <a:bodyPr wrap="square" rtlCol="0">
            <a:spAutoFit/>
          </a:bodyPr>
          <a:lstStyle/>
          <a:p>
            <a:r>
              <a:rPr kumimoji="1" lang="ja-JP" altLang="en-US" sz="1400" dirty="0" smtClean="0"/>
              <a:t>新宿三丁目駅</a:t>
            </a:r>
            <a:endParaRPr kumimoji="1" lang="en-US" altLang="ja-JP" sz="1400" dirty="0" smtClean="0"/>
          </a:p>
        </p:txBody>
      </p:sp>
      <p:sp>
        <p:nvSpPr>
          <p:cNvPr id="21" name="テキスト ボックス 20"/>
          <p:cNvSpPr txBox="1"/>
          <p:nvPr/>
        </p:nvSpPr>
        <p:spPr>
          <a:xfrm>
            <a:off x="797043" y="5829247"/>
            <a:ext cx="1649843" cy="307777"/>
          </a:xfrm>
          <a:prstGeom prst="rect">
            <a:avLst/>
          </a:prstGeom>
          <a:noFill/>
        </p:spPr>
        <p:txBody>
          <a:bodyPr wrap="square" rtlCol="0">
            <a:spAutoFit/>
          </a:bodyPr>
          <a:lstStyle/>
          <a:p>
            <a:r>
              <a:rPr kumimoji="1" lang="ja-JP" altLang="en-US" sz="1400" dirty="0" smtClean="0"/>
              <a:t>西新宿駅</a:t>
            </a:r>
            <a:endParaRPr kumimoji="1" lang="en-US" altLang="ja-JP" sz="1400" dirty="0" smtClean="0"/>
          </a:p>
        </p:txBody>
      </p:sp>
      <p:sp>
        <p:nvSpPr>
          <p:cNvPr id="22" name="テキスト ボックス 21"/>
          <p:cNvSpPr txBox="1"/>
          <p:nvPr/>
        </p:nvSpPr>
        <p:spPr>
          <a:xfrm>
            <a:off x="6660232" y="5829247"/>
            <a:ext cx="1649843" cy="307777"/>
          </a:xfrm>
          <a:prstGeom prst="rect">
            <a:avLst/>
          </a:prstGeom>
          <a:noFill/>
        </p:spPr>
        <p:txBody>
          <a:bodyPr wrap="square" rtlCol="0">
            <a:spAutoFit/>
          </a:bodyPr>
          <a:lstStyle/>
          <a:p>
            <a:r>
              <a:rPr kumimoji="1" lang="ja-JP" altLang="en-US" sz="1400" dirty="0" smtClean="0"/>
              <a:t>東新宿駅</a:t>
            </a:r>
            <a:endParaRPr kumimoji="1" lang="en-US" altLang="ja-JP" sz="1400" dirty="0" smtClean="0"/>
          </a:p>
        </p:txBody>
      </p:sp>
      <p:sp>
        <p:nvSpPr>
          <p:cNvPr id="5" name="テキスト ボックス 4"/>
          <p:cNvSpPr txBox="1"/>
          <p:nvPr/>
        </p:nvSpPr>
        <p:spPr>
          <a:xfrm>
            <a:off x="3858261" y="3884827"/>
            <a:ext cx="797609"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9" name="テキスト ボックス 8"/>
          <p:cNvSpPr txBox="1"/>
          <p:nvPr/>
        </p:nvSpPr>
        <p:spPr>
          <a:xfrm>
            <a:off x="3866372" y="5874581"/>
            <a:ext cx="1728192" cy="369331"/>
          </a:xfrm>
          <a:prstGeom prst="rect">
            <a:avLst/>
          </a:prstGeom>
          <a:noFill/>
        </p:spPr>
        <p:txBody>
          <a:bodyPr wrap="square" rtlCol="0">
            <a:spAutoFit/>
          </a:bodyPr>
          <a:lstStyle/>
          <a:p>
            <a:r>
              <a:rPr kumimoji="1" lang="en-US" altLang="ja-JP" dirty="0" smtClean="0"/>
              <a:t>20</a:t>
            </a:r>
            <a:r>
              <a:rPr kumimoji="1" lang="ja-JP" altLang="en-US" dirty="0" smtClean="0"/>
              <a:t>分</a:t>
            </a:r>
            <a:endParaRPr kumimoji="1" lang="ja-JP" altLang="en-US" dirty="0"/>
          </a:p>
        </p:txBody>
      </p:sp>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50704</TotalTime>
  <Words>820</Words>
  <Application>Microsoft Office PowerPoint</Application>
  <PresentationFormat>画面に合わせる (4:3)</PresentationFormat>
  <Paragraphs>110</Paragraphs>
  <Slides>12</Slides>
  <Notes>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メイリオ</vt:lpstr>
      <vt:lpstr>Calibri</vt:lpstr>
      <vt:lpstr>Calibri Light</vt:lpstr>
      <vt:lpstr>Wingdings</vt:lpstr>
      <vt:lpstr>レトロスペクト</vt:lpstr>
      <vt:lpstr>電車乗り換えサービスに おける歩行推薦の検討</vt:lpstr>
      <vt:lpstr>研究背景</vt:lpstr>
      <vt:lpstr>関連研究</vt:lpstr>
      <vt:lpstr>研究課題</vt:lpstr>
      <vt:lpstr>本研究のアプローチ</vt:lpstr>
      <vt:lpstr>提案システム-歩行情報-</vt:lpstr>
      <vt:lpstr>提案システム図</vt:lpstr>
      <vt:lpstr>実装</vt:lpstr>
      <vt:lpstr>歩行推薦の例（1）</vt:lpstr>
      <vt:lpstr>歩行推薦の例（2）</vt:lpstr>
      <vt:lpstr>今後の予定</vt:lpstr>
      <vt:lpstr>歩行推薦の例（2）</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Administrator</cp:lastModifiedBy>
  <cp:revision>392</cp:revision>
  <dcterms:created xsi:type="dcterms:W3CDTF">2017-04-11T02:12:57Z</dcterms:created>
  <dcterms:modified xsi:type="dcterms:W3CDTF">2017-11-15T04:17:50Z</dcterms:modified>
</cp:coreProperties>
</file>