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9"/>
  </p:notesMasterIdLst>
  <p:sldIdLst>
    <p:sldId id="256" r:id="rId2"/>
    <p:sldId id="260" r:id="rId3"/>
    <p:sldId id="264" r:id="rId4"/>
    <p:sldId id="285" r:id="rId5"/>
    <p:sldId id="268" r:id="rId6"/>
    <p:sldId id="269" r:id="rId7"/>
    <p:sldId id="281" r:id="rId8"/>
    <p:sldId id="280" r:id="rId9"/>
    <p:sldId id="282" r:id="rId10"/>
    <p:sldId id="284" r:id="rId11"/>
    <p:sldId id="286" r:id="rId12"/>
    <p:sldId id="283" r:id="rId13"/>
    <p:sldId id="287" r:id="rId14"/>
    <p:sldId id="288" r:id="rId15"/>
    <p:sldId id="289" r:id="rId16"/>
    <p:sldId id="271"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60"/>
  </p:normalViewPr>
  <p:slideViewPr>
    <p:cSldViewPr>
      <p:cViewPr varScale="1">
        <p:scale>
          <a:sx n="47" d="100"/>
          <a:sy n="47" d="100"/>
        </p:scale>
        <p:origin x="307"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2017/11/22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2017/11/22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2017/11/22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2017/11/22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825038" y="4509120"/>
            <a:ext cx="7543800" cy="1143000"/>
          </a:xfrm>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925799"/>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sp>
        <p:nvSpPr>
          <p:cNvPr id="6" name="テキスト ボックス 5"/>
          <p:cNvSpPr txBox="1"/>
          <p:nvPr/>
        </p:nvSpPr>
        <p:spPr>
          <a:xfrm>
            <a:off x="599711" y="2996293"/>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2353104" y="2160225"/>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6508941" y="473629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Maps</a:t>
            </a:r>
            <a:r>
              <a:rPr kumimoji="1" lang="ja-JP" altLang="en-US" dirty="0" smtClean="0"/>
              <a:t> </a:t>
            </a:r>
            <a:r>
              <a:rPr kumimoji="1" lang="en-US" altLang="ja-JP" dirty="0" smtClean="0"/>
              <a:t>API</a:t>
            </a:r>
            <a:endParaRPr kumimoji="1" lang="ja-JP" altLang="en-US" dirty="0"/>
          </a:p>
        </p:txBody>
      </p:sp>
      <p:sp>
        <p:nvSpPr>
          <p:cNvPr id="17" name="フローチャート: 磁気ディスク 16"/>
          <p:cNvSpPr/>
          <p:nvPr/>
        </p:nvSpPr>
        <p:spPr>
          <a:xfrm>
            <a:off x="6437301" y="2124515"/>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API</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1535815" y="2544216"/>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3911335" y="2604080"/>
            <a:ext cx="2525966"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7150624" y="3083646"/>
            <a:ext cx="1" cy="16269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33" idx="2"/>
          </p:cNvCxnSpPr>
          <p:nvPr/>
        </p:nvCxnSpPr>
        <p:spPr>
          <a:xfrm rot="10800000">
            <a:off x="1046311" y="3427276"/>
            <a:ext cx="1281666" cy="190228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575035" y="2124515"/>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136414" y="2191224"/>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7186445" y="3430591"/>
            <a:ext cx="1706035"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駅情報を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から取得して表示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261428" y="4953238"/>
            <a:ext cx="1321437"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推薦</a:t>
            </a:r>
            <a:endParaRPr kumimoji="1" lang="ja-JP" altLang="en-US" dirty="0">
              <a:latin typeface="メイリオ" panose="020B0604030504040204" pitchFamily="50" charset="-128"/>
              <a:ea typeface="メイリオ" panose="020B0604030504040204" pitchFamily="50" charset="-128"/>
            </a:endParaRPr>
          </a:p>
        </p:txBody>
      </p:sp>
      <p:sp>
        <p:nvSpPr>
          <p:cNvPr id="33" name="直方体 32"/>
          <p:cNvSpPr/>
          <p:nvPr/>
        </p:nvSpPr>
        <p:spPr>
          <a:xfrm>
            <a:off x="2327977" y="473629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a:t>
            </a:r>
            <a:endParaRPr kumimoji="1" lang="ja-JP" altLang="en-US" dirty="0"/>
          </a:p>
        </p:txBody>
      </p:sp>
      <p:cxnSp>
        <p:nvCxnSpPr>
          <p:cNvPr id="25" name="直線矢印コネクタ 24"/>
          <p:cNvCxnSpPr>
            <a:stCxn id="16" idx="2"/>
          </p:cNvCxnSpPr>
          <p:nvPr/>
        </p:nvCxnSpPr>
        <p:spPr>
          <a:xfrm flipH="1">
            <a:off x="3682985" y="5329562"/>
            <a:ext cx="282595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282961" y="4675866"/>
            <a:ext cx="1782714" cy="646331"/>
          </a:xfrm>
          <a:prstGeom prst="rect">
            <a:avLst/>
          </a:prstGeom>
          <a:noFill/>
        </p:spPr>
        <p:txBody>
          <a:bodyPr wrap="square" rtlCol="0">
            <a:spAutoFit/>
          </a:bodyPr>
          <a:lstStyle/>
          <a:p>
            <a:r>
              <a:rPr kumimoji="1" lang="ja-JP" altLang="en-US" dirty="0" smtClean="0"/>
              <a:t>カロリー，</a:t>
            </a:r>
            <a:endParaRPr kumimoji="1" lang="en-US" altLang="ja-JP" dirty="0" smtClean="0"/>
          </a:p>
          <a:p>
            <a:r>
              <a:rPr kumimoji="1" lang="ja-JP" altLang="en-US" dirty="0" smtClean="0"/>
              <a:t>歩行経路表示</a:t>
            </a:r>
            <a:endParaRPr kumimoji="1" lang="ja-JP" altLang="en-US" dirty="0"/>
          </a:p>
        </p:txBody>
      </p:sp>
    </p:spTree>
    <p:extLst>
      <p:ext uri="{BB962C8B-B14F-4D97-AF65-F5344CB8AC3E}">
        <p14:creationId xmlns:p14="http://schemas.microsoft.com/office/powerpoint/2010/main" val="488292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sp>
        <p:nvSpPr>
          <p:cNvPr id="3" name="テキスト ボックス 2"/>
          <p:cNvSpPr txBox="1"/>
          <p:nvPr/>
        </p:nvSpPr>
        <p:spPr>
          <a:xfrm>
            <a:off x="1907704" y="2708920"/>
            <a:ext cx="5616624" cy="1323439"/>
          </a:xfrm>
          <a:prstGeom prst="rect">
            <a:avLst/>
          </a:prstGeom>
          <a:noFill/>
        </p:spPr>
        <p:txBody>
          <a:bodyPr wrap="square" rtlCol="0">
            <a:spAutoFit/>
          </a:bodyPr>
          <a:lstStyle/>
          <a:p>
            <a:r>
              <a:rPr kumimoji="1" lang="ja-JP" altLang="en-US" sz="8000" dirty="0" smtClean="0">
                <a:latin typeface="メイリオ" panose="020B0604030504040204" pitchFamily="50" charset="-128"/>
                <a:ea typeface="メイリオ" panose="020B0604030504040204" pitchFamily="50" charset="-128"/>
              </a:rPr>
              <a:t>実験</a:t>
            </a:r>
            <a:r>
              <a:rPr kumimoji="1" lang="ja-JP" altLang="en-US" sz="8000" dirty="0" smtClean="0">
                <a:latin typeface="メイリオ" panose="020B0604030504040204" pitchFamily="50" charset="-128"/>
                <a:ea typeface="メイリオ" panose="020B0604030504040204" pitchFamily="50" charset="-128"/>
              </a:rPr>
              <a:t>・実装</a:t>
            </a:r>
            <a:endParaRPr kumimoji="1" lang="ja-JP" altLang="en-US" sz="8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85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en-US" altLang="ja-JP" dirty="0" err="1" smtClean="0"/>
              <a:t>Googel</a:t>
            </a:r>
            <a:r>
              <a:rPr lang="en-US" altLang="ja-JP" dirty="0"/>
              <a:t> </a:t>
            </a:r>
            <a:r>
              <a:rPr lang="en-US" altLang="ja-JP" dirty="0" smtClean="0"/>
              <a:t>Maps API</a:t>
            </a:r>
            <a:r>
              <a:rPr lang="ja-JP" altLang="en-US" dirty="0" smtClean="0"/>
              <a:t>の情報を使い</a:t>
            </a:r>
            <a:r>
              <a:rPr lang="en-US" altLang="ja-JP" dirty="0" smtClean="0"/>
              <a:t>2</a:t>
            </a:r>
            <a:r>
              <a:rPr lang="ja-JP" altLang="en-US" dirty="0" smtClean="0"/>
              <a:t>点間のルート案内を行う．</a:t>
            </a:r>
            <a:endParaRPr lang="en-US" altLang="ja-JP" dirty="0" smtClean="0"/>
          </a:p>
          <a:p>
            <a:pPr marL="442913" lvl="1" indent="-242888">
              <a:buFont typeface="Wingdings" panose="05000000000000000000" pitchFamily="2" charset="2"/>
              <a:buChar char="Ø"/>
            </a:pPr>
            <a:r>
              <a:rPr kumimoji="1" lang="en-US" altLang="ja-JP" dirty="0" smtClean="0"/>
              <a:t>2</a:t>
            </a:r>
            <a:r>
              <a:rPr kumimoji="1" lang="ja-JP" altLang="en-US" dirty="0" smtClean="0"/>
              <a:t>点の距離と消費されるカロリーを表示</a:t>
            </a:r>
            <a:r>
              <a:rPr lang="ja-JP" altLang="en-US" dirty="0" smtClean="0"/>
              <a:t>．</a:t>
            </a:r>
            <a:endParaRPr lang="en-US" altLang="ja-JP" dirty="0"/>
          </a:p>
          <a:p>
            <a:pPr marL="200025"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13</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41" y="2526812"/>
            <a:ext cx="4007035" cy="3637628"/>
          </a:xfrm>
          <a:prstGeom prst="rect">
            <a:avLst/>
          </a:prstGeom>
        </p:spPr>
      </p:pic>
    </p:spTree>
    <p:extLst>
      <p:ext uri="{BB962C8B-B14F-4D97-AF65-F5344CB8AC3E}">
        <p14:creationId xmlns:p14="http://schemas.microsoft.com/office/powerpoint/2010/main" val="122380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ja-JP" altLang="en-US" dirty="0" smtClean="0"/>
              <a:t>出発地点と終了地点の駅名を入力することでその間の路線を検索する．</a:t>
            </a:r>
            <a:endParaRPr lang="en-US" altLang="ja-JP" dirty="0" smtClean="0"/>
          </a:p>
          <a:p>
            <a:pPr marL="271463" indent="-271463">
              <a:buFont typeface="Wingdings" panose="05000000000000000000" pitchFamily="2" charset="2"/>
              <a:buChar char="l"/>
            </a:pPr>
            <a:r>
              <a:rPr kumimoji="1" lang="ja-JP" altLang="en-US" dirty="0" smtClean="0"/>
              <a:t>この</a:t>
            </a:r>
            <a:r>
              <a:rPr kumimoji="1" lang="en-US" altLang="ja-JP" dirty="0" smtClean="0"/>
              <a:t>API</a:t>
            </a:r>
            <a:r>
              <a:rPr kumimoji="1" lang="ja-JP" altLang="en-US" dirty="0" smtClean="0"/>
              <a:t>から駅情報，時刻</a:t>
            </a:r>
            <a:r>
              <a:rPr lang="ja-JP" altLang="en-US" dirty="0" smtClean="0"/>
              <a:t>情報を取得する．</a:t>
            </a: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14</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40968"/>
            <a:ext cx="5202509" cy="2510712"/>
          </a:xfrm>
          <a:prstGeom prst="rect">
            <a:avLst/>
          </a:prstGeom>
        </p:spPr>
      </p:pic>
    </p:spTree>
    <p:extLst>
      <p:ext uri="{BB962C8B-B14F-4D97-AF65-F5344CB8AC3E}">
        <p14:creationId xmlns:p14="http://schemas.microsoft.com/office/powerpoint/2010/main" val="15118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15</a:t>
            </a:fld>
            <a:endParaRPr kumimoji="1" lang="ja-JP" altLang="en-US"/>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88" y="1846263"/>
            <a:ext cx="6072674" cy="4022725"/>
          </a:xfrm>
        </p:spPr>
      </p:pic>
    </p:spTree>
    <p:extLst>
      <p:ext uri="{BB962C8B-B14F-4D97-AF65-F5344CB8AC3E}">
        <p14:creationId xmlns:p14="http://schemas.microsoft.com/office/powerpoint/2010/main" val="280292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16</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17</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261938" indent="-261938">
              <a:lnSpc>
                <a:spcPct val="10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既存の路線検索システムでは歩いて行ける距離にも関わらず鉄道を利用した経路を提案されてしまうことがある．</a:t>
            </a:r>
            <a:endParaRPr kumimoji="1" lang="en-US" altLang="ja-JP" dirty="0" smtClean="0">
              <a:latin typeface="メイリオ" panose="020B0604030504040204" pitchFamily="50" charset="-128"/>
              <a:ea typeface="メイリオ" panose="020B0604030504040204" pitchFamily="50" charset="-128"/>
            </a:endParaRPr>
          </a:p>
          <a:p>
            <a:pPr marL="261938" indent="-261938">
              <a:buFont typeface="Wingdings" panose="05000000000000000000" pitchFamily="2" charset="2"/>
              <a:buChar char="l"/>
            </a:pPr>
            <a:r>
              <a:rPr kumimoji="1" lang="ja-JP" altLang="en-US" smtClean="0">
                <a:latin typeface="メイリオ" panose="020B0604030504040204" pitchFamily="50" charset="-128"/>
                <a:ea typeface="メイリオ" panose="020B0604030504040204" pitchFamily="50" charset="-128"/>
              </a:rPr>
              <a:t>乗り換え駅で通勤ラッシュなど渋滞があった場合，電車待ちをしているよりも歩いて次の駅に向かった方がいい場合がある．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4</a:t>
            </a:fld>
            <a:endParaRPr kumimoji="1" lang="ja-JP" altLang="en-US"/>
          </a:p>
        </p:txBody>
      </p:sp>
    </p:spTree>
    <p:extLst>
      <p:ext uri="{BB962C8B-B14F-4D97-AF65-F5344CB8AC3E}">
        <p14:creationId xmlns:p14="http://schemas.microsoft.com/office/powerpoint/2010/main" val="46167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駅すぱあと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情報と</a:t>
            </a:r>
            <a:r>
              <a:rPr lang="en-US" altLang="ja-JP" sz="2200" dirty="0" smtClean="0">
                <a:latin typeface="メイリオ" panose="020B0604030504040204" pitchFamily="50" charset="-128"/>
                <a:ea typeface="メイリオ" panose="020B0604030504040204" pitchFamily="50" charset="-128"/>
              </a:rPr>
              <a:t>Google</a:t>
            </a:r>
            <a:r>
              <a:rPr lang="ja-JP" altLang="en-US" sz="2200" dirty="0">
                <a:latin typeface="メイリオ" panose="020B0604030504040204" pitchFamily="50" charset="-128"/>
                <a:ea typeface="メイリオ" panose="020B0604030504040204" pitchFamily="50" charset="-128"/>
              </a:rPr>
              <a:t> </a:t>
            </a:r>
            <a:r>
              <a:rPr lang="en-US" altLang="ja-JP" sz="2200" dirty="0" smtClean="0">
                <a:latin typeface="メイリオ" panose="020B0604030504040204" pitchFamily="50" charset="-128"/>
                <a:ea typeface="メイリオ" panose="020B0604030504040204" pitchFamily="50" charset="-128"/>
              </a:rPr>
              <a:t>Maps API</a:t>
            </a:r>
            <a:r>
              <a:rPr lang="ja-JP" altLang="en-US" sz="2200" dirty="0">
                <a:latin typeface="メイリオ" panose="020B0604030504040204" pitchFamily="50" charset="-128"/>
                <a:ea typeface="メイリオ" panose="020B0604030504040204" pitchFamily="50" charset="-128"/>
              </a:rPr>
              <a:t>情報</a:t>
            </a:r>
            <a:r>
              <a:rPr lang="ja-JP" altLang="en-US" sz="2200" dirty="0" smtClean="0">
                <a:latin typeface="メイリオ" panose="020B0604030504040204" pitchFamily="50" charset="-128"/>
                <a:ea typeface="メイリオ" panose="020B0604030504040204" pitchFamily="50" charset="-128"/>
              </a:rPr>
              <a:t>の結合．</a:t>
            </a: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乗り換え情報は</a:t>
            </a:r>
            <a:r>
              <a:rPr lang="en-US" altLang="ja-JP" sz="2000" dirty="0" smtClean="0">
                <a:latin typeface="メイリオ" panose="020B0604030504040204" pitchFamily="50" charset="-128"/>
                <a:ea typeface="メイリオ" panose="020B0604030504040204" pitchFamily="50" charset="-128"/>
              </a:rPr>
              <a:t>Google Maps API</a:t>
            </a:r>
            <a:r>
              <a:rPr lang="ja-JP" altLang="en-US" sz="2000" dirty="0" smtClean="0">
                <a:latin typeface="メイリオ" panose="020B0604030504040204" pitchFamily="50" charset="-128"/>
                <a:ea typeface="メイリオ" panose="020B0604030504040204" pitchFamily="50" charset="-128"/>
              </a:rPr>
              <a:t>の情報よりも駅すぱあと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情報の方が適している．</a:t>
            </a: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200" dirty="0" smtClean="0">
              <a:latin typeface="メイリオ" panose="020B0604030504040204" pitchFamily="50" charset="-128"/>
              <a:ea typeface="メイリオ" panose="020B0604030504040204" pitchFamily="50" charset="-128"/>
            </a:endParaRPr>
          </a:p>
          <a:p>
            <a:pPr marL="0" indent="0">
              <a:buNone/>
            </a:pP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駅すぱあと：出発地点と到着地点を結ぶ公共交通機関の最</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適経路</a:t>
            </a:r>
            <a:r>
              <a:rPr lang="ja-JP" altLang="en-US" sz="2200" dirty="0">
                <a:latin typeface="メイリオ" panose="020B0604030504040204" pitchFamily="50" charset="-128"/>
                <a:ea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rPr>
              <a:t>提示するシステム．</a:t>
            </a: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800100" lvl="2" indent="-215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カロリー計算などの機能を追加することで歩行への動機づけとなる．</a:t>
            </a:r>
            <a:endParaRPr lang="en-US" altLang="ja-JP" sz="2000" dirty="0" smtClean="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a:t>
            </a:r>
            <a:r>
              <a:rPr lang="ja-JP" altLang="en-US" sz="2400" dirty="0">
                <a:latin typeface="メイリオ" panose="020B0604030504040204" pitchFamily="50" charset="-128"/>
                <a:ea typeface="メイリオ" panose="020B0604030504040204" pitchFamily="50" charset="-128"/>
              </a:rPr>
              <a:t>検索サービスの情報と歩行情報の統合</a:t>
            </a:r>
            <a:r>
              <a:rPr lang="ja-JP" altLang="en-US" sz="2400" dirty="0" smtClean="0">
                <a:latin typeface="メイリオ" panose="020B0604030504040204" pitchFamily="50" charset="-128"/>
                <a:ea typeface="メイリオ" panose="020B0604030504040204" pitchFamily="50" charset="-128"/>
              </a:rPr>
              <a:t>．カロリー</a:t>
            </a:r>
            <a:r>
              <a:rPr lang="ja-JP" altLang="en-US" sz="2400" dirty="0">
                <a:latin typeface="メイリオ" panose="020B0604030504040204" pitchFamily="50" charset="-128"/>
                <a:ea typeface="メイリオ" panose="020B0604030504040204" pitchFamily="50" charset="-128"/>
              </a:rPr>
              <a:t>情報と駅・鉄道運航情報を統合することで付加価値の高い情報を生成</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800100" lvl="2" indent="-215900">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待ち時間や渋滞を避けて軽い運動ができる．</a:t>
            </a: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から駅・路線情報を取得して検索を行う．</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Google</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maps API</a:t>
            </a:r>
            <a:r>
              <a:rPr lang="ja-JP" altLang="en-US" dirty="0" smtClean="0">
                <a:latin typeface="メイリオ" panose="020B0604030504040204" pitchFamily="50" charset="-128"/>
                <a:ea typeface="メイリオ" panose="020B0604030504040204" pitchFamily="50" charset="-128"/>
              </a:rPr>
              <a:t>を使い歩行経路を推薦．</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消費カロリーを明確にすることで歩く意欲を向上させる．</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ケーキ</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個分のカロリーを消費するには現在地からどのぐらいの距離を歩くか．</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その逆に歩いた距離をケーキ数個分などわかりやすい例えを使い表示．</a:t>
            </a:r>
            <a:endParaRPr kumimoji="1" lang="en-US" altLang="ja-JP"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計算式：</a:t>
            </a:r>
            <a:r>
              <a:rPr lang="ja-JP" altLang="en-US" dirty="0">
                <a:latin typeface="メイリオ" panose="020B0604030504040204" pitchFamily="50" charset="-128"/>
                <a:ea typeface="メイリオ" panose="020B0604030504040204" pitchFamily="50" charset="-128"/>
              </a:rPr>
              <a:t>消費カロリー</a:t>
            </a:r>
            <a:r>
              <a:rPr lang="en-US" altLang="ja-JP" dirty="0">
                <a:latin typeface="メイリオ" panose="020B0604030504040204" pitchFamily="50" charset="-128"/>
                <a:ea typeface="メイリオ" panose="020B0604030504040204" pitchFamily="50" charset="-128"/>
              </a:rPr>
              <a:t>(kcal)=METs×</a:t>
            </a:r>
            <a:r>
              <a:rPr lang="ja-JP" altLang="en-US" dirty="0">
                <a:latin typeface="メイリオ" panose="020B0604030504040204" pitchFamily="50" charset="-128"/>
                <a:ea typeface="メイリオ" panose="020B0604030504040204" pitchFamily="50" charset="-128"/>
              </a:rPr>
              <a:t>運動時間</a:t>
            </a:r>
            <a:r>
              <a:rPr lang="en-US" altLang="ja-JP" dirty="0">
                <a:latin typeface="メイリオ" panose="020B0604030504040204" pitchFamily="50" charset="-128"/>
                <a:ea typeface="メイリオ" panose="020B0604030504040204" pitchFamily="50" charset="-128"/>
              </a:rPr>
              <a:t>(h)×</a:t>
            </a:r>
            <a:r>
              <a:rPr lang="ja-JP" altLang="en-US" dirty="0">
                <a:latin typeface="メイリオ" panose="020B0604030504040204" pitchFamily="50" charset="-128"/>
                <a:ea typeface="メイリオ" panose="020B0604030504040204" pitchFamily="50" charset="-128"/>
              </a:rPr>
              <a:t>体重</a:t>
            </a:r>
            <a:r>
              <a:rPr lang="en-US" altLang="ja-JP" dirty="0">
                <a:latin typeface="メイリオ" panose="020B0604030504040204" pitchFamily="50" charset="-128"/>
                <a:ea typeface="メイリオ" panose="020B0604030504040204" pitchFamily="50" charset="-128"/>
              </a:rPr>
              <a:t>(kg)×1.05</a:t>
            </a:r>
          </a:p>
          <a:p>
            <a:pPr marL="542925" lvl="1" indent="-157163">
              <a:lnSpc>
                <a:spcPct val="120000"/>
              </a:lnSpc>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(METs</a:t>
            </a:r>
            <a:r>
              <a:rPr lang="ja-JP" altLang="en-US" dirty="0">
                <a:latin typeface="メイリオ" panose="020B0604030504040204" pitchFamily="50" charset="-128"/>
                <a:ea typeface="メイリオ" panose="020B0604030504040204" pitchFamily="50" charset="-128"/>
              </a:rPr>
              <a:t>：運動や身体活動の強度の単位．ウォーキングの値は</a:t>
            </a:r>
            <a:r>
              <a:rPr lang="en-US" altLang="ja-JP" dirty="0">
                <a:latin typeface="メイリオ" panose="020B0604030504040204" pitchFamily="50" charset="-128"/>
                <a:ea typeface="メイリオ" panose="020B0604030504040204" pitchFamily="50" charset="-128"/>
              </a:rPr>
              <a:t>3</a:t>
            </a:r>
            <a:r>
              <a:rPr lang="en-US" altLang="ja-JP" dirty="0" smtClean="0">
                <a:latin typeface="メイリオ" panose="020B0604030504040204" pitchFamily="50" charset="-128"/>
                <a:ea typeface="メイリオ" panose="020B0604030504040204" pitchFamily="50" charset="-128"/>
              </a:rPr>
              <a:t>)</a:t>
            </a: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参考文献</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e-</a:t>
            </a:r>
            <a:r>
              <a:rPr lang="ja-JP" altLang="en-US" dirty="0">
                <a:latin typeface="メイリオ" panose="020B0604030504040204" pitchFamily="50" charset="-128"/>
                <a:ea typeface="メイリオ" panose="020B0604030504040204" pitchFamily="50" charset="-128"/>
              </a:rPr>
              <a:t>ヘルスネット</a:t>
            </a:r>
            <a:r>
              <a:rPr lang="en-US" altLang="ja-JP" dirty="0">
                <a:latin typeface="メイリオ" panose="020B0604030504040204" pitchFamily="50" charset="-128"/>
                <a:ea typeface="メイリオ" panose="020B0604030504040204" pitchFamily="50" charset="-128"/>
              </a:rPr>
              <a:t>&lt;https://</a:t>
            </a:r>
            <a:r>
              <a:rPr lang="en-US" altLang="ja-JP" dirty="0" smtClean="0">
                <a:latin typeface="メイリオ" panose="020B0604030504040204" pitchFamily="50" charset="-128"/>
                <a:ea typeface="メイリオ" panose="020B0604030504040204" pitchFamily="50" charset="-128"/>
              </a:rPr>
              <a:t>www.e-healthnet.mhlw.go.jp/information/dicionary/exercise/ys-004.html</a:t>
            </a:r>
            <a:r>
              <a:rPr lang="en-US" altLang="ja-JP" dirty="0">
                <a:latin typeface="メイリオ" panose="020B0604030504040204" pitchFamily="50" charset="-128"/>
                <a:ea typeface="メイリオ" panose="020B0604030504040204" pitchFamily="50" charset="-128"/>
              </a:rPr>
              <a:t>&gt;</a:t>
            </a:r>
          </a:p>
          <a:p>
            <a:pPr lvl="1">
              <a:buFont typeface="Wingdings" panose="05000000000000000000" pitchFamily="2" charset="2"/>
              <a:buChar char="Ø"/>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94330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&lt;</a:t>
            </a:r>
            <a:r>
              <a:rPr lang="ja-JP" altLang="en-US" sz="2200" dirty="0" smtClean="0">
                <a:latin typeface="メイリオ" panose="020B0604030504040204" pitchFamily="50" charset="-128"/>
                <a:ea typeface="メイリオ" panose="020B0604030504040204" pitchFamily="50" charset="-128"/>
              </a:rPr>
              <a:t>例</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東京メトロ丸の内線 西新宿→新宿三丁目</a:t>
            </a:r>
            <a:endParaRPr lang="en-US" altLang="ja-JP" sz="22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800" dirty="0" smtClean="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東京メトロ副都心線 新宿三丁目→東新宿</a:t>
            </a:r>
            <a:r>
              <a:rPr lang="en-US" altLang="ja-JP" sz="22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乗り換えを使うよりも歩いた方が良い距離ならば歩行を推薦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5157192"/>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221088"/>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157192"/>
            <a:ext cx="946250" cy="784509"/>
          </a:xfrm>
          <a:prstGeom prst="rect">
            <a:avLst/>
          </a:prstGeom>
        </p:spPr>
      </p:pic>
      <p:cxnSp>
        <p:nvCxnSpPr>
          <p:cNvPr id="10" name="直線矢印コネクタ 9"/>
          <p:cNvCxnSpPr>
            <a:stCxn id="6" idx="0"/>
            <a:endCxn id="7" idx="1"/>
          </p:cNvCxnSpPr>
          <p:nvPr/>
        </p:nvCxnSpPr>
        <p:spPr>
          <a:xfrm flipV="1">
            <a:off x="1296084" y="4613343"/>
            <a:ext cx="2483828"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a:endCxn id="8" idx="0"/>
          </p:cNvCxnSpPr>
          <p:nvPr/>
        </p:nvCxnSpPr>
        <p:spPr>
          <a:xfrm>
            <a:off x="4726162" y="4613343"/>
            <a:ext cx="2407195"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41823" y="5101424"/>
            <a:ext cx="538827" cy="840277"/>
          </a:xfrm>
          <a:prstGeom prst="rect">
            <a:avLst/>
          </a:prstGeom>
        </p:spPr>
      </p:pic>
      <p:cxnSp>
        <p:nvCxnSpPr>
          <p:cNvPr id="15" name="直線矢印コネクタ 14"/>
          <p:cNvCxnSpPr>
            <a:endCxn id="8" idx="1"/>
          </p:cNvCxnSpPr>
          <p:nvPr/>
        </p:nvCxnSpPr>
        <p:spPr>
          <a:xfrm>
            <a:off x="2409324" y="5549446"/>
            <a:ext cx="4250908"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11236" y="4515935"/>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5724128" y="4515935"/>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3858261" y="5549446"/>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3645519" y="4893946"/>
            <a:ext cx="1649843" cy="307777"/>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797043" y="5829247"/>
            <a:ext cx="1649843"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660232" y="5829247"/>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
        <p:nvSpPr>
          <p:cNvPr id="5" name="テキスト ボックス 4"/>
          <p:cNvSpPr txBox="1"/>
          <p:nvPr/>
        </p:nvSpPr>
        <p:spPr>
          <a:xfrm>
            <a:off x="3858261" y="3884827"/>
            <a:ext cx="797609"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9" name="テキスト ボックス 8"/>
          <p:cNvSpPr txBox="1"/>
          <p:nvPr/>
        </p:nvSpPr>
        <p:spPr>
          <a:xfrm>
            <a:off x="3866372" y="5874581"/>
            <a:ext cx="1728192" cy="369331"/>
          </a:xfrm>
          <a:prstGeom prst="rect">
            <a:avLst/>
          </a:prstGeom>
          <a:noFill/>
        </p:spPr>
        <p:txBody>
          <a:bodyPr wrap="square" rtlCol="0">
            <a:spAutoFit/>
          </a:bodyPr>
          <a:lstStyle/>
          <a:p>
            <a:r>
              <a:rPr kumimoji="1" lang="en-US" altLang="ja-JP" dirty="0" smtClean="0"/>
              <a:t>20</a:t>
            </a:r>
            <a:r>
              <a:rPr kumimoji="1" lang="ja-JP" altLang="en-US" dirty="0" smtClean="0"/>
              <a:t>分</a:t>
            </a:r>
            <a:endParaRPr kumimoji="1" lang="ja-JP" altLang="en-US" dirty="0"/>
          </a:p>
        </p:txBody>
      </p:sp>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828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現在地から最寄りの駅までの歩行経路を推薦し，最寄り駅から目的地の駅までの路線経路を推薦する．</a:t>
            </a:r>
            <a:endParaRPr kumimoji="1" lang="en-US" altLang="ja-JP" sz="2200" dirty="0" smtClean="0">
              <a:latin typeface="メイリオ" panose="020B0604030504040204" pitchFamily="50" charset="-128"/>
              <a:ea typeface="メイリオ" panose="020B0604030504040204" pitchFamily="50" charset="-128"/>
            </a:endParaRPr>
          </a:p>
          <a:p>
            <a:pPr lvl="1">
              <a:lnSpc>
                <a:spcPct val="100000"/>
              </a:lnSpc>
              <a:buFont typeface="Wingdings" panose="05000000000000000000" pitchFamily="2" charset="2"/>
              <a:buChar char="Ø"/>
            </a:pPr>
            <a:r>
              <a:rPr kumimoji="1" lang="ja-JP" altLang="en-US" sz="2000" dirty="0" smtClean="0">
                <a:latin typeface="メイリオ" panose="020B0604030504040204" pitchFamily="50" charset="-128"/>
                <a:ea typeface="メイリオ" panose="020B0604030504040204" pitchFamily="50" charset="-128"/>
              </a:rPr>
              <a:t>＜例：市役所→海老名駅→本厚木駅＞</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351" y="4793538"/>
            <a:ext cx="1008112" cy="100811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4738810"/>
            <a:ext cx="1408173" cy="116721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739156"/>
            <a:ext cx="1408173" cy="1167219"/>
          </a:xfrm>
          <a:prstGeom prst="rect">
            <a:avLst/>
          </a:prstGeom>
        </p:spPr>
      </p:pic>
      <p:cxnSp>
        <p:nvCxnSpPr>
          <p:cNvPr id="9" name="直線矢印コネクタ 8"/>
          <p:cNvCxnSpPr>
            <a:stCxn id="5" idx="3"/>
            <a:endCxn id="6" idx="1"/>
          </p:cNvCxnSpPr>
          <p:nvPr/>
        </p:nvCxnSpPr>
        <p:spPr>
          <a:xfrm>
            <a:off x="1717463" y="5297594"/>
            <a:ext cx="1630401" cy="248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7" idx="1"/>
          </p:cNvCxnSpPr>
          <p:nvPr/>
        </p:nvCxnSpPr>
        <p:spPr>
          <a:xfrm>
            <a:off x="4756037" y="5322420"/>
            <a:ext cx="1616163" cy="3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373047" y="5721363"/>
            <a:ext cx="1246995" cy="369332"/>
          </a:xfrm>
          <a:prstGeom prst="rect">
            <a:avLst/>
          </a:prstGeom>
          <a:noFill/>
        </p:spPr>
        <p:txBody>
          <a:bodyPr wrap="square" rtlCol="0">
            <a:spAutoFit/>
          </a:bodyPr>
          <a:lstStyle/>
          <a:p>
            <a:r>
              <a:rPr kumimoji="1" lang="ja-JP" altLang="en-US" dirty="0" smtClean="0"/>
              <a:t>海老名駅</a:t>
            </a:r>
            <a:endParaRPr kumimoji="1" lang="ja-JP" altLang="en-US" dirty="0"/>
          </a:p>
        </p:txBody>
      </p:sp>
      <p:sp>
        <p:nvSpPr>
          <p:cNvPr id="14" name="テキスト ボックス 13"/>
          <p:cNvSpPr txBox="1"/>
          <p:nvPr/>
        </p:nvSpPr>
        <p:spPr>
          <a:xfrm>
            <a:off x="6393849" y="5721363"/>
            <a:ext cx="1130479"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6" name="テキスト ボックス 15"/>
          <p:cNvSpPr txBox="1"/>
          <p:nvPr/>
        </p:nvSpPr>
        <p:spPr>
          <a:xfrm>
            <a:off x="2130633" y="5364601"/>
            <a:ext cx="1080120" cy="369332"/>
          </a:xfrm>
          <a:prstGeom prst="rect">
            <a:avLst/>
          </a:prstGeom>
          <a:noFill/>
        </p:spPr>
        <p:txBody>
          <a:bodyPr wrap="square" rtlCol="0">
            <a:spAutoFit/>
          </a:bodyPr>
          <a:lstStyle/>
          <a:p>
            <a:r>
              <a:rPr kumimoji="1" lang="en-US" altLang="ja-JP" dirty="0" smtClean="0"/>
              <a:t>850m</a:t>
            </a:r>
            <a:endParaRPr kumimoji="1" lang="ja-JP" altLang="en-US" dirty="0"/>
          </a:p>
        </p:txBody>
      </p:sp>
      <p:sp>
        <p:nvSpPr>
          <p:cNvPr id="17" name="テキスト ボックス 16"/>
          <p:cNvSpPr txBox="1"/>
          <p:nvPr/>
        </p:nvSpPr>
        <p:spPr>
          <a:xfrm>
            <a:off x="5137741" y="5364601"/>
            <a:ext cx="1296144" cy="369332"/>
          </a:xfrm>
          <a:prstGeom prst="rect">
            <a:avLst/>
          </a:prstGeom>
          <a:noFill/>
        </p:spPr>
        <p:txBody>
          <a:bodyPr wrap="square" rtlCol="0">
            <a:spAutoFit/>
          </a:bodyPr>
          <a:lstStyle/>
          <a:p>
            <a:r>
              <a:rPr kumimoji="1" lang="en-US" altLang="ja-JP" dirty="0" smtClean="0"/>
              <a:t>3.6km</a:t>
            </a:r>
            <a:endParaRPr kumimoji="1" lang="ja-JP" altLang="en-US" dirty="0"/>
          </a:p>
        </p:txBody>
      </p:sp>
      <p:sp>
        <p:nvSpPr>
          <p:cNvPr id="8" name="テキスト ボックス 7"/>
          <p:cNvSpPr txBox="1"/>
          <p:nvPr/>
        </p:nvSpPr>
        <p:spPr>
          <a:xfrm>
            <a:off x="2150959" y="4773908"/>
            <a:ext cx="815201" cy="369332"/>
          </a:xfrm>
          <a:prstGeom prst="rect">
            <a:avLst/>
          </a:prstGeom>
          <a:noFill/>
        </p:spPr>
        <p:txBody>
          <a:bodyPr wrap="square" rtlCol="0">
            <a:spAutoFit/>
          </a:bodyPr>
          <a:lstStyle/>
          <a:p>
            <a:r>
              <a:rPr kumimoji="1" lang="en-US" altLang="ja-JP" dirty="0" smtClean="0"/>
              <a:t>13</a:t>
            </a:r>
            <a:r>
              <a:rPr kumimoji="1" lang="ja-JP" altLang="en-US" dirty="0" smtClean="0"/>
              <a:t>分</a:t>
            </a:r>
            <a:endParaRPr kumimoji="1" lang="ja-JP" altLang="en-US" dirty="0"/>
          </a:p>
        </p:txBody>
      </p:sp>
      <p:sp>
        <p:nvSpPr>
          <p:cNvPr id="10" name="テキスト ボックス 9"/>
          <p:cNvSpPr txBox="1"/>
          <p:nvPr/>
        </p:nvSpPr>
        <p:spPr>
          <a:xfrm>
            <a:off x="5137741" y="4738810"/>
            <a:ext cx="946427" cy="369332"/>
          </a:xfrm>
          <a:prstGeom prst="rect">
            <a:avLst/>
          </a:prstGeom>
          <a:noFill/>
        </p:spPr>
        <p:txBody>
          <a:bodyPr wrap="square" rtlCol="0">
            <a:spAutoFit/>
          </a:bodyPr>
          <a:lstStyle/>
          <a:p>
            <a:r>
              <a:rPr kumimoji="1" lang="en-US" altLang="ja-JP" dirty="0" smtClean="0"/>
              <a:t>3</a:t>
            </a:r>
            <a:r>
              <a:rPr kumimoji="1" lang="ja-JP" altLang="en-US" dirty="0" smtClean="0"/>
              <a:t>分</a:t>
            </a:r>
            <a:endParaRPr kumimoji="1" lang="ja-JP" altLang="en-US" dirty="0"/>
          </a:p>
        </p:txBody>
      </p:sp>
    </p:spTree>
    <p:extLst>
      <p:ext uri="{BB962C8B-B14F-4D97-AF65-F5344CB8AC3E}">
        <p14:creationId xmlns:p14="http://schemas.microsoft.com/office/powerpoint/2010/main" val="182722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51346</TotalTime>
  <Words>941</Words>
  <Application>Microsoft Office PowerPoint</Application>
  <PresentationFormat>画面に合わせる (4:3)</PresentationFormat>
  <Paragraphs>132</Paragraphs>
  <Slides>17</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メイリオ</vt:lpstr>
      <vt:lpstr>Calibri</vt:lpstr>
      <vt:lpstr>Wingdings</vt:lpstr>
      <vt:lpstr>レトロスペクト</vt:lpstr>
      <vt:lpstr>電車乗り換えサービスに おける歩行推薦の検討</vt:lpstr>
      <vt:lpstr>研究背景</vt:lpstr>
      <vt:lpstr>関連研究</vt:lpstr>
      <vt:lpstr>研究動機</vt:lpstr>
      <vt:lpstr>研究課題</vt:lpstr>
      <vt:lpstr>本研究のアプローチ</vt:lpstr>
      <vt:lpstr>提案システム</vt:lpstr>
      <vt:lpstr>歩行推薦の例（1）</vt:lpstr>
      <vt:lpstr>歩行推薦の例（2）</vt:lpstr>
      <vt:lpstr>提案システム図</vt:lpstr>
      <vt:lpstr>PowerPoint プレゼンテーション</vt:lpstr>
      <vt:lpstr>実装</vt:lpstr>
      <vt:lpstr>実装1</vt:lpstr>
      <vt:lpstr>実装2(1)</vt:lpstr>
      <vt:lpstr>実装2(2)</vt:lpstr>
      <vt:lpstr>今後の予定</vt:lpstr>
      <vt:lpstr>歩行推薦の例（2）</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梅谷 大樹</cp:lastModifiedBy>
  <cp:revision>419</cp:revision>
  <dcterms:created xsi:type="dcterms:W3CDTF">2017-04-11T02:12:57Z</dcterms:created>
  <dcterms:modified xsi:type="dcterms:W3CDTF">2017-11-22T04:18:23Z</dcterms:modified>
</cp:coreProperties>
</file>