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21"/>
  </p:notesMasterIdLst>
  <p:sldIdLst>
    <p:sldId id="256" r:id="rId2"/>
    <p:sldId id="260" r:id="rId3"/>
    <p:sldId id="264" r:id="rId4"/>
    <p:sldId id="285" r:id="rId5"/>
    <p:sldId id="268" r:id="rId6"/>
    <p:sldId id="269" r:id="rId7"/>
    <p:sldId id="281" r:id="rId8"/>
    <p:sldId id="284" r:id="rId9"/>
    <p:sldId id="280" r:id="rId10"/>
    <p:sldId id="293" r:id="rId11"/>
    <p:sldId id="294" r:id="rId12"/>
    <p:sldId id="283" r:id="rId13"/>
    <p:sldId id="287" r:id="rId14"/>
    <p:sldId id="288" r:id="rId15"/>
    <p:sldId id="291" r:id="rId16"/>
    <p:sldId id="286" r:id="rId17"/>
    <p:sldId id="295" r:id="rId18"/>
    <p:sldId id="271" r:id="rId19"/>
    <p:sldId id="27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6" autoAdjust="0"/>
    <p:restoredTop sz="94660"/>
  </p:normalViewPr>
  <p:slideViewPr>
    <p:cSldViewPr>
      <p:cViewPr varScale="1">
        <p:scale>
          <a:sx n="47" d="100"/>
          <a:sy n="47" d="100"/>
        </p:scale>
        <p:origin x="134"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84489-060F-438E-A463-947989947B33}" type="datetimeFigureOut">
              <a:rPr kumimoji="1" lang="ja-JP" altLang="en-US" smtClean="0"/>
              <a:t>2017/12/13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B5048-AAA5-4C8D-B5EA-AF3F1C82061C}" type="slidenum">
              <a:rPr kumimoji="1" lang="ja-JP" altLang="en-US" smtClean="0"/>
              <a:t>‹#›</a:t>
            </a:fld>
            <a:endParaRPr kumimoji="1" lang="ja-JP" altLang="en-US"/>
          </a:p>
        </p:txBody>
      </p:sp>
    </p:spTree>
    <p:extLst>
      <p:ext uri="{BB962C8B-B14F-4D97-AF65-F5344CB8AC3E}">
        <p14:creationId xmlns:p14="http://schemas.microsoft.com/office/powerpoint/2010/main" val="23535208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7D56EB2-CB1B-4316-9C15-E1F9FED7AC78}" type="datetime1">
              <a:rPr kumimoji="1" lang="ja-JP" altLang="en-US" smtClean="0"/>
              <a:t>2017/12/13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45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5E8918D-2A46-434B-9D4E-66D6A7FD302A}" type="datetime1">
              <a:rPr kumimoji="1" lang="ja-JP" altLang="en-US" smtClean="0"/>
              <a:t>2017/12/13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48566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0DA224B-4CE3-4249-B97B-A802F3D10A5D}" type="datetime1">
              <a:rPr kumimoji="1" lang="ja-JP" altLang="en-US" smtClean="0"/>
              <a:t>2017/12/13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7731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D0E9196D-3C42-4BEC-AA9D-238DAFB9A1E1}" type="datetime1">
              <a:rPr kumimoji="1" lang="ja-JP" altLang="en-US" smtClean="0"/>
              <a:t>2017/12/13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351193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95368D-564A-4595-9DCC-6BB5CFBFD051}" type="datetime1">
              <a:rPr kumimoji="1" lang="ja-JP" altLang="en-US" smtClean="0"/>
              <a:t>2017/12/13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37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DB72AC9-93E9-46F6-ABA9-FDE97C0754F4}" type="datetime1">
              <a:rPr kumimoji="1" lang="ja-JP" altLang="en-US" smtClean="0"/>
              <a:t>2017/12/13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412957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EC9C626-E4EE-450C-8B75-4A04BF9B886B}" type="datetime1">
              <a:rPr kumimoji="1" lang="ja-JP" altLang="en-US" smtClean="0"/>
              <a:t>2017/12/13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53783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DDE4D8F-7F8C-48BD-B803-5D088F75E2E4}" type="datetime1">
              <a:rPr kumimoji="1" lang="ja-JP" altLang="en-US" smtClean="0"/>
              <a:t>2017/12/13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4091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5FCB39-31AE-44E4-959B-06AF02188DB6}" type="datetime1">
              <a:rPr kumimoji="1" lang="ja-JP" altLang="en-US" smtClean="0"/>
              <a:t>2017/12/13</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76781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19EC9F-80B9-44D9-B414-BFCC9B3710F6}" type="datetime1">
              <a:rPr kumimoji="1" lang="ja-JP" altLang="en-US" smtClean="0"/>
              <a:t>2017/12/13</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3576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A17C15-CE80-457A-87B1-19420599E25D}" type="datetime1">
              <a:rPr kumimoji="1" lang="ja-JP" altLang="en-US" smtClean="0"/>
              <a:t>2017/12/13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9569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66E515A-824B-4A09-BA10-737C6F7942D7}" type="datetime1">
              <a:rPr kumimoji="1" lang="ja-JP" altLang="en-US" smtClean="0"/>
              <a:t>2017/12/13</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D5277CD-FC43-488C-8F46-3B9FAD93CC08}"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29581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628800"/>
            <a:ext cx="8532440" cy="2554983"/>
          </a:xfrm>
        </p:spPr>
        <p:txBody>
          <a:bodyPr>
            <a:normAutofit/>
          </a:bodyPr>
          <a:lstStyle/>
          <a:p>
            <a:r>
              <a:rPr lang="ja-JP" altLang="en-US" sz="4800" dirty="0" smtClean="0">
                <a:latin typeface="メイリオ" panose="020B0604030504040204" pitchFamily="50" charset="-128"/>
                <a:ea typeface="メイリオ" panose="020B0604030504040204" pitchFamily="50" charset="-128"/>
              </a:rPr>
              <a:t>電車乗り換えサービスに</a:t>
            </a:r>
            <a:r>
              <a:rPr lang="en-US" altLang="ja-JP" sz="4800" dirty="0" smtClean="0">
                <a:latin typeface="メイリオ" panose="020B0604030504040204" pitchFamily="50" charset="-128"/>
                <a:ea typeface="メイリオ" panose="020B0604030504040204" pitchFamily="50" charset="-128"/>
              </a:rPr>
              <a:t/>
            </a:r>
            <a:br>
              <a:rPr lang="en-US" altLang="ja-JP" sz="4800" dirty="0" smtClean="0">
                <a:latin typeface="メイリオ" panose="020B0604030504040204" pitchFamily="50" charset="-128"/>
                <a:ea typeface="メイリオ" panose="020B0604030504040204" pitchFamily="50" charset="-128"/>
              </a:rPr>
            </a:br>
            <a:r>
              <a:rPr lang="ja-JP" altLang="en-US" sz="4800" dirty="0" smtClean="0">
                <a:latin typeface="メイリオ" panose="020B0604030504040204" pitchFamily="50" charset="-128"/>
                <a:ea typeface="メイリオ" panose="020B0604030504040204" pitchFamily="50" charset="-128"/>
              </a:rPr>
              <a:t>おける歩行推薦の検討</a:t>
            </a:r>
            <a:endParaRPr kumimoji="1" lang="ja-JP" altLang="en-US" sz="48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a:xfrm>
            <a:off x="825038" y="4509120"/>
            <a:ext cx="7543800" cy="1143000"/>
          </a:xfrm>
        </p:spPr>
        <p:txBody>
          <a:bodyPr>
            <a:noAutofit/>
          </a:bodyPr>
          <a:lstStyle/>
          <a:p>
            <a:r>
              <a:rPr lang="ja-JP" altLang="en-US" dirty="0" smtClean="0">
                <a:solidFill>
                  <a:schemeClr val="tx1"/>
                </a:solidFill>
                <a:latin typeface="メイリオ" panose="020B0604030504040204" pitchFamily="50" charset="-128"/>
                <a:ea typeface="メイリオ" panose="020B0604030504040204" pitchFamily="50" charset="-128"/>
              </a:rPr>
              <a:t>指導教員：鷹野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孝</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典 准教授</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学籍番号：</a:t>
            </a:r>
            <a:r>
              <a:rPr lang="en-US" altLang="ja-JP" dirty="0" smtClean="0">
                <a:solidFill>
                  <a:schemeClr val="tx1"/>
                </a:solidFill>
                <a:latin typeface="メイリオ" panose="020B0604030504040204" pitchFamily="50" charset="-128"/>
                <a:ea typeface="メイリオ" panose="020B0604030504040204" pitchFamily="50" charset="-128"/>
              </a:rPr>
              <a:t>1321083</a:t>
            </a:r>
          </a:p>
          <a:p>
            <a:r>
              <a:rPr kumimoji="1" lang="ja-JP" altLang="en-US" dirty="0" smtClean="0">
                <a:solidFill>
                  <a:schemeClr val="tx1"/>
                </a:solidFill>
                <a:latin typeface="メイリオ" panose="020B0604030504040204" pitchFamily="50" charset="-128"/>
                <a:ea typeface="メイリオ" panose="020B0604030504040204" pitchFamily="50" charset="-128"/>
              </a:rPr>
              <a:t>氏名：梅谷 大樹</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2854191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a:t>
            </a:r>
            <a:r>
              <a:rPr lang="ja-JP" altLang="en-US" dirty="0" smtClean="0">
                <a:latin typeface="メイリオ" panose="020B0604030504040204" pitchFamily="50" charset="-128"/>
                <a:ea typeface="メイリオ" panose="020B0604030504040204" pitchFamily="50" charset="-128"/>
              </a:rPr>
              <a:t>例</a:t>
            </a:r>
            <a:r>
              <a:rPr lang="en-US" altLang="ja-JP" dirty="0" smtClean="0">
                <a:latin typeface="メイリオ" panose="020B0604030504040204" pitchFamily="50" charset="-128"/>
                <a:ea typeface="メイリオ" panose="020B0604030504040204" pitchFamily="50" charset="-128"/>
              </a:rPr>
              <a:t>1-2</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10</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8778" y="2123883"/>
            <a:ext cx="946250" cy="784509"/>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5722" y="2123175"/>
            <a:ext cx="946250" cy="784509"/>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5722" y="3932588"/>
            <a:ext cx="946250" cy="784509"/>
          </a:xfrm>
          <a:prstGeom prst="rect">
            <a:avLst/>
          </a:prstGeom>
        </p:spPr>
      </p:pic>
      <p:cxnSp>
        <p:nvCxnSpPr>
          <p:cNvPr id="10" name="直線矢印コネクタ 9"/>
          <p:cNvCxnSpPr>
            <a:stCxn id="6" idx="3"/>
            <a:endCxn id="7" idx="1"/>
          </p:cNvCxnSpPr>
          <p:nvPr/>
        </p:nvCxnSpPr>
        <p:spPr>
          <a:xfrm flipV="1">
            <a:off x="4705028" y="2515430"/>
            <a:ext cx="1740694" cy="70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20" idx="2"/>
          </p:cNvCxnSpPr>
          <p:nvPr/>
        </p:nvCxnSpPr>
        <p:spPr>
          <a:xfrm>
            <a:off x="6845983" y="3203385"/>
            <a:ext cx="9387" cy="50211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396603" y="2841188"/>
            <a:ext cx="538827" cy="840277"/>
          </a:xfrm>
          <a:prstGeom prst="rect">
            <a:avLst/>
          </a:prstGeom>
        </p:spPr>
      </p:pic>
      <p:cxnSp>
        <p:nvCxnSpPr>
          <p:cNvPr id="15" name="直線矢印コネクタ 14"/>
          <p:cNvCxnSpPr/>
          <p:nvPr/>
        </p:nvCxnSpPr>
        <p:spPr>
          <a:xfrm>
            <a:off x="4932040" y="3371692"/>
            <a:ext cx="1394422" cy="949423"/>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129441" y="2136158"/>
            <a:ext cx="768789" cy="369332"/>
          </a:xfrm>
          <a:prstGeom prst="rect">
            <a:avLst/>
          </a:prstGeom>
          <a:noFill/>
        </p:spPr>
        <p:txBody>
          <a:bodyPr wrap="square" rtlCol="0">
            <a:spAutoFit/>
          </a:bodyPr>
          <a:lstStyle/>
          <a:p>
            <a:r>
              <a:rPr kumimoji="1" lang="en-US" altLang="ja-JP" dirty="0" smtClean="0"/>
              <a:t>1.5km</a:t>
            </a:r>
            <a:endParaRPr kumimoji="1" lang="ja-JP" altLang="en-US" dirty="0"/>
          </a:p>
        </p:txBody>
      </p:sp>
      <p:sp>
        <p:nvSpPr>
          <p:cNvPr id="18" name="テキスト ボックス 17"/>
          <p:cNvSpPr txBox="1"/>
          <p:nvPr/>
        </p:nvSpPr>
        <p:spPr>
          <a:xfrm>
            <a:off x="7088599" y="3187026"/>
            <a:ext cx="936104" cy="369332"/>
          </a:xfrm>
          <a:prstGeom prst="rect">
            <a:avLst/>
          </a:prstGeom>
          <a:noFill/>
        </p:spPr>
        <p:txBody>
          <a:bodyPr wrap="square" rtlCol="0">
            <a:spAutoFit/>
          </a:bodyPr>
          <a:lstStyle/>
          <a:p>
            <a:r>
              <a:rPr kumimoji="1" lang="en-US" altLang="ja-JP" dirty="0" smtClean="0"/>
              <a:t>950m</a:t>
            </a:r>
            <a:endParaRPr kumimoji="1" lang="ja-JP" altLang="en-US" dirty="0"/>
          </a:p>
        </p:txBody>
      </p:sp>
      <p:sp>
        <p:nvSpPr>
          <p:cNvPr id="19" name="テキスト ボックス 18"/>
          <p:cNvSpPr txBox="1"/>
          <p:nvPr/>
        </p:nvSpPr>
        <p:spPr>
          <a:xfrm>
            <a:off x="4839782" y="3841856"/>
            <a:ext cx="799732" cy="378946"/>
          </a:xfrm>
          <a:prstGeom prst="rect">
            <a:avLst/>
          </a:prstGeom>
          <a:noFill/>
        </p:spPr>
        <p:txBody>
          <a:bodyPr wrap="square" rtlCol="0">
            <a:spAutoFit/>
          </a:bodyPr>
          <a:lstStyle/>
          <a:p>
            <a:r>
              <a:rPr kumimoji="1" lang="en-US" altLang="ja-JP" dirty="0" smtClean="0"/>
              <a:t>1.7km</a:t>
            </a:r>
            <a:endParaRPr kumimoji="1" lang="ja-JP" altLang="en-US" dirty="0"/>
          </a:p>
        </p:txBody>
      </p:sp>
      <p:sp>
        <p:nvSpPr>
          <p:cNvPr id="20" name="テキスト ボックス 19"/>
          <p:cNvSpPr txBox="1"/>
          <p:nvPr/>
        </p:nvSpPr>
        <p:spPr>
          <a:xfrm>
            <a:off x="6570859" y="2834053"/>
            <a:ext cx="550248" cy="369332"/>
          </a:xfrm>
          <a:prstGeom prst="rect">
            <a:avLst/>
          </a:prstGeom>
          <a:noFill/>
        </p:spPr>
        <p:txBody>
          <a:bodyPr wrap="square" rtlCol="0">
            <a:spAutoFit/>
          </a:bodyPr>
          <a:lstStyle/>
          <a:p>
            <a:r>
              <a:rPr kumimoji="1" lang="en-US" altLang="ja-JP" dirty="0"/>
              <a:t>C</a:t>
            </a:r>
            <a:r>
              <a:rPr kumimoji="1" lang="ja-JP" altLang="en-US" dirty="0" smtClean="0"/>
              <a:t>駅</a:t>
            </a:r>
            <a:endParaRPr kumimoji="1" lang="en-US" altLang="ja-JP" dirty="0" smtClean="0"/>
          </a:p>
        </p:txBody>
      </p:sp>
      <p:sp>
        <p:nvSpPr>
          <p:cNvPr id="21" name="テキスト ボックス 20"/>
          <p:cNvSpPr txBox="1"/>
          <p:nvPr/>
        </p:nvSpPr>
        <p:spPr>
          <a:xfrm>
            <a:off x="3889577" y="2841188"/>
            <a:ext cx="594696" cy="369332"/>
          </a:xfrm>
          <a:prstGeom prst="rect">
            <a:avLst/>
          </a:prstGeom>
          <a:noFill/>
        </p:spPr>
        <p:txBody>
          <a:bodyPr wrap="square" rtlCol="0">
            <a:spAutoFit/>
          </a:bodyPr>
          <a:lstStyle/>
          <a:p>
            <a:r>
              <a:rPr kumimoji="1" lang="en-US" altLang="ja-JP" dirty="0"/>
              <a:t>B</a:t>
            </a:r>
            <a:r>
              <a:rPr kumimoji="1" lang="ja-JP" altLang="en-US" dirty="0" smtClean="0"/>
              <a:t>駅</a:t>
            </a:r>
            <a:endParaRPr kumimoji="1" lang="en-US" altLang="ja-JP" dirty="0" smtClean="0"/>
          </a:p>
        </p:txBody>
      </p:sp>
      <p:sp>
        <p:nvSpPr>
          <p:cNvPr id="22" name="テキスト ボックス 21"/>
          <p:cNvSpPr txBox="1"/>
          <p:nvPr/>
        </p:nvSpPr>
        <p:spPr>
          <a:xfrm>
            <a:off x="6569910" y="4633395"/>
            <a:ext cx="616319" cy="369332"/>
          </a:xfrm>
          <a:prstGeom prst="rect">
            <a:avLst/>
          </a:prstGeom>
          <a:noFill/>
        </p:spPr>
        <p:txBody>
          <a:bodyPr wrap="square" rtlCol="0">
            <a:spAutoFit/>
          </a:bodyPr>
          <a:lstStyle/>
          <a:p>
            <a:r>
              <a:rPr kumimoji="1" lang="en-US" altLang="ja-JP" dirty="0"/>
              <a:t>D</a:t>
            </a:r>
            <a:r>
              <a:rPr kumimoji="1" lang="ja-JP" altLang="en-US" dirty="0" smtClean="0"/>
              <a:t>駅</a:t>
            </a:r>
            <a:endParaRPr kumimoji="1" lang="en-US" altLang="ja-JP" dirty="0" smtClean="0"/>
          </a:p>
        </p:txBody>
      </p:sp>
      <p:sp>
        <p:nvSpPr>
          <p:cNvPr id="11" name="テキスト ボックス 10"/>
          <p:cNvSpPr txBox="1"/>
          <p:nvPr/>
        </p:nvSpPr>
        <p:spPr>
          <a:xfrm>
            <a:off x="3689082" y="1861248"/>
            <a:ext cx="1085641" cy="369332"/>
          </a:xfrm>
          <a:prstGeom prst="rect">
            <a:avLst/>
          </a:prstGeom>
          <a:noFill/>
        </p:spPr>
        <p:txBody>
          <a:bodyPr wrap="square" rtlCol="0">
            <a:spAutoFit/>
          </a:bodyPr>
          <a:lstStyle/>
          <a:p>
            <a:r>
              <a:rPr kumimoji="1" lang="en-US" altLang="ja-JP" dirty="0" smtClean="0"/>
              <a:t>12:14</a:t>
            </a:r>
            <a:r>
              <a:rPr kumimoji="1" lang="ja-JP" altLang="en-US" dirty="0" smtClean="0"/>
              <a:t>発</a:t>
            </a:r>
            <a:endParaRPr kumimoji="1" lang="ja-JP" altLang="en-US" dirty="0"/>
          </a:p>
        </p:txBody>
      </p:sp>
      <p:sp>
        <p:nvSpPr>
          <p:cNvPr id="14" name="テキスト ボックス 13"/>
          <p:cNvSpPr txBox="1"/>
          <p:nvPr/>
        </p:nvSpPr>
        <p:spPr>
          <a:xfrm>
            <a:off x="6390087" y="1867557"/>
            <a:ext cx="949340" cy="369332"/>
          </a:xfrm>
          <a:prstGeom prst="rect">
            <a:avLst/>
          </a:prstGeom>
          <a:noFill/>
        </p:spPr>
        <p:txBody>
          <a:bodyPr wrap="square" rtlCol="0">
            <a:spAutoFit/>
          </a:bodyPr>
          <a:lstStyle/>
          <a:p>
            <a:r>
              <a:rPr kumimoji="1" lang="en-US" altLang="ja-JP" dirty="0" smtClean="0"/>
              <a:t>12:17</a:t>
            </a:r>
            <a:r>
              <a:rPr kumimoji="1" lang="ja-JP" altLang="en-US" dirty="0" smtClean="0"/>
              <a:t>発</a:t>
            </a:r>
            <a:endParaRPr kumimoji="1" lang="ja-JP" altLang="en-US" dirty="0"/>
          </a:p>
        </p:txBody>
      </p:sp>
      <p:sp>
        <p:nvSpPr>
          <p:cNvPr id="16" name="テキスト ボックス 15"/>
          <p:cNvSpPr txBox="1"/>
          <p:nvPr/>
        </p:nvSpPr>
        <p:spPr>
          <a:xfrm>
            <a:off x="6423491" y="3705496"/>
            <a:ext cx="1039043" cy="369332"/>
          </a:xfrm>
          <a:prstGeom prst="rect">
            <a:avLst/>
          </a:prstGeom>
          <a:noFill/>
        </p:spPr>
        <p:txBody>
          <a:bodyPr wrap="square" rtlCol="0">
            <a:spAutoFit/>
          </a:bodyPr>
          <a:lstStyle/>
          <a:p>
            <a:r>
              <a:rPr kumimoji="1" lang="en-US" altLang="ja-JP" dirty="0" smtClean="0"/>
              <a:t>12:25</a:t>
            </a:r>
            <a:r>
              <a:rPr kumimoji="1" lang="ja-JP" altLang="en-US" dirty="0" smtClean="0"/>
              <a:t>着</a:t>
            </a:r>
            <a:endParaRPr kumimoji="1" lang="ja-JP" altLang="en-US" dirty="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6697" y="2130264"/>
            <a:ext cx="946250" cy="784509"/>
          </a:xfrm>
          <a:prstGeom prst="rect">
            <a:avLst/>
          </a:prstGeom>
        </p:spPr>
      </p:pic>
      <p:cxnSp>
        <p:nvCxnSpPr>
          <p:cNvPr id="34" name="直線矢印コネクタ 33"/>
          <p:cNvCxnSpPr>
            <a:stCxn id="32" idx="3"/>
            <a:endCxn id="6" idx="1"/>
          </p:cNvCxnSpPr>
          <p:nvPr/>
        </p:nvCxnSpPr>
        <p:spPr>
          <a:xfrm flipV="1">
            <a:off x="1892947" y="2516138"/>
            <a:ext cx="1865831" cy="638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905620" y="1874948"/>
            <a:ext cx="1028404" cy="369332"/>
          </a:xfrm>
          <a:prstGeom prst="rect">
            <a:avLst/>
          </a:prstGeom>
          <a:noFill/>
        </p:spPr>
        <p:txBody>
          <a:bodyPr wrap="square" rtlCol="0">
            <a:spAutoFit/>
          </a:bodyPr>
          <a:lstStyle/>
          <a:p>
            <a:r>
              <a:rPr kumimoji="1" lang="en-US" altLang="ja-JP" dirty="0" smtClean="0"/>
              <a:t>12:02</a:t>
            </a:r>
            <a:r>
              <a:rPr kumimoji="1" lang="ja-JP" altLang="en-US" dirty="0" smtClean="0"/>
              <a:t>発</a:t>
            </a:r>
            <a:endParaRPr kumimoji="1" lang="ja-JP" altLang="en-US" dirty="0"/>
          </a:p>
        </p:txBody>
      </p:sp>
      <p:sp>
        <p:nvSpPr>
          <p:cNvPr id="38" name="テキスト ボックス 37"/>
          <p:cNvSpPr txBox="1"/>
          <p:nvPr/>
        </p:nvSpPr>
        <p:spPr>
          <a:xfrm>
            <a:off x="1043802" y="2844764"/>
            <a:ext cx="890222" cy="369332"/>
          </a:xfrm>
          <a:prstGeom prst="rect">
            <a:avLst/>
          </a:prstGeom>
          <a:noFill/>
        </p:spPr>
        <p:txBody>
          <a:bodyPr wrap="square" rtlCol="0">
            <a:spAutoFit/>
          </a:bodyPr>
          <a:lstStyle/>
          <a:p>
            <a:r>
              <a:rPr kumimoji="1" lang="en-US" altLang="ja-JP" dirty="0" smtClean="0"/>
              <a:t>A</a:t>
            </a:r>
            <a:r>
              <a:rPr kumimoji="1" lang="ja-JP" altLang="en-US" dirty="0" smtClean="0"/>
              <a:t>駅</a:t>
            </a:r>
            <a:endParaRPr kumimoji="1" lang="ja-JP" altLang="en-US" dirty="0"/>
          </a:p>
        </p:txBody>
      </p:sp>
      <p:sp>
        <p:nvSpPr>
          <p:cNvPr id="45" name="テキスト ボックス 44"/>
          <p:cNvSpPr txBox="1"/>
          <p:nvPr/>
        </p:nvSpPr>
        <p:spPr>
          <a:xfrm>
            <a:off x="822960" y="4117984"/>
            <a:ext cx="4557027" cy="1631216"/>
          </a:xfrm>
          <a:prstGeom prst="rect">
            <a:avLst/>
          </a:prstGeom>
          <a:noFill/>
        </p:spPr>
        <p:txBody>
          <a:bodyPr wrap="square" rtlCol="0">
            <a:spAutoFit/>
          </a:bodyPr>
          <a:lstStyle/>
          <a:p>
            <a:r>
              <a:rPr kumimoji="1" lang="en-US" altLang="ja-JP" sz="2000" dirty="0" smtClean="0"/>
              <a:t>B</a:t>
            </a:r>
            <a:r>
              <a:rPr kumimoji="1" lang="ja-JP" altLang="en-US" sz="2000" dirty="0" smtClean="0"/>
              <a:t>→</a:t>
            </a:r>
            <a:r>
              <a:rPr kumimoji="1" lang="en-US" altLang="ja-JP" sz="2000" dirty="0" smtClean="0"/>
              <a:t>C</a:t>
            </a:r>
            <a:r>
              <a:rPr kumimoji="1" lang="ja-JP" altLang="en-US" sz="2000" dirty="0" smtClean="0"/>
              <a:t>→</a:t>
            </a:r>
            <a:r>
              <a:rPr kumimoji="1" lang="en-US" altLang="ja-JP" sz="2000" dirty="0" smtClean="0"/>
              <a:t>D</a:t>
            </a:r>
            <a:r>
              <a:rPr kumimoji="1" lang="ja-JP" altLang="en-US" sz="2000" dirty="0" smtClean="0"/>
              <a:t>の時間</a:t>
            </a:r>
            <a:r>
              <a:rPr kumimoji="1" lang="en-US" altLang="ja-JP" sz="2000" dirty="0" smtClean="0"/>
              <a:t>10</a:t>
            </a:r>
            <a:r>
              <a:rPr kumimoji="1" lang="ja-JP" altLang="en-US" sz="2000" dirty="0" smtClean="0"/>
              <a:t>分，距離</a:t>
            </a:r>
            <a:r>
              <a:rPr kumimoji="1" lang="en-US" altLang="ja-JP" sz="2000" dirty="0" smtClean="0"/>
              <a:t>2km</a:t>
            </a:r>
          </a:p>
          <a:p>
            <a:r>
              <a:rPr kumimoji="1" lang="ja-JP" altLang="en-US" sz="2000" dirty="0" smtClean="0"/>
              <a:t>電車のみの場合は</a:t>
            </a:r>
            <a:r>
              <a:rPr kumimoji="1" lang="en-US" altLang="ja-JP" sz="2000" dirty="0" smtClean="0"/>
              <a:t>23</a:t>
            </a:r>
            <a:r>
              <a:rPr kumimoji="1" lang="ja-JP" altLang="en-US" sz="2000" dirty="0" smtClean="0"/>
              <a:t>分かかる</a:t>
            </a:r>
            <a:endParaRPr kumimoji="1" lang="en-US" altLang="ja-JP" sz="2000" dirty="0" smtClean="0"/>
          </a:p>
          <a:p>
            <a:endParaRPr kumimoji="1" lang="en-US" altLang="ja-JP" sz="2000" dirty="0" smtClean="0"/>
          </a:p>
          <a:p>
            <a:r>
              <a:rPr kumimoji="1" lang="en-US" altLang="ja-JP" sz="2000" dirty="0" smtClean="0"/>
              <a:t>B</a:t>
            </a:r>
            <a:r>
              <a:rPr kumimoji="1" lang="ja-JP" altLang="en-US" sz="2000" dirty="0"/>
              <a:t>→</a:t>
            </a:r>
            <a:r>
              <a:rPr kumimoji="1" lang="en-US" altLang="ja-JP" sz="2000" dirty="0" smtClean="0"/>
              <a:t>D</a:t>
            </a:r>
            <a:r>
              <a:rPr kumimoji="1" lang="ja-JP" altLang="en-US" sz="2000" dirty="0" smtClean="0"/>
              <a:t>の時間</a:t>
            </a:r>
            <a:r>
              <a:rPr kumimoji="1" lang="en-US" altLang="ja-JP" sz="2000" dirty="0" smtClean="0"/>
              <a:t>20</a:t>
            </a:r>
            <a:r>
              <a:rPr kumimoji="1" lang="ja-JP" altLang="en-US" sz="2000" dirty="0" smtClean="0"/>
              <a:t>分，距離</a:t>
            </a:r>
            <a:r>
              <a:rPr kumimoji="1" lang="en-US" altLang="ja-JP" sz="2000" dirty="0" smtClean="0"/>
              <a:t>1.7km</a:t>
            </a:r>
          </a:p>
          <a:p>
            <a:r>
              <a:rPr kumimoji="1" lang="en-US" altLang="ja-JP" sz="2000" dirty="0" smtClean="0"/>
              <a:t>B</a:t>
            </a:r>
            <a:r>
              <a:rPr kumimoji="1" lang="ja-JP" altLang="en-US" sz="2000" dirty="0" smtClean="0"/>
              <a:t>駅から歩く場合は</a:t>
            </a:r>
            <a:r>
              <a:rPr kumimoji="1" lang="en-US" altLang="ja-JP" sz="2000" dirty="0" smtClean="0"/>
              <a:t>33</a:t>
            </a:r>
            <a:r>
              <a:rPr kumimoji="1" lang="ja-JP" altLang="en-US" sz="2000" dirty="0" smtClean="0"/>
              <a:t>分かかる</a:t>
            </a:r>
            <a:endParaRPr kumimoji="1" lang="en-US" altLang="ja-JP" sz="2000" dirty="0" smtClean="0"/>
          </a:p>
        </p:txBody>
      </p:sp>
      <p:sp>
        <p:nvSpPr>
          <p:cNvPr id="62" name="テキスト ボックス 61"/>
          <p:cNvSpPr txBox="1"/>
          <p:nvPr/>
        </p:nvSpPr>
        <p:spPr>
          <a:xfrm>
            <a:off x="7434037" y="5025240"/>
            <a:ext cx="1181331" cy="923330"/>
          </a:xfrm>
          <a:prstGeom prst="rect">
            <a:avLst/>
          </a:prstGeom>
          <a:noFill/>
        </p:spPr>
        <p:txBody>
          <a:bodyPr wrap="square" rtlCol="0">
            <a:spAutoFit/>
          </a:bodyPr>
          <a:lstStyle/>
          <a:p>
            <a:pPr>
              <a:lnSpc>
                <a:spcPct val="150000"/>
              </a:lnSpc>
            </a:pPr>
            <a:r>
              <a:rPr kumimoji="1" lang="ja-JP" altLang="en-US" dirty="0" smtClean="0"/>
              <a:t>鉄道移動</a:t>
            </a:r>
            <a:endParaRPr kumimoji="1" lang="en-US" altLang="ja-JP" dirty="0" smtClean="0"/>
          </a:p>
          <a:p>
            <a:pPr>
              <a:lnSpc>
                <a:spcPct val="150000"/>
              </a:lnSpc>
            </a:pPr>
            <a:r>
              <a:rPr kumimoji="1" lang="ja-JP" altLang="en-US" dirty="0" smtClean="0"/>
              <a:t>歩行移動</a:t>
            </a:r>
            <a:endParaRPr kumimoji="1" lang="ja-JP" altLang="en-US" dirty="0"/>
          </a:p>
        </p:txBody>
      </p:sp>
      <p:cxnSp>
        <p:nvCxnSpPr>
          <p:cNvPr id="63" name="直線矢印コネクタ 62"/>
          <p:cNvCxnSpPr/>
          <p:nvPr/>
        </p:nvCxnSpPr>
        <p:spPr>
          <a:xfrm>
            <a:off x="6855370" y="5311208"/>
            <a:ext cx="569974" cy="161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6878069" y="5733256"/>
            <a:ext cx="538295"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000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歩行推薦の例</a:t>
            </a:r>
            <a:r>
              <a:rPr lang="en-US" altLang="ja-JP" dirty="0" smtClean="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61" y="1845734"/>
            <a:ext cx="7543800" cy="1871298"/>
          </a:xfrm>
        </p:spPr>
        <p:txBody>
          <a:bodyPr>
            <a:normAutofit/>
          </a:bodyPr>
          <a:lstStyle/>
          <a:p>
            <a:pPr marL="271463" indent="-271463">
              <a:lnSpc>
                <a:spcPct val="100000"/>
              </a:lnSpc>
              <a:buFont typeface="Wingdings" panose="05000000000000000000" pitchFamily="2" charset="2"/>
              <a:buChar char="l"/>
            </a:pPr>
            <a:r>
              <a:rPr kumimoji="1" lang="en-US" altLang="ja-JP" sz="2200" dirty="0" smtClean="0">
                <a:latin typeface="メイリオ" panose="020B0604030504040204" pitchFamily="50" charset="-128"/>
                <a:ea typeface="メイリオ" panose="020B0604030504040204" pitchFamily="50" charset="-128"/>
              </a:rPr>
              <a:t>A</a:t>
            </a:r>
            <a:r>
              <a:rPr kumimoji="1" lang="ja-JP" altLang="en-US" sz="2200" dirty="0" smtClean="0">
                <a:latin typeface="メイリオ" panose="020B0604030504040204" pitchFamily="50" charset="-128"/>
                <a:ea typeface="メイリオ" panose="020B0604030504040204" pitchFamily="50" charset="-128"/>
              </a:rPr>
              <a:t>駅から</a:t>
            </a:r>
            <a:r>
              <a:rPr lang="en-US" altLang="ja-JP" sz="2200" dirty="0">
                <a:latin typeface="メイリオ" panose="020B0604030504040204" pitchFamily="50" charset="-128"/>
                <a:ea typeface="メイリオ" panose="020B0604030504040204" pitchFamily="50" charset="-128"/>
              </a:rPr>
              <a:t>D</a:t>
            </a:r>
            <a:r>
              <a:rPr kumimoji="1" lang="ja-JP" altLang="en-US" sz="2200" dirty="0" smtClean="0">
                <a:latin typeface="メイリオ" panose="020B0604030504040204" pitchFamily="50" charset="-128"/>
                <a:ea typeface="メイリオ" panose="020B0604030504040204" pitchFamily="50" charset="-128"/>
              </a:rPr>
              <a:t>駅までの経路で，</a:t>
            </a:r>
            <a:r>
              <a:rPr kumimoji="1" lang="en-US" altLang="ja-JP" sz="2200" dirty="0" smtClean="0">
                <a:latin typeface="メイリオ" panose="020B0604030504040204" pitchFamily="50" charset="-128"/>
                <a:ea typeface="メイリオ" panose="020B0604030504040204" pitchFamily="50" charset="-128"/>
              </a:rPr>
              <a:t>D</a:t>
            </a:r>
            <a:r>
              <a:rPr kumimoji="1" lang="ja-JP" altLang="en-US" sz="2200" dirty="0" smtClean="0">
                <a:latin typeface="メイリオ" panose="020B0604030504040204" pitchFamily="50" charset="-128"/>
                <a:ea typeface="メイリオ" panose="020B0604030504040204" pitchFamily="50" charset="-128"/>
              </a:rPr>
              <a:t>駅と通過駅と</a:t>
            </a:r>
            <a:r>
              <a:rPr lang="ja-JP" altLang="en-US" sz="2200" dirty="0" smtClean="0">
                <a:latin typeface="メイリオ" panose="020B0604030504040204" pitchFamily="50" charset="-128"/>
                <a:ea typeface="メイリオ" panose="020B0604030504040204" pitchFamily="50" charset="-128"/>
              </a:rPr>
              <a:t>の距離が</a:t>
            </a:r>
            <a:r>
              <a:rPr lang="en-US" altLang="ja-JP" sz="2200" dirty="0" smtClean="0">
                <a:latin typeface="メイリオ" panose="020B0604030504040204" pitchFamily="50" charset="-128"/>
                <a:ea typeface="メイリオ" panose="020B0604030504040204" pitchFamily="50" charset="-128"/>
              </a:rPr>
              <a:t>2km</a:t>
            </a:r>
            <a:r>
              <a:rPr lang="ja-JP" altLang="en-US" sz="2200" dirty="0" smtClean="0">
                <a:latin typeface="メイリオ" panose="020B0604030504040204" pitchFamily="50" charset="-128"/>
                <a:ea typeface="メイリオ" panose="020B0604030504040204" pitchFamily="50" charset="-128"/>
              </a:rPr>
              <a:t>以内だった場合，歩行を推薦する．</a:t>
            </a:r>
            <a:endParaRPr kumimoji="1"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11</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159" y="4273964"/>
            <a:ext cx="977763" cy="810457"/>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9808" y="4336859"/>
            <a:ext cx="901884" cy="747562"/>
          </a:xfrm>
          <a:prstGeom prst="rect">
            <a:avLst/>
          </a:prstGeom>
        </p:spPr>
      </p:pic>
      <p:cxnSp>
        <p:nvCxnSpPr>
          <p:cNvPr id="9" name="直線矢印コネクタ 8"/>
          <p:cNvCxnSpPr>
            <a:endCxn id="7" idx="1"/>
          </p:cNvCxnSpPr>
          <p:nvPr/>
        </p:nvCxnSpPr>
        <p:spPr>
          <a:xfrm flipV="1">
            <a:off x="5920783" y="4710640"/>
            <a:ext cx="1249025" cy="957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3"/>
            <a:endCxn id="27" idx="2"/>
          </p:cNvCxnSpPr>
          <p:nvPr/>
        </p:nvCxnSpPr>
        <p:spPr>
          <a:xfrm>
            <a:off x="1759922" y="4679193"/>
            <a:ext cx="3911389" cy="3144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908137" y="4968627"/>
            <a:ext cx="674251" cy="369332"/>
          </a:xfrm>
          <a:prstGeom prst="rect">
            <a:avLst/>
          </a:prstGeom>
          <a:noFill/>
        </p:spPr>
        <p:txBody>
          <a:bodyPr wrap="square" rtlCol="0">
            <a:spAutoFit/>
          </a:bodyPr>
          <a:lstStyle/>
          <a:p>
            <a:r>
              <a:rPr kumimoji="1" lang="en-US" altLang="ja-JP" dirty="0" smtClean="0"/>
              <a:t>A</a:t>
            </a:r>
            <a:r>
              <a:rPr kumimoji="1" lang="ja-JP" altLang="en-US" dirty="0" smtClean="0"/>
              <a:t>駅</a:t>
            </a:r>
            <a:endParaRPr kumimoji="1" lang="ja-JP" altLang="en-US" dirty="0"/>
          </a:p>
        </p:txBody>
      </p:sp>
      <p:sp>
        <p:nvSpPr>
          <p:cNvPr id="14" name="テキスト ボックス 13"/>
          <p:cNvSpPr txBox="1"/>
          <p:nvPr/>
        </p:nvSpPr>
        <p:spPr>
          <a:xfrm>
            <a:off x="7266471" y="4979523"/>
            <a:ext cx="626423" cy="369332"/>
          </a:xfrm>
          <a:prstGeom prst="rect">
            <a:avLst/>
          </a:prstGeom>
          <a:noFill/>
        </p:spPr>
        <p:txBody>
          <a:bodyPr wrap="square" rtlCol="0">
            <a:spAutoFit/>
          </a:bodyPr>
          <a:lstStyle/>
          <a:p>
            <a:r>
              <a:rPr kumimoji="1" lang="en-US" altLang="ja-JP" dirty="0" smtClean="0"/>
              <a:t>D</a:t>
            </a:r>
            <a:r>
              <a:rPr kumimoji="1" lang="ja-JP" altLang="en-US" dirty="0" smtClean="0"/>
              <a:t>駅</a:t>
            </a:r>
            <a:endParaRPr kumimoji="1" lang="ja-JP" altLang="en-US" dirty="0"/>
          </a:p>
        </p:txBody>
      </p:sp>
      <p:sp>
        <p:nvSpPr>
          <p:cNvPr id="16" name="テキスト ボックス 15"/>
          <p:cNvSpPr txBox="1"/>
          <p:nvPr/>
        </p:nvSpPr>
        <p:spPr>
          <a:xfrm>
            <a:off x="2284972" y="4715089"/>
            <a:ext cx="1080120" cy="369332"/>
          </a:xfrm>
          <a:prstGeom prst="rect">
            <a:avLst/>
          </a:prstGeom>
          <a:noFill/>
        </p:spPr>
        <p:txBody>
          <a:bodyPr wrap="square" rtlCol="0">
            <a:spAutoFit/>
          </a:bodyPr>
          <a:lstStyle/>
          <a:p>
            <a:r>
              <a:rPr kumimoji="1" lang="en-US" altLang="ja-JP" dirty="0" smtClean="0"/>
              <a:t>850m</a:t>
            </a:r>
            <a:endParaRPr kumimoji="1" lang="ja-JP" altLang="en-US" dirty="0"/>
          </a:p>
        </p:txBody>
      </p:sp>
      <p:sp>
        <p:nvSpPr>
          <p:cNvPr id="17" name="テキスト ボックス 16"/>
          <p:cNvSpPr txBox="1"/>
          <p:nvPr/>
        </p:nvSpPr>
        <p:spPr>
          <a:xfrm>
            <a:off x="6325902" y="4715089"/>
            <a:ext cx="692010" cy="369332"/>
          </a:xfrm>
          <a:prstGeom prst="rect">
            <a:avLst/>
          </a:prstGeom>
          <a:noFill/>
        </p:spPr>
        <p:txBody>
          <a:bodyPr wrap="square" rtlCol="0">
            <a:spAutoFit/>
          </a:bodyPr>
          <a:lstStyle/>
          <a:p>
            <a:r>
              <a:rPr kumimoji="1" lang="en-US" altLang="ja-JP" dirty="0"/>
              <a:t>2</a:t>
            </a:r>
            <a:r>
              <a:rPr kumimoji="1" lang="en-US" altLang="ja-JP" dirty="0" smtClean="0"/>
              <a:t>km</a:t>
            </a:r>
            <a:endParaRPr kumimoji="1" lang="ja-JP" altLang="en-US" dirty="0"/>
          </a:p>
        </p:txBody>
      </p:sp>
      <p:sp>
        <p:nvSpPr>
          <p:cNvPr id="8" name="テキスト ボックス 7"/>
          <p:cNvSpPr txBox="1"/>
          <p:nvPr/>
        </p:nvSpPr>
        <p:spPr>
          <a:xfrm>
            <a:off x="2305298" y="4124396"/>
            <a:ext cx="815201" cy="369332"/>
          </a:xfrm>
          <a:prstGeom prst="rect">
            <a:avLst/>
          </a:prstGeom>
          <a:noFill/>
        </p:spPr>
        <p:txBody>
          <a:bodyPr wrap="square" rtlCol="0">
            <a:spAutoFit/>
          </a:bodyPr>
          <a:lstStyle/>
          <a:p>
            <a:r>
              <a:rPr kumimoji="1" lang="en-US" altLang="ja-JP" dirty="0" smtClean="0"/>
              <a:t>13</a:t>
            </a:r>
            <a:r>
              <a:rPr kumimoji="1" lang="ja-JP" altLang="en-US" dirty="0" smtClean="0"/>
              <a:t>分</a:t>
            </a:r>
            <a:endParaRPr kumimoji="1" lang="ja-JP" altLang="en-US" dirty="0"/>
          </a:p>
        </p:txBody>
      </p:sp>
      <p:sp>
        <p:nvSpPr>
          <p:cNvPr id="10" name="テキスト ボックス 9"/>
          <p:cNvSpPr txBox="1"/>
          <p:nvPr/>
        </p:nvSpPr>
        <p:spPr>
          <a:xfrm>
            <a:off x="5292080" y="4089298"/>
            <a:ext cx="946427" cy="369332"/>
          </a:xfrm>
          <a:prstGeom prst="rect">
            <a:avLst/>
          </a:prstGeom>
          <a:noFill/>
        </p:spPr>
        <p:txBody>
          <a:bodyPr wrap="square" rtlCol="0">
            <a:spAutoFit/>
          </a:bodyPr>
          <a:lstStyle/>
          <a:p>
            <a:r>
              <a:rPr kumimoji="1" lang="en-US" altLang="ja-JP" dirty="0" smtClean="0"/>
              <a:t>3</a:t>
            </a:r>
            <a:r>
              <a:rPr kumimoji="1" lang="ja-JP" altLang="en-US" dirty="0" smtClean="0"/>
              <a:t>分</a:t>
            </a:r>
            <a:endParaRPr kumimoji="1" lang="ja-JP" altLang="en-US" dirty="0"/>
          </a:p>
        </p:txBody>
      </p:sp>
      <p:sp>
        <p:nvSpPr>
          <p:cNvPr id="26" name="フローチャート: 結合子 25"/>
          <p:cNvSpPr/>
          <p:nvPr/>
        </p:nvSpPr>
        <p:spPr>
          <a:xfrm>
            <a:off x="4814051" y="4602628"/>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結合子 26"/>
          <p:cNvSpPr/>
          <p:nvPr/>
        </p:nvSpPr>
        <p:spPr>
          <a:xfrm>
            <a:off x="5671311" y="4602628"/>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4662686" y="4854549"/>
            <a:ext cx="589208" cy="369332"/>
          </a:xfrm>
          <a:prstGeom prst="rect">
            <a:avLst/>
          </a:prstGeom>
          <a:noFill/>
        </p:spPr>
        <p:txBody>
          <a:bodyPr wrap="square" rtlCol="0">
            <a:spAutoFit/>
          </a:bodyPr>
          <a:lstStyle/>
          <a:p>
            <a:r>
              <a:rPr kumimoji="1" lang="en-US" altLang="ja-JP" dirty="0"/>
              <a:t>B</a:t>
            </a:r>
            <a:r>
              <a:rPr kumimoji="1" lang="ja-JP" altLang="en-US" dirty="0" smtClean="0"/>
              <a:t>駅</a:t>
            </a:r>
            <a:endParaRPr kumimoji="1" lang="ja-JP" altLang="en-US" dirty="0"/>
          </a:p>
        </p:txBody>
      </p:sp>
      <p:sp>
        <p:nvSpPr>
          <p:cNvPr id="32" name="テキスト ボックス 31"/>
          <p:cNvSpPr txBox="1"/>
          <p:nvPr/>
        </p:nvSpPr>
        <p:spPr>
          <a:xfrm>
            <a:off x="5499667" y="4854549"/>
            <a:ext cx="619128" cy="369332"/>
          </a:xfrm>
          <a:prstGeom prst="rect">
            <a:avLst/>
          </a:prstGeom>
          <a:noFill/>
        </p:spPr>
        <p:txBody>
          <a:bodyPr wrap="square" rtlCol="0">
            <a:spAutoFit/>
          </a:bodyPr>
          <a:lstStyle/>
          <a:p>
            <a:r>
              <a:rPr kumimoji="1" lang="en-US" altLang="ja-JP" dirty="0"/>
              <a:t>C</a:t>
            </a:r>
            <a:r>
              <a:rPr kumimoji="1" lang="ja-JP" altLang="en-US" dirty="0" smtClean="0"/>
              <a:t>駅</a:t>
            </a:r>
            <a:endParaRPr kumimoji="1" lang="ja-JP" altLang="en-US" dirty="0"/>
          </a:p>
        </p:txBody>
      </p:sp>
    </p:spTree>
    <p:extLst>
      <p:ext uri="{BB962C8B-B14F-4D97-AF65-F5344CB8AC3E}">
        <p14:creationId xmlns:p14="http://schemas.microsoft.com/office/powerpoint/2010/main" val="48850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実装</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4824"/>
            <a:ext cx="7543801" cy="4023360"/>
          </a:xfrm>
        </p:spPr>
        <p:txBody>
          <a:bodyPr/>
          <a:lstStyle/>
          <a:p>
            <a:pPr marL="268288" indent="-268288">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路線情報、歩行推薦を下記の</a:t>
            </a:r>
            <a:r>
              <a:rPr lang="en-US" altLang="ja-JP" dirty="0" smtClean="0">
                <a:latin typeface="メイリオ" panose="020B0604030504040204" pitchFamily="50" charset="-128"/>
                <a:ea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rPr>
              <a:t>を利用して取得．</a:t>
            </a:r>
            <a:endParaRPr lang="en-US" altLang="ja-JP" dirty="0" smtClean="0">
              <a:latin typeface="メイリオ" panose="020B0604030504040204" pitchFamily="50" charset="-128"/>
              <a:ea typeface="メイリオ" panose="020B0604030504040204" pitchFamily="50" charset="-128"/>
            </a:endParaRPr>
          </a:p>
          <a:p>
            <a:pPr marL="714375" indent="-357188">
              <a:buFont typeface="+mj-lt"/>
              <a:buAutoNum type="arabicPeriod"/>
            </a:pPr>
            <a:r>
              <a:rPr lang="en-US" altLang="ja-JP" dirty="0" smtClean="0">
                <a:latin typeface="メイリオ" panose="020B0604030504040204" pitchFamily="50" charset="-128"/>
                <a:ea typeface="メイリオ" panose="020B0604030504040204" pitchFamily="50" charset="-128"/>
              </a:rPr>
              <a:t>Google maps API</a:t>
            </a:r>
          </a:p>
          <a:p>
            <a:pPr marL="1006983" lvl="1" indent="-357188">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rPr>
              <a:t>開始地点から終了地点までの経路と距離を検索．</a:t>
            </a:r>
            <a:endParaRPr lang="en-US" altLang="ja-JP" dirty="0" smtClean="0">
              <a:latin typeface="メイリオ" panose="020B0604030504040204" pitchFamily="50" charset="-128"/>
              <a:ea typeface="メイリオ" panose="020B0604030504040204" pitchFamily="50" charset="-128"/>
            </a:endParaRPr>
          </a:p>
          <a:p>
            <a:pPr marL="1006983" lvl="1" indent="-357188">
              <a:buFont typeface="Wingdings" panose="05000000000000000000" pitchFamily="2" charset="2"/>
              <a:buChar char="Ø"/>
            </a:pP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点間の距離を歩くことで消費されるカロリーを計算．</a:t>
            </a:r>
            <a:endParaRPr lang="en-US" altLang="ja-JP" dirty="0">
              <a:latin typeface="メイリオ" panose="020B0604030504040204" pitchFamily="50" charset="-128"/>
              <a:ea typeface="メイリオ" panose="020B0604030504040204" pitchFamily="50" charset="-128"/>
            </a:endParaRPr>
          </a:p>
          <a:p>
            <a:pPr marL="714375" indent="-357188">
              <a:buFont typeface="+mj-lt"/>
              <a:buAutoNum type="arabicPeriod"/>
            </a:pPr>
            <a:r>
              <a:rPr kumimoji="1" lang="ja-JP" altLang="en-US" dirty="0" smtClean="0">
                <a:latin typeface="メイリオ" panose="020B0604030504040204" pitchFamily="50" charset="-128"/>
                <a:ea typeface="メイリオ" panose="020B0604030504040204" pitchFamily="50" charset="-128"/>
              </a:rPr>
              <a:t>駅すぱあと</a:t>
            </a:r>
            <a:r>
              <a:rPr kumimoji="1" lang="en-US" altLang="ja-JP" dirty="0" smtClean="0">
                <a:latin typeface="メイリオ" panose="020B0604030504040204" pitchFamily="50" charset="-128"/>
                <a:ea typeface="メイリオ" panose="020B0604030504040204" pitchFamily="50" charset="-128"/>
              </a:rPr>
              <a:t>API</a:t>
            </a:r>
          </a:p>
          <a:p>
            <a:pPr marL="1006983" lvl="1" indent="-357188">
              <a:buFont typeface="Wingdings" panose="05000000000000000000" pitchFamily="2" charset="2"/>
              <a:buChar char="Ø"/>
            </a:pPr>
            <a:r>
              <a:rPr kumimoji="1" lang="ja-JP" altLang="en-US" dirty="0" smtClean="0">
                <a:latin typeface="メイリオ" panose="020B0604030504040204" pitchFamily="50" charset="-128"/>
                <a:ea typeface="メイリオ" panose="020B0604030504040204" pitchFamily="50" charset="-128"/>
              </a:rPr>
              <a:t>開始地点と終了地点の駅名を入力して</a:t>
            </a:r>
            <a:r>
              <a:rPr lang="ja-JP" altLang="en-US" dirty="0" smtClean="0">
                <a:latin typeface="メイリオ" panose="020B0604030504040204" pitchFamily="50" charset="-128"/>
                <a:ea typeface="メイリオ" panose="020B0604030504040204" pitchFamily="50" charset="-128"/>
              </a:rPr>
              <a:t>検索結果</a:t>
            </a:r>
            <a:r>
              <a:rPr lang="ja-JP" altLang="en-US" dirty="0">
                <a:latin typeface="メイリオ" panose="020B0604030504040204" pitchFamily="50" charset="-128"/>
                <a:ea typeface="メイリオ" panose="020B0604030504040204" pitchFamily="50" charset="-128"/>
              </a:rPr>
              <a:t>を</a:t>
            </a:r>
            <a:r>
              <a:rPr kumimoji="1" lang="en-US" altLang="ja-JP" dirty="0" smtClean="0">
                <a:latin typeface="メイリオ" panose="020B0604030504040204" pitchFamily="50" charset="-128"/>
                <a:ea typeface="メイリオ" panose="020B0604030504040204" pitchFamily="50" charset="-128"/>
              </a:rPr>
              <a:t>URL</a:t>
            </a:r>
            <a:r>
              <a:rPr kumimoji="1" lang="ja-JP" altLang="en-US" dirty="0" smtClean="0">
                <a:latin typeface="メイリオ" panose="020B0604030504040204" pitchFamily="50" charset="-128"/>
                <a:ea typeface="メイリオ" panose="020B0604030504040204" pitchFamily="50" charset="-128"/>
              </a:rPr>
              <a:t>で表示．</a:t>
            </a:r>
            <a:endParaRPr kumimoji="1"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上記</a:t>
            </a:r>
            <a:r>
              <a:rPr lang="ja-JP" altLang="en-US" dirty="0">
                <a:latin typeface="メイリオ" panose="020B0604030504040204" pitchFamily="50" charset="-128"/>
                <a:ea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rPr>
              <a:t>情報を統合して乗り換え時の歩行推薦をするシステムを実装する．</a:t>
            </a:r>
            <a:endParaRPr lang="en-US" altLang="ja-JP" dirty="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12</a:t>
            </a:fld>
            <a:endParaRPr kumimoji="1" lang="ja-JP" altLang="en-US" sz="2400" dirty="0"/>
          </a:p>
        </p:txBody>
      </p:sp>
    </p:spTree>
    <p:extLst>
      <p:ext uri="{BB962C8B-B14F-4D97-AF65-F5344CB8AC3E}">
        <p14:creationId xmlns:p14="http://schemas.microsoft.com/office/powerpoint/2010/main" val="3526239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実装</a:t>
            </a: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71463" indent="-271463">
              <a:buFont typeface="Wingdings" panose="05000000000000000000" pitchFamily="2" charset="2"/>
              <a:buChar char="l"/>
            </a:pPr>
            <a:r>
              <a:rPr lang="en-US" altLang="ja-JP" dirty="0" smtClean="0"/>
              <a:t>Google Maps API</a:t>
            </a:r>
            <a:r>
              <a:rPr lang="ja-JP" altLang="en-US" dirty="0" smtClean="0"/>
              <a:t>の情報を使い</a:t>
            </a:r>
            <a:r>
              <a:rPr lang="en-US" altLang="ja-JP" dirty="0" smtClean="0"/>
              <a:t>2</a:t>
            </a:r>
            <a:r>
              <a:rPr lang="ja-JP" altLang="en-US" dirty="0" smtClean="0"/>
              <a:t>点間のルート案内を行う．</a:t>
            </a:r>
            <a:endParaRPr lang="en-US" altLang="ja-JP" dirty="0" smtClean="0"/>
          </a:p>
          <a:p>
            <a:pPr marL="193167" indent="-285750">
              <a:buFont typeface="Wingdings" panose="05000000000000000000" pitchFamily="2" charset="2"/>
              <a:buChar char="l"/>
            </a:pPr>
            <a:r>
              <a:rPr lang="en-US" altLang="ja-JP" dirty="0" smtClean="0"/>
              <a:t>2</a:t>
            </a:r>
            <a:r>
              <a:rPr lang="ja-JP" altLang="en-US" dirty="0" smtClean="0"/>
              <a:t>点間の移動距離，消費カロリーを計算して表示．</a:t>
            </a:r>
            <a:endParaRPr lang="en-US" altLang="ja-JP" dirty="0" smtClean="0"/>
          </a:p>
          <a:p>
            <a:pPr marL="442913" lvl="1" indent="-242888">
              <a:lnSpc>
                <a:spcPct val="120000"/>
              </a:lnSpc>
              <a:buFont typeface="Wingdings" panose="05000000000000000000" pitchFamily="2" charset="2"/>
              <a:buChar char="Ø"/>
            </a:pPr>
            <a:r>
              <a:rPr lang="ja-JP" altLang="en-US" dirty="0"/>
              <a:t>計算式：消費カロリー</a:t>
            </a:r>
            <a:r>
              <a:rPr lang="en-US" altLang="ja-JP" dirty="0"/>
              <a:t>(kcal)=METs×</a:t>
            </a:r>
            <a:r>
              <a:rPr lang="ja-JP" altLang="en-US" dirty="0"/>
              <a:t>運動時間</a:t>
            </a:r>
            <a:r>
              <a:rPr lang="en-US" altLang="ja-JP" dirty="0"/>
              <a:t>(h)×</a:t>
            </a:r>
            <a:r>
              <a:rPr lang="ja-JP" altLang="en-US" dirty="0"/>
              <a:t>体重</a:t>
            </a:r>
            <a:r>
              <a:rPr lang="en-US" altLang="ja-JP" dirty="0"/>
              <a:t>(kg)×1.05</a:t>
            </a:r>
          </a:p>
          <a:p>
            <a:pPr marL="542925" lvl="1" indent="-157163">
              <a:lnSpc>
                <a:spcPct val="120000"/>
              </a:lnSpc>
              <a:buNone/>
            </a:pPr>
            <a:r>
              <a:rPr lang="en-US" altLang="ja-JP" dirty="0"/>
              <a:t> </a:t>
            </a:r>
            <a:r>
              <a:rPr lang="ja-JP" altLang="en-US" dirty="0"/>
              <a:t> </a:t>
            </a:r>
            <a:r>
              <a:rPr lang="en-US" altLang="ja-JP" dirty="0"/>
              <a:t>(METs</a:t>
            </a:r>
            <a:r>
              <a:rPr lang="ja-JP" altLang="en-US" dirty="0"/>
              <a:t>：運動や身体活動の強度の単位．ウォーキングの値は</a:t>
            </a:r>
            <a:r>
              <a:rPr lang="en-US" altLang="ja-JP" dirty="0"/>
              <a:t>3)</a:t>
            </a:r>
          </a:p>
          <a:p>
            <a:pPr marL="542925" lvl="1" indent="-157163">
              <a:lnSpc>
                <a:spcPct val="120000"/>
              </a:lnSpc>
              <a:buNone/>
            </a:pPr>
            <a:endParaRPr lang="en-US" altLang="ja-JP" dirty="0"/>
          </a:p>
          <a:p>
            <a:pPr marL="542925" lvl="1" indent="-157163">
              <a:lnSpc>
                <a:spcPct val="120000"/>
              </a:lnSpc>
              <a:buNone/>
            </a:pPr>
            <a:endParaRPr lang="en-US" altLang="ja-JP" dirty="0"/>
          </a:p>
          <a:p>
            <a:pPr marL="0" indent="0">
              <a:buNone/>
            </a:pPr>
            <a:r>
              <a:rPr lang="en-US" altLang="ja-JP" dirty="0" smtClean="0"/>
              <a:t>※ </a:t>
            </a:r>
            <a:r>
              <a:rPr lang="ja-JP" altLang="en-US" dirty="0" smtClean="0"/>
              <a:t>参考</a:t>
            </a:r>
            <a:r>
              <a:rPr lang="ja-JP" altLang="en-US" dirty="0"/>
              <a:t>文献</a:t>
            </a:r>
            <a:endParaRPr lang="en-US" altLang="ja-JP" dirty="0"/>
          </a:p>
          <a:p>
            <a:pPr marL="200025" lvl="1" indent="0">
              <a:buNone/>
            </a:pPr>
            <a:r>
              <a:rPr lang="en-US" altLang="ja-JP" dirty="0"/>
              <a:t>e-</a:t>
            </a:r>
            <a:r>
              <a:rPr lang="ja-JP" altLang="en-US" dirty="0"/>
              <a:t>ヘルスネット</a:t>
            </a:r>
            <a:r>
              <a:rPr lang="en-US" altLang="ja-JP" dirty="0"/>
              <a:t>&lt;https://www.e-healthnet.mhlw.go.jp/information/dicionary/exercise/ys-004.html</a:t>
            </a:r>
            <a:r>
              <a:rPr lang="en-US" altLang="ja-JP" dirty="0" smtClean="0"/>
              <a:t>&gt;</a:t>
            </a:r>
            <a:endParaRPr lang="en-US" altLang="ja-JP" dirty="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13</a:t>
            </a:fld>
            <a:endParaRPr kumimoji="1" lang="ja-JP" altLang="en-US" sz="2400" dirty="0"/>
          </a:p>
        </p:txBody>
      </p:sp>
    </p:spTree>
    <p:extLst>
      <p:ext uri="{BB962C8B-B14F-4D97-AF65-F5344CB8AC3E}">
        <p14:creationId xmlns:p14="http://schemas.microsoft.com/office/powerpoint/2010/main" val="1223805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kumimoji="1" lang="en-US" altLang="ja-JP" dirty="0" smtClean="0"/>
              <a:t>2-1</a:t>
            </a:r>
            <a:endParaRPr kumimoji="1" lang="ja-JP" altLang="en-US" dirty="0"/>
          </a:p>
        </p:txBody>
      </p:sp>
      <p:sp>
        <p:nvSpPr>
          <p:cNvPr id="3" name="コンテンツ プレースホルダー 2"/>
          <p:cNvSpPr>
            <a:spLocks noGrp="1"/>
          </p:cNvSpPr>
          <p:nvPr>
            <p:ph idx="1"/>
          </p:nvPr>
        </p:nvSpPr>
        <p:spPr/>
        <p:txBody>
          <a:bodyPr/>
          <a:lstStyle/>
          <a:p>
            <a:pPr marL="271463" indent="-271463">
              <a:buFont typeface="Wingdings" panose="05000000000000000000" pitchFamily="2" charset="2"/>
              <a:buChar char="l"/>
            </a:pPr>
            <a:r>
              <a:rPr lang="ja-JP" altLang="en-US" dirty="0" smtClean="0"/>
              <a:t>出発地点と終了地点の駅名を入力することでその経路のリンクが生成される．リンク先へ進むと検索結果が表示される．</a:t>
            </a:r>
            <a:endParaRPr lang="en-US" altLang="ja-JP" dirty="0" smtClean="0"/>
          </a:p>
          <a:p>
            <a:pPr marL="271463" indent="-271463">
              <a:buFont typeface="Wingdings" panose="05000000000000000000" pitchFamily="2" charset="2"/>
              <a:buChar char="l"/>
            </a:pPr>
            <a:r>
              <a:rPr kumimoji="1" lang="ja-JP" altLang="en-US" dirty="0" smtClean="0"/>
              <a:t>このリンクから駅情報，時刻</a:t>
            </a:r>
            <a:r>
              <a:rPr lang="ja-JP" altLang="en-US" dirty="0" smtClean="0"/>
              <a:t>情報を取得する．</a:t>
            </a:r>
            <a:endParaRPr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14</a:t>
            </a:fld>
            <a:endParaRPr kumimoji="1" lang="ja-JP" altLang="en-US" sz="24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634" y="2986359"/>
            <a:ext cx="2012330" cy="3224238"/>
          </a:xfrm>
          <a:prstGeom prst="rect">
            <a:avLst/>
          </a:prstGeom>
        </p:spPr>
      </p:pic>
      <p:sp>
        <p:nvSpPr>
          <p:cNvPr id="7" name="楕円 6"/>
          <p:cNvSpPr/>
          <p:nvPr/>
        </p:nvSpPr>
        <p:spPr>
          <a:xfrm>
            <a:off x="896651" y="5797447"/>
            <a:ext cx="2164865" cy="3600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9151" y="2986359"/>
            <a:ext cx="4540398" cy="3026932"/>
          </a:xfrm>
          <a:prstGeom prst="rect">
            <a:avLst/>
          </a:prstGeom>
        </p:spPr>
      </p:pic>
      <p:cxnSp>
        <p:nvCxnSpPr>
          <p:cNvPr id="13" name="直線矢印コネクタ 12"/>
          <p:cNvCxnSpPr>
            <a:stCxn id="7" idx="6"/>
            <a:endCxn id="8" idx="1"/>
          </p:cNvCxnSpPr>
          <p:nvPr/>
        </p:nvCxnSpPr>
        <p:spPr>
          <a:xfrm flipV="1">
            <a:off x="3061516" y="4499825"/>
            <a:ext cx="767635" cy="147764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83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kumimoji="1" lang="en-US" altLang="ja-JP" dirty="0" smtClean="0"/>
              <a:t>2-2</a:t>
            </a:r>
            <a:endParaRPr kumimoji="1" lang="ja-JP" altLang="en-US" dirty="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15</a:t>
            </a:fld>
            <a:endParaRPr kumimoji="1" lang="ja-JP" altLang="en-US" sz="2400" dirty="0"/>
          </a:p>
        </p:txBody>
      </p:sp>
      <p:pic>
        <p:nvPicPr>
          <p:cNvPr id="9" name="コンテンツ プレースホルダー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854547"/>
            <a:ext cx="3366274" cy="4022725"/>
          </a:xfrm>
        </p:spPr>
      </p:pic>
    </p:spTree>
    <p:extLst>
      <p:ext uri="{BB962C8B-B14F-4D97-AF65-F5344CB8AC3E}">
        <p14:creationId xmlns:p14="http://schemas.microsoft.com/office/powerpoint/2010/main" val="524091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D5277CD-FC43-488C-8F46-3B9FAD93CC08}" type="slidenum">
              <a:rPr kumimoji="1" lang="ja-JP" altLang="en-US" sz="2400" smtClean="0"/>
              <a:t>16</a:t>
            </a:fld>
            <a:endParaRPr kumimoji="1" lang="ja-JP" altLang="en-US" sz="2400" dirty="0"/>
          </a:p>
        </p:txBody>
      </p:sp>
      <p:sp>
        <p:nvSpPr>
          <p:cNvPr id="3" name="テキスト ボックス 2"/>
          <p:cNvSpPr txBox="1"/>
          <p:nvPr/>
        </p:nvSpPr>
        <p:spPr>
          <a:xfrm>
            <a:off x="3347864" y="2708920"/>
            <a:ext cx="2736304" cy="1323439"/>
          </a:xfrm>
          <a:prstGeom prst="rect">
            <a:avLst/>
          </a:prstGeom>
          <a:noFill/>
        </p:spPr>
        <p:txBody>
          <a:bodyPr wrap="square" rtlCol="0">
            <a:spAutoFit/>
          </a:bodyPr>
          <a:lstStyle/>
          <a:p>
            <a:r>
              <a:rPr kumimoji="1" lang="ja-JP" altLang="en-US" sz="8000" dirty="0" smtClean="0">
                <a:latin typeface="メイリオ" panose="020B0604030504040204" pitchFamily="50" charset="-128"/>
                <a:ea typeface="メイリオ" panose="020B0604030504040204" pitchFamily="50" charset="-128"/>
              </a:rPr>
              <a:t>実験</a:t>
            </a:r>
            <a:endParaRPr kumimoji="1" lang="ja-JP" altLang="en-US" sz="8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498530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pPr marL="271463" indent="-271463">
              <a:buFont typeface="Wingdings" panose="05000000000000000000" pitchFamily="2" charset="2"/>
              <a:buChar char="l"/>
            </a:pPr>
            <a:r>
              <a:rPr kumimoji="1" lang="ja-JP" altLang="en-US" dirty="0" smtClean="0"/>
              <a:t>実験用として駅情報をデータベースに格納して検索を行う．</a:t>
            </a:r>
            <a:endParaRPr kumimoji="1" lang="en-US" altLang="ja-JP" dirty="0" smtClean="0"/>
          </a:p>
          <a:p>
            <a:pPr marL="271463" indent="-271463">
              <a:buFont typeface="Wingdings" panose="05000000000000000000" pitchFamily="2" charset="2"/>
              <a:buChar char="l"/>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mtClean="0"/>
              <a:t>17</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684" y="2328053"/>
            <a:ext cx="7948349" cy="2598645"/>
          </a:xfrm>
          <a:prstGeom prst="rect">
            <a:avLst/>
          </a:prstGeom>
        </p:spPr>
      </p:pic>
    </p:spTree>
    <p:extLst>
      <p:ext uri="{BB962C8B-B14F-4D97-AF65-F5344CB8AC3E}">
        <p14:creationId xmlns:p14="http://schemas.microsoft.com/office/powerpoint/2010/main" val="4352371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今後の予定</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sz="2400" dirty="0" smtClean="0"/>
              <a:t> </a:t>
            </a:r>
            <a:r>
              <a:rPr lang="ja-JP" altLang="en-US" sz="2400" dirty="0" smtClean="0">
                <a:latin typeface="メイリオ" panose="020B0604030504040204" pitchFamily="50" charset="-128"/>
                <a:ea typeface="メイリオ" panose="020B0604030504040204" pitchFamily="50" charset="-128"/>
              </a:rPr>
              <a:t>実装，実験開始</a:t>
            </a:r>
            <a:endParaRPr lang="en-US" altLang="ja-JP" sz="2400" dirty="0"/>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Google</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maps</a:t>
            </a:r>
            <a:r>
              <a:rPr lang="ja-JP" altLang="en-US" sz="2000" dirty="0" smtClean="0">
                <a:latin typeface="メイリオ" panose="020B0604030504040204" pitchFamily="50" charset="-128"/>
                <a:ea typeface="メイリオ" panose="020B0604030504040204" pitchFamily="50" charset="-128"/>
              </a:rPr>
              <a:t>の統合．</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の検索結果</a:t>
            </a:r>
            <a:r>
              <a:rPr lang="en-US" altLang="ja-JP" sz="2000" dirty="0" smtClean="0">
                <a:latin typeface="メイリオ" panose="020B0604030504040204" pitchFamily="50" charset="-128"/>
                <a:ea typeface="メイリオ" panose="020B0604030504040204" pitchFamily="50" charset="-128"/>
              </a:rPr>
              <a:t>URL</a:t>
            </a:r>
            <a:r>
              <a:rPr lang="ja-JP" altLang="en-US" sz="2000" dirty="0" smtClean="0">
                <a:latin typeface="メイリオ" panose="020B0604030504040204" pitchFamily="50" charset="-128"/>
                <a:ea typeface="メイリオ" panose="020B0604030504040204" pitchFamily="50" charset="-128"/>
              </a:rPr>
              <a:t>をスクレイピングし時刻，駅情報を取得</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検索する路線を限定して実装．</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鉄道だけでなくバスを利用した際の歩行推薦も考える．</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ユーザが歩いたかをチェック・判定．</a:t>
            </a:r>
            <a:endParaRPr lang="en-US" altLang="ja-JP" sz="2000" dirty="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en-US" altLang="ja-JP" sz="2400" dirty="0" smtClean="0">
                <a:latin typeface="メイリオ" panose="020B0604030504040204" pitchFamily="50" charset="-128"/>
                <a:ea typeface="メイリオ" panose="020B0604030504040204" pitchFamily="50" charset="-128"/>
              </a:rPr>
              <a:t> 12</a:t>
            </a:r>
            <a:r>
              <a:rPr lang="ja-JP" altLang="en-US" sz="2400" dirty="0" smtClean="0">
                <a:latin typeface="メイリオ" panose="020B0604030504040204" pitchFamily="50" charset="-128"/>
                <a:ea typeface="メイリオ" panose="020B0604030504040204" pitchFamily="50" charset="-128"/>
              </a:rPr>
              <a:t>月 執筆開始</a:t>
            </a: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18</a:t>
            </a:fld>
            <a:endParaRPr kumimoji="1" lang="ja-JP" altLang="en-US" sz="2400" dirty="0"/>
          </a:p>
        </p:txBody>
      </p:sp>
    </p:spTree>
    <p:extLst>
      <p:ext uri="{BB962C8B-B14F-4D97-AF65-F5344CB8AC3E}">
        <p14:creationId xmlns:p14="http://schemas.microsoft.com/office/powerpoint/2010/main" val="200564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歩行推薦の例（</a:t>
            </a: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16996" y="1916832"/>
            <a:ext cx="7543801" cy="4023360"/>
          </a:xfrm>
        </p:spPr>
        <p:txBody>
          <a:bodyPr/>
          <a:lstStyle/>
          <a:p>
            <a:pPr marL="271463" indent="-271463">
              <a:lnSpc>
                <a:spcPct val="100000"/>
              </a:lnSpc>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乗り換えのない路線を利用している場合</a:t>
            </a:r>
            <a:endParaRPr lang="en-US" altLang="ja-JP" sz="2200" dirty="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2000" dirty="0" smtClean="0">
                <a:latin typeface="メイリオ" panose="020B0604030504040204" pitchFamily="50" charset="-128"/>
                <a:ea typeface="メイリオ" panose="020B0604030504040204" pitchFamily="50" charset="-128"/>
              </a:rPr>
              <a:t>&lt;</a:t>
            </a:r>
            <a:r>
              <a:rPr lang="ja-JP" altLang="en-US" sz="2000" dirty="0" smtClean="0">
                <a:latin typeface="メイリオ" panose="020B0604030504040204" pitchFamily="50" charset="-128"/>
                <a:ea typeface="メイリオ" panose="020B0604030504040204" pitchFamily="50" charset="-128"/>
              </a:rPr>
              <a:t>例</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小田急線 急行 小田原→本厚木→厚木</a:t>
            </a:r>
            <a:r>
              <a:rPr lang="en-US" altLang="ja-JP" sz="2000" dirty="0" smtClean="0">
                <a:latin typeface="メイリオ" panose="020B0604030504040204" pitchFamily="50" charset="-128"/>
                <a:ea typeface="メイリオ" panose="020B0604030504040204" pitchFamily="50" charset="-128"/>
              </a:rPr>
              <a:t>&gt;</a:t>
            </a:r>
          </a:p>
          <a:p>
            <a:pPr marL="542925" lvl="1" indent="-342900">
              <a:lnSpc>
                <a:spcPct val="10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目的地から</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以内の駅から徒歩の道を推薦</a:t>
            </a:r>
            <a:endParaRPr lang="en-US" altLang="ja-JP" sz="20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本厚木で各停に乗り換えて厚木に向かうことが出来るが，残り距離が</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を切っているため，本厚木から歩行を推薦．</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19</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001" y="4745928"/>
            <a:ext cx="1280339" cy="1061492"/>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4744201"/>
            <a:ext cx="1280339" cy="1061492"/>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5735" y="4744201"/>
            <a:ext cx="1280339" cy="1061492"/>
          </a:xfrm>
          <a:prstGeom prst="rect">
            <a:avLst/>
          </a:prstGeom>
        </p:spPr>
      </p:pic>
      <p:cxnSp>
        <p:nvCxnSpPr>
          <p:cNvPr id="10" name="直線矢印コネクタ 9"/>
          <p:cNvCxnSpPr>
            <a:stCxn id="5" idx="3"/>
            <a:endCxn id="7" idx="1"/>
          </p:cNvCxnSpPr>
          <p:nvPr/>
        </p:nvCxnSpPr>
        <p:spPr>
          <a:xfrm flipV="1">
            <a:off x="2123340" y="5274947"/>
            <a:ext cx="2160628" cy="172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8" idx="1"/>
          </p:cNvCxnSpPr>
          <p:nvPr/>
        </p:nvCxnSpPr>
        <p:spPr>
          <a:xfrm>
            <a:off x="6084168" y="5274947"/>
            <a:ext cx="79156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474703" y="4792628"/>
            <a:ext cx="609465" cy="950433"/>
          </a:xfrm>
          <a:prstGeom prst="rect">
            <a:avLst/>
          </a:prstGeom>
        </p:spPr>
      </p:pic>
      <p:sp>
        <p:nvSpPr>
          <p:cNvPr id="15" name="テキスト ボックス 14"/>
          <p:cNvSpPr txBox="1"/>
          <p:nvPr/>
        </p:nvSpPr>
        <p:spPr>
          <a:xfrm>
            <a:off x="822960" y="5645991"/>
            <a:ext cx="1350748" cy="369332"/>
          </a:xfrm>
          <a:prstGeom prst="rect">
            <a:avLst/>
          </a:prstGeom>
          <a:noFill/>
        </p:spPr>
        <p:txBody>
          <a:bodyPr wrap="square" rtlCol="0">
            <a:spAutoFit/>
          </a:bodyPr>
          <a:lstStyle/>
          <a:p>
            <a:r>
              <a:rPr kumimoji="1" lang="ja-JP" altLang="en-US" dirty="0" smtClean="0"/>
              <a:t>小田原駅</a:t>
            </a:r>
            <a:endParaRPr kumimoji="1" lang="ja-JP" altLang="en-US" dirty="0"/>
          </a:p>
        </p:txBody>
      </p:sp>
      <p:sp>
        <p:nvSpPr>
          <p:cNvPr id="16" name="テキスト ボックス 15"/>
          <p:cNvSpPr txBox="1"/>
          <p:nvPr/>
        </p:nvSpPr>
        <p:spPr>
          <a:xfrm>
            <a:off x="4283968" y="5645991"/>
            <a:ext cx="1206344" cy="369332"/>
          </a:xfrm>
          <a:prstGeom prst="rect">
            <a:avLst/>
          </a:prstGeom>
          <a:noFill/>
        </p:spPr>
        <p:txBody>
          <a:bodyPr wrap="square" rtlCol="0">
            <a:spAutoFit/>
          </a:bodyPr>
          <a:lstStyle/>
          <a:p>
            <a:r>
              <a:rPr kumimoji="1" lang="ja-JP" altLang="en-US" dirty="0" smtClean="0"/>
              <a:t>本厚木駅</a:t>
            </a:r>
            <a:endParaRPr kumimoji="1" lang="ja-JP" altLang="en-US" dirty="0"/>
          </a:p>
        </p:txBody>
      </p:sp>
      <p:sp>
        <p:nvSpPr>
          <p:cNvPr id="17" name="テキスト ボックス 16"/>
          <p:cNvSpPr txBox="1"/>
          <p:nvPr/>
        </p:nvSpPr>
        <p:spPr>
          <a:xfrm>
            <a:off x="6891540" y="5645991"/>
            <a:ext cx="1008112" cy="369332"/>
          </a:xfrm>
          <a:prstGeom prst="rect">
            <a:avLst/>
          </a:prstGeom>
          <a:noFill/>
        </p:spPr>
        <p:txBody>
          <a:bodyPr wrap="square" rtlCol="0">
            <a:spAutoFit/>
          </a:bodyPr>
          <a:lstStyle/>
          <a:p>
            <a:r>
              <a:rPr kumimoji="1" lang="ja-JP" altLang="en-US" dirty="0" smtClean="0"/>
              <a:t>厚木駅</a:t>
            </a:r>
            <a:endParaRPr kumimoji="1" lang="ja-JP" altLang="en-US" dirty="0"/>
          </a:p>
        </p:txBody>
      </p:sp>
      <p:sp>
        <p:nvSpPr>
          <p:cNvPr id="18" name="テキスト ボックス 17"/>
          <p:cNvSpPr txBox="1"/>
          <p:nvPr/>
        </p:nvSpPr>
        <p:spPr>
          <a:xfrm>
            <a:off x="6099973" y="5351805"/>
            <a:ext cx="936104" cy="369332"/>
          </a:xfrm>
          <a:prstGeom prst="rect">
            <a:avLst/>
          </a:prstGeom>
          <a:noFill/>
        </p:spPr>
        <p:txBody>
          <a:bodyPr wrap="square" rtlCol="0">
            <a:spAutoFit/>
          </a:bodyPr>
          <a:lstStyle/>
          <a:p>
            <a:r>
              <a:rPr kumimoji="1" lang="en-US" altLang="ja-JP" dirty="0" smtClean="0"/>
              <a:t>1.9km</a:t>
            </a:r>
            <a:endParaRPr kumimoji="1" lang="ja-JP" altLang="en-US" dirty="0"/>
          </a:p>
        </p:txBody>
      </p:sp>
      <p:sp>
        <p:nvSpPr>
          <p:cNvPr id="19" name="テキスト ボックス 18"/>
          <p:cNvSpPr txBox="1"/>
          <p:nvPr/>
        </p:nvSpPr>
        <p:spPr>
          <a:xfrm>
            <a:off x="2714527" y="5351805"/>
            <a:ext cx="753481" cy="369332"/>
          </a:xfrm>
          <a:prstGeom prst="rect">
            <a:avLst/>
          </a:prstGeom>
          <a:noFill/>
        </p:spPr>
        <p:txBody>
          <a:bodyPr wrap="square" rtlCol="0">
            <a:spAutoFit/>
          </a:bodyPr>
          <a:lstStyle/>
          <a:p>
            <a:r>
              <a:rPr kumimoji="1" lang="en-US" altLang="ja-JP" dirty="0" smtClean="0"/>
              <a:t>32km</a:t>
            </a:r>
            <a:endParaRPr kumimoji="1" lang="ja-JP" altLang="en-US" dirty="0"/>
          </a:p>
        </p:txBody>
      </p:sp>
    </p:spTree>
    <p:extLst>
      <p:ext uri="{BB962C8B-B14F-4D97-AF65-F5344CB8AC3E}">
        <p14:creationId xmlns:p14="http://schemas.microsoft.com/office/powerpoint/2010/main" val="479678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2470208"/>
          </a:xfrm>
        </p:spPr>
        <p:txBody>
          <a:bodyPr>
            <a:normAutofit/>
          </a:bodyPr>
          <a:lstStyle/>
          <a:p>
            <a:pPr marL="395478" indent="-285750">
              <a:lnSpc>
                <a:spcPct val="120000"/>
              </a:lnSpc>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既存の経路検索サービスは目的地まで鉄道を利用した経路が検索されることが多い．</a:t>
            </a:r>
            <a:endParaRPr lang="en-US" altLang="ja-JP" sz="2400" dirty="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電車</a:t>
            </a:r>
            <a:r>
              <a:rPr lang="ja-JP" altLang="en-US" sz="2400" dirty="0" smtClean="0">
                <a:latin typeface="メイリオ" panose="020B0604030504040204" pitchFamily="50" charset="-128"/>
                <a:ea typeface="メイリオ" panose="020B0604030504040204" pitchFamily="50" charset="-128"/>
              </a:rPr>
              <a:t>の乗り換え時に駅の距離が近い場合がある．</a:t>
            </a:r>
            <a:endParaRPr lang="en-US" altLang="ja-JP" sz="2400" dirty="0" smtClean="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endParaRPr lang="en-US" altLang="ja-JP" sz="2400"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281" y="4172184"/>
            <a:ext cx="2160240" cy="1790993"/>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692904" y="4315942"/>
            <a:ext cx="933277" cy="1503475"/>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7842" y="4172184"/>
            <a:ext cx="2160240" cy="1790993"/>
          </a:xfrm>
          <a:prstGeom prst="rect">
            <a:avLst/>
          </a:prstGeom>
        </p:spPr>
      </p:pic>
    </p:spTree>
    <p:extLst>
      <p:ext uri="{BB962C8B-B14F-4D97-AF65-F5344CB8AC3E}">
        <p14:creationId xmlns:p14="http://schemas.microsoft.com/office/powerpoint/2010/main" val="1902088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65562" y="1916832"/>
            <a:ext cx="7543801" cy="4023360"/>
          </a:xfrm>
        </p:spPr>
        <p:txBody>
          <a:bodyPr>
            <a:normAutofit fontScale="85000" lnSpcReduction="20000"/>
          </a:bodyPr>
          <a:lstStyle/>
          <a:p>
            <a:pPr marL="357188" lvl="1" indent="-157163">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 健康管理アプリケーションの開発</a:t>
            </a:r>
            <a:r>
              <a:rPr lang="ja-JP" altLang="en-US" sz="2000" b="1" dirty="0" smtClean="0">
                <a:latin typeface="メイリオ" panose="020B0604030504040204" pitchFamily="50" charset="-128"/>
                <a:ea typeface="メイリオ" panose="020B0604030504040204" pitchFamily="50" charset="-128"/>
              </a:rPr>
              <a:t>（</a:t>
            </a:r>
            <a:r>
              <a:rPr lang="en-US" altLang="ja-JP" sz="2000" b="1" dirty="0" smtClean="0">
                <a:latin typeface="メイリオ" panose="020B0604030504040204" pitchFamily="50" charset="-128"/>
                <a:ea typeface="メイリオ" panose="020B0604030504040204" pitchFamily="50" charset="-128"/>
              </a:rPr>
              <a:t>2014</a:t>
            </a:r>
            <a:r>
              <a:rPr lang="ja-JP" altLang="en-US" sz="2000" b="1" dirty="0" smtClean="0">
                <a:latin typeface="メイリオ" panose="020B0604030504040204" pitchFamily="50" charset="-128"/>
                <a:ea typeface="メイリオ" panose="020B0604030504040204" pitchFamily="50" charset="-128"/>
                <a:sym typeface="Wingdings" panose="05000000000000000000" pitchFamily="2" charset="2"/>
              </a:rPr>
              <a:t>）</a:t>
            </a:r>
            <a:endParaRPr lang="en-US" altLang="ja-JP" sz="2000" b="1" dirty="0" smtClean="0">
              <a:latin typeface="メイリオ" panose="020B0604030504040204" pitchFamily="50" charset="-128"/>
              <a:ea typeface="メイリオ" panose="020B0604030504040204" pitchFamily="50" charset="-128"/>
              <a:sym typeface="Wingdings" panose="05000000000000000000" pitchFamily="2" charset="2"/>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走行</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や階段歩行などの数値を</a:t>
            </a:r>
            <a:r>
              <a:rPr lang="en-US" altLang="ja-JP" sz="1800" dirty="0">
                <a:latin typeface="メイリオ" panose="020B0604030504040204" pitchFamily="50" charset="-128"/>
                <a:ea typeface="メイリオ" panose="020B0604030504040204" pitchFamily="50" charset="-128"/>
                <a:sym typeface="Wingdings" panose="05000000000000000000" pitchFamily="2" charset="2"/>
              </a:rPr>
              <a:t>Android</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端末に搭載されている加速度センサとジャイロセンサを使用し，データを集計してカロリー計算</a:t>
            </a: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する．</a:t>
            </a:r>
            <a:endParaRPr lang="en-US" altLang="ja-JP" sz="1800" dirty="0">
              <a:latin typeface="メイリオ" panose="020B0604030504040204" pitchFamily="50" charset="-128"/>
              <a:ea typeface="メイリオ" panose="020B0604030504040204" pitchFamily="50" charset="-128"/>
              <a:sym typeface="Wingdings" panose="05000000000000000000" pitchFamily="2" charset="2"/>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鉄道による移動所要時間の可視化</a:t>
            </a:r>
            <a:r>
              <a:rPr lang="ja-JP" altLang="en-US" sz="2200" b="1" dirty="0">
                <a:latin typeface="メイリオ" panose="020B0604030504040204" pitchFamily="50" charset="-128"/>
                <a:ea typeface="メイリオ" panose="020B0604030504040204" pitchFamily="50" charset="-128"/>
              </a:rPr>
              <a:t>（</a:t>
            </a:r>
            <a:r>
              <a:rPr lang="en-US" altLang="ja-JP" sz="2200" b="1" dirty="0" smtClean="0">
                <a:latin typeface="メイリオ" panose="020B0604030504040204" pitchFamily="50" charset="-128"/>
                <a:ea typeface="メイリオ" panose="020B0604030504040204" pitchFamily="50" charset="-128"/>
              </a:rPr>
              <a:t>2014</a:t>
            </a:r>
            <a:r>
              <a:rPr lang="ja-JP" altLang="en-US" sz="2200" b="1" dirty="0" smtClean="0">
                <a:latin typeface="メイリオ" panose="020B0604030504040204" pitchFamily="50" charset="-128"/>
                <a:ea typeface="メイリオ" panose="020B0604030504040204" pitchFamily="50" charset="-128"/>
              </a:rPr>
              <a:t>）</a:t>
            </a:r>
            <a:endParaRPr lang="en-US" altLang="ja-JP" sz="2200" b="1" dirty="0" smtClean="0">
              <a:latin typeface="メイリオ" panose="020B0604030504040204" pitchFamily="50" charset="-128"/>
              <a:ea typeface="メイリオ" panose="020B0604030504040204" pitchFamily="50" charset="-128"/>
            </a:endParaRPr>
          </a:p>
          <a:p>
            <a:pPr marL="542925" lvl="2" indent="-160338">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鉄道による移動所要時間をわかりやすく可視化するウェアアプリケーションの作成．</a:t>
            </a:r>
            <a:endParaRPr lang="en-US" altLang="ja-JP" sz="1800"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歩道</a:t>
            </a:r>
            <a:r>
              <a:rPr lang="ja-JP" altLang="en-US" sz="2200" b="1" dirty="0">
                <a:latin typeface="メイリオ" panose="020B0604030504040204" pitchFamily="50" charset="-128"/>
                <a:ea typeface="メイリオ" panose="020B0604030504040204" pitchFamily="50" charset="-128"/>
              </a:rPr>
              <a:t>ネットワークを用いた鉄道駅周辺の徒歩移動距離および迂回率の分析（</a:t>
            </a:r>
            <a:r>
              <a:rPr lang="en-US" altLang="ja-JP" sz="2200" b="1" dirty="0">
                <a:latin typeface="メイリオ" panose="020B0604030504040204" pitchFamily="50" charset="-128"/>
                <a:ea typeface="メイリオ" panose="020B0604030504040204" pitchFamily="50" charset="-128"/>
              </a:rPr>
              <a:t>2006</a:t>
            </a:r>
            <a:r>
              <a:rPr lang="ja-JP" altLang="en-US" sz="2200" b="1" dirty="0">
                <a:latin typeface="メイリオ" panose="020B0604030504040204" pitchFamily="50" charset="-128"/>
                <a:ea typeface="メイリオ" panose="020B0604030504040204" pitchFamily="50" charset="-128"/>
              </a:rPr>
              <a:t>）</a:t>
            </a:r>
            <a:endParaRPr lang="en-US" altLang="ja-JP" sz="2200" b="1" dirty="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rPr>
              <a:t>GIS</a:t>
            </a:r>
            <a:r>
              <a:rPr lang="ja-JP" altLang="en-US" sz="1800" dirty="0" smtClean="0">
                <a:latin typeface="メイリオ" panose="020B0604030504040204" pitchFamily="50" charset="-128"/>
                <a:ea typeface="メイリオ" panose="020B0604030504040204" pitchFamily="50" charset="-128"/>
              </a:rPr>
              <a:t>上で歩道ネットワークを作成し，駅から周辺施設までの徒歩移動距離と迂回率を算出する．</a:t>
            </a:r>
            <a:endParaRPr lang="en-US" altLang="ja-JP" sz="1800"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幹線鉄道の乗換駅における乗換環境の評価に関する研究（</a:t>
            </a:r>
            <a:r>
              <a:rPr lang="en-US" altLang="ja-JP" sz="2200" b="1" dirty="0" smtClean="0">
                <a:latin typeface="メイリオ" panose="020B0604030504040204" pitchFamily="50" charset="-128"/>
                <a:ea typeface="メイリオ" panose="020B0604030504040204" pitchFamily="50" charset="-128"/>
              </a:rPr>
              <a:t>2008</a:t>
            </a:r>
            <a:r>
              <a:rPr lang="ja-JP" altLang="en-US" sz="2200" b="1" dirty="0" smtClean="0">
                <a:latin typeface="メイリオ" panose="020B0604030504040204" pitchFamily="50" charset="-128"/>
                <a:ea typeface="メイリオ" panose="020B0604030504040204" pitchFamily="50" charset="-128"/>
              </a:rPr>
              <a:t>）</a:t>
            </a:r>
            <a:endParaRPr lang="en-US" altLang="ja-JP" sz="2200" b="1" dirty="0" smtClean="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乗換環境の総合的評価手法を構築することを目標としている．</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3</a:t>
            </a:fld>
            <a:endParaRPr kumimoji="1" lang="ja-JP" altLang="en-US" sz="2400" dirty="0"/>
          </a:p>
        </p:txBody>
      </p:sp>
    </p:spTree>
    <p:extLst>
      <p:ext uri="{BB962C8B-B14F-4D97-AF65-F5344CB8AC3E}">
        <p14:creationId xmlns:p14="http://schemas.microsoft.com/office/powerpoint/2010/main" val="935415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動機</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61938" indent="-261938">
              <a:lnSpc>
                <a:spcPct val="100000"/>
              </a:lnSpc>
              <a:buFont typeface="Wingdings" panose="05000000000000000000" pitchFamily="2" charset="2"/>
              <a:buChar char="l"/>
            </a:pPr>
            <a:r>
              <a:rPr kumimoji="1" lang="ja-JP" altLang="en-US" sz="2200" dirty="0" smtClean="0">
                <a:latin typeface="メイリオ" panose="020B0604030504040204" pitchFamily="50" charset="-128"/>
                <a:ea typeface="メイリオ" panose="020B0604030504040204" pitchFamily="50" charset="-128"/>
              </a:rPr>
              <a:t>既存の路線検索システムでは歩いて行ける距離にも関わらず鉄道を利用した経路を提案されてしまうことがある．</a:t>
            </a:r>
            <a:endParaRPr kumimoji="1" lang="en-US" altLang="ja-JP" sz="2200" dirty="0" smtClean="0">
              <a:latin typeface="メイリオ" panose="020B0604030504040204" pitchFamily="50" charset="-128"/>
              <a:ea typeface="メイリオ" panose="020B0604030504040204" pitchFamily="50" charset="-128"/>
            </a:endParaRPr>
          </a:p>
          <a:p>
            <a:pPr marL="261938" indent="-261938">
              <a:buFont typeface="Wingdings" panose="05000000000000000000" pitchFamily="2" charset="2"/>
              <a:buChar char="l"/>
            </a:pPr>
            <a:r>
              <a:rPr kumimoji="1" lang="ja-JP" altLang="en-US" sz="2200" dirty="0" smtClean="0">
                <a:latin typeface="メイリオ" panose="020B0604030504040204" pitchFamily="50" charset="-128"/>
                <a:ea typeface="メイリオ" panose="020B0604030504040204" pitchFamily="50" charset="-128"/>
              </a:rPr>
              <a:t>乗り換え駅で通勤ラッシュなど渋滞があった場合，電車待ちをしているよりも歩いて次の駅に向かった方がいい場合がある．</a:t>
            </a:r>
            <a:endParaRPr kumimoji="1" lang="ja-JP" altLang="en-US" sz="22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4</a:t>
            </a:fld>
            <a:endParaRPr kumimoji="1" lang="ja-JP" altLang="en-US" sz="2400" dirty="0"/>
          </a:p>
        </p:txBody>
      </p:sp>
    </p:spTree>
    <p:extLst>
      <p:ext uri="{BB962C8B-B14F-4D97-AF65-F5344CB8AC3E}">
        <p14:creationId xmlns:p14="http://schemas.microsoft.com/office/powerpoint/2010/main" val="461670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kumimoji="1" lang="ja-JP" altLang="en-US" dirty="0" smtClean="0">
                <a:latin typeface="メイリオ" panose="020B0604030504040204" pitchFamily="50" charset="-128"/>
                <a:ea typeface="メイリオ" panose="020B0604030504040204" pitchFamily="50" charset="-128"/>
              </a:rPr>
              <a:t>課題</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357188" indent="-357188">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電車の運行情報以外の移動手法を推薦する．</a:t>
            </a:r>
            <a:endParaRPr lang="en-US" altLang="ja-JP" sz="2200" dirty="0" smtClean="0">
              <a:latin typeface="メイリオ" panose="020B0604030504040204" pitchFamily="50" charset="-128"/>
              <a:ea typeface="メイリオ" panose="020B0604030504040204" pitchFamily="50" charset="-128"/>
            </a:endParaRPr>
          </a:p>
          <a:p>
            <a:pPr marL="538163" lvl="1" indent="-338138">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運行情報と推定歩行情報の統合をする．</a:t>
            </a:r>
            <a:endParaRPr lang="en-US" altLang="ja-JP" sz="2000" dirty="0" smtClean="0">
              <a:latin typeface="メイリオ" panose="020B0604030504040204" pitchFamily="50" charset="-128"/>
              <a:ea typeface="メイリオ" panose="020B0604030504040204" pitchFamily="50" charset="-128"/>
            </a:endParaRPr>
          </a:p>
          <a:p>
            <a:pPr marL="250317" indent="-342900">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利用者にどのように歩く動機付けをさせるか．</a:t>
            </a:r>
            <a:endParaRPr lang="en-US" altLang="ja-JP" sz="2200"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000" dirty="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000"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200" dirty="0" smtClean="0">
              <a:latin typeface="メイリオ" panose="020B0604030504040204" pitchFamily="50" charset="-128"/>
              <a:ea typeface="メイリオ" panose="020B0604030504040204" pitchFamily="50" charset="-128"/>
            </a:endParaRPr>
          </a:p>
          <a:p>
            <a:pPr marL="0" indent="0">
              <a:buNone/>
            </a:pPr>
            <a:endParaRPr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5</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1200" y="5013176"/>
            <a:ext cx="1269624" cy="1269624"/>
          </a:xfrm>
          <a:prstGeom prst="rect">
            <a:avLst/>
          </a:prstGeom>
        </p:spPr>
      </p:pic>
    </p:spTree>
    <p:extLst>
      <p:ext uri="{BB962C8B-B14F-4D97-AF65-F5344CB8AC3E}">
        <p14:creationId xmlns:p14="http://schemas.microsoft.com/office/powerpoint/2010/main" val="475414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2628" indent="-34290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既存の鉄道乗り換えサービスに機能拡張をする形で歩行推薦を行う</a:t>
            </a:r>
            <a:r>
              <a:rPr lang="ja-JP" altLang="en-US" sz="2400" dirty="0" smtClean="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452628" indent="-342900">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路線</a:t>
            </a:r>
            <a:r>
              <a:rPr lang="ja-JP" altLang="en-US" sz="2400" dirty="0">
                <a:latin typeface="メイリオ" panose="020B0604030504040204" pitchFamily="50" charset="-128"/>
                <a:ea typeface="メイリオ" panose="020B0604030504040204" pitchFamily="50" charset="-128"/>
              </a:rPr>
              <a:t>検索サービスの情報と歩行情報の</a:t>
            </a:r>
            <a:r>
              <a:rPr lang="ja-JP" altLang="en-US" sz="2400" dirty="0" smtClean="0">
                <a:latin typeface="メイリオ" panose="020B0604030504040204" pitchFamily="50" charset="-128"/>
                <a:ea typeface="メイリオ" panose="020B0604030504040204" pitchFamily="50" charset="-128"/>
              </a:rPr>
              <a:t>統合する．</a:t>
            </a:r>
            <a:endParaRPr lang="en-US" altLang="ja-JP" sz="2400" dirty="0" smtClean="0">
              <a:latin typeface="メイリオ" panose="020B0604030504040204" pitchFamily="50" charset="-128"/>
              <a:ea typeface="メイリオ" panose="020B0604030504040204" pitchFamily="50" charset="-128"/>
            </a:endParaRPr>
          </a:p>
          <a:p>
            <a:pPr marL="928116" lvl="2"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カロリー</a:t>
            </a:r>
            <a:r>
              <a:rPr lang="ja-JP" altLang="en-US" sz="2000" dirty="0">
                <a:latin typeface="メイリオ" panose="020B0604030504040204" pitchFamily="50" charset="-128"/>
                <a:ea typeface="メイリオ" panose="020B0604030504040204" pitchFamily="50" charset="-128"/>
              </a:rPr>
              <a:t>情報と駅・鉄道運航情報を統合することで付加価値の高い情報を</a:t>
            </a:r>
            <a:r>
              <a:rPr lang="ja-JP" altLang="en-US" sz="2000" dirty="0" smtClean="0">
                <a:latin typeface="メイリオ" panose="020B0604030504040204" pitchFamily="50" charset="-128"/>
                <a:ea typeface="メイリオ" panose="020B0604030504040204" pitchFamily="50" charset="-128"/>
              </a:rPr>
              <a:t>生成する．</a:t>
            </a:r>
            <a:endParaRPr lang="en-US" altLang="ja-JP" sz="2000" dirty="0" smtClean="0">
              <a:latin typeface="メイリオ" panose="020B0604030504040204" pitchFamily="50" charset="-128"/>
              <a:ea typeface="メイリオ" panose="020B0604030504040204" pitchFamily="50" charset="-128"/>
            </a:endParaRPr>
          </a:p>
          <a:p>
            <a:pPr marL="160020" indent="0" algn="ctr">
              <a:buNone/>
            </a:pPr>
            <a:endParaRPr lang="en-US" altLang="ja-JP" sz="2400" b="1" dirty="0" smtClean="0">
              <a:latin typeface="メイリオ" panose="020B0604030504040204" pitchFamily="50" charset="-128"/>
              <a:ea typeface="メイリオ" panose="020B0604030504040204" pitchFamily="50" charset="-128"/>
            </a:endParaRPr>
          </a:p>
          <a:p>
            <a:pPr marL="445770" indent="-285750">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688605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提案システム</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68288" indent="-263525">
              <a:buFont typeface="Wingdings" panose="05000000000000000000" pitchFamily="2" charset="2"/>
              <a:buChar char="l"/>
            </a:pPr>
            <a:r>
              <a:rPr lang="en-US" altLang="ja-JP" sz="2200" dirty="0" smtClean="0">
                <a:latin typeface="メイリオ" panose="020B0604030504040204" pitchFamily="50" charset="-128"/>
                <a:ea typeface="メイリオ" panose="020B0604030504040204" pitchFamily="50" charset="-128"/>
              </a:rPr>
              <a:t>API</a:t>
            </a:r>
            <a:r>
              <a:rPr lang="ja-JP" altLang="en-US" sz="2200" dirty="0" smtClean="0">
                <a:latin typeface="メイリオ" panose="020B0604030504040204" pitchFamily="50" charset="-128"/>
                <a:ea typeface="メイリオ" panose="020B0604030504040204" pitchFamily="50" charset="-128"/>
              </a:rPr>
              <a:t>から駅・路線情報を取得して情報統合をすることで検索を行う．</a:t>
            </a:r>
            <a:endParaRPr lang="en-US" altLang="ja-JP" sz="2200"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消費カロリーを明確にすることで歩く意欲を向上させる．</a:t>
            </a:r>
            <a:endParaRPr lang="en-US" altLang="ja-JP" sz="2200" dirty="0" smtClean="0">
              <a:latin typeface="メイリオ" panose="020B0604030504040204" pitchFamily="50" charset="-128"/>
              <a:ea typeface="メイリオ" panose="020B0604030504040204" pitchFamily="50" charset="-128"/>
            </a:endParaRPr>
          </a:p>
          <a:p>
            <a:pPr marL="640271"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本研究では徒歩のみをカロリー計算の対象とする．</a:t>
            </a:r>
            <a:endParaRPr lang="en-US" altLang="ja-JP" sz="2000" dirty="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乗り換え先の駅との距離が設定した内に入っているのなら歩行を推薦する．</a:t>
            </a:r>
            <a:endParaRPr lang="en-US" altLang="ja-JP" sz="2200" dirty="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endParaRPr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7</a:t>
            </a:fld>
            <a:endParaRPr kumimoji="1" lang="ja-JP" altLang="en-US" sz="2400" dirty="0"/>
          </a:p>
        </p:txBody>
      </p:sp>
    </p:spTree>
    <p:extLst>
      <p:ext uri="{BB962C8B-B14F-4D97-AF65-F5344CB8AC3E}">
        <p14:creationId xmlns:p14="http://schemas.microsoft.com/office/powerpoint/2010/main" val="1327022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1925799"/>
            <a:ext cx="1204792" cy="1204792"/>
          </a:xfrm>
        </p:spPr>
      </p:pic>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8</a:t>
            </a:fld>
            <a:endParaRPr kumimoji="1" lang="ja-JP" altLang="en-US" sz="2400" dirty="0"/>
          </a:p>
        </p:txBody>
      </p:sp>
      <p:sp>
        <p:nvSpPr>
          <p:cNvPr id="6" name="テキスト ボックス 5"/>
          <p:cNvSpPr txBox="1"/>
          <p:nvPr/>
        </p:nvSpPr>
        <p:spPr>
          <a:xfrm>
            <a:off x="599711" y="2996293"/>
            <a:ext cx="93610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ユーザ</a:t>
            </a:r>
            <a:endParaRPr kumimoji="1" lang="ja-JP" altLang="en-US" dirty="0">
              <a:latin typeface="メイリオ" panose="020B0604030504040204" pitchFamily="50" charset="-128"/>
              <a:ea typeface="メイリオ" panose="020B0604030504040204" pitchFamily="50" charset="-128"/>
            </a:endParaRPr>
          </a:p>
        </p:txBody>
      </p:sp>
      <p:sp>
        <p:nvSpPr>
          <p:cNvPr id="7" name="直方体 6"/>
          <p:cNvSpPr/>
          <p:nvPr/>
        </p:nvSpPr>
        <p:spPr>
          <a:xfrm>
            <a:off x="2353104" y="2160225"/>
            <a:ext cx="1513607"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rPr>
              <a:t>路線検索機能</a:t>
            </a:r>
            <a:endParaRPr kumimoji="1" lang="ja-JP" altLang="en-US" dirty="0">
              <a:latin typeface="メイリオ" panose="020B0604030504040204" pitchFamily="50" charset="-128"/>
              <a:ea typeface="メイリオ" panose="020B0604030504040204" pitchFamily="50" charset="-128"/>
            </a:endParaRPr>
          </a:p>
        </p:txBody>
      </p:sp>
      <p:sp>
        <p:nvSpPr>
          <p:cNvPr id="16" name="直方体 15"/>
          <p:cNvSpPr/>
          <p:nvPr/>
        </p:nvSpPr>
        <p:spPr>
          <a:xfrm>
            <a:off x="6512490" y="4680697"/>
            <a:ext cx="1355008"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検索結果</a:t>
            </a:r>
            <a:endParaRPr kumimoji="1" lang="ja-JP" altLang="en-US" dirty="0"/>
          </a:p>
        </p:txBody>
      </p:sp>
      <p:sp>
        <p:nvSpPr>
          <p:cNvPr id="17" name="フローチャート: 磁気ディスク 16"/>
          <p:cNvSpPr/>
          <p:nvPr/>
        </p:nvSpPr>
        <p:spPr>
          <a:xfrm>
            <a:off x="6437301" y="2124515"/>
            <a:ext cx="1426647" cy="959131"/>
          </a:xfrm>
          <a:prstGeom prst="flowChartMagneticDisk">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latin typeface="メイリオ" panose="020B0604030504040204" pitchFamily="50" charset="-128"/>
                <a:ea typeface="メイリオ" panose="020B0604030504040204" pitchFamily="50" charset="-128"/>
              </a:rPr>
              <a:t>駅情報</a:t>
            </a:r>
            <a:r>
              <a:rPr kumimoji="1" lang="en-US" altLang="ja-JP" dirty="0" smtClean="0">
                <a:latin typeface="メイリオ" panose="020B0604030504040204" pitchFamily="50" charset="-128"/>
                <a:ea typeface="メイリオ" panose="020B0604030504040204" pitchFamily="50" charset="-128"/>
              </a:rPr>
              <a:t>DB</a:t>
            </a:r>
            <a:endParaRPr kumimoji="1" lang="ja-JP" altLang="en-US" dirty="0">
              <a:latin typeface="メイリオ" panose="020B0604030504040204" pitchFamily="50" charset="-128"/>
              <a:ea typeface="メイリオ" panose="020B0604030504040204" pitchFamily="50" charset="-128"/>
            </a:endParaRPr>
          </a:p>
        </p:txBody>
      </p:sp>
      <p:cxnSp>
        <p:nvCxnSpPr>
          <p:cNvPr id="19" name="直線矢印コネクタ 18"/>
          <p:cNvCxnSpPr/>
          <p:nvPr/>
        </p:nvCxnSpPr>
        <p:spPr>
          <a:xfrm>
            <a:off x="1535815" y="2544216"/>
            <a:ext cx="772665" cy="163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endCxn id="17" idx="2"/>
          </p:cNvCxnSpPr>
          <p:nvPr/>
        </p:nvCxnSpPr>
        <p:spPr>
          <a:xfrm>
            <a:off x="3911335" y="2604080"/>
            <a:ext cx="2525966"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7" idx="3"/>
          </p:cNvCxnSpPr>
          <p:nvPr/>
        </p:nvCxnSpPr>
        <p:spPr>
          <a:xfrm flipH="1">
            <a:off x="7150624" y="3083646"/>
            <a:ext cx="1" cy="162695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33" idx="2"/>
          </p:cNvCxnSpPr>
          <p:nvPr/>
        </p:nvCxnSpPr>
        <p:spPr>
          <a:xfrm rot="10800000">
            <a:off x="1095253" y="3387706"/>
            <a:ext cx="1281659" cy="1902286"/>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575035" y="2124515"/>
            <a:ext cx="919995"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検索</a:t>
            </a:r>
          </a:p>
        </p:txBody>
      </p:sp>
      <p:sp>
        <p:nvSpPr>
          <p:cNvPr id="30" name="テキスト ボックス 29"/>
          <p:cNvSpPr txBox="1"/>
          <p:nvPr/>
        </p:nvSpPr>
        <p:spPr>
          <a:xfrm>
            <a:off x="4827970" y="2224303"/>
            <a:ext cx="64807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参照</a:t>
            </a:r>
            <a:endParaRPr kumimoji="1" lang="ja-JP" altLang="en-US" dirty="0">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7209448" y="3559006"/>
            <a:ext cx="1706035"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検索結果の</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候補を</a:t>
            </a:r>
            <a:r>
              <a:rPr kumimoji="1" lang="en-US" altLang="ja-JP" dirty="0" smtClean="0">
                <a:latin typeface="メイリオ" panose="020B0604030504040204" pitchFamily="50" charset="-128"/>
                <a:ea typeface="メイリオ" panose="020B0604030504040204" pitchFamily="50" charset="-128"/>
              </a:rPr>
              <a:t>4</a:t>
            </a:r>
            <a:r>
              <a:rPr kumimoji="1" lang="ja-JP" altLang="en-US" dirty="0" smtClean="0">
                <a:latin typeface="メイリオ" panose="020B0604030504040204" pitchFamily="50" charset="-128"/>
                <a:ea typeface="メイリオ" panose="020B0604030504040204" pitchFamily="50" charset="-128"/>
              </a:rPr>
              <a:t>つ提示</a:t>
            </a:r>
            <a:endParaRPr kumimoji="1" lang="ja-JP" altLang="en-US"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4983638" y="4920660"/>
            <a:ext cx="685166"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選択</a:t>
            </a:r>
          </a:p>
        </p:txBody>
      </p:sp>
      <p:sp>
        <p:nvSpPr>
          <p:cNvPr id="33" name="直方体 32"/>
          <p:cNvSpPr/>
          <p:nvPr/>
        </p:nvSpPr>
        <p:spPr>
          <a:xfrm>
            <a:off x="2376911" y="4696724"/>
            <a:ext cx="1786849"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路線経路＋歩行経路</a:t>
            </a:r>
            <a:endParaRPr kumimoji="1" lang="ja-JP" altLang="en-US" dirty="0"/>
          </a:p>
        </p:txBody>
      </p:sp>
      <p:cxnSp>
        <p:nvCxnSpPr>
          <p:cNvPr id="25" name="直線矢印コネクタ 24"/>
          <p:cNvCxnSpPr/>
          <p:nvPr/>
        </p:nvCxnSpPr>
        <p:spPr>
          <a:xfrm flipH="1" flipV="1">
            <a:off x="4139953" y="5253614"/>
            <a:ext cx="2372537" cy="2169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292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a:t>
            </a:r>
            <a:r>
              <a:rPr lang="ja-JP" altLang="en-US" dirty="0" smtClean="0">
                <a:latin typeface="メイリオ" panose="020B0604030504040204" pitchFamily="50" charset="-128"/>
                <a:ea typeface="メイリオ" panose="020B0604030504040204" pitchFamily="50" charset="-128"/>
              </a:rPr>
              <a:t>例</a:t>
            </a:r>
            <a:r>
              <a:rPr lang="en-US" altLang="ja-JP" dirty="0" smtClean="0">
                <a:latin typeface="メイリオ" panose="020B0604030504040204" pitchFamily="50" charset="-128"/>
                <a:ea typeface="メイリオ" panose="020B0604030504040204" pitchFamily="50" charset="-128"/>
              </a:rPr>
              <a:t>1-1</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1822936"/>
          </a:xfrm>
        </p:spPr>
        <p:txBody>
          <a:bodyPr>
            <a:normAutofit lnSpcReduction="10000"/>
          </a:bodyPr>
          <a:lstStyle/>
          <a:p>
            <a:pPr marL="357188" indent="-261938">
              <a:lnSpc>
                <a:spcPct val="100000"/>
              </a:lnSpc>
              <a:buFont typeface="Wingdings" panose="05000000000000000000" pitchFamily="2" charset="2"/>
              <a:buChar char="l"/>
              <a:tabLst>
                <a:tab pos="442913" algn="l"/>
              </a:tabLst>
            </a:pPr>
            <a:r>
              <a:rPr kumimoji="1" lang="ja-JP" altLang="en-US" sz="2400" dirty="0" smtClean="0">
                <a:latin typeface="メイリオ" panose="020B0604030504040204" pitchFamily="50" charset="-128"/>
                <a:ea typeface="メイリオ" panose="020B0604030504040204" pitchFamily="50" charset="-128"/>
              </a:rPr>
              <a:t>乗り換える</a:t>
            </a:r>
            <a:r>
              <a:rPr lang="en-US" altLang="ja-JP" sz="2400" dirty="0" smtClean="0">
                <a:latin typeface="メイリオ" panose="020B0604030504040204" pitchFamily="50" charset="-128"/>
                <a:ea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rPr>
              <a:t>つ前の乗り換えた後の</a:t>
            </a:r>
            <a:r>
              <a:rPr lang="en-US" altLang="ja-JP" sz="2400" dirty="0" smtClean="0">
                <a:latin typeface="メイリオ" panose="020B0604030504040204" pitchFamily="50" charset="-128"/>
                <a:ea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rPr>
              <a:t>つ先の駅</a:t>
            </a:r>
            <a:r>
              <a:rPr kumimoji="1" lang="ja-JP" altLang="en-US" sz="2400" dirty="0" smtClean="0">
                <a:latin typeface="メイリオ" panose="020B0604030504040204" pitchFamily="50" charset="-128"/>
                <a:ea typeface="メイリオ" panose="020B0604030504040204" pitchFamily="50" charset="-128"/>
              </a:rPr>
              <a:t>との距離が近い場合</a:t>
            </a:r>
            <a:endParaRPr lang="en-US" altLang="ja-JP" sz="24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1900" dirty="0" smtClean="0">
                <a:latin typeface="メイリオ" panose="020B0604030504040204" pitchFamily="50" charset="-128"/>
                <a:ea typeface="メイリオ" panose="020B0604030504040204" pitchFamily="50" charset="-128"/>
              </a:rPr>
              <a:t>&lt;</a:t>
            </a:r>
            <a:r>
              <a:rPr lang="ja-JP" altLang="en-US" sz="1900" dirty="0" smtClean="0">
                <a:latin typeface="メイリオ" panose="020B0604030504040204" pitchFamily="50" charset="-128"/>
                <a:ea typeface="メイリオ" panose="020B0604030504040204" pitchFamily="50" charset="-128"/>
              </a:rPr>
              <a:t>例</a:t>
            </a:r>
            <a:r>
              <a:rPr lang="en-US" altLang="ja-JP" sz="1900" dirty="0" smtClean="0">
                <a:latin typeface="メイリオ" panose="020B0604030504040204" pitchFamily="50" charset="-128"/>
                <a:ea typeface="メイリオ" panose="020B0604030504040204" pitchFamily="50" charset="-128"/>
              </a:rPr>
              <a:t>:</a:t>
            </a:r>
            <a:r>
              <a:rPr lang="ja-JP" altLang="en-US" sz="1900" dirty="0" smtClean="0">
                <a:latin typeface="メイリオ" panose="020B0604030504040204" pitchFamily="50" charset="-128"/>
                <a:ea typeface="メイリオ" panose="020B0604030504040204" pitchFamily="50" charset="-128"/>
              </a:rPr>
              <a:t>東京メトロ丸の内線 </a:t>
            </a:r>
            <a:r>
              <a:rPr lang="ja-JP" altLang="en-US" sz="1900" dirty="0">
                <a:latin typeface="メイリオ" panose="020B0604030504040204" pitchFamily="50" charset="-128"/>
                <a:ea typeface="メイリオ" panose="020B0604030504040204" pitchFamily="50" charset="-128"/>
              </a:rPr>
              <a:t>荻窪</a:t>
            </a:r>
            <a:r>
              <a:rPr lang="ja-JP" altLang="en-US" sz="1900" dirty="0" smtClean="0">
                <a:latin typeface="メイリオ" panose="020B0604030504040204" pitchFamily="50" charset="-128"/>
                <a:ea typeface="メイリオ" panose="020B0604030504040204" pitchFamily="50" charset="-128"/>
              </a:rPr>
              <a:t>→新宿三丁目</a:t>
            </a:r>
            <a:endParaRPr lang="en-US" altLang="ja-JP" sz="1900" dirty="0" smtClean="0">
              <a:latin typeface="メイリオ" panose="020B0604030504040204" pitchFamily="50" charset="-128"/>
              <a:ea typeface="メイリオ" panose="020B0604030504040204" pitchFamily="50" charset="-128"/>
            </a:endParaRPr>
          </a:p>
          <a:p>
            <a:pPr marL="748665" lvl="4" indent="0">
              <a:lnSpc>
                <a:spcPct val="100000"/>
              </a:lnSpc>
              <a:buNone/>
            </a:pPr>
            <a:r>
              <a:rPr lang="en-US" altLang="ja-JP" sz="1900" dirty="0" smtClean="0">
                <a:latin typeface="メイリオ" panose="020B0604030504040204" pitchFamily="50" charset="-128"/>
                <a:ea typeface="メイリオ" panose="020B0604030504040204" pitchFamily="50" charset="-128"/>
              </a:rPr>
              <a:t>	</a:t>
            </a:r>
            <a:r>
              <a:rPr lang="ja-JP" altLang="en-US" sz="1900" dirty="0" smtClean="0">
                <a:latin typeface="メイリオ" panose="020B0604030504040204" pitchFamily="50" charset="-128"/>
                <a:ea typeface="メイリオ" panose="020B0604030504040204" pitchFamily="50" charset="-128"/>
              </a:rPr>
              <a:t>　東京メトロ副都心線 新宿三丁目→東新宿</a:t>
            </a:r>
            <a:r>
              <a:rPr lang="en-US" altLang="ja-JP" sz="1900" dirty="0" smtClean="0">
                <a:latin typeface="メイリオ" panose="020B0604030504040204" pitchFamily="50" charset="-128"/>
                <a:ea typeface="メイリオ" panose="020B0604030504040204" pitchFamily="50" charset="-128"/>
              </a:rPr>
              <a:t>&gt;</a:t>
            </a:r>
          </a:p>
          <a:p>
            <a:pPr marL="542925" lvl="1" indent="-342900">
              <a:lnSpc>
                <a:spcPct val="100000"/>
              </a:lnSpc>
              <a:buFont typeface="Wingdings" panose="05000000000000000000" pitchFamily="2" charset="2"/>
              <a:buChar char="Ø"/>
            </a:pPr>
            <a:r>
              <a:rPr lang="en-US" altLang="ja-JP" sz="1900" dirty="0" smtClean="0">
                <a:latin typeface="メイリオ" panose="020B0604030504040204" pitchFamily="50" charset="-128"/>
                <a:ea typeface="メイリオ" panose="020B0604030504040204" pitchFamily="50" charset="-128"/>
              </a:rPr>
              <a:t>2</a:t>
            </a:r>
            <a:r>
              <a:rPr lang="ja-JP" altLang="en-US" sz="1900" dirty="0" smtClean="0">
                <a:latin typeface="メイリオ" panose="020B0604030504040204" pitchFamily="50" charset="-128"/>
                <a:ea typeface="メイリオ" panose="020B0604030504040204" pitchFamily="50" charset="-128"/>
              </a:rPr>
              <a:t>点間が設定した距離内</a:t>
            </a:r>
            <a:r>
              <a:rPr lang="en-US" altLang="ja-JP" sz="1900" dirty="0" smtClean="0">
                <a:latin typeface="メイリオ" panose="020B0604030504040204" pitchFamily="50" charset="-128"/>
                <a:ea typeface="メイリオ" panose="020B0604030504040204" pitchFamily="50" charset="-128"/>
              </a:rPr>
              <a:t>(2km)</a:t>
            </a:r>
            <a:r>
              <a:rPr lang="ja-JP" altLang="en-US" sz="1900" dirty="0" smtClean="0">
                <a:latin typeface="メイリオ" panose="020B0604030504040204" pitchFamily="50" charset="-128"/>
                <a:ea typeface="メイリオ" panose="020B0604030504040204" pitchFamily="50" charset="-128"/>
              </a:rPr>
              <a:t>ならば歩行を推薦</a:t>
            </a:r>
            <a:endParaRPr kumimoji="1" lang="ja-JP" altLang="en-US" sz="19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9</a:t>
            </a:fld>
            <a:endParaRPr kumimoji="1" lang="ja-JP" altLang="en-US" sz="24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668670"/>
            <a:ext cx="5832648" cy="2478169"/>
          </a:xfrm>
          <a:prstGeom prst="rect">
            <a:avLst/>
          </a:prstGeom>
        </p:spPr>
      </p:pic>
    </p:spTree>
    <p:extLst>
      <p:ext uri="{BB962C8B-B14F-4D97-AF65-F5344CB8AC3E}">
        <p14:creationId xmlns:p14="http://schemas.microsoft.com/office/powerpoint/2010/main" val="2798114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58685</TotalTime>
  <Words>973</Words>
  <Application>Microsoft Office PowerPoint</Application>
  <PresentationFormat>画面に合わせる (4:3)</PresentationFormat>
  <Paragraphs>144</Paragraphs>
  <Slides>19</Slides>
  <Notes>0</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ＭＳ Ｐゴシック</vt:lpstr>
      <vt:lpstr>メイリオ</vt:lpstr>
      <vt:lpstr>Calibri</vt:lpstr>
      <vt:lpstr>Wingdings</vt:lpstr>
      <vt:lpstr>レトロスペクト</vt:lpstr>
      <vt:lpstr>電車乗り換えサービスに おける歩行推薦の検討</vt:lpstr>
      <vt:lpstr>研究背景</vt:lpstr>
      <vt:lpstr>関連研究</vt:lpstr>
      <vt:lpstr>研究動機</vt:lpstr>
      <vt:lpstr>研究課題</vt:lpstr>
      <vt:lpstr>本研究のアプローチ</vt:lpstr>
      <vt:lpstr>提案システム</vt:lpstr>
      <vt:lpstr>提案システム図</vt:lpstr>
      <vt:lpstr>歩行推薦の例1-1</vt:lpstr>
      <vt:lpstr>歩行推薦の例1-2</vt:lpstr>
      <vt:lpstr>歩行推薦の例2</vt:lpstr>
      <vt:lpstr>実装</vt:lpstr>
      <vt:lpstr>実装1</vt:lpstr>
      <vt:lpstr>実装2-1</vt:lpstr>
      <vt:lpstr>実装2-2</vt:lpstr>
      <vt:lpstr>PowerPoint プレゼンテーション</vt:lpstr>
      <vt:lpstr>実験1</vt:lpstr>
      <vt:lpstr>今後の予定</vt:lpstr>
      <vt:lpstr>歩行推薦の例（2）</vt:lpstr>
    </vt:vector>
  </TitlesOfParts>
  <Company>神奈川工科大学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 スイーツレシピの検索（仮）</dc:title>
  <dc:creator>Administrator</dc:creator>
  <cp:lastModifiedBy>梅谷 大樹</cp:lastModifiedBy>
  <cp:revision>479</cp:revision>
  <dcterms:created xsi:type="dcterms:W3CDTF">2017-04-11T02:12:57Z</dcterms:created>
  <dcterms:modified xsi:type="dcterms:W3CDTF">2017-12-13T03:12:24Z</dcterms:modified>
</cp:coreProperties>
</file>