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26"/>
  </p:notesMasterIdLst>
  <p:sldIdLst>
    <p:sldId id="256" r:id="rId2"/>
    <p:sldId id="260" r:id="rId3"/>
    <p:sldId id="264" r:id="rId4"/>
    <p:sldId id="285" r:id="rId5"/>
    <p:sldId id="268" r:id="rId6"/>
    <p:sldId id="269" r:id="rId7"/>
    <p:sldId id="281" r:id="rId8"/>
    <p:sldId id="297" r:id="rId9"/>
    <p:sldId id="280" r:id="rId10"/>
    <p:sldId id="293" r:id="rId11"/>
    <p:sldId id="294" r:id="rId12"/>
    <p:sldId id="283" r:id="rId13"/>
    <p:sldId id="287" r:id="rId14"/>
    <p:sldId id="299" r:id="rId15"/>
    <p:sldId id="288" r:id="rId16"/>
    <p:sldId id="291" r:id="rId17"/>
    <p:sldId id="286" r:id="rId18"/>
    <p:sldId id="296" r:id="rId19"/>
    <p:sldId id="295" r:id="rId20"/>
    <p:sldId id="302" r:id="rId21"/>
    <p:sldId id="301" r:id="rId22"/>
    <p:sldId id="271" r:id="rId23"/>
    <p:sldId id="278" r:id="rId24"/>
    <p:sldId id="28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6" autoAdjust="0"/>
    <p:restoredTop sz="94660"/>
  </p:normalViewPr>
  <p:slideViewPr>
    <p:cSldViewPr>
      <p:cViewPr varScale="1">
        <p:scale>
          <a:sx n="50" d="100"/>
          <a:sy n="50" d="100"/>
        </p:scale>
        <p:origin x="38" y="2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284489-060F-438E-A463-947989947B33}" type="datetimeFigureOut">
              <a:rPr kumimoji="1" lang="ja-JP" altLang="en-US" smtClean="0"/>
              <a:t>2018/1/17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FB5048-AAA5-4C8D-B5EA-AF3F1C82061C}" type="slidenum">
              <a:rPr kumimoji="1" lang="ja-JP" altLang="en-US" smtClean="0"/>
              <a:t>‹#›</a:t>
            </a:fld>
            <a:endParaRPr kumimoji="1" lang="ja-JP" altLang="en-US"/>
          </a:p>
        </p:txBody>
      </p:sp>
    </p:spTree>
    <p:extLst>
      <p:ext uri="{BB962C8B-B14F-4D97-AF65-F5344CB8AC3E}">
        <p14:creationId xmlns:p14="http://schemas.microsoft.com/office/powerpoint/2010/main" val="23535208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7D56EB2-CB1B-4316-9C15-E1F9FED7AC78}" type="datetime1">
              <a:rPr kumimoji="1" lang="ja-JP" altLang="en-US" smtClean="0"/>
              <a:t>2018/1/17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pPr/>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458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5E8918D-2A46-434B-9D4E-66D6A7FD302A}" type="datetime1">
              <a:rPr kumimoji="1" lang="ja-JP" altLang="en-US" smtClean="0"/>
              <a:t>2018/1/17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485663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0DA224B-4CE3-4249-B97B-A802F3D10A5D}" type="datetime1">
              <a:rPr kumimoji="1" lang="ja-JP" altLang="en-US" smtClean="0"/>
              <a:t>2018/1/17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17731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D0E9196D-3C42-4BEC-AA9D-238DAFB9A1E1}" type="datetime1">
              <a:rPr kumimoji="1" lang="ja-JP" altLang="en-US" smtClean="0"/>
              <a:t>2018/1/17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3511938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B95368D-564A-4595-9DCC-6BB5CFBFD051}" type="datetime1">
              <a:rPr kumimoji="1" lang="ja-JP" altLang="en-US" smtClean="0"/>
              <a:t>2018/1/17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37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DB72AC9-93E9-46F6-ABA9-FDE97C0754F4}" type="datetime1">
              <a:rPr kumimoji="1" lang="ja-JP" altLang="en-US" smtClean="0"/>
              <a:t>2018/1/17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4129574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EC9C626-E4EE-450C-8B75-4A04BF9B886B}" type="datetime1">
              <a:rPr kumimoji="1" lang="ja-JP" altLang="en-US" smtClean="0"/>
              <a:t>2018/1/17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537831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DDE4D8F-7F8C-48BD-B803-5D088F75E2E4}" type="datetime1">
              <a:rPr kumimoji="1" lang="ja-JP" altLang="en-US" smtClean="0"/>
              <a:t>2018/1/17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140914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45FCB39-31AE-44E4-959B-06AF02188DB6}" type="datetime1">
              <a:rPr kumimoji="1" lang="ja-JP" altLang="en-US" smtClean="0"/>
              <a:t>2018/1/17</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2767817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919EC9F-80B9-44D9-B414-BFCC9B3710F6}" type="datetime1">
              <a:rPr kumimoji="1" lang="ja-JP" altLang="en-US" smtClean="0"/>
              <a:t>2018/1/17</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235766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EA17C15-CE80-457A-87B1-19420599E25D}" type="datetime1">
              <a:rPr kumimoji="1" lang="ja-JP" altLang="en-US" smtClean="0"/>
              <a:t>2018/1/17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9569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66E515A-824B-4A09-BA10-737C6F7942D7}" type="datetime1">
              <a:rPr kumimoji="1" lang="ja-JP" altLang="en-US" smtClean="0"/>
              <a:t>2018/1/17</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D5277CD-FC43-488C-8F46-3B9FAD93CC08}"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295816"/>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5038" y="1628800"/>
            <a:ext cx="8532440" cy="2554983"/>
          </a:xfrm>
        </p:spPr>
        <p:txBody>
          <a:bodyPr>
            <a:normAutofit/>
          </a:bodyPr>
          <a:lstStyle/>
          <a:p>
            <a:r>
              <a:rPr lang="ja-JP" altLang="en-US" sz="4800" dirty="0" smtClean="0">
                <a:latin typeface="メイリオ" panose="020B0604030504040204" pitchFamily="50" charset="-128"/>
                <a:ea typeface="メイリオ" panose="020B0604030504040204" pitchFamily="50" charset="-128"/>
              </a:rPr>
              <a:t>データ連結による</a:t>
            </a:r>
            <a:r>
              <a:rPr lang="en-US" altLang="ja-JP" sz="4800" dirty="0">
                <a:latin typeface="メイリオ" panose="020B0604030504040204" pitchFamily="50" charset="-128"/>
                <a:ea typeface="メイリオ" panose="020B0604030504040204" pitchFamily="50" charset="-128"/>
              </a:rPr>
              <a:t/>
            </a:r>
            <a:br>
              <a:rPr lang="en-US" altLang="ja-JP" sz="4800" dirty="0">
                <a:latin typeface="メイリオ" panose="020B0604030504040204" pitchFamily="50" charset="-128"/>
                <a:ea typeface="メイリオ" panose="020B0604030504040204" pitchFamily="50" charset="-128"/>
              </a:rPr>
            </a:br>
            <a:r>
              <a:rPr lang="ja-JP" altLang="en-US" sz="4800" dirty="0"/>
              <a:t>運行情報と歩行</a:t>
            </a:r>
            <a:r>
              <a:rPr lang="ja-JP" altLang="en-US" sz="4800" dirty="0" smtClean="0"/>
              <a:t>情報の統合</a:t>
            </a:r>
            <a:endParaRPr kumimoji="1" lang="ja-JP" altLang="en-US" sz="4800" dirty="0">
              <a:latin typeface="メイリオ" panose="020B0604030504040204" pitchFamily="50" charset="-128"/>
              <a:ea typeface="メイリオ" panose="020B0604030504040204" pitchFamily="50" charset="-128"/>
            </a:endParaRPr>
          </a:p>
        </p:txBody>
      </p:sp>
      <p:sp>
        <p:nvSpPr>
          <p:cNvPr id="3" name="サブタイトル 2"/>
          <p:cNvSpPr>
            <a:spLocks noGrp="1"/>
          </p:cNvSpPr>
          <p:nvPr>
            <p:ph type="subTitle" idx="1"/>
          </p:nvPr>
        </p:nvSpPr>
        <p:spPr>
          <a:xfrm>
            <a:off x="825038" y="4509120"/>
            <a:ext cx="7543800" cy="1143000"/>
          </a:xfrm>
        </p:spPr>
        <p:txBody>
          <a:bodyPr>
            <a:noAutofit/>
          </a:bodyPr>
          <a:lstStyle/>
          <a:p>
            <a:r>
              <a:rPr lang="ja-JP" altLang="en-US" dirty="0" smtClean="0">
                <a:solidFill>
                  <a:schemeClr val="tx1"/>
                </a:solidFill>
                <a:latin typeface="メイリオ" panose="020B0604030504040204" pitchFamily="50" charset="-128"/>
                <a:ea typeface="メイリオ" panose="020B0604030504040204" pitchFamily="50" charset="-128"/>
              </a:rPr>
              <a:t>指導教員：鷹野 </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孝</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典 准教授</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学籍番号：</a:t>
            </a:r>
            <a:r>
              <a:rPr lang="en-US" altLang="ja-JP" dirty="0" smtClean="0">
                <a:solidFill>
                  <a:schemeClr val="tx1"/>
                </a:solidFill>
                <a:latin typeface="メイリオ" panose="020B0604030504040204" pitchFamily="50" charset="-128"/>
                <a:ea typeface="メイリオ" panose="020B0604030504040204" pitchFamily="50" charset="-128"/>
              </a:rPr>
              <a:t>1321083</a:t>
            </a:r>
          </a:p>
          <a:p>
            <a:r>
              <a:rPr kumimoji="1" lang="ja-JP" altLang="en-US" dirty="0" smtClean="0">
                <a:solidFill>
                  <a:schemeClr val="tx1"/>
                </a:solidFill>
                <a:latin typeface="メイリオ" panose="020B0604030504040204" pitchFamily="50" charset="-128"/>
                <a:ea typeface="メイリオ" panose="020B0604030504040204" pitchFamily="50" charset="-128"/>
              </a:rPr>
              <a:t>氏名：梅谷 大樹</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2854191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歩行推薦の</a:t>
            </a:r>
            <a:r>
              <a:rPr lang="ja-JP" altLang="en-US" dirty="0" smtClean="0">
                <a:latin typeface="メイリオ" panose="020B0604030504040204" pitchFamily="50" charset="-128"/>
                <a:ea typeface="メイリオ" panose="020B0604030504040204" pitchFamily="50" charset="-128"/>
              </a:rPr>
              <a:t>例</a:t>
            </a:r>
            <a:r>
              <a:rPr lang="en-US" altLang="ja-JP" dirty="0" smtClean="0">
                <a:latin typeface="メイリオ" panose="020B0604030504040204" pitchFamily="50" charset="-128"/>
                <a:ea typeface="メイリオ" panose="020B0604030504040204" pitchFamily="50" charset="-128"/>
              </a:rPr>
              <a:t>1-2</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10</a:t>
            </a:fld>
            <a:endParaRPr kumimoji="1" lang="ja-JP" altLang="en-US" sz="24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8778" y="2123883"/>
            <a:ext cx="946250" cy="784509"/>
          </a:xfrm>
          <a:prstGeom prst="rect">
            <a:avLst/>
          </a:prstGeom>
        </p:spPr>
      </p:pic>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5722" y="2123175"/>
            <a:ext cx="946250" cy="784509"/>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5722" y="3932588"/>
            <a:ext cx="946250" cy="784509"/>
          </a:xfrm>
          <a:prstGeom prst="rect">
            <a:avLst/>
          </a:prstGeom>
        </p:spPr>
      </p:pic>
      <p:cxnSp>
        <p:nvCxnSpPr>
          <p:cNvPr id="10" name="直線矢印コネクタ 9"/>
          <p:cNvCxnSpPr>
            <a:stCxn id="6" idx="3"/>
            <a:endCxn id="7" idx="1"/>
          </p:cNvCxnSpPr>
          <p:nvPr/>
        </p:nvCxnSpPr>
        <p:spPr>
          <a:xfrm flipV="1">
            <a:off x="4705028" y="2515430"/>
            <a:ext cx="1740694" cy="70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6855370" y="3146929"/>
            <a:ext cx="0" cy="58363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4769220" y="2790340"/>
            <a:ext cx="1557242" cy="153077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5129441" y="2136158"/>
            <a:ext cx="768789" cy="369332"/>
          </a:xfrm>
          <a:prstGeom prst="rect">
            <a:avLst/>
          </a:prstGeom>
          <a:noFill/>
        </p:spPr>
        <p:txBody>
          <a:bodyPr wrap="square" rtlCol="0">
            <a:spAutoFit/>
          </a:bodyPr>
          <a:lstStyle/>
          <a:p>
            <a:r>
              <a:rPr kumimoji="1" lang="en-US" altLang="ja-JP" dirty="0" smtClean="0"/>
              <a:t>1.5km</a:t>
            </a:r>
            <a:endParaRPr kumimoji="1" lang="ja-JP" altLang="en-US" dirty="0"/>
          </a:p>
        </p:txBody>
      </p:sp>
      <p:sp>
        <p:nvSpPr>
          <p:cNvPr id="18" name="テキスト ボックス 17"/>
          <p:cNvSpPr txBox="1"/>
          <p:nvPr/>
        </p:nvSpPr>
        <p:spPr>
          <a:xfrm>
            <a:off x="7088599" y="3187026"/>
            <a:ext cx="936104" cy="369332"/>
          </a:xfrm>
          <a:prstGeom prst="rect">
            <a:avLst/>
          </a:prstGeom>
          <a:noFill/>
        </p:spPr>
        <p:txBody>
          <a:bodyPr wrap="square" rtlCol="0">
            <a:spAutoFit/>
          </a:bodyPr>
          <a:lstStyle/>
          <a:p>
            <a:r>
              <a:rPr kumimoji="1" lang="en-US" altLang="ja-JP" dirty="0" smtClean="0"/>
              <a:t>950m</a:t>
            </a:r>
            <a:endParaRPr kumimoji="1" lang="ja-JP" altLang="en-US" dirty="0"/>
          </a:p>
        </p:txBody>
      </p:sp>
      <p:sp>
        <p:nvSpPr>
          <p:cNvPr id="19" name="テキスト ボックス 18"/>
          <p:cNvSpPr txBox="1"/>
          <p:nvPr/>
        </p:nvSpPr>
        <p:spPr>
          <a:xfrm>
            <a:off x="4729575" y="3654309"/>
            <a:ext cx="799732" cy="378946"/>
          </a:xfrm>
          <a:prstGeom prst="rect">
            <a:avLst/>
          </a:prstGeom>
          <a:noFill/>
        </p:spPr>
        <p:txBody>
          <a:bodyPr wrap="square" rtlCol="0">
            <a:spAutoFit/>
          </a:bodyPr>
          <a:lstStyle/>
          <a:p>
            <a:r>
              <a:rPr kumimoji="1" lang="en-US" altLang="ja-JP" dirty="0" smtClean="0"/>
              <a:t>1.7km</a:t>
            </a:r>
            <a:endParaRPr kumimoji="1" lang="ja-JP" altLang="en-US" dirty="0"/>
          </a:p>
        </p:txBody>
      </p:sp>
      <p:sp>
        <p:nvSpPr>
          <p:cNvPr id="20" name="テキスト ボックス 19"/>
          <p:cNvSpPr txBox="1"/>
          <p:nvPr/>
        </p:nvSpPr>
        <p:spPr>
          <a:xfrm>
            <a:off x="6466125" y="2844764"/>
            <a:ext cx="1169493" cy="369332"/>
          </a:xfrm>
          <a:prstGeom prst="rect">
            <a:avLst/>
          </a:prstGeom>
          <a:noFill/>
        </p:spPr>
        <p:txBody>
          <a:bodyPr wrap="square" rtlCol="0">
            <a:spAutoFit/>
          </a:bodyPr>
          <a:lstStyle/>
          <a:p>
            <a:r>
              <a:rPr kumimoji="1" lang="ja-JP" altLang="en-US" dirty="0" smtClean="0"/>
              <a:t>乗換駅</a:t>
            </a:r>
            <a:endParaRPr kumimoji="1" lang="en-US" altLang="ja-JP" dirty="0" smtClean="0"/>
          </a:p>
        </p:txBody>
      </p:sp>
      <p:sp>
        <p:nvSpPr>
          <p:cNvPr id="21" name="テキスト ボックス 20"/>
          <p:cNvSpPr txBox="1"/>
          <p:nvPr/>
        </p:nvSpPr>
        <p:spPr>
          <a:xfrm>
            <a:off x="3889577" y="2841188"/>
            <a:ext cx="594696" cy="369332"/>
          </a:xfrm>
          <a:prstGeom prst="rect">
            <a:avLst/>
          </a:prstGeom>
          <a:noFill/>
        </p:spPr>
        <p:txBody>
          <a:bodyPr wrap="square" rtlCol="0">
            <a:spAutoFit/>
          </a:bodyPr>
          <a:lstStyle/>
          <a:p>
            <a:r>
              <a:rPr kumimoji="1" lang="en-US" altLang="ja-JP" dirty="0"/>
              <a:t>B</a:t>
            </a:r>
            <a:r>
              <a:rPr kumimoji="1" lang="ja-JP" altLang="en-US" dirty="0" smtClean="0"/>
              <a:t>駅</a:t>
            </a:r>
            <a:endParaRPr kumimoji="1" lang="en-US" altLang="ja-JP" dirty="0" smtClean="0"/>
          </a:p>
        </p:txBody>
      </p:sp>
      <p:sp>
        <p:nvSpPr>
          <p:cNvPr id="22" name="テキスト ボックス 21"/>
          <p:cNvSpPr txBox="1"/>
          <p:nvPr/>
        </p:nvSpPr>
        <p:spPr>
          <a:xfrm>
            <a:off x="6569910" y="4633395"/>
            <a:ext cx="616319" cy="369332"/>
          </a:xfrm>
          <a:prstGeom prst="rect">
            <a:avLst/>
          </a:prstGeom>
          <a:noFill/>
        </p:spPr>
        <p:txBody>
          <a:bodyPr wrap="square" rtlCol="0">
            <a:spAutoFit/>
          </a:bodyPr>
          <a:lstStyle/>
          <a:p>
            <a:r>
              <a:rPr kumimoji="1" lang="en-US" altLang="ja-JP" dirty="0" smtClean="0"/>
              <a:t>C</a:t>
            </a:r>
            <a:r>
              <a:rPr kumimoji="1" lang="ja-JP" altLang="en-US" dirty="0" smtClean="0"/>
              <a:t>駅</a:t>
            </a:r>
            <a:endParaRPr kumimoji="1" lang="en-US" altLang="ja-JP" dirty="0" smtClean="0"/>
          </a:p>
        </p:txBody>
      </p:sp>
      <p:sp>
        <p:nvSpPr>
          <p:cNvPr id="11" name="テキスト ボックス 10"/>
          <p:cNvSpPr txBox="1"/>
          <p:nvPr/>
        </p:nvSpPr>
        <p:spPr>
          <a:xfrm>
            <a:off x="3301433" y="1844597"/>
            <a:ext cx="1860939" cy="369332"/>
          </a:xfrm>
          <a:prstGeom prst="rect">
            <a:avLst/>
          </a:prstGeom>
          <a:noFill/>
        </p:spPr>
        <p:txBody>
          <a:bodyPr wrap="square" rtlCol="0">
            <a:spAutoFit/>
          </a:bodyPr>
          <a:lstStyle/>
          <a:p>
            <a:r>
              <a:rPr kumimoji="1" lang="en-US" altLang="ja-JP" dirty="0" smtClean="0"/>
              <a:t>12:10</a:t>
            </a:r>
            <a:r>
              <a:rPr kumimoji="1" lang="ja-JP" altLang="en-US" dirty="0" smtClean="0"/>
              <a:t>着 </a:t>
            </a:r>
            <a:r>
              <a:rPr kumimoji="1" lang="en-US" altLang="ja-JP" dirty="0" smtClean="0"/>
              <a:t>12:14</a:t>
            </a:r>
            <a:r>
              <a:rPr kumimoji="1" lang="ja-JP" altLang="en-US" dirty="0" smtClean="0"/>
              <a:t>発</a:t>
            </a:r>
            <a:endParaRPr kumimoji="1" lang="ja-JP" altLang="en-US" dirty="0"/>
          </a:p>
        </p:txBody>
      </p:sp>
      <p:sp>
        <p:nvSpPr>
          <p:cNvPr id="14" name="テキスト ボックス 13"/>
          <p:cNvSpPr txBox="1"/>
          <p:nvPr/>
        </p:nvSpPr>
        <p:spPr>
          <a:xfrm>
            <a:off x="5968292" y="1839364"/>
            <a:ext cx="1901109" cy="369332"/>
          </a:xfrm>
          <a:prstGeom prst="rect">
            <a:avLst/>
          </a:prstGeom>
          <a:noFill/>
        </p:spPr>
        <p:txBody>
          <a:bodyPr wrap="square" rtlCol="0">
            <a:spAutoFit/>
          </a:bodyPr>
          <a:lstStyle/>
          <a:p>
            <a:r>
              <a:rPr kumimoji="1" lang="en-US" altLang="ja-JP" dirty="0" smtClean="0"/>
              <a:t>12:17</a:t>
            </a:r>
            <a:r>
              <a:rPr kumimoji="1" lang="ja-JP" altLang="en-US" dirty="0"/>
              <a:t>着</a:t>
            </a:r>
            <a:r>
              <a:rPr kumimoji="1" lang="ja-JP" altLang="en-US" dirty="0" smtClean="0"/>
              <a:t> </a:t>
            </a:r>
            <a:r>
              <a:rPr kumimoji="1" lang="en-US" altLang="ja-JP" dirty="0" smtClean="0"/>
              <a:t>12:23</a:t>
            </a:r>
            <a:r>
              <a:rPr kumimoji="1" lang="ja-JP" altLang="en-US" dirty="0"/>
              <a:t>発</a:t>
            </a:r>
          </a:p>
        </p:txBody>
      </p:sp>
      <p:sp>
        <p:nvSpPr>
          <p:cNvPr id="16" name="テキスト ボックス 15"/>
          <p:cNvSpPr txBox="1"/>
          <p:nvPr/>
        </p:nvSpPr>
        <p:spPr>
          <a:xfrm>
            <a:off x="6423491" y="3705496"/>
            <a:ext cx="1039043" cy="369332"/>
          </a:xfrm>
          <a:prstGeom prst="rect">
            <a:avLst/>
          </a:prstGeom>
          <a:noFill/>
        </p:spPr>
        <p:txBody>
          <a:bodyPr wrap="square" rtlCol="0">
            <a:spAutoFit/>
          </a:bodyPr>
          <a:lstStyle/>
          <a:p>
            <a:r>
              <a:rPr kumimoji="1" lang="en-US" altLang="ja-JP" dirty="0" smtClean="0"/>
              <a:t>12:25</a:t>
            </a:r>
            <a:r>
              <a:rPr kumimoji="1" lang="ja-JP" altLang="en-US" dirty="0" smtClean="0"/>
              <a:t>着</a:t>
            </a:r>
            <a:endParaRPr kumimoji="1" lang="ja-JP" altLang="en-US" dirty="0"/>
          </a:p>
        </p:txBody>
      </p:sp>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6697" y="2130264"/>
            <a:ext cx="946250" cy="784509"/>
          </a:xfrm>
          <a:prstGeom prst="rect">
            <a:avLst/>
          </a:prstGeom>
        </p:spPr>
      </p:pic>
      <p:cxnSp>
        <p:nvCxnSpPr>
          <p:cNvPr id="34" name="直線矢印コネクタ 33"/>
          <p:cNvCxnSpPr>
            <a:stCxn id="32" idx="3"/>
            <a:endCxn id="6" idx="1"/>
          </p:cNvCxnSpPr>
          <p:nvPr/>
        </p:nvCxnSpPr>
        <p:spPr>
          <a:xfrm flipV="1">
            <a:off x="1892947" y="2516138"/>
            <a:ext cx="1865831" cy="638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905620" y="1874948"/>
            <a:ext cx="1028404" cy="369332"/>
          </a:xfrm>
          <a:prstGeom prst="rect">
            <a:avLst/>
          </a:prstGeom>
          <a:noFill/>
        </p:spPr>
        <p:txBody>
          <a:bodyPr wrap="square" rtlCol="0">
            <a:spAutoFit/>
          </a:bodyPr>
          <a:lstStyle/>
          <a:p>
            <a:r>
              <a:rPr kumimoji="1" lang="en-US" altLang="ja-JP" dirty="0" smtClean="0"/>
              <a:t>12:02</a:t>
            </a:r>
            <a:r>
              <a:rPr kumimoji="1" lang="ja-JP" altLang="en-US" dirty="0" smtClean="0"/>
              <a:t>発</a:t>
            </a:r>
            <a:endParaRPr kumimoji="1" lang="ja-JP" altLang="en-US" dirty="0"/>
          </a:p>
        </p:txBody>
      </p:sp>
      <p:sp>
        <p:nvSpPr>
          <p:cNvPr id="38" name="テキスト ボックス 37"/>
          <p:cNvSpPr txBox="1"/>
          <p:nvPr/>
        </p:nvSpPr>
        <p:spPr>
          <a:xfrm>
            <a:off x="1043802" y="2844764"/>
            <a:ext cx="890222" cy="369332"/>
          </a:xfrm>
          <a:prstGeom prst="rect">
            <a:avLst/>
          </a:prstGeom>
          <a:noFill/>
        </p:spPr>
        <p:txBody>
          <a:bodyPr wrap="square" rtlCol="0">
            <a:spAutoFit/>
          </a:bodyPr>
          <a:lstStyle/>
          <a:p>
            <a:r>
              <a:rPr kumimoji="1" lang="en-US" altLang="ja-JP" dirty="0" smtClean="0"/>
              <a:t>A</a:t>
            </a:r>
            <a:r>
              <a:rPr kumimoji="1" lang="ja-JP" altLang="en-US" dirty="0" smtClean="0"/>
              <a:t>駅</a:t>
            </a:r>
            <a:endParaRPr kumimoji="1" lang="ja-JP" altLang="en-US" dirty="0"/>
          </a:p>
        </p:txBody>
      </p:sp>
      <p:sp>
        <p:nvSpPr>
          <p:cNvPr id="45" name="テキスト ボックス 44"/>
          <p:cNvSpPr txBox="1"/>
          <p:nvPr/>
        </p:nvSpPr>
        <p:spPr>
          <a:xfrm>
            <a:off x="547029" y="3738036"/>
            <a:ext cx="4557027" cy="2246769"/>
          </a:xfrm>
          <a:prstGeom prst="rect">
            <a:avLst/>
          </a:prstGeom>
          <a:noFill/>
        </p:spPr>
        <p:txBody>
          <a:bodyPr wrap="square" rtlCol="0">
            <a:spAutoFit/>
          </a:bodyPr>
          <a:lstStyle/>
          <a:p>
            <a:r>
              <a:rPr kumimoji="1" lang="ja-JP" altLang="en-US" sz="2000" dirty="0" smtClean="0"/>
              <a:t>ユーザの条件：</a:t>
            </a:r>
            <a:r>
              <a:rPr kumimoji="1" lang="en-US" altLang="ja-JP" sz="2000" dirty="0" smtClean="0"/>
              <a:t>2km</a:t>
            </a:r>
            <a:r>
              <a:rPr kumimoji="1" lang="ja-JP" altLang="en-US" sz="2000" dirty="0"/>
              <a:t>以内</a:t>
            </a:r>
            <a:r>
              <a:rPr kumimoji="1" lang="ja-JP" altLang="en-US" sz="2000" dirty="0" smtClean="0"/>
              <a:t>なら歩く</a:t>
            </a:r>
            <a:endParaRPr kumimoji="1" lang="en-US" altLang="ja-JP" sz="2000" dirty="0" smtClean="0"/>
          </a:p>
          <a:p>
            <a:endParaRPr kumimoji="1" lang="en-US" altLang="ja-JP" sz="2000" dirty="0"/>
          </a:p>
          <a:p>
            <a:r>
              <a:rPr kumimoji="1" lang="en-US" altLang="ja-JP" sz="2000" dirty="0" smtClean="0"/>
              <a:t>B</a:t>
            </a:r>
            <a:r>
              <a:rPr kumimoji="1" lang="ja-JP" altLang="en-US" sz="2000" dirty="0" smtClean="0"/>
              <a:t>→乗換→</a:t>
            </a:r>
            <a:r>
              <a:rPr kumimoji="1" lang="en-US" altLang="ja-JP" sz="2000" dirty="0" smtClean="0"/>
              <a:t>C</a:t>
            </a:r>
            <a:r>
              <a:rPr kumimoji="1" lang="ja-JP" altLang="en-US" sz="2000" dirty="0" smtClean="0"/>
              <a:t>時間</a:t>
            </a:r>
            <a:r>
              <a:rPr kumimoji="1" lang="en-US" altLang="ja-JP" sz="2000" dirty="0" smtClean="0"/>
              <a:t>10</a:t>
            </a:r>
            <a:r>
              <a:rPr kumimoji="1" lang="ja-JP" altLang="en-US" sz="2000" dirty="0" smtClean="0"/>
              <a:t>分，距離</a:t>
            </a:r>
            <a:r>
              <a:rPr kumimoji="1" lang="en-US" altLang="ja-JP" sz="2000" dirty="0" smtClean="0"/>
              <a:t>2km</a:t>
            </a:r>
          </a:p>
          <a:p>
            <a:r>
              <a:rPr kumimoji="1" lang="ja-JP" altLang="en-US" sz="2000" dirty="0" smtClean="0"/>
              <a:t>電車のみの場合は</a:t>
            </a:r>
            <a:r>
              <a:rPr kumimoji="1" lang="en-US" altLang="ja-JP" sz="2000" dirty="0" smtClean="0"/>
              <a:t>23</a:t>
            </a:r>
            <a:r>
              <a:rPr kumimoji="1" lang="ja-JP" altLang="en-US" sz="2000" dirty="0" smtClean="0"/>
              <a:t>分かかる</a:t>
            </a:r>
            <a:endParaRPr kumimoji="1" lang="en-US" altLang="ja-JP" sz="2000" dirty="0" smtClean="0"/>
          </a:p>
          <a:p>
            <a:endParaRPr kumimoji="1" lang="en-US" altLang="ja-JP" sz="2000" dirty="0" smtClean="0"/>
          </a:p>
          <a:p>
            <a:r>
              <a:rPr kumimoji="1" lang="en-US" altLang="ja-JP" sz="2000" dirty="0" smtClean="0"/>
              <a:t>B</a:t>
            </a:r>
            <a:r>
              <a:rPr kumimoji="1" lang="ja-JP" altLang="en-US" sz="2000" dirty="0" smtClean="0"/>
              <a:t>→</a:t>
            </a:r>
            <a:r>
              <a:rPr kumimoji="1" lang="en-US" altLang="ja-JP" sz="2000" dirty="0" smtClean="0"/>
              <a:t>C</a:t>
            </a:r>
            <a:r>
              <a:rPr kumimoji="1" lang="ja-JP" altLang="en-US" sz="2000" dirty="0" smtClean="0"/>
              <a:t>の時間</a:t>
            </a:r>
            <a:r>
              <a:rPr kumimoji="1" lang="en-US" altLang="ja-JP" sz="2000" dirty="0" smtClean="0"/>
              <a:t>20</a:t>
            </a:r>
            <a:r>
              <a:rPr kumimoji="1" lang="ja-JP" altLang="en-US" sz="2000" dirty="0" smtClean="0"/>
              <a:t>分，距離</a:t>
            </a:r>
            <a:r>
              <a:rPr kumimoji="1" lang="en-US" altLang="ja-JP" sz="2000" dirty="0" smtClean="0"/>
              <a:t>1.7km</a:t>
            </a:r>
          </a:p>
          <a:p>
            <a:r>
              <a:rPr kumimoji="1" lang="en-US" altLang="ja-JP" sz="2000" dirty="0" smtClean="0"/>
              <a:t>B</a:t>
            </a:r>
            <a:r>
              <a:rPr kumimoji="1" lang="ja-JP" altLang="en-US" sz="2000" dirty="0" smtClean="0"/>
              <a:t>駅から歩く場合は</a:t>
            </a:r>
            <a:r>
              <a:rPr kumimoji="1" lang="en-US" altLang="ja-JP" sz="2000" dirty="0" smtClean="0"/>
              <a:t>33</a:t>
            </a:r>
            <a:r>
              <a:rPr kumimoji="1" lang="ja-JP" altLang="en-US" sz="2000" dirty="0" smtClean="0"/>
              <a:t>分かかる</a:t>
            </a:r>
            <a:endParaRPr kumimoji="1" lang="en-US" altLang="ja-JP" sz="2000" dirty="0" smtClean="0"/>
          </a:p>
        </p:txBody>
      </p:sp>
      <p:sp>
        <p:nvSpPr>
          <p:cNvPr id="62" name="テキスト ボックス 61"/>
          <p:cNvSpPr txBox="1"/>
          <p:nvPr/>
        </p:nvSpPr>
        <p:spPr>
          <a:xfrm>
            <a:off x="7434037" y="5025240"/>
            <a:ext cx="1181331" cy="923330"/>
          </a:xfrm>
          <a:prstGeom prst="rect">
            <a:avLst/>
          </a:prstGeom>
          <a:noFill/>
        </p:spPr>
        <p:txBody>
          <a:bodyPr wrap="square" rtlCol="0">
            <a:spAutoFit/>
          </a:bodyPr>
          <a:lstStyle/>
          <a:p>
            <a:pPr>
              <a:lnSpc>
                <a:spcPct val="150000"/>
              </a:lnSpc>
            </a:pPr>
            <a:r>
              <a:rPr kumimoji="1" lang="ja-JP" altLang="en-US" dirty="0" smtClean="0"/>
              <a:t>鉄道移動</a:t>
            </a:r>
            <a:endParaRPr kumimoji="1" lang="en-US" altLang="ja-JP" dirty="0" smtClean="0"/>
          </a:p>
          <a:p>
            <a:pPr>
              <a:lnSpc>
                <a:spcPct val="150000"/>
              </a:lnSpc>
            </a:pPr>
            <a:r>
              <a:rPr kumimoji="1" lang="ja-JP" altLang="en-US" dirty="0" smtClean="0"/>
              <a:t>歩行移動</a:t>
            </a:r>
            <a:endParaRPr kumimoji="1" lang="ja-JP" altLang="en-US" dirty="0"/>
          </a:p>
        </p:txBody>
      </p:sp>
      <p:cxnSp>
        <p:nvCxnSpPr>
          <p:cNvPr id="63" name="直線矢印コネクタ 62"/>
          <p:cNvCxnSpPr/>
          <p:nvPr/>
        </p:nvCxnSpPr>
        <p:spPr>
          <a:xfrm>
            <a:off x="6855370" y="5311208"/>
            <a:ext cx="569974" cy="161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a:off x="6878069" y="5733256"/>
            <a:ext cx="538295"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V="1">
            <a:off x="1892308" y="2712418"/>
            <a:ext cx="1866470" cy="638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000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歩行推薦の例</a:t>
            </a:r>
            <a:r>
              <a:rPr lang="en-US" altLang="ja-JP" dirty="0" smtClean="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34022" y="1859244"/>
            <a:ext cx="7543800" cy="1871298"/>
          </a:xfrm>
        </p:spPr>
        <p:txBody>
          <a:bodyPr>
            <a:normAutofit/>
          </a:bodyPr>
          <a:lstStyle/>
          <a:p>
            <a:pPr marL="271463" indent="-271463">
              <a:lnSpc>
                <a:spcPct val="100000"/>
              </a:lnSpc>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目的地が最終駅より手前にあった場合，通過地点から目的地までの歩行経路を推薦する．</a:t>
            </a:r>
            <a:endParaRPr kumimoji="1" lang="en-US" altLang="ja-JP" sz="22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a:xfrm>
            <a:off x="7433210" y="6381328"/>
            <a:ext cx="984019" cy="476672"/>
          </a:xfrm>
        </p:spPr>
        <p:txBody>
          <a:bodyPr/>
          <a:lstStyle/>
          <a:p>
            <a:fld id="{DD5277CD-FC43-488C-8F46-3B9FAD93CC08}" type="slidenum">
              <a:rPr kumimoji="1" lang="ja-JP" altLang="en-US" sz="2400" smtClean="0"/>
              <a:t>11</a:t>
            </a:fld>
            <a:endParaRPr kumimoji="1" lang="ja-JP" altLang="en-US" sz="24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485" y="3056828"/>
            <a:ext cx="977763" cy="810457"/>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2134" y="3119723"/>
            <a:ext cx="901884" cy="747562"/>
          </a:xfrm>
          <a:prstGeom prst="rect">
            <a:avLst/>
          </a:prstGeom>
        </p:spPr>
      </p:pic>
      <p:cxnSp>
        <p:nvCxnSpPr>
          <p:cNvPr id="9" name="直線矢印コネクタ 8"/>
          <p:cNvCxnSpPr>
            <a:endCxn id="37" idx="0"/>
          </p:cNvCxnSpPr>
          <p:nvPr/>
        </p:nvCxnSpPr>
        <p:spPr>
          <a:xfrm>
            <a:off x="5925213" y="3650091"/>
            <a:ext cx="796939" cy="124173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1771465" y="3363408"/>
            <a:ext cx="3158769" cy="1260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702883" y="3792541"/>
            <a:ext cx="1111257" cy="369332"/>
          </a:xfrm>
          <a:prstGeom prst="rect">
            <a:avLst/>
          </a:prstGeom>
          <a:noFill/>
        </p:spPr>
        <p:txBody>
          <a:bodyPr wrap="square" rtlCol="0">
            <a:spAutoFit/>
          </a:bodyPr>
          <a:lstStyle/>
          <a:p>
            <a:r>
              <a:rPr kumimoji="1" lang="ja-JP" altLang="en-US" dirty="0" smtClean="0"/>
              <a:t>開始地点</a:t>
            </a:r>
            <a:endParaRPr kumimoji="1" lang="ja-JP" altLang="en-US" dirty="0"/>
          </a:p>
        </p:txBody>
      </p:sp>
      <p:sp>
        <p:nvSpPr>
          <p:cNvPr id="14" name="テキスト ボックス 13"/>
          <p:cNvSpPr txBox="1"/>
          <p:nvPr/>
        </p:nvSpPr>
        <p:spPr>
          <a:xfrm>
            <a:off x="7156835" y="3792541"/>
            <a:ext cx="1079025" cy="369332"/>
          </a:xfrm>
          <a:prstGeom prst="rect">
            <a:avLst/>
          </a:prstGeom>
          <a:noFill/>
        </p:spPr>
        <p:txBody>
          <a:bodyPr wrap="square" rtlCol="0">
            <a:spAutoFit/>
          </a:bodyPr>
          <a:lstStyle/>
          <a:p>
            <a:r>
              <a:rPr kumimoji="1" lang="ja-JP" altLang="en-US" dirty="0" smtClean="0"/>
              <a:t>最終</a:t>
            </a:r>
            <a:r>
              <a:rPr kumimoji="1" lang="ja-JP" altLang="en-US" dirty="0"/>
              <a:t>駅</a:t>
            </a:r>
          </a:p>
        </p:txBody>
      </p:sp>
      <p:sp>
        <p:nvSpPr>
          <p:cNvPr id="32" name="テキスト ボックス 31"/>
          <p:cNvSpPr txBox="1"/>
          <p:nvPr/>
        </p:nvSpPr>
        <p:spPr>
          <a:xfrm>
            <a:off x="4883088" y="3792541"/>
            <a:ext cx="1113619" cy="369332"/>
          </a:xfrm>
          <a:prstGeom prst="rect">
            <a:avLst/>
          </a:prstGeom>
          <a:noFill/>
        </p:spPr>
        <p:txBody>
          <a:bodyPr wrap="square" rtlCol="0">
            <a:spAutoFit/>
          </a:bodyPr>
          <a:lstStyle/>
          <a:p>
            <a:r>
              <a:rPr kumimoji="1" lang="ja-JP" altLang="en-US" dirty="0" smtClean="0"/>
              <a:t>通過</a:t>
            </a:r>
            <a:r>
              <a:rPr kumimoji="1" lang="ja-JP" altLang="en-US" dirty="0"/>
              <a:t>地点</a:t>
            </a:r>
          </a:p>
        </p:txBody>
      </p:sp>
      <p:cxnSp>
        <p:nvCxnSpPr>
          <p:cNvPr id="19" name="直線矢印コネクタ 18"/>
          <p:cNvCxnSpPr/>
          <p:nvPr/>
        </p:nvCxnSpPr>
        <p:spPr>
          <a:xfrm>
            <a:off x="5928780" y="3342803"/>
            <a:ext cx="1273354" cy="1884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14" idx="1"/>
            <a:endCxn id="37" idx="0"/>
          </p:cNvCxnSpPr>
          <p:nvPr/>
        </p:nvCxnSpPr>
        <p:spPr>
          <a:xfrm flipH="1">
            <a:off x="6722152" y="3977207"/>
            <a:ext cx="434683" cy="9146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1017" y="3069432"/>
            <a:ext cx="977763" cy="810457"/>
          </a:xfrm>
          <a:prstGeom prst="rect">
            <a:avLst/>
          </a:prstGeom>
        </p:spPr>
      </p:pic>
      <p:pic>
        <p:nvPicPr>
          <p:cNvPr id="37" name="図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6608" y="4891826"/>
            <a:ext cx="791088" cy="791088"/>
          </a:xfrm>
          <a:prstGeom prst="rect">
            <a:avLst/>
          </a:prstGeom>
        </p:spPr>
      </p:pic>
      <p:cxnSp>
        <p:nvCxnSpPr>
          <p:cNvPr id="40" name="直線矢印コネクタ 39"/>
          <p:cNvCxnSpPr/>
          <p:nvPr/>
        </p:nvCxnSpPr>
        <p:spPr>
          <a:xfrm>
            <a:off x="1814140" y="3627726"/>
            <a:ext cx="3102363" cy="2236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a:off x="806911" y="4728844"/>
            <a:ext cx="569974" cy="161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a:off x="822751" y="4982382"/>
            <a:ext cx="538295"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1370026" y="4577458"/>
            <a:ext cx="1505405" cy="646331"/>
          </a:xfrm>
          <a:prstGeom prst="rect">
            <a:avLst/>
          </a:prstGeom>
          <a:noFill/>
        </p:spPr>
        <p:txBody>
          <a:bodyPr wrap="square" rtlCol="0">
            <a:spAutoFit/>
          </a:bodyPr>
          <a:lstStyle/>
          <a:p>
            <a:r>
              <a:rPr kumimoji="1" lang="ja-JP" altLang="en-US" dirty="0" smtClean="0"/>
              <a:t>鉄道移動</a:t>
            </a:r>
            <a:endParaRPr kumimoji="1" lang="en-US" altLang="ja-JP" dirty="0" smtClean="0"/>
          </a:p>
          <a:p>
            <a:r>
              <a:rPr kumimoji="1" lang="ja-JP" altLang="en-US" dirty="0"/>
              <a:t>歩</a:t>
            </a:r>
            <a:r>
              <a:rPr kumimoji="1" lang="ja-JP" altLang="en-US" dirty="0" smtClean="0"/>
              <a:t>行移動</a:t>
            </a:r>
            <a:endParaRPr kumimoji="1" lang="ja-JP" altLang="en-US" dirty="0"/>
          </a:p>
        </p:txBody>
      </p:sp>
      <p:sp>
        <p:nvSpPr>
          <p:cNvPr id="5" name="テキスト ボックス 4"/>
          <p:cNvSpPr txBox="1"/>
          <p:nvPr/>
        </p:nvSpPr>
        <p:spPr>
          <a:xfrm>
            <a:off x="6300250" y="5682914"/>
            <a:ext cx="901884" cy="369332"/>
          </a:xfrm>
          <a:prstGeom prst="rect">
            <a:avLst/>
          </a:prstGeom>
          <a:noFill/>
        </p:spPr>
        <p:txBody>
          <a:bodyPr wrap="square" rtlCol="0">
            <a:spAutoFit/>
          </a:bodyPr>
          <a:lstStyle/>
          <a:p>
            <a:r>
              <a:rPr kumimoji="1" lang="ja-JP" altLang="en-US" dirty="0" smtClean="0"/>
              <a:t>目的地</a:t>
            </a:r>
            <a:endParaRPr kumimoji="1" lang="ja-JP" altLang="en-US" dirty="0"/>
          </a:p>
        </p:txBody>
      </p:sp>
    </p:spTree>
    <p:extLst>
      <p:ext uri="{BB962C8B-B14F-4D97-AF65-F5344CB8AC3E}">
        <p14:creationId xmlns:p14="http://schemas.microsoft.com/office/powerpoint/2010/main" val="48850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実装</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59" y="1844824"/>
            <a:ext cx="7543801" cy="4023360"/>
          </a:xfrm>
        </p:spPr>
        <p:txBody>
          <a:bodyPr/>
          <a:lstStyle/>
          <a:p>
            <a:pPr marL="268288" indent="-268288">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rPr>
              <a:t>路線情報、歩行推薦を下記の</a:t>
            </a:r>
            <a:r>
              <a:rPr lang="en-US" altLang="ja-JP" dirty="0" smtClean="0">
                <a:latin typeface="メイリオ" panose="020B0604030504040204" pitchFamily="50" charset="-128"/>
                <a:ea typeface="メイリオ" panose="020B0604030504040204" pitchFamily="50" charset="-128"/>
              </a:rPr>
              <a:t>API</a:t>
            </a:r>
            <a:r>
              <a:rPr lang="ja-JP" altLang="en-US" dirty="0" smtClean="0">
                <a:latin typeface="メイリオ" panose="020B0604030504040204" pitchFamily="50" charset="-128"/>
                <a:ea typeface="メイリオ" panose="020B0604030504040204" pitchFamily="50" charset="-128"/>
              </a:rPr>
              <a:t>を利用して取得．</a:t>
            </a:r>
            <a:endParaRPr lang="en-US" altLang="ja-JP" dirty="0" smtClean="0">
              <a:latin typeface="メイリオ" panose="020B0604030504040204" pitchFamily="50" charset="-128"/>
              <a:ea typeface="メイリオ" panose="020B0604030504040204" pitchFamily="50" charset="-128"/>
            </a:endParaRPr>
          </a:p>
          <a:p>
            <a:pPr marL="714375" indent="-357188">
              <a:buFont typeface="+mj-lt"/>
              <a:buAutoNum type="arabicPeriod"/>
            </a:pPr>
            <a:r>
              <a:rPr lang="en-US" altLang="ja-JP" dirty="0" smtClean="0">
                <a:latin typeface="メイリオ" panose="020B0604030504040204" pitchFamily="50" charset="-128"/>
                <a:ea typeface="メイリオ" panose="020B0604030504040204" pitchFamily="50" charset="-128"/>
              </a:rPr>
              <a:t>Google maps API</a:t>
            </a:r>
          </a:p>
          <a:p>
            <a:pPr marL="1006983" lvl="1" indent="-357188">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rPr>
              <a:t>開始地点から終了地点までの経路と距離を検索．</a:t>
            </a:r>
            <a:endParaRPr lang="en-US" altLang="ja-JP" dirty="0" smtClean="0">
              <a:latin typeface="メイリオ" panose="020B0604030504040204" pitchFamily="50" charset="-128"/>
              <a:ea typeface="メイリオ" panose="020B0604030504040204" pitchFamily="50" charset="-128"/>
            </a:endParaRPr>
          </a:p>
          <a:p>
            <a:pPr marL="1006983" lvl="1" indent="-357188">
              <a:buFont typeface="Wingdings" panose="05000000000000000000" pitchFamily="2" charset="2"/>
              <a:buChar char="Ø"/>
            </a:pPr>
            <a:r>
              <a:rPr lang="en-US" altLang="ja-JP" dirty="0" smtClean="0">
                <a:latin typeface="メイリオ" panose="020B0604030504040204" pitchFamily="50" charset="-128"/>
                <a:ea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rPr>
              <a:t>点間の距離を歩くことで消費されるカロリーを計算．</a:t>
            </a:r>
            <a:endParaRPr lang="en-US" altLang="ja-JP" dirty="0">
              <a:latin typeface="メイリオ" panose="020B0604030504040204" pitchFamily="50" charset="-128"/>
              <a:ea typeface="メイリオ" panose="020B0604030504040204" pitchFamily="50" charset="-128"/>
            </a:endParaRPr>
          </a:p>
          <a:p>
            <a:pPr marL="714375" indent="-357188">
              <a:buFont typeface="+mj-lt"/>
              <a:buAutoNum type="arabicPeriod"/>
            </a:pPr>
            <a:r>
              <a:rPr kumimoji="1" lang="ja-JP" altLang="en-US" dirty="0" smtClean="0">
                <a:latin typeface="メイリオ" panose="020B0604030504040204" pitchFamily="50" charset="-128"/>
                <a:ea typeface="メイリオ" panose="020B0604030504040204" pitchFamily="50" charset="-128"/>
              </a:rPr>
              <a:t>駅すぱあと</a:t>
            </a:r>
            <a:r>
              <a:rPr kumimoji="1" lang="en-US" altLang="ja-JP" dirty="0" smtClean="0">
                <a:latin typeface="メイリオ" panose="020B0604030504040204" pitchFamily="50" charset="-128"/>
                <a:ea typeface="メイリオ" panose="020B0604030504040204" pitchFamily="50" charset="-128"/>
              </a:rPr>
              <a:t>API</a:t>
            </a:r>
          </a:p>
          <a:p>
            <a:pPr marL="1006983" lvl="1" indent="-357188">
              <a:buFont typeface="Wingdings" panose="05000000000000000000" pitchFamily="2" charset="2"/>
              <a:buChar char="Ø"/>
            </a:pPr>
            <a:r>
              <a:rPr kumimoji="1" lang="ja-JP" altLang="en-US" dirty="0" smtClean="0">
                <a:latin typeface="メイリオ" panose="020B0604030504040204" pitchFamily="50" charset="-128"/>
                <a:ea typeface="メイリオ" panose="020B0604030504040204" pitchFamily="50" charset="-128"/>
              </a:rPr>
              <a:t>開始地点と終了地点の駅名を入力して</a:t>
            </a:r>
            <a:r>
              <a:rPr lang="ja-JP" altLang="en-US" dirty="0" smtClean="0">
                <a:latin typeface="メイリオ" panose="020B0604030504040204" pitchFamily="50" charset="-128"/>
                <a:ea typeface="メイリオ" panose="020B0604030504040204" pitchFamily="50" charset="-128"/>
              </a:rPr>
              <a:t>検索結果</a:t>
            </a:r>
            <a:r>
              <a:rPr lang="ja-JP" altLang="en-US" dirty="0">
                <a:latin typeface="メイリオ" panose="020B0604030504040204" pitchFamily="50" charset="-128"/>
                <a:ea typeface="メイリオ" panose="020B0604030504040204" pitchFamily="50" charset="-128"/>
              </a:rPr>
              <a:t>を</a:t>
            </a:r>
            <a:r>
              <a:rPr kumimoji="1" lang="en-US" altLang="ja-JP" dirty="0" smtClean="0">
                <a:latin typeface="メイリオ" panose="020B0604030504040204" pitchFamily="50" charset="-128"/>
                <a:ea typeface="メイリオ" panose="020B0604030504040204" pitchFamily="50" charset="-128"/>
              </a:rPr>
              <a:t>URL</a:t>
            </a:r>
            <a:r>
              <a:rPr kumimoji="1" lang="ja-JP" altLang="en-US" dirty="0" smtClean="0">
                <a:latin typeface="メイリオ" panose="020B0604030504040204" pitchFamily="50" charset="-128"/>
                <a:ea typeface="メイリオ" panose="020B0604030504040204" pitchFamily="50" charset="-128"/>
              </a:rPr>
              <a:t>で表示．</a:t>
            </a:r>
            <a:endParaRPr kumimoji="1" lang="en-US" altLang="ja-JP" dirty="0" smtClean="0">
              <a:latin typeface="メイリオ" panose="020B0604030504040204" pitchFamily="50" charset="-128"/>
              <a:ea typeface="メイリオ" panose="020B0604030504040204" pitchFamily="50" charset="-128"/>
            </a:endParaRPr>
          </a:p>
          <a:p>
            <a:pPr marL="268288" indent="-268288">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rPr>
              <a:t>上記</a:t>
            </a:r>
            <a:r>
              <a:rPr lang="ja-JP" altLang="en-US" dirty="0">
                <a:latin typeface="メイリオ" panose="020B0604030504040204" pitchFamily="50" charset="-128"/>
                <a:ea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rPr>
              <a:t>情報を統合して乗り換え時の歩行推薦をするシステムを実装する．</a:t>
            </a:r>
            <a:endParaRPr lang="en-US" altLang="ja-JP" dirty="0" smtClean="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endParaRPr lang="en-US" altLang="ja-JP" dirty="0">
              <a:latin typeface="メイリオ" panose="020B0604030504040204" pitchFamily="50" charset="-128"/>
              <a:ea typeface="メイリオ" panose="020B0604030504040204" pitchFamily="50" charset="-128"/>
            </a:endParaRPr>
          </a:p>
          <a:p>
            <a:pPr marL="268288" indent="-268288">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endParaRPr>
          </a:p>
          <a:p>
            <a:pPr marL="268288" indent="-268288">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12</a:t>
            </a:fld>
            <a:endParaRPr kumimoji="1" lang="ja-JP" altLang="en-US" sz="2400" dirty="0"/>
          </a:p>
        </p:txBody>
      </p:sp>
    </p:spTree>
    <p:extLst>
      <p:ext uri="{BB962C8B-B14F-4D97-AF65-F5344CB8AC3E}">
        <p14:creationId xmlns:p14="http://schemas.microsoft.com/office/powerpoint/2010/main" val="3526239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実装</a:t>
            </a:r>
            <a:r>
              <a:rPr lang="en-US" altLang="ja-JP" dirty="0" smtClean="0">
                <a:latin typeface="+mn-lt"/>
                <a:ea typeface="メイリオ" panose="020B0604030504040204" pitchFamily="50" charset="-128"/>
              </a:rPr>
              <a:t>1-1</a:t>
            </a:r>
            <a:endParaRPr kumimoji="1" lang="ja-JP" altLang="en-US" dirty="0">
              <a:latin typeface="+mn-lt"/>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271463" indent="-271463">
              <a:buFont typeface="Wingdings" panose="05000000000000000000" pitchFamily="2" charset="2"/>
              <a:buChar char="l"/>
            </a:pPr>
            <a:r>
              <a:rPr lang="en-US" altLang="ja-JP" dirty="0" smtClean="0"/>
              <a:t>Google Maps API</a:t>
            </a:r>
            <a:r>
              <a:rPr lang="ja-JP" altLang="en-US" dirty="0" smtClean="0"/>
              <a:t>の情報を使い</a:t>
            </a:r>
            <a:r>
              <a:rPr lang="en-US" altLang="ja-JP" dirty="0" smtClean="0"/>
              <a:t>2</a:t>
            </a:r>
            <a:r>
              <a:rPr lang="ja-JP" altLang="en-US" dirty="0" smtClean="0"/>
              <a:t>点間のルート案内を行う．</a:t>
            </a:r>
            <a:endParaRPr lang="en-US" altLang="ja-JP" dirty="0" smtClean="0"/>
          </a:p>
          <a:p>
            <a:pPr marL="193167" indent="-285750">
              <a:buFont typeface="Wingdings" panose="05000000000000000000" pitchFamily="2" charset="2"/>
              <a:buChar char="l"/>
            </a:pPr>
            <a:r>
              <a:rPr lang="en-US" altLang="ja-JP" dirty="0" smtClean="0"/>
              <a:t>2</a:t>
            </a:r>
            <a:r>
              <a:rPr lang="ja-JP" altLang="en-US" dirty="0" smtClean="0"/>
              <a:t>点間の移動距離，消費カロリーを計算して表示．</a:t>
            </a:r>
            <a:endParaRPr lang="en-US" altLang="ja-JP" dirty="0" smtClean="0"/>
          </a:p>
          <a:p>
            <a:pPr marL="442913" lvl="1" indent="-242888">
              <a:lnSpc>
                <a:spcPct val="120000"/>
              </a:lnSpc>
              <a:buFont typeface="Wingdings" panose="05000000000000000000" pitchFamily="2" charset="2"/>
              <a:buChar char="Ø"/>
            </a:pPr>
            <a:r>
              <a:rPr lang="ja-JP" altLang="en-US" dirty="0"/>
              <a:t>計算式：消費カロリー</a:t>
            </a:r>
            <a:r>
              <a:rPr lang="en-US" altLang="ja-JP" dirty="0"/>
              <a:t>(kcal)=METs×</a:t>
            </a:r>
            <a:r>
              <a:rPr lang="ja-JP" altLang="en-US" dirty="0"/>
              <a:t>運動時間</a:t>
            </a:r>
            <a:r>
              <a:rPr lang="en-US" altLang="ja-JP" dirty="0"/>
              <a:t>(h)×</a:t>
            </a:r>
            <a:r>
              <a:rPr lang="ja-JP" altLang="en-US" dirty="0"/>
              <a:t>体重</a:t>
            </a:r>
            <a:r>
              <a:rPr lang="en-US" altLang="ja-JP" dirty="0"/>
              <a:t>(kg)×1.05</a:t>
            </a:r>
          </a:p>
          <a:p>
            <a:pPr marL="542925" lvl="1" indent="-157163">
              <a:lnSpc>
                <a:spcPct val="120000"/>
              </a:lnSpc>
              <a:buNone/>
            </a:pPr>
            <a:r>
              <a:rPr lang="en-US" altLang="ja-JP" dirty="0"/>
              <a:t> </a:t>
            </a:r>
            <a:r>
              <a:rPr lang="ja-JP" altLang="en-US" dirty="0"/>
              <a:t> </a:t>
            </a:r>
            <a:r>
              <a:rPr lang="en-US" altLang="ja-JP" dirty="0"/>
              <a:t>(METs</a:t>
            </a:r>
            <a:r>
              <a:rPr lang="ja-JP" altLang="en-US" dirty="0"/>
              <a:t>：運動や身体活動の強度の単位．ウォーキングの値は</a:t>
            </a:r>
            <a:r>
              <a:rPr lang="en-US" altLang="ja-JP" dirty="0"/>
              <a:t>3)</a:t>
            </a:r>
          </a:p>
          <a:p>
            <a:pPr marL="542925" lvl="1" indent="-157163">
              <a:lnSpc>
                <a:spcPct val="120000"/>
              </a:lnSpc>
              <a:buNone/>
            </a:pPr>
            <a:endParaRPr lang="en-US" altLang="ja-JP" dirty="0"/>
          </a:p>
          <a:p>
            <a:pPr marL="542925" lvl="1" indent="-157163">
              <a:lnSpc>
                <a:spcPct val="120000"/>
              </a:lnSpc>
              <a:buNone/>
            </a:pPr>
            <a:endParaRPr lang="en-US" altLang="ja-JP" dirty="0"/>
          </a:p>
          <a:p>
            <a:pPr marL="0" indent="0">
              <a:buNone/>
            </a:pPr>
            <a:r>
              <a:rPr lang="en-US" altLang="ja-JP" dirty="0" smtClean="0"/>
              <a:t>※ </a:t>
            </a:r>
            <a:r>
              <a:rPr lang="ja-JP" altLang="en-US" dirty="0" smtClean="0"/>
              <a:t>参考</a:t>
            </a:r>
            <a:r>
              <a:rPr lang="ja-JP" altLang="en-US" dirty="0"/>
              <a:t>文献</a:t>
            </a:r>
            <a:endParaRPr lang="en-US" altLang="ja-JP" dirty="0"/>
          </a:p>
          <a:p>
            <a:pPr marL="200025" lvl="1" indent="0">
              <a:buNone/>
            </a:pPr>
            <a:r>
              <a:rPr lang="en-US" altLang="ja-JP" dirty="0"/>
              <a:t>e-</a:t>
            </a:r>
            <a:r>
              <a:rPr lang="ja-JP" altLang="en-US" dirty="0"/>
              <a:t>ヘルスネット</a:t>
            </a:r>
            <a:r>
              <a:rPr lang="en-US" altLang="ja-JP" dirty="0"/>
              <a:t>&lt;https://www.e-healthnet.mhlw.go.jp/information/dicionary/exercise/ys-004.html</a:t>
            </a:r>
            <a:r>
              <a:rPr lang="en-US" altLang="ja-JP" dirty="0" smtClean="0"/>
              <a:t>&gt;</a:t>
            </a:r>
            <a:endParaRPr lang="en-US" altLang="ja-JP" dirty="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13</a:t>
            </a:fld>
            <a:endParaRPr kumimoji="1" lang="ja-JP" altLang="en-US" sz="2400" dirty="0"/>
          </a:p>
        </p:txBody>
      </p:sp>
    </p:spTree>
    <p:extLst>
      <p:ext uri="{BB962C8B-B14F-4D97-AF65-F5344CB8AC3E}">
        <p14:creationId xmlns:p14="http://schemas.microsoft.com/office/powerpoint/2010/main" val="1223805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実装</a:t>
            </a:r>
            <a:r>
              <a:rPr kumimoji="1" lang="en-US" altLang="ja-JP" dirty="0" smtClean="0"/>
              <a:t>1-2</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4337" y="1846263"/>
            <a:ext cx="7079775" cy="4022725"/>
          </a:xfrm>
        </p:spPr>
      </p:pic>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14</a:t>
            </a:fld>
            <a:endParaRPr kumimoji="1" lang="ja-JP" altLang="en-US" sz="2400" dirty="0"/>
          </a:p>
        </p:txBody>
      </p:sp>
    </p:spTree>
    <p:extLst>
      <p:ext uri="{BB962C8B-B14F-4D97-AF65-F5344CB8AC3E}">
        <p14:creationId xmlns:p14="http://schemas.microsoft.com/office/powerpoint/2010/main" val="28820300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a:t>
            </a:r>
            <a:r>
              <a:rPr kumimoji="1" lang="en-US" altLang="ja-JP" dirty="0" smtClean="0"/>
              <a:t>2-1</a:t>
            </a:r>
            <a:endParaRPr kumimoji="1" lang="ja-JP" altLang="en-US" dirty="0"/>
          </a:p>
        </p:txBody>
      </p:sp>
      <p:sp>
        <p:nvSpPr>
          <p:cNvPr id="3" name="コンテンツ プレースホルダー 2"/>
          <p:cNvSpPr>
            <a:spLocks noGrp="1"/>
          </p:cNvSpPr>
          <p:nvPr>
            <p:ph idx="1"/>
          </p:nvPr>
        </p:nvSpPr>
        <p:spPr/>
        <p:txBody>
          <a:bodyPr/>
          <a:lstStyle/>
          <a:p>
            <a:pPr marL="271463" indent="-271463">
              <a:buFont typeface="Wingdings" panose="05000000000000000000" pitchFamily="2" charset="2"/>
              <a:buChar char="l"/>
            </a:pPr>
            <a:r>
              <a:rPr lang="ja-JP" altLang="en-US" dirty="0" smtClean="0"/>
              <a:t>出発地点と終了地点の駅名を入力すると検索結果が</a:t>
            </a:r>
            <a:r>
              <a:rPr lang="en-US" altLang="ja-JP" dirty="0" smtClean="0"/>
              <a:t>URL</a:t>
            </a:r>
            <a:r>
              <a:rPr lang="ja-JP" altLang="en-US" dirty="0" smtClean="0"/>
              <a:t>で回答される．</a:t>
            </a:r>
            <a:r>
              <a:rPr lang="en-US" altLang="ja-JP" dirty="0" smtClean="0"/>
              <a:t>Python</a:t>
            </a:r>
            <a:r>
              <a:rPr lang="ja-JP" altLang="en-US" dirty="0" smtClean="0"/>
              <a:t>を使用して</a:t>
            </a:r>
            <a:r>
              <a:rPr kumimoji="1" lang="ja-JP" altLang="en-US" dirty="0" smtClean="0"/>
              <a:t>この</a:t>
            </a:r>
            <a:r>
              <a:rPr kumimoji="1" lang="en-US" altLang="ja-JP" dirty="0" smtClean="0"/>
              <a:t>URL</a:t>
            </a:r>
            <a:r>
              <a:rPr kumimoji="1" lang="ja-JP" altLang="en-US" dirty="0" smtClean="0"/>
              <a:t>から駅情報，時刻</a:t>
            </a:r>
            <a:r>
              <a:rPr lang="ja-JP" altLang="en-US" dirty="0" smtClean="0"/>
              <a:t>情報を取得する．</a:t>
            </a:r>
            <a:endParaRPr lang="en-US" altLang="ja-JP" dirty="0" smtClean="0"/>
          </a:p>
          <a:p>
            <a:pPr marL="0" indent="0">
              <a:buNone/>
            </a:pPr>
            <a:endParaRPr lang="en-US" altLang="ja-JP" dirty="0" smtClean="0"/>
          </a:p>
          <a:p>
            <a:pPr marL="0"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15</a:t>
            </a:fld>
            <a:endParaRPr kumimoji="1" lang="ja-JP" altLang="en-US" sz="24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634" y="2986359"/>
            <a:ext cx="2012330" cy="3224238"/>
          </a:xfrm>
          <a:prstGeom prst="rect">
            <a:avLst/>
          </a:prstGeom>
        </p:spPr>
      </p:pic>
      <p:sp>
        <p:nvSpPr>
          <p:cNvPr id="7" name="楕円 6"/>
          <p:cNvSpPr/>
          <p:nvPr/>
        </p:nvSpPr>
        <p:spPr>
          <a:xfrm>
            <a:off x="896651" y="5797447"/>
            <a:ext cx="2164865" cy="36004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9151" y="2986359"/>
            <a:ext cx="4540398" cy="3026932"/>
          </a:xfrm>
          <a:prstGeom prst="rect">
            <a:avLst/>
          </a:prstGeom>
        </p:spPr>
      </p:pic>
      <p:cxnSp>
        <p:nvCxnSpPr>
          <p:cNvPr id="13" name="直線矢印コネクタ 12"/>
          <p:cNvCxnSpPr>
            <a:stCxn id="7" idx="6"/>
            <a:endCxn id="8" idx="1"/>
          </p:cNvCxnSpPr>
          <p:nvPr/>
        </p:nvCxnSpPr>
        <p:spPr>
          <a:xfrm flipV="1">
            <a:off x="3061516" y="4499825"/>
            <a:ext cx="767635" cy="147764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83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a:t>
            </a:r>
            <a:r>
              <a:rPr kumimoji="1" lang="en-US" altLang="ja-JP" dirty="0" smtClean="0"/>
              <a:t>2-2</a:t>
            </a:r>
            <a:endParaRPr kumimoji="1" lang="ja-JP" altLang="en-US" dirty="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16</a:t>
            </a:fld>
            <a:endParaRPr kumimoji="1" lang="ja-JP" altLang="en-US" sz="2400" dirty="0"/>
          </a:p>
        </p:txBody>
      </p:sp>
      <p:pic>
        <p:nvPicPr>
          <p:cNvPr id="9" name="コンテンツ プレースホルダー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854547"/>
            <a:ext cx="3366274" cy="4022725"/>
          </a:xfrm>
        </p:spPr>
      </p:pic>
    </p:spTree>
    <p:extLst>
      <p:ext uri="{BB962C8B-B14F-4D97-AF65-F5344CB8AC3E}">
        <p14:creationId xmlns:p14="http://schemas.microsoft.com/office/powerpoint/2010/main" val="5240910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D5277CD-FC43-488C-8F46-3B9FAD93CC08}" type="slidenum">
              <a:rPr kumimoji="1" lang="ja-JP" altLang="en-US" sz="2400" smtClean="0"/>
              <a:t>17</a:t>
            </a:fld>
            <a:endParaRPr kumimoji="1" lang="ja-JP" altLang="en-US" sz="2400" dirty="0"/>
          </a:p>
        </p:txBody>
      </p:sp>
      <p:sp>
        <p:nvSpPr>
          <p:cNvPr id="3" name="テキスト ボックス 2"/>
          <p:cNvSpPr txBox="1"/>
          <p:nvPr/>
        </p:nvSpPr>
        <p:spPr>
          <a:xfrm>
            <a:off x="3347864" y="2708920"/>
            <a:ext cx="2736304" cy="1323439"/>
          </a:xfrm>
          <a:prstGeom prst="rect">
            <a:avLst/>
          </a:prstGeom>
          <a:noFill/>
        </p:spPr>
        <p:txBody>
          <a:bodyPr wrap="square" rtlCol="0">
            <a:spAutoFit/>
          </a:bodyPr>
          <a:lstStyle/>
          <a:p>
            <a:r>
              <a:rPr kumimoji="1" lang="ja-JP" altLang="en-US" sz="8000" dirty="0" smtClean="0">
                <a:latin typeface="メイリオ" panose="020B0604030504040204" pitchFamily="50" charset="-128"/>
                <a:ea typeface="メイリオ" panose="020B0604030504040204" pitchFamily="50" charset="-128"/>
              </a:rPr>
              <a:t>実験</a:t>
            </a:r>
            <a:endParaRPr kumimoji="1" lang="ja-JP" altLang="en-US" sz="8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49853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実験内容</a:t>
            </a:r>
            <a:endParaRPr kumimoji="1" lang="ja-JP" altLang="en-US" dirty="0"/>
          </a:p>
        </p:txBody>
      </p:sp>
      <p:sp>
        <p:nvSpPr>
          <p:cNvPr id="3" name="コンテンツ プレースホルダー 2"/>
          <p:cNvSpPr>
            <a:spLocks noGrp="1"/>
          </p:cNvSpPr>
          <p:nvPr>
            <p:ph idx="1"/>
          </p:nvPr>
        </p:nvSpPr>
        <p:spPr/>
        <p:txBody>
          <a:bodyPr/>
          <a:lstStyle/>
          <a:p>
            <a:pPr marL="261938" indent="-261938">
              <a:buFont typeface="Wingdings" panose="05000000000000000000" pitchFamily="2" charset="2"/>
              <a:buChar char="l"/>
            </a:pPr>
            <a:r>
              <a:rPr kumimoji="1" lang="ja-JP" altLang="en-US" dirty="0" smtClean="0"/>
              <a:t>実験用として駅情報をソースコード内に入力して検索を行う．</a:t>
            </a:r>
            <a:endParaRPr lang="en-US" altLang="ja-JP" dirty="0"/>
          </a:p>
          <a:p>
            <a:pPr marL="261938" indent="-261938">
              <a:lnSpc>
                <a:spcPct val="100000"/>
              </a:lnSpc>
              <a:buFont typeface="Wingdings" panose="05000000000000000000" pitchFamily="2" charset="2"/>
              <a:buChar char="l"/>
            </a:pPr>
            <a:r>
              <a:rPr kumimoji="1" lang="ja-JP" altLang="en-US" dirty="0" smtClean="0"/>
              <a:t>現在地から設定した範囲内にある駅との距離を計算．その中で最も目的地に近い駅までの歩行経路を利用者に推薦する．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18</a:t>
            </a:fld>
            <a:endParaRPr kumimoji="1" lang="ja-JP" altLang="en-US" sz="2400" dirty="0"/>
          </a:p>
        </p:txBody>
      </p:sp>
    </p:spTree>
    <p:extLst>
      <p:ext uri="{BB962C8B-B14F-4D97-AF65-F5344CB8AC3E}">
        <p14:creationId xmlns:p14="http://schemas.microsoft.com/office/powerpoint/2010/main" val="25628199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1-1</a:t>
            </a:r>
            <a:endParaRPr kumimoji="1" lang="ja-JP" altLang="en-US" dirty="0"/>
          </a:p>
        </p:txBody>
      </p:sp>
      <p:sp>
        <p:nvSpPr>
          <p:cNvPr id="3" name="コンテンツ プレースホルダー 2"/>
          <p:cNvSpPr>
            <a:spLocks noGrp="1"/>
          </p:cNvSpPr>
          <p:nvPr>
            <p:ph idx="1"/>
          </p:nvPr>
        </p:nvSpPr>
        <p:spPr/>
        <p:txBody>
          <a:bodyPr/>
          <a:lstStyle/>
          <a:p>
            <a:pPr marL="271463" indent="-271463">
              <a:buFont typeface="Wingdings" panose="05000000000000000000" pitchFamily="2" charset="2"/>
              <a:buChar char="l"/>
            </a:pPr>
            <a:r>
              <a:rPr kumimoji="1" lang="ja-JP" altLang="en-US" dirty="0" smtClean="0"/>
              <a:t>実験用として駅情報をデータベースに格納して歩行経路の検索を行</a:t>
            </a:r>
            <a:r>
              <a:rPr lang="ja-JP" altLang="en-US" dirty="0" smtClean="0"/>
              <a:t>えるかの実験を行う．</a:t>
            </a:r>
            <a:endParaRPr kumimoji="1" lang="en-US" altLang="ja-JP" dirty="0" smtClean="0"/>
          </a:p>
          <a:p>
            <a:pPr marL="271463" indent="-271463">
              <a:buFont typeface="Wingdings" panose="05000000000000000000" pitchFamily="2" charset="2"/>
              <a:buChar char="l"/>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19</a:t>
            </a:fld>
            <a:endParaRPr kumimoji="1" lang="ja-JP" altLang="en-US" sz="2400"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5756" y="4907482"/>
            <a:ext cx="2383986" cy="1164654"/>
          </a:xfrm>
          <a:prstGeom prst="rect">
            <a:avLst/>
          </a:prstGeom>
        </p:spPr>
      </p:pic>
      <p:sp>
        <p:nvSpPr>
          <p:cNvPr id="8" name="楕円 7"/>
          <p:cNvSpPr/>
          <p:nvPr/>
        </p:nvSpPr>
        <p:spPr>
          <a:xfrm>
            <a:off x="5442383" y="4737866"/>
            <a:ext cx="1191993" cy="7159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コンテンツ プレースホルダー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424" y="3257097"/>
            <a:ext cx="4210593" cy="2605115"/>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424" y="2719142"/>
            <a:ext cx="6122704" cy="572658"/>
          </a:xfrm>
          <a:prstGeom prst="rect">
            <a:avLst/>
          </a:prstGeom>
        </p:spPr>
      </p:pic>
      <p:sp>
        <p:nvSpPr>
          <p:cNvPr id="11" name="楕円 10"/>
          <p:cNvSpPr/>
          <p:nvPr/>
        </p:nvSpPr>
        <p:spPr>
          <a:xfrm>
            <a:off x="876841" y="3035261"/>
            <a:ext cx="437435" cy="364912"/>
          </a:xfrm>
          <a:prstGeom prst="ellipse">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矢印コネクタ 11"/>
          <p:cNvCxnSpPr>
            <a:stCxn id="11" idx="5"/>
            <a:endCxn id="8" idx="1"/>
          </p:cNvCxnSpPr>
          <p:nvPr/>
        </p:nvCxnSpPr>
        <p:spPr>
          <a:xfrm>
            <a:off x="1250215" y="3346733"/>
            <a:ext cx="4366731" cy="14959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flipV="1">
            <a:off x="2627784" y="4581128"/>
            <a:ext cx="2847972" cy="1080120"/>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237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a:t>
            </a:r>
            <a:r>
              <a:rPr lang="ja-JP" altLang="en-US" dirty="0">
                <a:latin typeface="メイリオ" panose="020B0604030504040204" pitchFamily="50" charset="-128"/>
                <a:ea typeface="メイリオ" panose="020B0604030504040204" pitchFamily="50" charset="-128"/>
              </a:rPr>
              <a:t>背景</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2470208"/>
          </a:xfrm>
        </p:spPr>
        <p:txBody>
          <a:bodyPr>
            <a:normAutofit/>
          </a:bodyPr>
          <a:lstStyle/>
          <a:p>
            <a:pPr marL="395478" indent="-285750">
              <a:lnSpc>
                <a:spcPct val="120000"/>
              </a:lnSpc>
              <a:buFont typeface="Wingdings" panose="05000000000000000000" pitchFamily="2" charset="2"/>
              <a:buChar char="l"/>
            </a:pPr>
            <a:r>
              <a:rPr lang="ja-JP" altLang="en-US" sz="2400" dirty="0" smtClean="0">
                <a:latin typeface="メイリオ" panose="020B0604030504040204" pitchFamily="50" charset="-128"/>
                <a:ea typeface="メイリオ" panose="020B0604030504040204" pitchFamily="50" charset="-128"/>
              </a:rPr>
              <a:t>既存の経路検索サービスは目的地まで鉄道を利用した経路が検索されることが多い．</a:t>
            </a:r>
            <a:endParaRPr lang="en-US" altLang="ja-JP" sz="2400" dirty="0">
              <a:latin typeface="メイリオ" panose="020B0604030504040204" pitchFamily="50" charset="-128"/>
              <a:ea typeface="メイリオ" panose="020B0604030504040204" pitchFamily="50" charset="-128"/>
            </a:endParaRPr>
          </a:p>
          <a:p>
            <a:pPr marL="395478" indent="-285750">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電車</a:t>
            </a:r>
            <a:r>
              <a:rPr lang="ja-JP" altLang="en-US" sz="2400" dirty="0" smtClean="0">
                <a:latin typeface="メイリオ" panose="020B0604030504040204" pitchFamily="50" charset="-128"/>
                <a:ea typeface="メイリオ" panose="020B0604030504040204" pitchFamily="50" charset="-128"/>
              </a:rPr>
              <a:t>の乗り換え時に駅の距離が近い場合がある．</a:t>
            </a:r>
            <a:endParaRPr lang="en-US" altLang="ja-JP" sz="2400" dirty="0" smtClean="0">
              <a:latin typeface="メイリオ" panose="020B0604030504040204" pitchFamily="50" charset="-128"/>
              <a:ea typeface="メイリオ" panose="020B0604030504040204" pitchFamily="50" charset="-128"/>
            </a:endParaRPr>
          </a:p>
          <a:p>
            <a:pPr marL="395478" indent="-285750">
              <a:buFont typeface="Wingdings" panose="05000000000000000000" pitchFamily="2" charset="2"/>
              <a:buChar char="l"/>
            </a:pPr>
            <a:endParaRPr lang="en-US" altLang="ja-JP" sz="2400" dirty="0" smtClean="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2</a:t>
            </a:fld>
            <a:endParaRPr kumimoji="1" lang="ja-JP" altLang="en-US" sz="2400" dirty="0"/>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995936" y="4305638"/>
            <a:ext cx="933277" cy="1503475"/>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7842" y="4172184"/>
            <a:ext cx="2160240" cy="1790993"/>
          </a:xfrm>
          <a:prstGeom prst="rect">
            <a:avLst/>
          </a:prstGeom>
        </p:spPr>
      </p:pic>
    </p:spTree>
    <p:extLst>
      <p:ext uri="{BB962C8B-B14F-4D97-AF65-F5344CB8AC3E}">
        <p14:creationId xmlns:p14="http://schemas.microsoft.com/office/powerpoint/2010/main" val="19020882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1-2</a:t>
            </a:r>
            <a:endParaRPr kumimoji="1" lang="ja-JP" altLang="en-US" dirty="0"/>
          </a:p>
        </p:txBody>
      </p:sp>
      <p:sp>
        <p:nvSpPr>
          <p:cNvPr id="3" name="コンテンツ プレースホルダー 2"/>
          <p:cNvSpPr>
            <a:spLocks noGrp="1"/>
          </p:cNvSpPr>
          <p:nvPr>
            <p:ph idx="1"/>
          </p:nvPr>
        </p:nvSpPr>
        <p:spPr/>
        <p:txBody>
          <a:bodyPr/>
          <a:lstStyle/>
          <a:p>
            <a:pPr marL="261938" indent="-261938">
              <a:buFont typeface="Wingdings" panose="05000000000000000000" pitchFamily="2" charset="2"/>
              <a:buChar char="l"/>
            </a:pPr>
            <a:r>
              <a:rPr lang="ja-JP" altLang="en-US" dirty="0"/>
              <a:t>現在地から設定した範囲内にある駅との距離を計算．その中で最も目的地に近い駅までの歩行経路を利用者に推薦する．</a:t>
            </a:r>
            <a:endParaRPr lang="en-US" altLang="ja-JP" dirty="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mtClean="0"/>
              <a:t>20</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534022"/>
            <a:ext cx="4144014" cy="3630418"/>
          </a:xfrm>
          <a:prstGeom prst="rect">
            <a:avLst/>
          </a:prstGeom>
        </p:spPr>
      </p:pic>
    </p:spTree>
    <p:extLst>
      <p:ext uri="{BB962C8B-B14F-4D97-AF65-F5344CB8AC3E}">
        <p14:creationId xmlns:p14="http://schemas.microsoft.com/office/powerpoint/2010/main" val="2203981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歩行推薦の</a:t>
            </a:r>
            <a:r>
              <a:rPr lang="ja-JP" altLang="en-US" dirty="0" smtClean="0">
                <a:latin typeface="メイリオ" panose="020B0604030504040204" pitchFamily="50" charset="-128"/>
                <a:ea typeface="メイリオ" panose="020B0604030504040204" pitchFamily="50" charset="-128"/>
              </a:rPr>
              <a:t>例</a:t>
            </a:r>
            <a:r>
              <a:rPr lang="en-US" altLang="ja-JP" dirty="0" smtClean="0">
                <a:latin typeface="メイリオ" panose="020B0604030504040204" pitchFamily="50" charset="-128"/>
                <a:ea typeface="メイリオ" panose="020B0604030504040204" pitchFamily="50" charset="-128"/>
              </a:rPr>
              <a:t>1-2</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a:xfrm>
            <a:off x="7603711" y="6903582"/>
            <a:ext cx="984019" cy="365125"/>
          </a:xfrm>
        </p:spPr>
        <p:txBody>
          <a:bodyPr/>
          <a:lstStyle/>
          <a:p>
            <a:fld id="{DD5277CD-FC43-488C-8F46-3B9FAD93CC08}" type="slidenum">
              <a:rPr kumimoji="1" lang="ja-JP" altLang="en-US" sz="2400" smtClean="0"/>
              <a:t>21</a:t>
            </a:fld>
            <a:endParaRPr kumimoji="1" lang="ja-JP" altLang="en-US" sz="24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5131" y="2089986"/>
            <a:ext cx="946250" cy="784509"/>
          </a:xfrm>
          <a:prstGeom prst="rect">
            <a:avLst/>
          </a:prstGeom>
        </p:spPr>
      </p:pic>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2151" y="2101320"/>
            <a:ext cx="946250" cy="784509"/>
          </a:xfrm>
          <a:prstGeom prst="rect">
            <a:avLst/>
          </a:prstGeom>
        </p:spPr>
      </p:pic>
      <p:cxnSp>
        <p:nvCxnSpPr>
          <p:cNvPr id="10" name="直線矢印コネクタ 9"/>
          <p:cNvCxnSpPr>
            <a:endCxn id="7" idx="1"/>
          </p:cNvCxnSpPr>
          <p:nvPr/>
        </p:nvCxnSpPr>
        <p:spPr>
          <a:xfrm flipV="1">
            <a:off x="4449250" y="2493575"/>
            <a:ext cx="2252901" cy="1934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H="1" flipV="1">
            <a:off x="2071487" y="2885829"/>
            <a:ext cx="263189" cy="110347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405531" y="3606024"/>
            <a:ext cx="768789" cy="369332"/>
          </a:xfrm>
          <a:prstGeom prst="rect">
            <a:avLst/>
          </a:prstGeom>
          <a:noFill/>
        </p:spPr>
        <p:txBody>
          <a:bodyPr wrap="square" rtlCol="0">
            <a:spAutoFit/>
          </a:bodyPr>
          <a:lstStyle/>
          <a:p>
            <a:r>
              <a:rPr kumimoji="1" lang="en-US" altLang="ja-JP" dirty="0" smtClean="0"/>
              <a:t>1.5km</a:t>
            </a:r>
            <a:endParaRPr kumimoji="1" lang="ja-JP" altLang="en-US" dirty="0"/>
          </a:p>
        </p:txBody>
      </p:sp>
      <p:sp>
        <p:nvSpPr>
          <p:cNvPr id="19" name="テキスト ボックス 18"/>
          <p:cNvSpPr txBox="1"/>
          <p:nvPr/>
        </p:nvSpPr>
        <p:spPr>
          <a:xfrm>
            <a:off x="2943501" y="3599306"/>
            <a:ext cx="799732" cy="378946"/>
          </a:xfrm>
          <a:prstGeom prst="rect">
            <a:avLst/>
          </a:prstGeom>
          <a:noFill/>
        </p:spPr>
        <p:txBody>
          <a:bodyPr wrap="square" rtlCol="0">
            <a:spAutoFit/>
          </a:bodyPr>
          <a:lstStyle/>
          <a:p>
            <a:r>
              <a:rPr kumimoji="1" lang="en-US" altLang="ja-JP" dirty="0" smtClean="0"/>
              <a:t>1.7km</a:t>
            </a:r>
            <a:endParaRPr kumimoji="1" lang="ja-JP" altLang="en-US" dirty="0"/>
          </a:p>
        </p:txBody>
      </p:sp>
      <p:sp>
        <p:nvSpPr>
          <p:cNvPr id="20" name="テキスト ボックス 19"/>
          <p:cNvSpPr txBox="1"/>
          <p:nvPr/>
        </p:nvSpPr>
        <p:spPr>
          <a:xfrm>
            <a:off x="6728450" y="2821515"/>
            <a:ext cx="1169493" cy="369332"/>
          </a:xfrm>
          <a:prstGeom prst="rect">
            <a:avLst/>
          </a:prstGeom>
          <a:noFill/>
        </p:spPr>
        <p:txBody>
          <a:bodyPr wrap="square" rtlCol="0">
            <a:spAutoFit/>
          </a:bodyPr>
          <a:lstStyle/>
          <a:p>
            <a:r>
              <a:rPr kumimoji="1" lang="ja-JP" altLang="en-US" dirty="0" smtClean="0"/>
              <a:t>目的駅</a:t>
            </a:r>
            <a:endParaRPr kumimoji="1" lang="en-US" altLang="ja-JP" dirty="0" smtClean="0"/>
          </a:p>
        </p:txBody>
      </p:sp>
      <p:sp>
        <p:nvSpPr>
          <p:cNvPr id="21" name="テキスト ボックス 20"/>
          <p:cNvSpPr txBox="1"/>
          <p:nvPr/>
        </p:nvSpPr>
        <p:spPr>
          <a:xfrm>
            <a:off x="3608819" y="2814797"/>
            <a:ext cx="594696" cy="369332"/>
          </a:xfrm>
          <a:prstGeom prst="rect">
            <a:avLst/>
          </a:prstGeom>
          <a:noFill/>
        </p:spPr>
        <p:txBody>
          <a:bodyPr wrap="square" rtlCol="0">
            <a:spAutoFit/>
          </a:bodyPr>
          <a:lstStyle/>
          <a:p>
            <a:r>
              <a:rPr kumimoji="1" lang="en-US" altLang="ja-JP" dirty="0"/>
              <a:t>B</a:t>
            </a:r>
            <a:r>
              <a:rPr kumimoji="1" lang="ja-JP" altLang="en-US" dirty="0" smtClean="0"/>
              <a:t>駅</a:t>
            </a:r>
            <a:endParaRPr kumimoji="1" lang="en-US" altLang="ja-JP" dirty="0" smtClean="0"/>
          </a:p>
        </p:txBody>
      </p:sp>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9022" y="2107015"/>
            <a:ext cx="946250" cy="784509"/>
          </a:xfrm>
          <a:prstGeom prst="rect">
            <a:avLst/>
          </a:prstGeom>
        </p:spPr>
      </p:pic>
      <p:cxnSp>
        <p:nvCxnSpPr>
          <p:cNvPr id="34" name="直線矢印コネクタ 33"/>
          <p:cNvCxnSpPr>
            <a:stCxn id="32" idx="3"/>
            <a:endCxn id="6" idx="1"/>
          </p:cNvCxnSpPr>
          <p:nvPr/>
        </p:nvCxnSpPr>
        <p:spPr>
          <a:xfrm flipV="1">
            <a:off x="2155272" y="2482241"/>
            <a:ext cx="1279859" cy="1702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1306127" y="2821515"/>
            <a:ext cx="890222" cy="369332"/>
          </a:xfrm>
          <a:prstGeom prst="rect">
            <a:avLst/>
          </a:prstGeom>
          <a:noFill/>
        </p:spPr>
        <p:txBody>
          <a:bodyPr wrap="square" rtlCol="0">
            <a:spAutoFit/>
          </a:bodyPr>
          <a:lstStyle/>
          <a:p>
            <a:r>
              <a:rPr kumimoji="1" lang="en-US" altLang="ja-JP" dirty="0" smtClean="0"/>
              <a:t>A</a:t>
            </a:r>
            <a:r>
              <a:rPr kumimoji="1" lang="ja-JP" altLang="en-US" dirty="0" smtClean="0"/>
              <a:t>駅</a:t>
            </a:r>
            <a:endParaRPr kumimoji="1" lang="ja-JP" altLang="en-US" dirty="0"/>
          </a:p>
        </p:txBody>
      </p:sp>
      <p:sp>
        <p:nvSpPr>
          <p:cNvPr id="62" name="テキスト ボックス 61"/>
          <p:cNvSpPr txBox="1"/>
          <p:nvPr/>
        </p:nvSpPr>
        <p:spPr>
          <a:xfrm>
            <a:off x="6420073" y="3813336"/>
            <a:ext cx="1181331" cy="923330"/>
          </a:xfrm>
          <a:prstGeom prst="rect">
            <a:avLst/>
          </a:prstGeom>
          <a:noFill/>
        </p:spPr>
        <p:txBody>
          <a:bodyPr wrap="square" rtlCol="0">
            <a:spAutoFit/>
          </a:bodyPr>
          <a:lstStyle/>
          <a:p>
            <a:pPr>
              <a:lnSpc>
                <a:spcPct val="150000"/>
              </a:lnSpc>
            </a:pPr>
            <a:r>
              <a:rPr kumimoji="1" lang="ja-JP" altLang="en-US" dirty="0" smtClean="0"/>
              <a:t>鉄道移動</a:t>
            </a:r>
            <a:endParaRPr kumimoji="1" lang="en-US" altLang="ja-JP" dirty="0" smtClean="0"/>
          </a:p>
          <a:p>
            <a:pPr>
              <a:lnSpc>
                <a:spcPct val="150000"/>
              </a:lnSpc>
            </a:pPr>
            <a:r>
              <a:rPr kumimoji="1" lang="ja-JP" altLang="en-US" dirty="0" smtClean="0"/>
              <a:t>歩行移動</a:t>
            </a:r>
            <a:endParaRPr kumimoji="1" lang="ja-JP" altLang="en-US" dirty="0"/>
          </a:p>
        </p:txBody>
      </p:sp>
      <p:cxnSp>
        <p:nvCxnSpPr>
          <p:cNvPr id="63" name="直線矢印コネクタ 62"/>
          <p:cNvCxnSpPr/>
          <p:nvPr/>
        </p:nvCxnSpPr>
        <p:spPr>
          <a:xfrm>
            <a:off x="5819434" y="4036580"/>
            <a:ext cx="569974" cy="161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a:off x="5842133" y="4458628"/>
            <a:ext cx="538295"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V="1">
            <a:off x="2683935" y="2840069"/>
            <a:ext cx="710039" cy="117708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5" name="図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1542" y="4045005"/>
            <a:ext cx="593659" cy="593659"/>
          </a:xfrm>
          <a:prstGeom prst="rect">
            <a:avLst/>
          </a:prstGeom>
        </p:spPr>
      </p:pic>
      <p:sp>
        <p:nvSpPr>
          <p:cNvPr id="40" name="テキスト ボックス 39"/>
          <p:cNvSpPr txBox="1"/>
          <p:nvPr/>
        </p:nvSpPr>
        <p:spPr>
          <a:xfrm>
            <a:off x="2071487" y="4638664"/>
            <a:ext cx="1048576" cy="369332"/>
          </a:xfrm>
          <a:prstGeom prst="rect">
            <a:avLst/>
          </a:prstGeom>
          <a:noFill/>
        </p:spPr>
        <p:txBody>
          <a:bodyPr wrap="square" rtlCol="0">
            <a:spAutoFit/>
          </a:bodyPr>
          <a:lstStyle/>
          <a:p>
            <a:r>
              <a:rPr kumimoji="1" lang="ja-JP" altLang="en-US" dirty="0" smtClean="0"/>
              <a:t>現在地</a:t>
            </a:r>
            <a:endParaRPr kumimoji="1" lang="ja-JP" altLang="en-US" dirty="0"/>
          </a:p>
        </p:txBody>
      </p:sp>
    </p:spTree>
    <p:extLst>
      <p:ext uri="{BB962C8B-B14F-4D97-AF65-F5344CB8AC3E}">
        <p14:creationId xmlns:p14="http://schemas.microsoft.com/office/powerpoint/2010/main" val="4208200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今後の予定</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sz="2400" dirty="0" smtClean="0"/>
              <a:t> </a:t>
            </a:r>
            <a:r>
              <a:rPr lang="ja-JP" altLang="en-US" sz="2400" dirty="0" smtClean="0">
                <a:latin typeface="メイリオ" panose="020B0604030504040204" pitchFamily="50" charset="-128"/>
                <a:ea typeface="メイリオ" panose="020B0604030504040204" pitchFamily="50" charset="-128"/>
              </a:rPr>
              <a:t>実装，実験開始</a:t>
            </a:r>
            <a:endParaRPr lang="en-US" altLang="ja-JP" sz="2400" dirty="0"/>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駅すぱあと</a:t>
            </a:r>
            <a:r>
              <a:rPr lang="en-US" altLang="ja-JP" sz="2000" dirty="0" smtClean="0">
                <a:latin typeface="メイリオ" panose="020B0604030504040204" pitchFamily="50" charset="-128"/>
                <a:ea typeface="メイリオ" panose="020B0604030504040204" pitchFamily="50" charset="-128"/>
              </a:rPr>
              <a:t>API</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Google</a:t>
            </a:r>
            <a:r>
              <a:rPr lang="ja-JP" altLang="en-US" sz="2000" dirty="0" smtClean="0">
                <a:latin typeface="メイリオ" panose="020B0604030504040204" pitchFamily="50" charset="-128"/>
                <a:ea typeface="メイリオ" panose="020B0604030504040204" pitchFamily="50" charset="-128"/>
              </a:rPr>
              <a:t> </a:t>
            </a:r>
            <a:r>
              <a:rPr lang="en-US" altLang="ja-JP" sz="2000" dirty="0" smtClean="0">
                <a:latin typeface="メイリオ" panose="020B0604030504040204" pitchFamily="50" charset="-128"/>
                <a:ea typeface="メイリオ" panose="020B0604030504040204" pitchFamily="50" charset="-128"/>
              </a:rPr>
              <a:t>maps</a:t>
            </a:r>
            <a:r>
              <a:rPr lang="ja-JP" altLang="en-US" sz="2000" dirty="0" smtClean="0">
                <a:latin typeface="メイリオ" panose="020B0604030504040204" pitchFamily="50" charset="-128"/>
                <a:ea typeface="メイリオ" panose="020B0604030504040204" pitchFamily="50" charset="-128"/>
              </a:rPr>
              <a:t>の統合．</a:t>
            </a:r>
            <a:endParaRPr lang="en-US" altLang="ja-JP" sz="20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駅すぱあと</a:t>
            </a:r>
            <a:r>
              <a:rPr lang="en-US" altLang="ja-JP" sz="2000" dirty="0" smtClean="0">
                <a:latin typeface="メイリオ" panose="020B0604030504040204" pitchFamily="50" charset="-128"/>
                <a:ea typeface="メイリオ" panose="020B0604030504040204" pitchFamily="50" charset="-128"/>
              </a:rPr>
              <a:t>API</a:t>
            </a:r>
            <a:r>
              <a:rPr lang="ja-JP" altLang="en-US" sz="2000" dirty="0" smtClean="0">
                <a:latin typeface="メイリオ" panose="020B0604030504040204" pitchFamily="50" charset="-128"/>
                <a:ea typeface="メイリオ" panose="020B0604030504040204" pitchFamily="50" charset="-128"/>
              </a:rPr>
              <a:t>の検索結果</a:t>
            </a:r>
            <a:r>
              <a:rPr lang="en-US" altLang="ja-JP" sz="2000" dirty="0" smtClean="0">
                <a:latin typeface="メイリオ" panose="020B0604030504040204" pitchFamily="50" charset="-128"/>
                <a:ea typeface="メイリオ" panose="020B0604030504040204" pitchFamily="50" charset="-128"/>
              </a:rPr>
              <a:t>URL</a:t>
            </a:r>
            <a:r>
              <a:rPr lang="ja-JP" altLang="en-US" sz="2000" dirty="0" smtClean="0">
                <a:latin typeface="メイリオ" panose="020B0604030504040204" pitchFamily="50" charset="-128"/>
                <a:ea typeface="メイリオ" panose="020B0604030504040204" pitchFamily="50" charset="-128"/>
              </a:rPr>
              <a:t>をスクレイピングし時刻，駅情報を取得</a:t>
            </a:r>
            <a:endParaRPr lang="en-US" altLang="ja-JP" sz="20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検索する路線を限定して実装．</a:t>
            </a:r>
            <a:endParaRPr lang="en-US" altLang="ja-JP" sz="20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鉄道だけでなくバスを利用した際の歩行推薦も考える．</a:t>
            </a:r>
            <a:endParaRPr lang="en-US" altLang="ja-JP" sz="20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ユーザが歩いたかをチェック・判定．</a:t>
            </a:r>
            <a:endParaRPr lang="en-US" altLang="ja-JP" sz="2000" dirty="0">
              <a:latin typeface="メイリオ" panose="020B0604030504040204" pitchFamily="50" charset="-128"/>
              <a:ea typeface="メイリオ" panose="020B0604030504040204" pitchFamily="50" charset="-128"/>
            </a:endParaRPr>
          </a:p>
          <a:p>
            <a:pPr marL="0" indent="0">
              <a:buNone/>
            </a:pPr>
            <a:endParaRPr lang="en-US" altLang="ja-JP" sz="2400"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en-US" altLang="ja-JP" sz="2400" dirty="0" smtClean="0">
                <a:latin typeface="メイリオ" panose="020B0604030504040204" pitchFamily="50" charset="-128"/>
                <a:ea typeface="メイリオ" panose="020B0604030504040204" pitchFamily="50" charset="-128"/>
              </a:rPr>
              <a:t> 12</a:t>
            </a:r>
            <a:r>
              <a:rPr lang="ja-JP" altLang="en-US" sz="2400" dirty="0" smtClean="0">
                <a:latin typeface="メイリオ" panose="020B0604030504040204" pitchFamily="50" charset="-128"/>
                <a:ea typeface="メイリオ" panose="020B0604030504040204" pitchFamily="50" charset="-128"/>
              </a:rPr>
              <a:t>月 執筆開始</a:t>
            </a:r>
            <a:endParaRPr lang="en-US" altLang="ja-JP" sz="2400"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22</a:t>
            </a:fld>
            <a:endParaRPr kumimoji="1" lang="ja-JP" altLang="en-US" sz="2400" dirty="0"/>
          </a:p>
        </p:txBody>
      </p:sp>
    </p:spTree>
    <p:extLst>
      <p:ext uri="{BB962C8B-B14F-4D97-AF65-F5344CB8AC3E}">
        <p14:creationId xmlns:p14="http://schemas.microsoft.com/office/powerpoint/2010/main" val="2005642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歩行推薦の例（</a:t>
            </a:r>
            <a:r>
              <a:rPr lang="en-US" altLang="ja-JP" dirty="0" smtClean="0">
                <a:latin typeface="メイリオ" panose="020B0604030504040204" pitchFamily="50" charset="-128"/>
                <a:ea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16996" y="1916832"/>
            <a:ext cx="7543801" cy="4023360"/>
          </a:xfrm>
        </p:spPr>
        <p:txBody>
          <a:bodyPr/>
          <a:lstStyle/>
          <a:p>
            <a:pPr marL="271463" indent="-271463">
              <a:lnSpc>
                <a:spcPct val="100000"/>
              </a:lnSpc>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乗り換えのない路線を利用している場合</a:t>
            </a:r>
            <a:endParaRPr lang="en-US" altLang="ja-JP" sz="2200" dirty="0">
              <a:latin typeface="メイリオ" panose="020B0604030504040204" pitchFamily="50" charset="-128"/>
              <a:ea typeface="メイリオ" panose="020B0604030504040204" pitchFamily="50" charset="-128"/>
            </a:endParaRPr>
          </a:p>
          <a:p>
            <a:pPr marL="542925" lvl="1" indent="-342900">
              <a:lnSpc>
                <a:spcPct val="100000"/>
              </a:lnSpc>
              <a:buFont typeface="Wingdings" panose="05000000000000000000" pitchFamily="2" charset="2"/>
              <a:buChar char="Ø"/>
            </a:pPr>
            <a:r>
              <a:rPr lang="en-US" altLang="ja-JP" sz="2000" dirty="0" smtClean="0">
                <a:latin typeface="メイリオ" panose="020B0604030504040204" pitchFamily="50" charset="-128"/>
                <a:ea typeface="メイリオ" panose="020B0604030504040204" pitchFamily="50" charset="-128"/>
              </a:rPr>
              <a:t>&lt;</a:t>
            </a:r>
            <a:r>
              <a:rPr lang="ja-JP" altLang="en-US" sz="2000" dirty="0" smtClean="0">
                <a:latin typeface="メイリオ" panose="020B0604030504040204" pitchFamily="50" charset="-128"/>
                <a:ea typeface="メイリオ" panose="020B0604030504040204" pitchFamily="50" charset="-128"/>
              </a:rPr>
              <a:t>例</a:t>
            </a:r>
            <a:r>
              <a:rPr lang="en-US" altLang="ja-JP" sz="2000" dirty="0" smtClean="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小田急線 急行 小田原→本厚木→厚木</a:t>
            </a:r>
            <a:r>
              <a:rPr lang="en-US" altLang="ja-JP" sz="2000" dirty="0" smtClean="0">
                <a:latin typeface="メイリオ" panose="020B0604030504040204" pitchFamily="50" charset="-128"/>
                <a:ea typeface="メイリオ" panose="020B0604030504040204" pitchFamily="50" charset="-128"/>
              </a:rPr>
              <a:t>&gt;</a:t>
            </a:r>
          </a:p>
          <a:p>
            <a:pPr marL="542925" lvl="1" indent="-342900">
              <a:lnSpc>
                <a:spcPct val="100000"/>
              </a:lnSpc>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目的地から</a:t>
            </a:r>
            <a:r>
              <a:rPr lang="en-US" altLang="ja-JP" sz="2000" dirty="0" smtClean="0">
                <a:latin typeface="メイリオ" panose="020B0604030504040204" pitchFamily="50" charset="-128"/>
                <a:ea typeface="メイリオ" panose="020B0604030504040204" pitchFamily="50" charset="-128"/>
              </a:rPr>
              <a:t>2km</a:t>
            </a:r>
            <a:r>
              <a:rPr lang="ja-JP" altLang="en-US" sz="2000" dirty="0" smtClean="0">
                <a:latin typeface="メイリオ" panose="020B0604030504040204" pitchFamily="50" charset="-128"/>
                <a:ea typeface="メイリオ" panose="020B0604030504040204" pitchFamily="50" charset="-128"/>
              </a:rPr>
              <a:t>以内の駅から徒歩の道を推薦</a:t>
            </a:r>
            <a:endParaRPr lang="en-US" altLang="ja-JP" sz="2000" dirty="0" smtClean="0">
              <a:latin typeface="メイリオ" panose="020B0604030504040204" pitchFamily="50" charset="-128"/>
              <a:ea typeface="メイリオ" panose="020B0604030504040204" pitchFamily="50" charset="-128"/>
            </a:endParaRPr>
          </a:p>
          <a:p>
            <a:pPr marL="542925" lvl="1" indent="-342900">
              <a:lnSpc>
                <a:spcPct val="100000"/>
              </a:lnSpc>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本厚木で各停に乗り換えて厚木に向かうことが出来るが，残り距離が</a:t>
            </a:r>
            <a:r>
              <a:rPr lang="en-US" altLang="ja-JP" sz="2000" dirty="0" smtClean="0">
                <a:latin typeface="メイリオ" panose="020B0604030504040204" pitchFamily="50" charset="-128"/>
                <a:ea typeface="メイリオ" panose="020B0604030504040204" pitchFamily="50" charset="-128"/>
              </a:rPr>
              <a:t>2km</a:t>
            </a:r>
            <a:r>
              <a:rPr lang="ja-JP" altLang="en-US" sz="2000" dirty="0" smtClean="0">
                <a:latin typeface="メイリオ" panose="020B0604030504040204" pitchFamily="50" charset="-128"/>
                <a:ea typeface="メイリオ" panose="020B0604030504040204" pitchFamily="50" charset="-128"/>
              </a:rPr>
              <a:t>を切っているため，本厚木から歩行を推薦．</a:t>
            </a:r>
            <a:endParaRPr lang="en-US" altLang="ja-JP" sz="20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23</a:t>
            </a:fld>
            <a:endParaRPr kumimoji="1" lang="ja-JP" altLang="en-US" sz="2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001" y="4745928"/>
            <a:ext cx="1280339" cy="1061492"/>
          </a:xfrm>
          <a:prstGeom prst="rect">
            <a:avLst/>
          </a:prstGeom>
        </p:spPr>
      </p:pic>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3968" y="4744201"/>
            <a:ext cx="1280339" cy="1061492"/>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5735" y="4744201"/>
            <a:ext cx="1280339" cy="1061492"/>
          </a:xfrm>
          <a:prstGeom prst="rect">
            <a:avLst/>
          </a:prstGeom>
        </p:spPr>
      </p:pic>
      <p:cxnSp>
        <p:nvCxnSpPr>
          <p:cNvPr id="10" name="直線矢印コネクタ 9"/>
          <p:cNvCxnSpPr>
            <a:stCxn id="5" idx="3"/>
            <a:endCxn id="7" idx="1"/>
          </p:cNvCxnSpPr>
          <p:nvPr/>
        </p:nvCxnSpPr>
        <p:spPr>
          <a:xfrm flipV="1">
            <a:off x="2123340" y="5274947"/>
            <a:ext cx="2160628" cy="172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endCxn id="8" idx="1"/>
          </p:cNvCxnSpPr>
          <p:nvPr/>
        </p:nvCxnSpPr>
        <p:spPr>
          <a:xfrm>
            <a:off x="6084168" y="5274947"/>
            <a:ext cx="791567"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474703" y="4792628"/>
            <a:ext cx="609465" cy="950433"/>
          </a:xfrm>
          <a:prstGeom prst="rect">
            <a:avLst/>
          </a:prstGeom>
        </p:spPr>
      </p:pic>
      <p:sp>
        <p:nvSpPr>
          <p:cNvPr id="15" name="テキスト ボックス 14"/>
          <p:cNvSpPr txBox="1"/>
          <p:nvPr/>
        </p:nvSpPr>
        <p:spPr>
          <a:xfrm>
            <a:off x="822960" y="5645991"/>
            <a:ext cx="1350748" cy="369332"/>
          </a:xfrm>
          <a:prstGeom prst="rect">
            <a:avLst/>
          </a:prstGeom>
          <a:noFill/>
        </p:spPr>
        <p:txBody>
          <a:bodyPr wrap="square" rtlCol="0">
            <a:spAutoFit/>
          </a:bodyPr>
          <a:lstStyle/>
          <a:p>
            <a:r>
              <a:rPr kumimoji="1" lang="ja-JP" altLang="en-US" dirty="0" smtClean="0"/>
              <a:t>小田原駅</a:t>
            </a:r>
            <a:endParaRPr kumimoji="1" lang="ja-JP" altLang="en-US" dirty="0"/>
          </a:p>
        </p:txBody>
      </p:sp>
      <p:sp>
        <p:nvSpPr>
          <p:cNvPr id="16" name="テキスト ボックス 15"/>
          <p:cNvSpPr txBox="1"/>
          <p:nvPr/>
        </p:nvSpPr>
        <p:spPr>
          <a:xfrm>
            <a:off x="4283968" y="5645991"/>
            <a:ext cx="1206344" cy="369332"/>
          </a:xfrm>
          <a:prstGeom prst="rect">
            <a:avLst/>
          </a:prstGeom>
          <a:noFill/>
        </p:spPr>
        <p:txBody>
          <a:bodyPr wrap="square" rtlCol="0">
            <a:spAutoFit/>
          </a:bodyPr>
          <a:lstStyle/>
          <a:p>
            <a:r>
              <a:rPr kumimoji="1" lang="ja-JP" altLang="en-US" dirty="0" smtClean="0"/>
              <a:t>本厚木駅</a:t>
            </a:r>
            <a:endParaRPr kumimoji="1" lang="ja-JP" altLang="en-US" dirty="0"/>
          </a:p>
        </p:txBody>
      </p:sp>
      <p:sp>
        <p:nvSpPr>
          <p:cNvPr id="17" name="テキスト ボックス 16"/>
          <p:cNvSpPr txBox="1"/>
          <p:nvPr/>
        </p:nvSpPr>
        <p:spPr>
          <a:xfrm>
            <a:off x="6891540" y="5645991"/>
            <a:ext cx="1008112" cy="369332"/>
          </a:xfrm>
          <a:prstGeom prst="rect">
            <a:avLst/>
          </a:prstGeom>
          <a:noFill/>
        </p:spPr>
        <p:txBody>
          <a:bodyPr wrap="square" rtlCol="0">
            <a:spAutoFit/>
          </a:bodyPr>
          <a:lstStyle/>
          <a:p>
            <a:r>
              <a:rPr kumimoji="1" lang="ja-JP" altLang="en-US" dirty="0" smtClean="0"/>
              <a:t>厚木駅</a:t>
            </a:r>
            <a:endParaRPr kumimoji="1" lang="ja-JP" altLang="en-US" dirty="0"/>
          </a:p>
        </p:txBody>
      </p:sp>
      <p:sp>
        <p:nvSpPr>
          <p:cNvPr id="18" name="テキスト ボックス 17"/>
          <p:cNvSpPr txBox="1"/>
          <p:nvPr/>
        </p:nvSpPr>
        <p:spPr>
          <a:xfrm>
            <a:off x="6099973" y="5351805"/>
            <a:ext cx="936104" cy="369332"/>
          </a:xfrm>
          <a:prstGeom prst="rect">
            <a:avLst/>
          </a:prstGeom>
          <a:noFill/>
        </p:spPr>
        <p:txBody>
          <a:bodyPr wrap="square" rtlCol="0">
            <a:spAutoFit/>
          </a:bodyPr>
          <a:lstStyle/>
          <a:p>
            <a:r>
              <a:rPr kumimoji="1" lang="en-US" altLang="ja-JP" dirty="0" smtClean="0"/>
              <a:t>1.9km</a:t>
            </a:r>
            <a:endParaRPr kumimoji="1" lang="ja-JP" altLang="en-US" dirty="0"/>
          </a:p>
        </p:txBody>
      </p:sp>
      <p:sp>
        <p:nvSpPr>
          <p:cNvPr id="19" name="テキスト ボックス 18"/>
          <p:cNvSpPr txBox="1"/>
          <p:nvPr/>
        </p:nvSpPr>
        <p:spPr>
          <a:xfrm>
            <a:off x="2714527" y="5351805"/>
            <a:ext cx="753481" cy="369332"/>
          </a:xfrm>
          <a:prstGeom prst="rect">
            <a:avLst/>
          </a:prstGeom>
          <a:noFill/>
        </p:spPr>
        <p:txBody>
          <a:bodyPr wrap="square" rtlCol="0">
            <a:spAutoFit/>
          </a:bodyPr>
          <a:lstStyle/>
          <a:p>
            <a:r>
              <a:rPr kumimoji="1" lang="en-US" altLang="ja-JP" dirty="0" smtClean="0"/>
              <a:t>32km</a:t>
            </a:r>
            <a:endParaRPr kumimoji="1" lang="ja-JP" altLang="en-US" dirty="0"/>
          </a:p>
        </p:txBody>
      </p:sp>
    </p:spTree>
    <p:extLst>
      <p:ext uri="{BB962C8B-B14F-4D97-AF65-F5344CB8AC3E}">
        <p14:creationId xmlns:p14="http://schemas.microsoft.com/office/powerpoint/2010/main" val="479678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提案システム図</a:t>
            </a:r>
            <a:endParaRPr kumimoji="1" lang="ja-JP" altLang="en-US" dirty="0">
              <a:latin typeface="メイリオ" panose="020B0604030504040204" pitchFamily="50" charset="-128"/>
              <a:ea typeface="メイリオ" panose="020B0604030504040204" pitchFamily="50" charset="-128"/>
            </a:endParaRPr>
          </a:p>
        </p:txBody>
      </p:sp>
      <p:pic>
        <p:nvPicPr>
          <p:cNvPr id="5" name="コンテンツ プレースホルダー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7544" y="1925799"/>
            <a:ext cx="1204792" cy="1204792"/>
          </a:xfrm>
        </p:spPr>
      </p:pic>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24</a:t>
            </a:fld>
            <a:endParaRPr kumimoji="1" lang="ja-JP" altLang="en-US" sz="2400" dirty="0"/>
          </a:p>
        </p:txBody>
      </p:sp>
      <p:sp>
        <p:nvSpPr>
          <p:cNvPr id="6" name="テキスト ボックス 5"/>
          <p:cNvSpPr txBox="1"/>
          <p:nvPr/>
        </p:nvSpPr>
        <p:spPr>
          <a:xfrm>
            <a:off x="599711" y="2996293"/>
            <a:ext cx="936104"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ユーザ</a:t>
            </a:r>
            <a:endParaRPr kumimoji="1" lang="ja-JP" altLang="en-US" dirty="0">
              <a:latin typeface="メイリオ" panose="020B0604030504040204" pitchFamily="50" charset="-128"/>
              <a:ea typeface="メイリオ" panose="020B0604030504040204" pitchFamily="50" charset="-128"/>
            </a:endParaRPr>
          </a:p>
        </p:txBody>
      </p:sp>
      <p:sp>
        <p:nvSpPr>
          <p:cNvPr id="7" name="直方体 6"/>
          <p:cNvSpPr/>
          <p:nvPr/>
        </p:nvSpPr>
        <p:spPr>
          <a:xfrm>
            <a:off x="2353104" y="2160225"/>
            <a:ext cx="1513607" cy="949228"/>
          </a:xfrm>
          <a:prstGeom prst="cub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rPr>
              <a:t>路線検索機能</a:t>
            </a:r>
            <a:endParaRPr kumimoji="1" lang="ja-JP" altLang="en-US" dirty="0">
              <a:latin typeface="メイリオ" panose="020B0604030504040204" pitchFamily="50" charset="-128"/>
              <a:ea typeface="メイリオ" panose="020B0604030504040204" pitchFamily="50" charset="-128"/>
            </a:endParaRPr>
          </a:p>
        </p:txBody>
      </p:sp>
      <p:sp>
        <p:nvSpPr>
          <p:cNvPr id="16" name="直方体 15"/>
          <p:cNvSpPr/>
          <p:nvPr/>
        </p:nvSpPr>
        <p:spPr>
          <a:xfrm>
            <a:off x="6512490" y="4680697"/>
            <a:ext cx="1355008" cy="949228"/>
          </a:xfrm>
          <a:prstGeom prst="cub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t>検索結果</a:t>
            </a:r>
            <a:endParaRPr kumimoji="1" lang="ja-JP" altLang="en-US" dirty="0"/>
          </a:p>
        </p:txBody>
      </p:sp>
      <p:sp>
        <p:nvSpPr>
          <p:cNvPr id="17" name="フローチャート: 磁気ディスク 16"/>
          <p:cNvSpPr/>
          <p:nvPr/>
        </p:nvSpPr>
        <p:spPr>
          <a:xfrm>
            <a:off x="6437301" y="2124515"/>
            <a:ext cx="1426647" cy="959131"/>
          </a:xfrm>
          <a:prstGeom prst="flowChartMagneticDisk">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latin typeface="メイリオ" panose="020B0604030504040204" pitchFamily="50" charset="-128"/>
                <a:ea typeface="メイリオ" panose="020B0604030504040204" pitchFamily="50" charset="-128"/>
              </a:rPr>
              <a:t>駅情報</a:t>
            </a:r>
            <a:r>
              <a:rPr kumimoji="1" lang="en-US" altLang="ja-JP" dirty="0" smtClean="0">
                <a:latin typeface="メイリオ" panose="020B0604030504040204" pitchFamily="50" charset="-128"/>
                <a:ea typeface="メイリオ" panose="020B0604030504040204" pitchFamily="50" charset="-128"/>
              </a:rPr>
              <a:t>DB</a:t>
            </a:r>
            <a:endParaRPr kumimoji="1" lang="ja-JP" altLang="en-US" dirty="0">
              <a:latin typeface="メイリオ" panose="020B0604030504040204" pitchFamily="50" charset="-128"/>
              <a:ea typeface="メイリオ" panose="020B0604030504040204" pitchFamily="50" charset="-128"/>
            </a:endParaRPr>
          </a:p>
        </p:txBody>
      </p:sp>
      <p:cxnSp>
        <p:nvCxnSpPr>
          <p:cNvPr id="19" name="直線矢印コネクタ 18"/>
          <p:cNvCxnSpPr/>
          <p:nvPr/>
        </p:nvCxnSpPr>
        <p:spPr>
          <a:xfrm>
            <a:off x="1535815" y="2544216"/>
            <a:ext cx="772665" cy="1634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endCxn id="17" idx="2"/>
          </p:cNvCxnSpPr>
          <p:nvPr/>
        </p:nvCxnSpPr>
        <p:spPr>
          <a:xfrm>
            <a:off x="3911335" y="2604080"/>
            <a:ext cx="2525966"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7" idx="3"/>
          </p:cNvCxnSpPr>
          <p:nvPr/>
        </p:nvCxnSpPr>
        <p:spPr>
          <a:xfrm flipH="1">
            <a:off x="7150624" y="3083646"/>
            <a:ext cx="1" cy="162695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8" name="カギ線コネクタ 27"/>
          <p:cNvCxnSpPr>
            <a:stCxn id="33" idx="2"/>
          </p:cNvCxnSpPr>
          <p:nvPr/>
        </p:nvCxnSpPr>
        <p:spPr>
          <a:xfrm rot="10800000">
            <a:off x="1095253" y="3387706"/>
            <a:ext cx="1281659" cy="1902286"/>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1575035" y="2124515"/>
            <a:ext cx="919995"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検索</a:t>
            </a:r>
          </a:p>
        </p:txBody>
      </p:sp>
      <p:sp>
        <p:nvSpPr>
          <p:cNvPr id="30" name="テキスト ボックス 29"/>
          <p:cNvSpPr txBox="1"/>
          <p:nvPr/>
        </p:nvSpPr>
        <p:spPr>
          <a:xfrm>
            <a:off x="4594860" y="2211169"/>
            <a:ext cx="648072"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参照</a:t>
            </a:r>
            <a:endParaRPr kumimoji="1" lang="ja-JP" altLang="en-US" dirty="0">
              <a:latin typeface="メイリオ" panose="020B0604030504040204" pitchFamily="50" charset="-128"/>
              <a:ea typeface="メイリオ" panose="020B0604030504040204" pitchFamily="50" charset="-128"/>
            </a:endParaRPr>
          </a:p>
        </p:txBody>
      </p:sp>
      <p:sp>
        <p:nvSpPr>
          <p:cNvPr id="31" name="テキスト ボックス 30"/>
          <p:cNvSpPr txBox="1"/>
          <p:nvPr/>
        </p:nvSpPr>
        <p:spPr>
          <a:xfrm>
            <a:off x="7209448" y="3559006"/>
            <a:ext cx="1706035" cy="646331"/>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検索結果の</a:t>
            </a:r>
            <a:endParaRPr kumimoji="1"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候補を</a:t>
            </a:r>
            <a:r>
              <a:rPr kumimoji="1" lang="en-US" altLang="ja-JP" dirty="0" smtClean="0">
                <a:latin typeface="メイリオ" panose="020B0604030504040204" pitchFamily="50" charset="-128"/>
                <a:ea typeface="メイリオ" panose="020B0604030504040204" pitchFamily="50" charset="-128"/>
              </a:rPr>
              <a:t>4</a:t>
            </a:r>
            <a:r>
              <a:rPr kumimoji="1" lang="ja-JP" altLang="en-US" dirty="0" smtClean="0">
                <a:latin typeface="メイリオ" panose="020B0604030504040204" pitchFamily="50" charset="-128"/>
                <a:ea typeface="メイリオ" panose="020B0604030504040204" pitchFamily="50" charset="-128"/>
              </a:rPr>
              <a:t>つ提示</a:t>
            </a:r>
            <a:endParaRPr kumimoji="1" lang="ja-JP" altLang="en-US" dirty="0">
              <a:latin typeface="メイリオ" panose="020B0604030504040204" pitchFamily="50" charset="-128"/>
              <a:ea typeface="メイリオ" panose="020B0604030504040204" pitchFamily="50" charset="-128"/>
            </a:endParaRPr>
          </a:p>
        </p:txBody>
      </p:sp>
      <p:sp>
        <p:nvSpPr>
          <p:cNvPr id="32" name="テキスト ボックス 31"/>
          <p:cNvSpPr txBox="1"/>
          <p:nvPr/>
        </p:nvSpPr>
        <p:spPr>
          <a:xfrm>
            <a:off x="4983638" y="4920660"/>
            <a:ext cx="685166"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選択</a:t>
            </a:r>
          </a:p>
        </p:txBody>
      </p:sp>
      <p:sp>
        <p:nvSpPr>
          <p:cNvPr id="33" name="直方体 32"/>
          <p:cNvSpPr/>
          <p:nvPr/>
        </p:nvSpPr>
        <p:spPr>
          <a:xfrm>
            <a:off x="2376911" y="4696724"/>
            <a:ext cx="1786849" cy="949228"/>
          </a:xfrm>
          <a:prstGeom prst="cub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t>路線経路＋歩行経路</a:t>
            </a:r>
            <a:endParaRPr kumimoji="1" lang="ja-JP" altLang="en-US" dirty="0"/>
          </a:p>
        </p:txBody>
      </p:sp>
      <p:cxnSp>
        <p:nvCxnSpPr>
          <p:cNvPr id="25" name="直線矢印コネクタ 24"/>
          <p:cNvCxnSpPr/>
          <p:nvPr/>
        </p:nvCxnSpPr>
        <p:spPr>
          <a:xfrm flipH="1" flipV="1">
            <a:off x="4139953" y="5253614"/>
            <a:ext cx="2372537" cy="2169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292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関連研究</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65562" y="1916832"/>
            <a:ext cx="7543801" cy="4023360"/>
          </a:xfrm>
        </p:spPr>
        <p:txBody>
          <a:bodyPr>
            <a:normAutofit fontScale="70000" lnSpcReduction="20000"/>
          </a:bodyPr>
          <a:lstStyle/>
          <a:p>
            <a:pPr marL="357188" lvl="1" indent="-157163">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 </a:t>
            </a:r>
            <a:r>
              <a:rPr lang="ja-JP" altLang="en-US" sz="2200" b="1" dirty="0" smtClean="0">
                <a:latin typeface="メイリオ" panose="020B0604030504040204" pitchFamily="50" charset="-128"/>
                <a:ea typeface="メイリオ" panose="020B0604030504040204" pitchFamily="50" charset="-128"/>
              </a:rPr>
              <a:t>経路編集を用いた乗換案内における経路探索方式</a:t>
            </a:r>
            <a:r>
              <a:rPr lang="ja-JP" altLang="en-US" sz="2000" b="1" dirty="0" smtClean="0">
                <a:latin typeface="メイリオ" panose="020B0604030504040204" pitchFamily="50" charset="-128"/>
                <a:ea typeface="メイリオ" panose="020B0604030504040204" pitchFamily="50" charset="-128"/>
              </a:rPr>
              <a:t>（</a:t>
            </a:r>
            <a:r>
              <a:rPr lang="en-US" altLang="ja-JP" sz="2000" b="1" dirty="0" smtClean="0">
                <a:latin typeface="メイリオ" panose="020B0604030504040204" pitchFamily="50" charset="-128"/>
                <a:ea typeface="メイリオ" panose="020B0604030504040204" pitchFamily="50" charset="-128"/>
              </a:rPr>
              <a:t>2016</a:t>
            </a:r>
            <a:r>
              <a:rPr lang="ja-JP" altLang="en-US" sz="2000" b="1" dirty="0" smtClean="0">
                <a:latin typeface="メイリオ" panose="020B0604030504040204" pitchFamily="50" charset="-128"/>
                <a:ea typeface="メイリオ" panose="020B0604030504040204" pitchFamily="50" charset="-128"/>
                <a:sym typeface="Wingdings" panose="05000000000000000000" pitchFamily="2" charset="2"/>
              </a:rPr>
              <a:t>）</a:t>
            </a:r>
            <a:endParaRPr lang="en-US" altLang="ja-JP" sz="2000" b="1" dirty="0" smtClean="0">
              <a:latin typeface="メイリオ" panose="020B0604030504040204" pitchFamily="50" charset="-128"/>
              <a:ea typeface="メイリオ" panose="020B0604030504040204" pitchFamily="50" charset="-128"/>
              <a:sym typeface="Wingdings" panose="05000000000000000000" pitchFamily="2" charset="2"/>
            </a:endParaRPr>
          </a:p>
          <a:p>
            <a:pPr lvl="2">
              <a:lnSpc>
                <a:spcPct val="120000"/>
              </a:lnSpc>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sym typeface="Wingdings" panose="05000000000000000000" pitchFamily="2" charset="2"/>
              </a:rPr>
              <a:t>システム側で持ち合わせていない外的評価をシステム側に伝える経路編集式乗換案内の実現に向けて，提示する経路へ反映可能な入力インターフェースを提案する</a:t>
            </a:r>
            <a:r>
              <a:rPr lang="ja-JP" altLang="en-US" sz="1800" dirty="0" smtClean="0">
                <a:latin typeface="メイリオ" panose="020B0604030504040204" pitchFamily="50" charset="-128"/>
                <a:ea typeface="メイリオ" panose="020B0604030504040204" pitchFamily="50" charset="-128"/>
                <a:sym typeface="Wingdings" panose="05000000000000000000" pitchFamily="2" charset="2"/>
              </a:rPr>
              <a:t>．</a:t>
            </a:r>
            <a:endParaRPr lang="en-US" altLang="ja-JP" sz="1800" dirty="0" smtClean="0">
              <a:latin typeface="メイリオ" panose="020B0604030504040204" pitchFamily="50" charset="-128"/>
              <a:ea typeface="メイリオ" panose="020B0604030504040204" pitchFamily="50" charset="-128"/>
              <a:sym typeface="Wingdings" panose="05000000000000000000" pitchFamily="2" charset="2"/>
            </a:endParaRPr>
          </a:p>
          <a:p>
            <a:pPr marL="442913" lvl="1" indent="-242888">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鉄道</a:t>
            </a:r>
            <a:r>
              <a:rPr lang="ja-JP" altLang="en-US" sz="2200" b="1" dirty="0" smtClean="0">
                <a:latin typeface="メイリオ" panose="020B0604030504040204" pitchFamily="50" charset="-128"/>
                <a:ea typeface="メイリオ" panose="020B0604030504040204" pitchFamily="50" charset="-128"/>
              </a:rPr>
              <a:t>による移動所要時間の可視化</a:t>
            </a:r>
            <a:r>
              <a:rPr lang="ja-JP" altLang="en-US" sz="2200" b="1" dirty="0">
                <a:latin typeface="メイリオ" panose="020B0604030504040204" pitchFamily="50" charset="-128"/>
                <a:ea typeface="メイリオ" panose="020B0604030504040204" pitchFamily="50" charset="-128"/>
              </a:rPr>
              <a:t>（</a:t>
            </a:r>
            <a:r>
              <a:rPr lang="en-US" altLang="ja-JP" sz="2200" b="1" dirty="0" smtClean="0">
                <a:latin typeface="メイリオ" panose="020B0604030504040204" pitchFamily="50" charset="-128"/>
                <a:ea typeface="メイリオ" panose="020B0604030504040204" pitchFamily="50" charset="-128"/>
              </a:rPr>
              <a:t>2014</a:t>
            </a:r>
            <a:r>
              <a:rPr lang="ja-JP" altLang="en-US" sz="2200" b="1" dirty="0" smtClean="0">
                <a:latin typeface="メイリオ" panose="020B0604030504040204" pitchFamily="50" charset="-128"/>
                <a:ea typeface="メイリオ" panose="020B0604030504040204" pitchFamily="50" charset="-128"/>
              </a:rPr>
              <a:t>）</a:t>
            </a:r>
            <a:endParaRPr lang="en-US" altLang="ja-JP" sz="2200" b="1" dirty="0" smtClean="0">
              <a:latin typeface="メイリオ" panose="020B0604030504040204" pitchFamily="50" charset="-128"/>
              <a:ea typeface="メイリオ" panose="020B0604030504040204" pitchFamily="50" charset="-128"/>
            </a:endParaRPr>
          </a:p>
          <a:p>
            <a:pPr marL="542925" lvl="2" indent="-160338">
              <a:lnSpc>
                <a:spcPct val="120000"/>
              </a:lnSpc>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rPr>
              <a:t>鉄道による移動所要時間をわかりやすく可視化するウェアアプリケーションの作成．</a:t>
            </a:r>
            <a:endParaRPr lang="en-US" altLang="ja-JP" sz="1800" dirty="0" smtClean="0">
              <a:latin typeface="メイリオ" panose="020B0604030504040204" pitchFamily="50" charset="-128"/>
              <a:ea typeface="メイリオ" panose="020B0604030504040204" pitchFamily="50" charset="-128"/>
            </a:endParaRPr>
          </a:p>
          <a:p>
            <a:pPr marL="442913" lvl="1" indent="-242888">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歩道</a:t>
            </a:r>
            <a:r>
              <a:rPr lang="ja-JP" altLang="en-US" sz="2200" b="1" dirty="0">
                <a:latin typeface="メイリオ" panose="020B0604030504040204" pitchFamily="50" charset="-128"/>
                <a:ea typeface="メイリオ" panose="020B0604030504040204" pitchFamily="50" charset="-128"/>
              </a:rPr>
              <a:t>ネットワークを用いた鉄道駅周辺の徒歩移動距離および迂回率の分析（</a:t>
            </a:r>
            <a:r>
              <a:rPr lang="en-US" altLang="ja-JP" sz="2200" b="1" dirty="0">
                <a:latin typeface="メイリオ" panose="020B0604030504040204" pitchFamily="50" charset="-128"/>
                <a:ea typeface="メイリオ" panose="020B0604030504040204" pitchFamily="50" charset="-128"/>
              </a:rPr>
              <a:t>2006</a:t>
            </a:r>
            <a:r>
              <a:rPr lang="ja-JP" altLang="en-US" sz="2200" b="1" dirty="0">
                <a:latin typeface="メイリオ" panose="020B0604030504040204" pitchFamily="50" charset="-128"/>
                <a:ea typeface="メイリオ" panose="020B0604030504040204" pitchFamily="50" charset="-128"/>
              </a:rPr>
              <a:t>）</a:t>
            </a:r>
            <a:endParaRPr lang="en-US" altLang="ja-JP" sz="2200" b="1" dirty="0">
              <a:latin typeface="メイリオ" panose="020B0604030504040204" pitchFamily="50" charset="-128"/>
              <a:ea typeface="メイリオ" panose="020B0604030504040204" pitchFamily="50" charset="-128"/>
            </a:endParaRPr>
          </a:p>
          <a:p>
            <a:pPr lvl="2">
              <a:lnSpc>
                <a:spcPct val="120000"/>
              </a:lnSpc>
              <a:buFont typeface="Wingdings" panose="05000000000000000000" pitchFamily="2" charset="2"/>
              <a:buChar char="Ø"/>
            </a:pPr>
            <a:r>
              <a:rPr lang="en-US" altLang="ja-JP" sz="1800" dirty="0" smtClean="0">
                <a:latin typeface="メイリオ" panose="020B0604030504040204" pitchFamily="50" charset="-128"/>
                <a:ea typeface="メイリオ" panose="020B0604030504040204" pitchFamily="50" charset="-128"/>
              </a:rPr>
              <a:t>GIS</a:t>
            </a:r>
            <a:r>
              <a:rPr lang="ja-JP" altLang="en-US" sz="1800" dirty="0" smtClean="0">
                <a:latin typeface="メイリオ" panose="020B0604030504040204" pitchFamily="50" charset="-128"/>
                <a:ea typeface="メイリオ" panose="020B0604030504040204" pitchFamily="50" charset="-128"/>
              </a:rPr>
              <a:t>上で歩道ネットワークを作成し，駅から周辺施設までの徒歩移動距離と迂回率を算出する．</a:t>
            </a:r>
            <a:endParaRPr lang="en-US" altLang="ja-JP" sz="1800" dirty="0" smtClean="0">
              <a:latin typeface="メイリオ" panose="020B0604030504040204" pitchFamily="50" charset="-128"/>
              <a:ea typeface="メイリオ" panose="020B0604030504040204" pitchFamily="50" charset="-128"/>
            </a:endParaRPr>
          </a:p>
          <a:p>
            <a:pPr marL="442913" lvl="1" indent="-242888">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幹線鉄道の乗換駅における乗換環境の評価に関する研究（</a:t>
            </a:r>
            <a:r>
              <a:rPr lang="en-US" altLang="ja-JP" sz="2200" b="1" dirty="0" smtClean="0">
                <a:latin typeface="メイリオ" panose="020B0604030504040204" pitchFamily="50" charset="-128"/>
                <a:ea typeface="メイリオ" panose="020B0604030504040204" pitchFamily="50" charset="-128"/>
              </a:rPr>
              <a:t>2008</a:t>
            </a:r>
            <a:r>
              <a:rPr lang="ja-JP" altLang="en-US" sz="2200" b="1" dirty="0" smtClean="0">
                <a:latin typeface="メイリオ" panose="020B0604030504040204" pitchFamily="50" charset="-128"/>
                <a:ea typeface="メイリオ" panose="020B0604030504040204" pitchFamily="50" charset="-128"/>
              </a:rPr>
              <a:t>）</a:t>
            </a:r>
            <a:endParaRPr lang="en-US" altLang="ja-JP" sz="2200" b="1" dirty="0" smtClean="0">
              <a:latin typeface="メイリオ" panose="020B0604030504040204" pitchFamily="50" charset="-128"/>
              <a:ea typeface="メイリオ" panose="020B0604030504040204" pitchFamily="50" charset="-128"/>
            </a:endParaRPr>
          </a:p>
          <a:p>
            <a:pPr lvl="2">
              <a:lnSpc>
                <a:spcPct val="120000"/>
              </a:lnSpc>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rPr>
              <a:t>乗換環境の総合的評価手法を構築することを目標としている</a:t>
            </a:r>
            <a:r>
              <a:rPr lang="ja-JP" altLang="en-US" sz="1800" dirty="0" smtClean="0">
                <a:latin typeface="メイリオ" panose="020B0604030504040204" pitchFamily="50" charset="-128"/>
                <a:ea typeface="メイリオ" panose="020B0604030504040204" pitchFamily="50" charset="-128"/>
              </a:rPr>
              <a:t>．</a:t>
            </a:r>
            <a:endParaRPr lang="en-US" altLang="ja-JP" sz="1800" dirty="0">
              <a:latin typeface="メイリオ" panose="020B0604030504040204" pitchFamily="50" charset="-128"/>
              <a:ea typeface="メイリオ" panose="020B0604030504040204" pitchFamily="50" charset="-128"/>
            </a:endParaRPr>
          </a:p>
          <a:p>
            <a:pPr lvl="1">
              <a:lnSpc>
                <a:spcPct val="12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rPr>
              <a:t> </a:t>
            </a:r>
            <a:r>
              <a:rPr lang="ja-JP" altLang="en-US" sz="2200" b="1" dirty="0" smtClean="0">
                <a:latin typeface="メイリオ" panose="020B0604030504040204" pitchFamily="50" charset="-128"/>
                <a:ea typeface="メイリオ" panose="020B0604030504040204" pitchFamily="50" charset="-128"/>
              </a:rPr>
              <a:t>健康管理アプリケーション</a:t>
            </a:r>
            <a:endParaRPr lang="en-US" altLang="ja-JP" sz="2200" b="1" dirty="0" smtClean="0">
              <a:latin typeface="メイリオ" panose="020B0604030504040204" pitchFamily="50" charset="-128"/>
              <a:ea typeface="メイリオ" panose="020B0604030504040204" pitchFamily="50" charset="-128"/>
            </a:endParaRPr>
          </a:p>
          <a:p>
            <a:pPr lvl="2">
              <a:lnSpc>
                <a:spcPct val="120000"/>
              </a:lnSpc>
              <a:buFont typeface="Wingdings" panose="05000000000000000000" pitchFamily="2" charset="2"/>
              <a:buChar char="Ø"/>
            </a:pPr>
            <a:r>
              <a:rPr lang="ja-JP" altLang="en-US" sz="1800" dirty="0">
                <a:sym typeface="Wingdings" panose="05000000000000000000" pitchFamily="2" charset="2"/>
              </a:rPr>
              <a:t>走行や階段歩行などの数値を</a:t>
            </a:r>
            <a:r>
              <a:rPr lang="en-US" altLang="ja-JP" sz="1800" dirty="0">
                <a:sym typeface="Wingdings" panose="05000000000000000000" pitchFamily="2" charset="2"/>
              </a:rPr>
              <a:t>Android</a:t>
            </a:r>
            <a:r>
              <a:rPr lang="ja-JP" altLang="en-US" sz="1800" dirty="0">
                <a:sym typeface="Wingdings" panose="05000000000000000000" pitchFamily="2" charset="2"/>
              </a:rPr>
              <a:t>端末に搭載されている加速度センサとジャイロセンサを使用し，データを集計してカロリー計算する</a:t>
            </a:r>
            <a:r>
              <a:rPr lang="ja-JP" altLang="en-US" sz="1800" dirty="0" smtClean="0">
                <a:sym typeface="Wingdings" panose="05000000000000000000" pitchFamily="2" charset="2"/>
              </a:rPr>
              <a:t>．</a:t>
            </a:r>
            <a:endParaRPr lang="en-US" altLang="ja-JP" sz="1800" dirty="0">
              <a:sym typeface="Wingdings" panose="05000000000000000000" pitchFamily="2" charset="2"/>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3</a:t>
            </a:fld>
            <a:endParaRPr kumimoji="1" lang="ja-JP" altLang="en-US" sz="2400" dirty="0"/>
          </a:p>
        </p:txBody>
      </p:sp>
    </p:spTree>
    <p:extLst>
      <p:ext uri="{BB962C8B-B14F-4D97-AF65-F5344CB8AC3E}">
        <p14:creationId xmlns:p14="http://schemas.microsoft.com/office/powerpoint/2010/main" val="935415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a:t>
            </a:r>
            <a:r>
              <a:rPr lang="ja-JP" altLang="en-US" dirty="0">
                <a:latin typeface="メイリオ" panose="020B0604030504040204" pitchFamily="50" charset="-128"/>
                <a:ea typeface="メイリオ" panose="020B0604030504040204" pitchFamily="50" charset="-128"/>
              </a:rPr>
              <a:t>動機</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261938" indent="-261938">
              <a:lnSpc>
                <a:spcPct val="100000"/>
              </a:lnSpc>
              <a:buFont typeface="Wingdings" panose="05000000000000000000" pitchFamily="2" charset="2"/>
              <a:buChar char="l"/>
            </a:pPr>
            <a:r>
              <a:rPr kumimoji="1" lang="ja-JP" altLang="en-US" sz="2200" dirty="0" smtClean="0">
                <a:latin typeface="メイリオ" panose="020B0604030504040204" pitchFamily="50" charset="-128"/>
                <a:ea typeface="メイリオ" panose="020B0604030504040204" pitchFamily="50" charset="-128"/>
              </a:rPr>
              <a:t>既存の路線検索システムでは歩いて行ける距離にも関わらず鉄道を利用した経路を提案されてしまうことがある．</a:t>
            </a:r>
            <a:endParaRPr kumimoji="1" lang="en-US" altLang="ja-JP" sz="2200" dirty="0" smtClean="0">
              <a:latin typeface="メイリオ" panose="020B0604030504040204" pitchFamily="50" charset="-128"/>
              <a:ea typeface="メイリオ" panose="020B0604030504040204" pitchFamily="50" charset="-128"/>
            </a:endParaRPr>
          </a:p>
          <a:p>
            <a:pPr marL="261938" indent="-261938">
              <a:buFont typeface="Wingdings" panose="05000000000000000000" pitchFamily="2" charset="2"/>
              <a:buChar char="l"/>
            </a:pPr>
            <a:r>
              <a:rPr kumimoji="1" lang="ja-JP" altLang="en-US" sz="2200" dirty="0" smtClean="0">
                <a:latin typeface="メイリオ" panose="020B0604030504040204" pitchFamily="50" charset="-128"/>
                <a:ea typeface="メイリオ" panose="020B0604030504040204" pitchFamily="50" charset="-128"/>
              </a:rPr>
              <a:t>乗り換え駅で通勤ラッシュなど渋滞があった場合，電車待ちをしているよりも歩いて次の駅に向かった方がいい場合がある．</a:t>
            </a:r>
            <a:endParaRPr kumimoji="1" lang="en-US" altLang="ja-JP" sz="2200" dirty="0" smtClean="0">
              <a:latin typeface="メイリオ" panose="020B0604030504040204" pitchFamily="50" charset="-128"/>
              <a:ea typeface="メイリオ" panose="020B0604030504040204" pitchFamily="50" charset="-128"/>
            </a:endParaRPr>
          </a:p>
          <a:p>
            <a:pPr marL="357188" indent="-357188">
              <a:buFont typeface="Wingdings" panose="05000000000000000000" pitchFamily="2" charset="2"/>
              <a:buChar char="l"/>
            </a:pPr>
            <a:r>
              <a:rPr lang="ja-JP" altLang="en-US" sz="2200" dirty="0"/>
              <a:t>電車の運行情報以外の移動手法を推薦する．</a:t>
            </a:r>
            <a:endParaRPr lang="en-US" altLang="ja-JP" sz="2200" dirty="0"/>
          </a:p>
          <a:p>
            <a:pPr marL="538163" lvl="1" indent="-338138">
              <a:buFont typeface="Wingdings" panose="05000000000000000000" pitchFamily="2" charset="2"/>
              <a:buChar char="Ø"/>
            </a:pPr>
            <a:r>
              <a:rPr lang="ja-JP" altLang="en-US" sz="2000" dirty="0"/>
              <a:t>運行情報と推定歩行情報の統合をする．</a:t>
            </a:r>
            <a:endParaRPr lang="en-US" altLang="ja-JP" sz="2000" dirty="0"/>
          </a:p>
          <a:p>
            <a:pPr marL="261938" indent="-261938">
              <a:buFont typeface="Wingdings" panose="05000000000000000000" pitchFamily="2" charset="2"/>
              <a:buChar char="l"/>
            </a:pPr>
            <a:endParaRPr kumimoji="1" lang="ja-JP" altLang="en-US" sz="22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4</a:t>
            </a:fld>
            <a:endParaRPr kumimoji="1" lang="ja-JP" altLang="en-US" sz="2400" dirty="0"/>
          </a:p>
        </p:txBody>
      </p:sp>
    </p:spTree>
    <p:extLst>
      <p:ext uri="{BB962C8B-B14F-4D97-AF65-F5344CB8AC3E}">
        <p14:creationId xmlns:p14="http://schemas.microsoft.com/office/powerpoint/2010/main" val="461670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a:t>
            </a:r>
            <a:r>
              <a:rPr kumimoji="1" lang="ja-JP" altLang="en-US" dirty="0" smtClean="0">
                <a:latin typeface="メイリオ" panose="020B0604030504040204" pitchFamily="50" charset="-128"/>
                <a:ea typeface="メイリオ" panose="020B0604030504040204" pitchFamily="50" charset="-128"/>
              </a:rPr>
              <a:t>課題</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273050" indent="-366713">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位置情報，運行情報，地理情報のデータにまとまりが</a:t>
            </a:r>
            <a:r>
              <a:rPr lang="ja-JP" altLang="en-US" sz="2200" dirty="0" smtClean="0">
                <a:latin typeface="メイリオ" panose="020B0604030504040204" pitchFamily="50" charset="-128"/>
                <a:ea typeface="メイリオ" panose="020B0604030504040204" pitchFamily="50" charset="-128"/>
              </a:rPr>
              <a:t>な</a:t>
            </a:r>
            <a:r>
              <a:rPr lang="ja-JP" altLang="en-US" sz="2200" dirty="0" smtClean="0">
                <a:latin typeface="メイリオ" panose="020B0604030504040204" pitchFamily="50" charset="-128"/>
                <a:ea typeface="メイリオ" panose="020B0604030504040204" pitchFamily="50" charset="-128"/>
              </a:rPr>
              <a:t>い</a:t>
            </a:r>
            <a:r>
              <a:rPr lang="ja-JP" altLang="en-US" sz="2200" dirty="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個人</a:t>
            </a:r>
            <a:r>
              <a:rPr lang="ja-JP" altLang="en-US" sz="2200" dirty="0" smtClean="0">
                <a:latin typeface="メイリオ" panose="020B0604030504040204" pitchFamily="50" charset="-128"/>
                <a:ea typeface="メイリオ" panose="020B0604030504040204" pitchFamily="50" charset="-128"/>
              </a:rPr>
              <a:t>の</a:t>
            </a:r>
            <a:r>
              <a:rPr lang="ja-JP" altLang="en-US" sz="2200" dirty="0" smtClean="0">
                <a:latin typeface="メイリオ" panose="020B0604030504040204" pitchFamily="50" charset="-128"/>
                <a:ea typeface="メイリオ" panose="020B0604030504040204" pitchFamily="50" charset="-128"/>
              </a:rPr>
              <a:t>プロファイルの反映ができていない．</a:t>
            </a:r>
            <a:endParaRPr lang="en-US" altLang="ja-JP" sz="2200" dirty="0" smtClean="0">
              <a:latin typeface="メイリオ" panose="020B0604030504040204" pitchFamily="50" charset="-128"/>
              <a:ea typeface="メイリオ" panose="020B0604030504040204" pitchFamily="50" charset="-128"/>
            </a:endParaRPr>
          </a:p>
          <a:p>
            <a:pPr marL="273050" indent="-366713">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利用者にどのように歩く動機付けをさせるか．</a:t>
            </a:r>
            <a:endParaRPr lang="en-US" altLang="ja-JP" sz="22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5</a:t>
            </a:fld>
            <a:endParaRPr kumimoji="1" lang="ja-JP" altLang="en-US" sz="2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1200" y="5013176"/>
            <a:ext cx="1269624" cy="1269624"/>
          </a:xfrm>
          <a:prstGeom prst="rect">
            <a:avLst/>
          </a:prstGeom>
        </p:spPr>
      </p:pic>
    </p:spTree>
    <p:extLst>
      <p:ext uri="{BB962C8B-B14F-4D97-AF65-F5344CB8AC3E}">
        <p14:creationId xmlns:p14="http://schemas.microsoft.com/office/powerpoint/2010/main" val="475414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本研究のアプローチ</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marL="452628" indent="-342900">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既存の鉄道乗り換えサービスに機能拡張をする形で歩行推薦を行う</a:t>
            </a:r>
            <a:r>
              <a:rPr lang="ja-JP" altLang="en-US" sz="2400" dirty="0" smtClean="0">
                <a:latin typeface="メイリオ" panose="020B0604030504040204" pitchFamily="50" charset="-128"/>
                <a:ea typeface="メイリオ" panose="020B0604030504040204" pitchFamily="50" charset="-128"/>
              </a:rPr>
              <a:t>．</a:t>
            </a:r>
            <a:endParaRPr lang="en-US" altLang="ja-JP" sz="2400" dirty="0">
              <a:latin typeface="メイリオ" panose="020B0604030504040204" pitchFamily="50" charset="-128"/>
              <a:ea typeface="メイリオ" panose="020B0604030504040204" pitchFamily="50" charset="-128"/>
            </a:endParaRPr>
          </a:p>
          <a:p>
            <a:pPr marL="452628" indent="-342900">
              <a:buFont typeface="Wingdings" panose="05000000000000000000" pitchFamily="2" charset="2"/>
              <a:buChar char="l"/>
            </a:pPr>
            <a:r>
              <a:rPr lang="ja-JP" altLang="en-US" sz="2400" dirty="0"/>
              <a:t>位置情報，運行情報，地理情報のデータを空間的に連結することにより個人プロファイルの歩行条件と照らし合わせて運行情報と歩行情報を統合させる</a:t>
            </a:r>
            <a:r>
              <a:rPr lang="ja-JP" altLang="en-US" sz="2400" dirty="0" smtClean="0"/>
              <a:t>．</a:t>
            </a:r>
            <a:endParaRPr lang="en-US" altLang="ja-JP" sz="2400" dirty="0" smtClean="0">
              <a:latin typeface="メイリオ" panose="020B0604030504040204" pitchFamily="50" charset="-128"/>
              <a:ea typeface="メイリオ" panose="020B0604030504040204" pitchFamily="50" charset="-128"/>
            </a:endParaRPr>
          </a:p>
          <a:p>
            <a:pPr marL="928116" lvl="2"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カロリー</a:t>
            </a:r>
            <a:r>
              <a:rPr lang="ja-JP" altLang="en-US" sz="2000" dirty="0">
                <a:latin typeface="メイリオ" panose="020B0604030504040204" pitchFamily="50" charset="-128"/>
                <a:ea typeface="メイリオ" panose="020B0604030504040204" pitchFamily="50" charset="-128"/>
              </a:rPr>
              <a:t>情報と駅・鉄道運航情報を統合することで付加価値の高い情報を</a:t>
            </a:r>
            <a:r>
              <a:rPr lang="ja-JP" altLang="en-US" sz="2000" dirty="0" smtClean="0">
                <a:latin typeface="メイリオ" panose="020B0604030504040204" pitchFamily="50" charset="-128"/>
                <a:ea typeface="メイリオ" panose="020B0604030504040204" pitchFamily="50" charset="-128"/>
              </a:rPr>
              <a:t>生成する．</a:t>
            </a:r>
            <a:endParaRPr lang="en-US" altLang="ja-JP" sz="2000" dirty="0" smtClean="0">
              <a:latin typeface="メイリオ" panose="020B0604030504040204" pitchFamily="50" charset="-128"/>
              <a:ea typeface="メイリオ" panose="020B0604030504040204" pitchFamily="50" charset="-128"/>
            </a:endParaRPr>
          </a:p>
          <a:p>
            <a:pPr marL="160020" indent="0" algn="ctr">
              <a:buNone/>
            </a:pPr>
            <a:endParaRPr lang="en-US" altLang="ja-JP" sz="2400" b="1" dirty="0" smtClean="0">
              <a:latin typeface="メイリオ" panose="020B0604030504040204" pitchFamily="50" charset="-128"/>
              <a:ea typeface="メイリオ" panose="020B0604030504040204" pitchFamily="50" charset="-128"/>
            </a:endParaRPr>
          </a:p>
          <a:p>
            <a:pPr marL="445770" indent="-285750">
              <a:buFont typeface="Wingdings" panose="05000000000000000000" pitchFamily="2" charset="2"/>
              <a:buChar char="l"/>
            </a:pPr>
            <a:endParaRPr lang="en-US" altLang="ja-JP" sz="2400"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6</a:t>
            </a:fld>
            <a:endParaRPr kumimoji="1" lang="ja-JP" altLang="en-US" sz="2400" dirty="0"/>
          </a:p>
        </p:txBody>
      </p:sp>
    </p:spTree>
    <p:extLst>
      <p:ext uri="{BB962C8B-B14F-4D97-AF65-F5344CB8AC3E}">
        <p14:creationId xmlns:p14="http://schemas.microsoft.com/office/powerpoint/2010/main" val="688605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提案システム</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268288" indent="-263525">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駅・路線情報を取得して情報統合をすることで鉄道経路と歩行経路の検索を行う．</a:t>
            </a:r>
            <a:endParaRPr lang="en-US" altLang="ja-JP" sz="2200" dirty="0" smtClean="0">
              <a:latin typeface="メイリオ" panose="020B0604030504040204" pitchFamily="50" charset="-128"/>
              <a:ea typeface="メイリオ" panose="020B0604030504040204" pitchFamily="50" charset="-128"/>
            </a:endParaRPr>
          </a:p>
          <a:p>
            <a:pPr marL="268288" indent="-263525">
              <a:buFont typeface="Wingdings" panose="05000000000000000000" pitchFamily="2" charset="2"/>
              <a:buChar char="l"/>
            </a:pPr>
            <a:endParaRPr lang="en-US" altLang="ja-JP" sz="2200" dirty="0" smtClean="0">
              <a:latin typeface="メイリオ" panose="020B0604030504040204" pitchFamily="50" charset="-128"/>
              <a:ea typeface="メイリオ" panose="020B0604030504040204" pitchFamily="50" charset="-128"/>
            </a:endParaRPr>
          </a:p>
          <a:p>
            <a:pPr marL="268288" indent="-263525">
              <a:buFont typeface="Wingdings" panose="05000000000000000000" pitchFamily="2" charset="2"/>
              <a:buChar char="l"/>
            </a:pPr>
            <a:endParaRPr lang="en-US" altLang="ja-JP" sz="2200" dirty="0" smtClean="0">
              <a:latin typeface="メイリオ" panose="020B0604030504040204" pitchFamily="50" charset="-128"/>
              <a:ea typeface="メイリオ" panose="020B0604030504040204" pitchFamily="50" charset="-128"/>
            </a:endParaRPr>
          </a:p>
          <a:p>
            <a:pPr marL="268288" indent="-263525">
              <a:buFont typeface="Wingdings" panose="05000000000000000000" pitchFamily="2" charset="2"/>
              <a:buChar char="l"/>
            </a:pPr>
            <a:endParaRPr lang="en-US" altLang="ja-JP" sz="2200" dirty="0" smtClean="0">
              <a:latin typeface="メイリオ" panose="020B0604030504040204" pitchFamily="50" charset="-128"/>
              <a:ea typeface="メイリオ" panose="020B0604030504040204" pitchFamily="50" charset="-128"/>
            </a:endParaRPr>
          </a:p>
          <a:p>
            <a:pPr marL="268288" indent="-263525">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消費カロリーを明確にすることで歩く意欲を向上させる．</a:t>
            </a:r>
            <a:endParaRPr lang="en-US" altLang="ja-JP" sz="2200" dirty="0" smtClean="0">
              <a:latin typeface="メイリオ" panose="020B0604030504040204" pitchFamily="50" charset="-128"/>
              <a:ea typeface="メイリオ" panose="020B0604030504040204" pitchFamily="50" charset="-128"/>
            </a:endParaRPr>
          </a:p>
          <a:p>
            <a:pPr marL="640271"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本研究では徒歩のみをカロリー計算の対象とする．</a:t>
            </a:r>
            <a:endParaRPr lang="en-US" altLang="ja-JP" sz="2000" dirty="0">
              <a:latin typeface="メイリオ" panose="020B0604030504040204" pitchFamily="50" charset="-128"/>
              <a:ea typeface="メイリオ" panose="020B0604030504040204" pitchFamily="50" charset="-128"/>
            </a:endParaRPr>
          </a:p>
          <a:p>
            <a:pPr marL="268288" indent="-263525">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乗り換え先の駅との距離がユーザの指定した範囲内に入っているのなら歩行を推薦する．</a:t>
            </a:r>
            <a:endParaRPr lang="en-US" altLang="ja-JP" sz="2200" dirty="0">
              <a:latin typeface="メイリオ" panose="020B0604030504040204" pitchFamily="50" charset="-128"/>
              <a:ea typeface="メイリオ" panose="020B0604030504040204" pitchFamily="50" charset="-128"/>
            </a:endParaRPr>
          </a:p>
          <a:p>
            <a:pPr marL="268288" indent="-263525">
              <a:buFont typeface="Wingdings" panose="05000000000000000000" pitchFamily="2" charset="2"/>
              <a:buChar char="l"/>
            </a:pPr>
            <a:endParaRPr lang="en-US" altLang="ja-JP" sz="22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7</a:t>
            </a:fld>
            <a:endParaRPr kumimoji="1" lang="ja-JP" altLang="en-US" sz="2400" dirty="0"/>
          </a:p>
        </p:txBody>
      </p:sp>
      <p:sp>
        <p:nvSpPr>
          <p:cNvPr id="5" name="下矢印 4"/>
          <p:cNvSpPr/>
          <p:nvPr/>
        </p:nvSpPr>
        <p:spPr>
          <a:xfrm>
            <a:off x="3419872" y="2708920"/>
            <a:ext cx="1584176" cy="1008112"/>
          </a:xfrm>
          <a:prstGeom prst="downArrow">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27022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提案システム図</a:t>
            </a:r>
            <a:endParaRPr kumimoji="1" lang="ja-JP" altLang="en-US" dirty="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8</a:t>
            </a:fld>
            <a:endParaRPr kumimoji="1" lang="ja-JP" altLang="en-US" sz="2400" dirty="0"/>
          </a:p>
        </p:txBody>
      </p:sp>
      <p:pic>
        <p:nvPicPr>
          <p:cNvPr id="5" name="コンテンツ プレースホルダー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22960" y="1917551"/>
            <a:ext cx="1294705" cy="1294705"/>
          </a:xfrm>
        </p:spPr>
      </p:pic>
      <p:sp>
        <p:nvSpPr>
          <p:cNvPr id="6" name="正方形/長方形 5"/>
          <p:cNvSpPr/>
          <p:nvPr/>
        </p:nvSpPr>
        <p:spPr>
          <a:xfrm>
            <a:off x="2943256" y="3063182"/>
            <a:ext cx="2742367" cy="313423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正方形/長方形 6"/>
          <p:cNvSpPr/>
          <p:nvPr/>
        </p:nvSpPr>
        <p:spPr>
          <a:xfrm>
            <a:off x="3131840" y="2204864"/>
            <a:ext cx="2304256" cy="7200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路線検索機能</a:t>
            </a:r>
            <a:endParaRPr kumimoji="1" lang="ja-JP" altLang="en-US" dirty="0"/>
          </a:p>
        </p:txBody>
      </p:sp>
      <p:sp>
        <p:nvSpPr>
          <p:cNvPr id="9" name="正方形/長方形 8"/>
          <p:cNvSpPr/>
          <p:nvPr/>
        </p:nvSpPr>
        <p:spPr>
          <a:xfrm>
            <a:off x="3185958" y="3250430"/>
            <a:ext cx="2304256" cy="7200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歩行推薦機能</a:t>
            </a:r>
            <a:endParaRPr kumimoji="1" lang="ja-JP" altLang="en-US" dirty="0"/>
          </a:p>
        </p:txBody>
      </p:sp>
      <p:pic>
        <p:nvPicPr>
          <p:cNvPr id="10" name="図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2240" y="2082448"/>
            <a:ext cx="964909" cy="964909"/>
          </a:xfrm>
          <a:prstGeom prst="rect">
            <a:avLst/>
          </a:prstGeom>
        </p:spPr>
      </p:pic>
      <p:cxnSp>
        <p:nvCxnSpPr>
          <p:cNvPr id="12" name="直線矢印コネクタ 11"/>
          <p:cNvCxnSpPr/>
          <p:nvPr/>
        </p:nvCxnSpPr>
        <p:spPr>
          <a:xfrm>
            <a:off x="1835696" y="2564902"/>
            <a:ext cx="1296144" cy="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sp>
        <p:nvSpPr>
          <p:cNvPr id="13" name="テキスト ボックス 12"/>
          <p:cNvSpPr txBox="1"/>
          <p:nvPr/>
        </p:nvSpPr>
        <p:spPr>
          <a:xfrm>
            <a:off x="6638630" y="3065764"/>
            <a:ext cx="1152128" cy="369332"/>
          </a:xfrm>
          <a:prstGeom prst="rect">
            <a:avLst/>
          </a:prstGeom>
          <a:noFill/>
        </p:spPr>
        <p:txBody>
          <a:bodyPr wrap="square" rtlCol="0">
            <a:spAutoFit/>
          </a:bodyPr>
          <a:lstStyle/>
          <a:p>
            <a:r>
              <a:rPr kumimoji="1" lang="ja-JP" altLang="en-US" dirty="0" smtClean="0"/>
              <a:t>駅情報</a:t>
            </a:r>
            <a:r>
              <a:rPr kumimoji="1" lang="en-US" altLang="ja-JP" dirty="0" smtClean="0"/>
              <a:t>DB</a:t>
            </a:r>
            <a:endParaRPr kumimoji="1" lang="ja-JP" altLang="en-US" dirty="0"/>
          </a:p>
        </p:txBody>
      </p:sp>
      <p:sp>
        <p:nvSpPr>
          <p:cNvPr id="14" name="正方形/長方形 13"/>
          <p:cNvSpPr/>
          <p:nvPr/>
        </p:nvSpPr>
        <p:spPr>
          <a:xfrm>
            <a:off x="3186800" y="4085595"/>
            <a:ext cx="2304256" cy="7200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カロリー計算，距離計算機能</a:t>
            </a:r>
            <a:endParaRPr kumimoji="1" lang="ja-JP" altLang="en-US" dirty="0"/>
          </a:p>
        </p:txBody>
      </p:sp>
      <p:cxnSp>
        <p:nvCxnSpPr>
          <p:cNvPr id="15" name="直線矢印コネクタ 14"/>
          <p:cNvCxnSpPr/>
          <p:nvPr/>
        </p:nvCxnSpPr>
        <p:spPr>
          <a:xfrm>
            <a:off x="5436096" y="2580727"/>
            <a:ext cx="1296144" cy="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sp>
        <p:nvSpPr>
          <p:cNvPr id="18" name="正方形/長方形 17"/>
          <p:cNvSpPr/>
          <p:nvPr/>
        </p:nvSpPr>
        <p:spPr>
          <a:xfrm>
            <a:off x="3185958" y="5141507"/>
            <a:ext cx="2304256" cy="7200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ユーザプロファイル，条件決め</a:t>
            </a:r>
            <a:endParaRPr kumimoji="1" lang="ja-JP" altLang="en-US" dirty="0"/>
          </a:p>
        </p:txBody>
      </p:sp>
      <p:cxnSp>
        <p:nvCxnSpPr>
          <p:cNvPr id="26" name="直線矢印コネクタ 25"/>
          <p:cNvCxnSpPr/>
          <p:nvPr/>
        </p:nvCxnSpPr>
        <p:spPr>
          <a:xfrm rot="-420000" flipH="1">
            <a:off x="4677511" y="4805677"/>
            <a:ext cx="26268" cy="333837"/>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31" name="カギ線コネクタ 30"/>
          <p:cNvCxnSpPr>
            <a:stCxn id="6" idx="1"/>
            <a:endCxn id="8" idx="2"/>
          </p:cNvCxnSpPr>
          <p:nvPr/>
        </p:nvCxnSpPr>
        <p:spPr>
          <a:xfrm rot="10800000">
            <a:off x="1528412" y="3432515"/>
            <a:ext cx="1414844" cy="1197787"/>
          </a:xfrm>
          <a:prstGeom prst="bentConnector2">
            <a:avLst/>
          </a:prstGeom>
          <a:ln w="63500">
            <a:tailEnd type="triangle"/>
          </a:ln>
        </p:spPr>
        <p:style>
          <a:lnRef idx="1">
            <a:schemeClr val="dk1"/>
          </a:lnRef>
          <a:fillRef idx="0">
            <a:schemeClr val="dk1"/>
          </a:fillRef>
          <a:effectRef idx="0">
            <a:schemeClr val="dk1"/>
          </a:effectRef>
          <a:fontRef idx="minor">
            <a:schemeClr val="tx1"/>
          </a:fontRef>
        </p:style>
      </p:cxnSp>
      <p:sp>
        <p:nvSpPr>
          <p:cNvPr id="36" name="テキスト ボックス 35"/>
          <p:cNvSpPr txBox="1"/>
          <p:nvPr/>
        </p:nvSpPr>
        <p:spPr>
          <a:xfrm>
            <a:off x="5078994" y="5828087"/>
            <a:ext cx="648072" cy="369332"/>
          </a:xfrm>
          <a:prstGeom prst="rect">
            <a:avLst/>
          </a:prstGeom>
          <a:noFill/>
        </p:spPr>
        <p:txBody>
          <a:bodyPr wrap="square" rtlCol="0">
            <a:spAutoFit/>
          </a:bodyPr>
          <a:lstStyle/>
          <a:p>
            <a:r>
              <a:rPr kumimoji="1" lang="en-US" altLang="ja-JP" dirty="0" smtClean="0"/>
              <a:t>Map</a:t>
            </a:r>
            <a:endParaRPr kumimoji="1" lang="ja-JP" altLang="en-US" dirty="0"/>
          </a:p>
        </p:txBody>
      </p:sp>
      <p:cxnSp>
        <p:nvCxnSpPr>
          <p:cNvPr id="43" name="直線矢印コネクタ 42"/>
          <p:cNvCxnSpPr/>
          <p:nvPr/>
        </p:nvCxnSpPr>
        <p:spPr>
          <a:xfrm flipV="1">
            <a:off x="3849719" y="4805675"/>
            <a:ext cx="2201" cy="333839"/>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48" name="カギ線コネクタ 47"/>
          <p:cNvCxnSpPr>
            <a:stCxn id="13" idx="2"/>
            <a:endCxn id="6" idx="3"/>
          </p:cNvCxnSpPr>
          <p:nvPr/>
        </p:nvCxnSpPr>
        <p:spPr>
          <a:xfrm rot="5400000">
            <a:off x="5852557" y="3268163"/>
            <a:ext cx="1195205" cy="1529071"/>
          </a:xfrm>
          <a:prstGeom prst="bentConnector2">
            <a:avLst/>
          </a:prstGeom>
          <a:ln w="63500">
            <a:tailEnd type="triangle"/>
          </a:ln>
        </p:spPr>
        <p:style>
          <a:lnRef idx="1">
            <a:schemeClr val="dk1"/>
          </a:lnRef>
          <a:fillRef idx="0">
            <a:schemeClr val="dk1"/>
          </a:fillRef>
          <a:effectRef idx="0">
            <a:schemeClr val="dk1"/>
          </a:effectRef>
          <a:fontRef idx="minor">
            <a:schemeClr val="tx1"/>
          </a:fontRef>
        </p:style>
      </p:cxnSp>
      <p:sp>
        <p:nvSpPr>
          <p:cNvPr id="8" name="テキスト ボックス 7"/>
          <p:cNvSpPr txBox="1"/>
          <p:nvPr/>
        </p:nvSpPr>
        <p:spPr>
          <a:xfrm>
            <a:off x="1027387" y="3063182"/>
            <a:ext cx="1002049" cy="369332"/>
          </a:xfrm>
          <a:prstGeom prst="rect">
            <a:avLst/>
          </a:prstGeom>
          <a:noFill/>
        </p:spPr>
        <p:txBody>
          <a:bodyPr wrap="square" rtlCol="0">
            <a:spAutoFit/>
          </a:bodyPr>
          <a:lstStyle/>
          <a:p>
            <a:r>
              <a:rPr kumimoji="1" lang="ja-JP" altLang="en-US" dirty="0" smtClean="0"/>
              <a:t>ユーザ</a:t>
            </a:r>
            <a:endParaRPr kumimoji="1" lang="ja-JP" altLang="en-US" dirty="0"/>
          </a:p>
        </p:txBody>
      </p:sp>
    </p:spTree>
    <p:extLst>
      <p:ext uri="{BB962C8B-B14F-4D97-AF65-F5344CB8AC3E}">
        <p14:creationId xmlns:p14="http://schemas.microsoft.com/office/powerpoint/2010/main" val="3102506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歩行推薦の</a:t>
            </a:r>
            <a:r>
              <a:rPr lang="ja-JP" altLang="en-US" dirty="0" smtClean="0">
                <a:latin typeface="メイリオ" panose="020B0604030504040204" pitchFamily="50" charset="-128"/>
                <a:ea typeface="メイリオ" panose="020B0604030504040204" pitchFamily="50" charset="-128"/>
              </a:rPr>
              <a:t>例</a:t>
            </a:r>
            <a:r>
              <a:rPr lang="en-US" altLang="ja-JP" dirty="0" smtClean="0">
                <a:latin typeface="メイリオ" panose="020B0604030504040204" pitchFamily="50" charset="-128"/>
                <a:ea typeface="メイリオ" panose="020B0604030504040204" pitchFamily="50" charset="-128"/>
              </a:rPr>
              <a:t>1-1</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1822936"/>
          </a:xfrm>
        </p:spPr>
        <p:txBody>
          <a:bodyPr>
            <a:normAutofit lnSpcReduction="10000"/>
          </a:bodyPr>
          <a:lstStyle/>
          <a:p>
            <a:pPr marL="357188" indent="-261938">
              <a:lnSpc>
                <a:spcPct val="100000"/>
              </a:lnSpc>
              <a:buFont typeface="Wingdings" panose="05000000000000000000" pitchFamily="2" charset="2"/>
              <a:buChar char="l"/>
              <a:tabLst>
                <a:tab pos="442913" algn="l"/>
              </a:tabLst>
            </a:pPr>
            <a:r>
              <a:rPr kumimoji="1" lang="ja-JP" altLang="en-US" sz="2400" dirty="0" smtClean="0">
                <a:latin typeface="メイリオ" panose="020B0604030504040204" pitchFamily="50" charset="-128"/>
                <a:ea typeface="メイリオ" panose="020B0604030504040204" pitchFamily="50" charset="-128"/>
              </a:rPr>
              <a:t>乗り換える</a:t>
            </a:r>
            <a:r>
              <a:rPr lang="en-US" altLang="ja-JP" sz="2400" dirty="0" smtClean="0">
                <a:latin typeface="メイリオ" panose="020B0604030504040204" pitchFamily="50" charset="-128"/>
                <a:ea typeface="メイリオ" panose="020B0604030504040204" pitchFamily="50" charset="-128"/>
              </a:rPr>
              <a:t>1</a:t>
            </a:r>
            <a:r>
              <a:rPr lang="ja-JP" altLang="en-US" sz="2400" dirty="0" smtClean="0">
                <a:latin typeface="メイリオ" panose="020B0604030504040204" pitchFamily="50" charset="-128"/>
                <a:ea typeface="メイリオ" panose="020B0604030504040204" pitchFamily="50" charset="-128"/>
              </a:rPr>
              <a:t>つ前の乗り換えた後の</a:t>
            </a:r>
            <a:r>
              <a:rPr lang="en-US" altLang="ja-JP" sz="2400" dirty="0" smtClean="0">
                <a:latin typeface="メイリオ" panose="020B0604030504040204" pitchFamily="50" charset="-128"/>
                <a:ea typeface="メイリオ" panose="020B0604030504040204" pitchFamily="50" charset="-128"/>
              </a:rPr>
              <a:t>1</a:t>
            </a:r>
            <a:r>
              <a:rPr lang="ja-JP" altLang="en-US" sz="2400" dirty="0" smtClean="0">
                <a:latin typeface="メイリオ" panose="020B0604030504040204" pitchFamily="50" charset="-128"/>
                <a:ea typeface="メイリオ" panose="020B0604030504040204" pitchFamily="50" charset="-128"/>
              </a:rPr>
              <a:t>つ先の駅</a:t>
            </a:r>
            <a:r>
              <a:rPr kumimoji="1" lang="ja-JP" altLang="en-US" sz="2400" dirty="0" smtClean="0">
                <a:latin typeface="メイリオ" panose="020B0604030504040204" pitchFamily="50" charset="-128"/>
                <a:ea typeface="メイリオ" panose="020B0604030504040204" pitchFamily="50" charset="-128"/>
              </a:rPr>
              <a:t>との距離が近い場合</a:t>
            </a:r>
            <a:endParaRPr lang="en-US" altLang="ja-JP" sz="2400" dirty="0" smtClean="0">
              <a:latin typeface="メイリオ" panose="020B0604030504040204" pitchFamily="50" charset="-128"/>
              <a:ea typeface="メイリオ" panose="020B0604030504040204" pitchFamily="50" charset="-128"/>
            </a:endParaRPr>
          </a:p>
          <a:p>
            <a:pPr marL="542925" lvl="1" indent="-342900">
              <a:lnSpc>
                <a:spcPct val="100000"/>
              </a:lnSpc>
              <a:buFont typeface="Wingdings" panose="05000000000000000000" pitchFamily="2" charset="2"/>
              <a:buChar char="Ø"/>
            </a:pPr>
            <a:r>
              <a:rPr lang="en-US" altLang="ja-JP" sz="1900" dirty="0" smtClean="0">
                <a:latin typeface="メイリオ" panose="020B0604030504040204" pitchFamily="50" charset="-128"/>
                <a:ea typeface="メイリオ" panose="020B0604030504040204" pitchFamily="50" charset="-128"/>
              </a:rPr>
              <a:t>&lt;</a:t>
            </a:r>
            <a:r>
              <a:rPr lang="ja-JP" altLang="en-US" sz="1900" dirty="0" smtClean="0">
                <a:latin typeface="メイリオ" panose="020B0604030504040204" pitchFamily="50" charset="-128"/>
                <a:ea typeface="メイリオ" panose="020B0604030504040204" pitchFamily="50" charset="-128"/>
              </a:rPr>
              <a:t>例</a:t>
            </a:r>
            <a:r>
              <a:rPr lang="en-US" altLang="ja-JP" sz="1900" dirty="0" smtClean="0">
                <a:latin typeface="メイリオ" panose="020B0604030504040204" pitchFamily="50" charset="-128"/>
                <a:ea typeface="メイリオ" panose="020B0604030504040204" pitchFamily="50" charset="-128"/>
              </a:rPr>
              <a:t>:</a:t>
            </a:r>
            <a:r>
              <a:rPr lang="ja-JP" altLang="en-US" sz="1900" dirty="0" smtClean="0">
                <a:latin typeface="メイリオ" panose="020B0604030504040204" pitchFamily="50" charset="-128"/>
                <a:ea typeface="メイリオ" panose="020B0604030504040204" pitchFamily="50" charset="-128"/>
              </a:rPr>
              <a:t>東京メトロ丸の内線 </a:t>
            </a:r>
            <a:r>
              <a:rPr lang="ja-JP" altLang="en-US" sz="1900" dirty="0">
                <a:latin typeface="メイリオ" panose="020B0604030504040204" pitchFamily="50" charset="-128"/>
                <a:ea typeface="メイリオ" panose="020B0604030504040204" pitchFamily="50" charset="-128"/>
              </a:rPr>
              <a:t>荻窪</a:t>
            </a:r>
            <a:r>
              <a:rPr lang="ja-JP" altLang="en-US" sz="1900" dirty="0" smtClean="0">
                <a:latin typeface="メイリオ" panose="020B0604030504040204" pitchFamily="50" charset="-128"/>
                <a:ea typeface="メイリオ" panose="020B0604030504040204" pitchFamily="50" charset="-128"/>
              </a:rPr>
              <a:t>→新宿三丁目</a:t>
            </a:r>
            <a:endParaRPr lang="en-US" altLang="ja-JP" sz="1900" dirty="0" smtClean="0">
              <a:latin typeface="メイリオ" panose="020B0604030504040204" pitchFamily="50" charset="-128"/>
              <a:ea typeface="メイリオ" panose="020B0604030504040204" pitchFamily="50" charset="-128"/>
            </a:endParaRPr>
          </a:p>
          <a:p>
            <a:pPr marL="748665" lvl="4" indent="0">
              <a:lnSpc>
                <a:spcPct val="100000"/>
              </a:lnSpc>
              <a:buNone/>
            </a:pPr>
            <a:r>
              <a:rPr lang="en-US" altLang="ja-JP" sz="1900" dirty="0" smtClean="0">
                <a:latin typeface="メイリオ" panose="020B0604030504040204" pitchFamily="50" charset="-128"/>
                <a:ea typeface="メイリオ" panose="020B0604030504040204" pitchFamily="50" charset="-128"/>
              </a:rPr>
              <a:t>	</a:t>
            </a:r>
            <a:r>
              <a:rPr lang="ja-JP" altLang="en-US" sz="1900" dirty="0" smtClean="0">
                <a:latin typeface="メイリオ" panose="020B0604030504040204" pitchFamily="50" charset="-128"/>
                <a:ea typeface="メイリオ" panose="020B0604030504040204" pitchFamily="50" charset="-128"/>
              </a:rPr>
              <a:t>　東京メトロ副都心線 新宿三丁目→東新宿</a:t>
            </a:r>
            <a:r>
              <a:rPr lang="en-US" altLang="ja-JP" sz="1900" dirty="0" smtClean="0">
                <a:latin typeface="メイリオ" panose="020B0604030504040204" pitchFamily="50" charset="-128"/>
                <a:ea typeface="メイリオ" panose="020B0604030504040204" pitchFamily="50" charset="-128"/>
              </a:rPr>
              <a:t>&gt;</a:t>
            </a:r>
          </a:p>
          <a:p>
            <a:pPr marL="542925" lvl="1" indent="-342900">
              <a:lnSpc>
                <a:spcPct val="100000"/>
              </a:lnSpc>
              <a:buFont typeface="Wingdings" panose="05000000000000000000" pitchFamily="2" charset="2"/>
              <a:buChar char="Ø"/>
            </a:pPr>
            <a:r>
              <a:rPr lang="en-US" altLang="ja-JP" sz="1900" dirty="0" smtClean="0">
                <a:latin typeface="メイリオ" panose="020B0604030504040204" pitchFamily="50" charset="-128"/>
                <a:ea typeface="メイリオ" panose="020B0604030504040204" pitchFamily="50" charset="-128"/>
              </a:rPr>
              <a:t>2</a:t>
            </a:r>
            <a:r>
              <a:rPr lang="ja-JP" altLang="en-US" sz="1900" dirty="0" smtClean="0">
                <a:latin typeface="メイリオ" panose="020B0604030504040204" pitchFamily="50" charset="-128"/>
                <a:ea typeface="メイリオ" panose="020B0604030504040204" pitchFamily="50" charset="-128"/>
              </a:rPr>
              <a:t>点間が設定した距離内</a:t>
            </a:r>
            <a:r>
              <a:rPr lang="en-US" altLang="ja-JP" sz="1900" dirty="0" smtClean="0">
                <a:latin typeface="メイリオ" panose="020B0604030504040204" pitchFamily="50" charset="-128"/>
                <a:ea typeface="メイリオ" panose="020B0604030504040204" pitchFamily="50" charset="-128"/>
              </a:rPr>
              <a:t>(2km)</a:t>
            </a:r>
            <a:r>
              <a:rPr lang="ja-JP" altLang="en-US" sz="1900" dirty="0" smtClean="0">
                <a:latin typeface="メイリオ" panose="020B0604030504040204" pitchFamily="50" charset="-128"/>
                <a:ea typeface="メイリオ" panose="020B0604030504040204" pitchFamily="50" charset="-128"/>
              </a:rPr>
              <a:t>ならば歩行を推薦</a:t>
            </a:r>
            <a:endParaRPr kumimoji="1" lang="ja-JP" altLang="en-US" sz="19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9</a:t>
            </a:fld>
            <a:endParaRPr kumimoji="1" lang="ja-JP" altLang="en-US" sz="24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668670"/>
            <a:ext cx="5832648" cy="2478169"/>
          </a:xfrm>
          <a:prstGeom prst="rect">
            <a:avLst/>
          </a:prstGeom>
        </p:spPr>
      </p:pic>
    </p:spTree>
    <p:extLst>
      <p:ext uri="{BB962C8B-B14F-4D97-AF65-F5344CB8AC3E}">
        <p14:creationId xmlns:p14="http://schemas.microsoft.com/office/powerpoint/2010/main" val="2798114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61725</TotalTime>
  <Words>1197</Words>
  <Application>Microsoft Office PowerPoint</Application>
  <PresentationFormat>画面に合わせる (4:3)</PresentationFormat>
  <Paragraphs>176</Paragraphs>
  <Slides>24</Slides>
  <Notes>0</Notes>
  <HiddenSlides>4</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24</vt:i4>
      </vt:variant>
    </vt:vector>
  </HeadingPairs>
  <TitlesOfParts>
    <vt:vector size="29" baseType="lpstr">
      <vt:lpstr>ＭＳ Ｐゴシック</vt:lpstr>
      <vt:lpstr>メイリオ</vt:lpstr>
      <vt:lpstr>Calibri</vt:lpstr>
      <vt:lpstr>Wingdings</vt:lpstr>
      <vt:lpstr>レトロスペクト</vt:lpstr>
      <vt:lpstr>データ連結による 運行情報と歩行情報の統合</vt:lpstr>
      <vt:lpstr>研究背景</vt:lpstr>
      <vt:lpstr>関連研究</vt:lpstr>
      <vt:lpstr>研究動機</vt:lpstr>
      <vt:lpstr>研究課題</vt:lpstr>
      <vt:lpstr>本研究のアプローチ</vt:lpstr>
      <vt:lpstr>提案システム</vt:lpstr>
      <vt:lpstr>提案システム図</vt:lpstr>
      <vt:lpstr>歩行推薦の例1-1</vt:lpstr>
      <vt:lpstr>歩行推薦の例1-2</vt:lpstr>
      <vt:lpstr>歩行推薦の例2</vt:lpstr>
      <vt:lpstr>実装</vt:lpstr>
      <vt:lpstr>実装1-1</vt:lpstr>
      <vt:lpstr>実装1-2</vt:lpstr>
      <vt:lpstr>実装2-1</vt:lpstr>
      <vt:lpstr>実装2-2</vt:lpstr>
      <vt:lpstr>PowerPoint プレゼンテーション</vt:lpstr>
      <vt:lpstr>実験内容</vt:lpstr>
      <vt:lpstr>実験1-1</vt:lpstr>
      <vt:lpstr>実験1-2</vt:lpstr>
      <vt:lpstr>歩行推薦の例1-2</vt:lpstr>
      <vt:lpstr>今後の予定</vt:lpstr>
      <vt:lpstr>歩行推薦の例（2）</vt:lpstr>
      <vt:lpstr>提案システム図</vt:lpstr>
    </vt:vector>
  </TitlesOfParts>
  <Company>神奈川工科大学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卒業研究 スイーツレシピの検索（仮）</dc:title>
  <dc:creator>Administrator</dc:creator>
  <cp:lastModifiedBy>梅谷 大樹</cp:lastModifiedBy>
  <cp:revision>545</cp:revision>
  <dcterms:created xsi:type="dcterms:W3CDTF">2017-04-11T02:12:57Z</dcterms:created>
  <dcterms:modified xsi:type="dcterms:W3CDTF">2018-01-17T04:16:22Z</dcterms:modified>
</cp:coreProperties>
</file>