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iVoDKEZIedCVCgQIk0WGWZGlID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F2EE26-ABC8-4621-986A-EC4F92E1744E}">
  <a:tblStyle styleId="{11F2EE26-ABC8-4621-986A-EC4F92E1744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10" Type="http://schemas.openxmlformats.org/officeDocument/2006/relationships/image" Target="../media/image12.jpg"/><Relationship Id="rId9" Type="http://schemas.openxmlformats.org/officeDocument/2006/relationships/image" Target="../media/image13.jpg"/><Relationship Id="rId5" Type="http://schemas.openxmlformats.org/officeDocument/2006/relationships/image" Target="../media/image2.jpg"/><Relationship Id="rId6" Type="http://schemas.openxmlformats.org/officeDocument/2006/relationships/image" Target="../media/image14.jpg"/><Relationship Id="rId7" Type="http://schemas.openxmlformats.org/officeDocument/2006/relationships/image" Target="../media/image15.png"/><Relationship Id="rId8" Type="http://schemas.openxmlformats.org/officeDocument/2006/relationships/image" Target="../media/image2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26.jp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11" Type="http://schemas.openxmlformats.org/officeDocument/2006/relationships/image" Target="../media/image22.png"/><Relationship Id="rId10" Type="http://schemas.openxmlformats.org/officeDocument/2006/relationships/image" Target="../media/image20.png"/><Relationship Id="rId9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25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1409701" y="4952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{11F2EE26-ABC8-4621-986A-EC4F92E1744E}</a:tableStyleId>
              </a:tblPr>
              <a:tblGrid>
                <a:gridCol w="1845525"/>
                <a:gridCol w="2792250"/>
                <a:gridCol w="4553875"/>
              </a:tblGrid>
              <a:tr h="89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>
                          <a:solidFill>
                            <a:srgbClr val="F2F2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8C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>
                          <a:solidFill>
                            <a:srgbClr val="F2F2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어노테이션 명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8C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>
                          <a:solidFill>
                            <a:srgbClr val="F2F2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결함 예시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8CAC"/>
                    </a:solidFill>
                  </a:tcPr>
                </a:tc>
              </a:tr>
              <a:tr h="112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작은 점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dot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2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큰 점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spot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53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곡선형 이물질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22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긁힌 자국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scratch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10759" l="12734" r="15519" t="8544"/>
          <a:stretch/>
        </p:blipFill>
        <p:spPr>
          <a:xfrm>
            <a:off x="7650005" y="2595560"/>
            <a:ext cx="828673" cy="80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8544" l="14383" r="15518" t="12657"/>
          <a:stretch/>
        </p:blipFill>
        <p:spPr>
          <a:xfrm>
            <a:off x="7691425" y="1581148"/>
            <a:ext cx="8096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41832" y="3839591"/>
            <a:ext cx="2045016" cy="1117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6">
            <a:alphaModFix/>
          </a:blip>
          <a:srcRect b="2161" l="7744" r="9688" t="1589"/>
          <a:stretch/>
        </p:blipFill>
        <p:spPr>
          <a:xfrm rot="-5400000">
            <a:off x="7732546" y="4167965"/>
            <a:ext cx="663589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2"/>
          <p:cNvGraphicFramePr/>
          <p:nvPr/>
        </p:nvGraphicFramePr>
        <p:xfrm>
          <a:off x="361950" y="733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{11F2EE26-ABC8-4621-986A-EC4F92E1744E}</a:tableStyleId>
              </a:tblPr>
              <a:tblGrid>
                <a:gridCol w="1638800"/>
                <a:gridCol w="1790825"/>
                <a:gridCol w="1751025"/>
                <a:gridCol w="1638800"/>
                <a:gridCol w="1790825"/>
                <a:gridCol w="2785725"/>
              </a:tblGrid>
              <a:tr h="82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>
                          <a:solidFill>
                            <a:srgbClr val="F2F2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8C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>
                          <a:solidFill>
                            <a:srgbClr val="F2F2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어노테이션 명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8C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>
                          <a:solidFill>
                            <a:srgbClr val="F2F2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결함 예시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8C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>
                          <a:solidFill>
                            <a:srgbClr val="F2F2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구분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8C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>
                          <a:solidFill>
                            <a:srgbClr val="F2F2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어노테이션 명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8C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F2F2"/>
                        </a:buClr>
                        <a:buSzPts val="2000"/>
                        <a:buFont typeface="Arial"/>
                        <a:buNone/>
                      </a:pPr>
                      <a:r>
                        <a:rPr lang="ko-KR" sz="2000" u="none" cap="none" strike="noStrike">
                          <a:solidFill>
                            <a:srgbClr val="F2F2F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결함 예시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8CAC"/>
                    </a:solidFill>
                  </a:tcPr>
                </a:tc>
              </a:tr>
              <a:tr h="113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튀어나온 결함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bulge circuit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길게 잘린 회로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cut circuit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3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구멍 결함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circle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짧게 잘린 회로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short circuit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3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곡선형 결함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curve circuit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굵은 회로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fat circuit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34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사선으로 잘린 결함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edge circuit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가는 회로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600"/>
                        <a:buFont typeface="Arial"/>
                        <a:buNone/>
                      </a:pPr>
                      <a:r>
                        <a:rPr lang="ko-KR" sz="1600" u="none" cap="none" strike="noStrike">
                          <a:solidFill>
                            <a:srgbClr val="3F3F3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thin circuit</a:t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94" name="Google Shape;94;p2"/>
          <p:cNvGrpSpPr/>
          <p:nvPr/>
        </p:nvGrpSpPr>
        <p:grpSpPr>
          <a:xfrm>
            <a:off x="4237879" y="1622733"/>
            <a:ext cx="877048" cy="1005065"/>
            <a:chOff x="3448514" y="1206263"/>
            <a:chExt cx="635795" cy="600526"/>
          </a:xfrm>
        </p:grpSpPr>
        <p:pic>
          <p:nvPicPr>
            <p:cNvPr id="95" name="Google Shape;95;p2"/>
            <p:cNvPicPr preferRelativeResize="0"/>
            <p:nvPr/>
          </p:nvPicPr>
          <p:blipFill rotWithShape="1">
            <a:blip r:embed="rId3">
              <a:alphaModFix/>
            </a:blip>
            <a:srcRect b="3698" l="54712" r="27681" t="79670"/>
            <a:stretch/>
          </p:blipFill>
          <p:spPr>
            <a:xfrm flipH="1" rot="10800000">
              <a:off x="3448514" y="1206263"/>
              <a:ext cx="635795" cy="600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2"/>
            <p:cNvSpPr/>
            <p:nvPr/>
          </p:nvSpPr>
          <p:spPr>
            <a:xfrm>
              <a:off x="3619393" y="1252695"/>
              <a:ext cx="286321" cy="260357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7238" l="6669" r="8258" t="9281"/>
          <a:stretch/>
        </p:blipFill>
        <p:spPr>
          <a:xfrm>
            <a:off x="4179996" y="2794129"/>
            <a:ext cx="979111" cy="10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4441801" y="3098750"/>
            <a:ext cx="473099" cy="52507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5">
            <a:alphaModFix/>
          </a:blip>
          <a:srcRect b="20368" l="3773" r="84570" t="65580"/>
          <a:stretch/>
        </p:blipFill>
        <p:spPr>
          <a:xfrm>
            <a:off x="4189553" y="3902231"/>
            <a:ext cx="970574" cy="106709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>
            <a:off x="4339477" y="4082523"/>
            <a:ext cx="537323" cy="77522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44993" y="5072852"/>
            <a:ext cx="1046851" cy="966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7">
            <a:alphaModFix/>
          </a:blip>
          <a:srcRect b="0" l="5218" r="14920" t="0"/>
          <a:stretch/>
        </p:blipFill>
        <p:spPr>
          <a:xfrm rot="-5400000">
            <a:off x="9901891" y="807896"/>
            <a:ext cx="994497" cy="271764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 rot="-5400000">
            <a:off x="9998208" y="1052576"/>
            <a:ext cx="535204" cy="219714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8">
            <a:alphaModFix/>
          </a:blip>
          <a:srcRect b="15640" l="18442" r="60599" t="60053"/>
          <a:stretch/>
        </p:blipFill>
        <p:spPr>
          <a:xfrm>
            <a:off x="9881920" y="2736979"/>
            <a:ext cx="1005156" cy="10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/>
          <p:nvPr/>
        </p:nvSpPr>
        <p:spPr>
          <a:xfrm>
            <a:off x="10224805" y="3042064"/>
            <a:ext cx="341568" cy="52144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" name="Google Shape;106;p2"/>
          <p:cNvGrpSpPr/>
          <p:nvPr/>
        </p:nvGrpSpPr>
        <p:grpSpPr>
          <a:xfrm rot="5400000">
            <a:off x="9845775" y="3475902"/>
            <a:ext cx="1088935" cy="1840768"/>
            <a:chOff x="318958" y="3032204"/>
            <a:chExt cx="699798" cy="1830625"/>
          </a:xfrm>
        </p:grpSpPr>
        <p:pic>
          <p:nvPicPr>
            <p:cNvPr id="107" name="Google Shape;107;p2"/>
            <p:cNvPicPr preferRelativeResize="0"/>
            <p:nvPr/>
          </p:nvPicPr>
          <p:blipFill rotWithShape="1">
            <a:blip r:embed="rId9">
              <a:alphaModFix/>
            </a:blip>
            <a:srcRect b="10934" l="18101" r="58169" t="19417"/>
            <a:stretch/>
          </p:blipFill>
          <p:spPr>
            <a:xfrm>
              <a:off x="318958" y="3032204"/>
              <a:ext cx="699798" cy="1830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2"/>
            <p:cNvSpPr/>
            <p:nvPr/>
          </p:nvSpPr>
          <p:spPr>
            <a:xfrm>
              <a:off x="486650" y="3099493"/>
              <a:ext cx="350100" cy="1690552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9" name="Google Shape;109;p2"/>
          <p:cNvGrpSpPr/>
          <p:nvPr/>
        </p:nvGrpSpPr>
        <p:grpSpPr>
          <a:xfrm rot="-5400000">
            <a:off x="9831271" y="4266201"/>
            <a:ext cx="1095059" cy="2525311"/>
            <a:chOff x="1462950" y="3039676"/>
            <a:chExt cx="671912" cy="1820650"/>
          </a:xfrm>
        </p:grpSpPr>
        <p:pic>
          <p:nvPicPr>
            <p:cNvPr id="110" name="Google Shape;110;p2"/>
            <p:cNvPicPr preferRelativeResize="0"/>
            <p:nvPr/>
          </p:nvPicPr>
          <p:blipFill rotWithShape="1">
            <a:blip r:embed="rId10">
              <a:alphaModFix/>
            </a:blip>
            <a:srcRect b="31548" l="35768" r="32318" t="50183"/>
            <a:stretch/>
          </p:blipFill>
          <p:spPr>
            <a:xfrm rot="5400000">
              <a:off x="888581" y="3614045"/>
              <a:ext cx="1820650" cy="671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2"/>
            <p:cNvSpPr/>
            <p:nvPr/>
          </p:nvSpPr>
          <p:spPr>
            <a:xfrm>
              <a:off x="1490425" y="3234387"/>
              <a:ext cx="239400" cy="1558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635991" y="1361256"/>
            <a:ext cx="3525520" cy="2294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768069" y="4269395"/>
            <a:ext cx="326136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단순 이물 결함 어노테이션 세분화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비정형 결함은 폴리곤 처리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4313911" y="1361256"/>
            <a:ext cx="3525520" cy="22942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7991831" y="1361256"/>
            <a:ext cx="3525520" cy="2294208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985" y="1620293"/>
            <a:ext cx="1645688" cy="1776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4">
            <a:alphaModFix/>
          </a:blip>
          <a:srcRect b="0" l="0" r="38277" t="0"/>
          <a:stretch/>
        </p:blipFill>
        <p:spPr>
          <a:xfrm>
            <a:off x="2531319" y="1620293"/>
            <a:ext cx="1458158" cy="177613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4445991" y="4269394"/>
            <a:ext cx="3393440" cy="105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단순 이물 결함 4종으로 통합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회로 결함 8종 추가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긴 결함은 나눠서 바운딩 박스 처리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8123909" y="4269395"/>
            <a:ext cx="3525520" cy="1052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비정형 결함은 하나로 묶어서 라벨링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dot와 spot은 영역을 좁게 라벨링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부족한 객체는 합성으로 증식</a:t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33514" y="1631605"/>
            <a:ext cx="1243158" cy="181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2550" y="1620293"/>
            <a:ext cx="9144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"/>
          <p:cNvPicPr preferRelativeResize="0"/>
          <p:nvPr/>
        </p:nvPicPr>
        <p:blipFill rotWithShape="1">
          <a:blip r:embed="rId7">
            <a:alphaModFix/>
          </a:blip>
          <a:srcRect b="-655" l="-1457" r="0" t="0"/>
          <a:stretch/>
        </p:blipFill>
        <p:spPr>
          <a:xfrm rot="-5400000">
            <a:off x="8207027" y="1767930"/>
            <a:ext cx="1326357" cy="143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5400000">
            <a:off x="9999613" y="1791165"/>
            <a:ext cx="1326356" cy="139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/>
          <p:nvPr/>
        </p:nvSpPr>
        <p:spPr>
          <a:xfrm>
            <a:off x="9628889" y="2407031"/>
            <a:ext cx="305716" cy="20265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33F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32550" y="2545488"/>
            <a:ext cx="914400" cy="89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8183" y="3086454"/>
            <a:ext cx="1734433" cy="18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7489" y="1285913"/>
            <a:ext cx="2428487" cy="1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7489" y="2866888"/>
            <a:ext cx="2428487" cy="205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98183" y="1285914"/>
            <a:ext cx="1734433" cy="167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73087" y="1285913"/>
            <a:ext cx="2350536" cy="1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73087" y="2866888"/>
            <a:ext cx="2350535" cy="205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98449" y="1285913"/>
            <a:ext cx="1063967" cy="3631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8716" y="1285913"/>
            <a:ext cx="1063967" cy="3631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93281" y="1285913"/>
            <a:ext cx="1063967" cy="363154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/>
          <p:nvPr/>
        </p:nvSpPr>
        <p:spPr>
          <a:xfrm>
            <a:off x="4749114" y="3036371"/>
            <a:ext cx="708454" cy="57481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1598448" y="5045638"/>
            <a:ext cx="1781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원본 데이터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7067172" y="5045638"/>
            <a:ext cx="34882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합성을 통해 새롭게 생성한 데이터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2023-01-27T06:03:28Z</dcterms:created>
  <dc:creator>PARK KEVIN</dc:creator>
</cp:coreProperties>
</file>