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2" r:id="rId19"/>
    <p:sldId id="275" r:id="rId20"/>
    <p:sldId id="276" r:id="rId21"/>
    <p:sldId id="277" r:id="rId22"/>
  </p:sldIdLst>
  <p:sldSz cx="18288000" cy="10287000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Tahoma" pitchFamily="34" charset="0"/>
      <p:regular r:id="rId28"/>
      <p:bold r:id="rId29"/>
    </p:embeddedFont>
    <p:embeddedFont>
      <p:font typeface="HY헤드라인M" pitchFamily="18" charset="-127"/>
      <p:regular r:id="rId30"/>
    </p:embeddedFont>
    <p:embeddedFont>
      <p:font typeface="HY견고딕" pitchFamily="18" charset="-127"/>
      <p:regular r:id="rId31"/>
    </p:embeddedFont>
    <p:embeddedFont>
      <p:font typeface="맑은 고딕" pitchFamily="50" charset="-127"/>
      <p:regular r:id="rId32"/>
      <p:bold r:id="rId33"/>
    </p:embeddedFont>
    <p:embeddedFont>
      <p:font typeface="IBM Plex Sans" charset="0"/>
      <p:bold r:id="rId34"/>
      <p:boldItalic r:id="rId35"/>
    </p:embeddedFont>
    <p:embeddedFont>
      <p:font typeface="Trebuchet MS" pitchFamily="34" charset="0"/>
      <p:regular r:id="rId36"/>
      <p:bold r:id="rId37"/>
      <p:italic r:id="rId38"/>
      <p:boldItalic r:id="rId39"/>
    </p:embeddedFont>
    <p:embeddedFont>
      <p:font typeface="Consolas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jVS7W4Sq5OAy8Lx8K8ildXFnyf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5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9130ebd4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e9130ebd4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2660073" y="6785796"/>
            <a:ext cx="13258800" cy="280022"/>
            <a:chOff x="0" y="-38100"/>
            <a:chExt cx="4973503" cy="65782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973503" cy="27682"/>
            </a:xfrm>
            <a:custGeom>
              <a:avLst/>
              <a:gdLst/>
              <a:ahLst/>
              <a:cxnLst/>
              <a:rect l="l" t="t" r="r" b="b"/>
              <a:pathLst>
                <a:path w="4973503" h="27682" extrusionOk="0">
                  <a:moveTo>
                    <a:pt x="13841" y="0"/>
                  </a:moveTo>
                  <a:lnTo>
                    <a:pt x="4959662" y="0"/>
                  </a:lnTo>
                  <a:cubicBezTo>
                    <a:pt x="4967306" y="0"/>
                    <a:pt x="4973503" y="6197"/>
                    <a:pt x="4973503" y="13841"/>
                  </a:cubicBezTo>
                  <a:lnTo>
                    <a:pt x="4973503" y="13841"/>
                  </a:lnTo>
                  <a:cubicBezTo>
                    <a:pt x="4973503" y="17512"/>
                    <a:pt x="4972044" y="21033"/>
                    <a:pt x="4969449" y="23628"/>
                  </a:cubicBezTo>
                  <a:cubicBezTo>
                    <a:pt x="4966853" y="26224"/>
                    <a:pt x="4963332" y="27682"/>
                    <a:pt x="4959662" y="27682"/>
                  </a:cubicBezTo>
                  <a:lnTo>
                    <a:pt x="13841" y="27682"/>
                  </a:lnTo>
                  <a:cubicBezTo>
                    <a:pt x="6197" y="27682"/>
                    <a:pt x="0" y="21485"/>
                    <a:pt x="0" y="13841"/>
                  </a:cubicBezTo>
                  <a:lnTo>
                    <a:pt x="0" y="13841"/>
                  </a:lnTo>
                  <a:cubicBezTo>
                    <a:pt x="0" y="6197"/>
                    <a:pt x="6197" y="0"/>
                    <a:pt x="138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973503" cy="65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75" tIns="24375" rIns="24375" bIns="24375" anchor="ctr" anchorCtr="0">
              <a:noAutofit/>
            </a:bodyPr>
            <a:lstStyle/>
            <a:p>
              <a:pPr marL="0" marR="0" lvl="0" indent="0" algn="ctr" rtl="0">
                <a:lnSpc>
                  <a:spcPct val="113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366087" y="588654"/>
            <a:ext cx="9148974" cy="774699"/>
            <a:chOff x="0" y="-76200"/>
            <a:chExt cx="11478291" cy="1032932"/>
          </a:xfrm>
        </p:grpSpPr>
        <p:sp>
          <p:nvSpPr>
            <p:cNvPr id="88" name="Google Shape;88;p1"/>
            <p:cNvSpPr/>
            <p:nvPr/>
          </p:nvSpPr>
          <p:spPr>
            <a:xfrm>
              <a:off x="0" y="68567"/>
              <a:ext cx="477944" cy="643696"/>
            </a:xfrm>
            <a:custGeom>
              <a:avLst/>
              <a:gdLst/>
              <a:ahLst/>
              <a:cxnLst/>
              <a:rect l="l" t="t" r="r" b="b"/>
              <a:pathLst>
                <a:path w="477944" h="643696" extrusionOk="0">
                  <a:moveTo>
                    <a:pt x="0" y="0"/>
                  </a:moveTo>
                  <a:lnTo>
                    <a:pt x="477944" y="0"/>
                  </a:lnTo>
                  <a:lnTo>
                    <a:pt x="477944" y="643696"/>
                  </a:lnTo>
                  <a:lnTo>
                    <a:pt x="0" y="64369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89" name="Google Shape;89;p1"/>
            <p:cNvSpPr txBox="1"/>
            <p:nvPr/>
          </p:nvSpPr>
          <p:spPr>
            <a:xfrm>
              <a:off x="728502" y="-76200"/>
              <a:ext cx="10749789" cy="1032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96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lang="en-US" sz="3596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팀 </a:t>
              </a:r>
              <a:r>
                <a:rPr lang="en-US" sz="3596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최환욱</a:t>
              </a:r>
              <a:r>
                <a:rPr lang="en-US" sz="3596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3596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팀장</a:t>
              </a:r>
              <a:r>
                <a:rPr lang="en-US" sz="3596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), </a:t>
              </a:r>
              <a:r>
                <a:rPr lang="en-US" sz="3596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서보선</a:t>
              </a:r>
              <a:r>
                <a:rPr lang="en-US" sz="3596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3596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박윤경</a:t>
              </a:r>
              <a:r>
                <a:rPr lang="en-US" sz="3596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3596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김하준</a:t>
              </a:r>
              <a:r>
                <a:rPr lang="en-US" sz="3596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1"/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4800600" y="1828802"/>
            <a:ext cx="8229600" cy="465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6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 b="1" i="0" u="none" strike="noStrike" cap="none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Arial"/>
              </a:rPr>
              <a:t>AI/</a:t>
            </a:r>
            <a:r>
              <a:rPr lang="en-US" sz="8001" b="1" i="0" u="none" strike="noStrike" cap="none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Arial"/>
              </a:rPr>
              <a:t>인공지능</a:t>
            </a:r>
            <a:r>
              <a:rPr lang="en-US" sz="8001" b="1" i="0" u="none" strike="noStrike" cap="none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Arial"/>
              </a:rPr>
              <a:t> </a:t>
            </a:r>
            <a:r>
              <a:rPr lang="en-US" sz="8001" b="1" i="0" u="none" strike="noStrike" cap="none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Arial"/>
              </a:rPr>
              <a:t>분야</a:t>
            </a:r>
            <a:r>
              <a:rPr lang="en-US" sz="8001" b="1" i="0" u="none" strike="noStrike" cap="none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Arial"/>
              </a:rPr>
              <a:t> 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rtl="0">
              <a:lnSpc>
                <a:spcPct val="126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 b="1" i="0" u="none" strike="noStrike" cap="none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출원</a:t>
            </a:r>
            <a:r>
              <a:rPr lang="en-US" sz="8001" b="1" i="0" u="none" strike="noStrike" cap="none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 </a:t>
            </a:r>
            <a:r>
              <a:rPr lang="en-US" sz="8001" b="1" i="0" u="none" strike="noStrike" cap="none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특허</a:t>
            </a:r>
            <a:r>
              <a:rPr lang="en-US" sz="8001" b="1" i="0" u="none" strike="noStrike" cap="none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 </a:t>
            </a:r>
            <a:r>
              <a:rPr lang="en-US" sz="8001" b="1" i="0" u="none" strike="noStrike" cap="none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데이터</a:t>
            </a:r>
            <a:r>
              <a:rPr lang="en-US" sz="8001" b="1" i="0" u="none" strike="noStrike" cap="none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126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1" b="1" i="0" u="none" strike="noStrike" cap="none" dirty="0" err="1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수집</a:t>
            </a:r>
            <a:r>
              <a:rPr lang="en-US" sz="8001" b="1" i="0" u="none" strike="noStrike" cap="none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 및 </a:t>
            </a:r>
            <a:r>
              <a:rPr lang="en-US" sz="8001" b="1" i="0" u="none" strike="noStrike" cap="none" dirty="0" err="1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Calibri"/>
              </a:rPr>
              <a:t>분석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3032022" y="145710"/>
            <a:ext cx="3512501" cy="2722470"/>
          </a:xfrm>
          <a:custGeom>
            <a:avLst/>
            <a:gdLst/>
            <a:ahLst/>
            <a:cxnLst/>
            <a:rect l="l" t="t" r="r" b="b"/>
            <a:pathLst>
              <a:path w="4227278" h="3503357" extrusionOk="0">
                <a:moveTo>
                  <a:pt x="0" y="0"/>
                </a:moveTo>
                <a:lnTo>
                  <a:pt x="4227278" y="0"/>
                </a:lnTo>
                <a:lnTo>
                  <a:pt x="4227278" y="3503357"/>
                </a:lnTo>
                <a:lnTo>
                  <a:pt x="0" y="3503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>
            <a:off x="15231990" y="4040484"/>
            <a:ext cx="2194619" cy="2095273"/>
          </a:xfrm>
          <a:custGeom>
            <a:avLst/>
            <a:gdLst/>
            <a:ahLst/>
            <a:cxnLst/>
            <a:rect l="l" t="t" r="r" b="b"/>
            <a:pathLst>
              <a:path w="2641213" h="2696261" extrusionOk="0">
                <a:moveTo>
                  <a:pt x="0" y="0"/>
                </a:moveTo>
                <a:lnTo>
                  <a:pt x="2641213" y="0"/>
                </a:lnTo>
                <a:lnTo>
                  <a:pt x="2641213" y="2696261"/>
                </a:lnTo>
                <a:lnTo>
                  <a:pt x="0" y="26962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0" y="4893973"/>
            <a:ext cx="3276785" cy="989284"/>
          </a:xfrm>
          <a:custGeom>
            <a:avLst/>
            <a:gdLst/>
            <a:ahLst/>
            <a:cxnLst/>
            <a:rect l="l" t="t" r="r" b="b"/>
            <a:pathLst>
              <a:path w="3276785" h="989284" extrusionOk="0">
                <a:moveTo>
                  <a:pt x="0" y="0"/>
                </a:moveTo>
                <a:lnTo>
                  <a:pt x="3276785" y="0"/>
                </a:lnTo>
                <a:lnTo>
                  <a:pt x="3276785" y="989283"/>
                </a:lnTo>
                <a:lnTo>
                  <a:pt x="0" y="9892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12560300" y="3649066"/>
            <a:ext cx="2488265" cy="2446385"/>
          </a:xfrm>
          <a:custGeom>
            <a:avLst/>
            <a:gdLst/>
            <a:ahLst/>
            <a:cxnLst/>
            <a:rect l="l" t="t" r="r" b="b"/>
            <a:pathLst>
              <a:path w="2994614" h="3148083" extrusionOk="0">
                <a:moveTo>
                  <a:pt x="0" y="0"/>
                </a:moveTo>
                <a:lnTo>
                  <a:pt x="2994614" y="0"/>
                </a:lnTo>
                <a:lnTo>
                  <a:pt x="2994614" y="3148083"/>
                </a:lnTo>
                <a:lnTo>
                  <a:pt x="0" y="31480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" y="9620534"/>
            <a:ext cx="18288000" cy="91440"/>
          </a:xfrm>
          <a:custGeom>
            <a:avLst/>
            <a:gdLst/>
            <a:ahLst/>
            <a:cxnLst/>
            <a:rect l="l" t="t" r="r" b="b"/>
            <a:pathLst>
              <a:path w="18993157" h="94966" extrusionOk="0">
                <a:moveTo>
                  <a:pt x="0" y="0"/>
                </a:moveTo>
                <a:lnTo>
                  <a:pt x="18993157" y="0"/>
                </a:lnTo>
                <a:lnTo>
                  <a:pt x="18993157" y="94966"/>
                </a:lnTo>
                <a:lnTo>
                  <a:pt x="0" y="9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4323957" y="7610617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 extrusionOk="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"/>
          <p:cNvSpPr/>
          <p:nvPr/>
        </p:nvSpPr>
        <p:spPr>
          <a:xfrm>
            <a:off x="6573130" y="8639317"/>
            <a:ext cx="845191" cy="801195"/>
          </a:xfrm>
          <a:custGeom>
            <a:avLst/>
            <a:gdLst/>
            <a:ahLst/>
            <a:cxnLst/>
            <a:rect l="l" t="t" r="r" b="b"/>
            <a:pathLst>
              <a:path w="845191" h="801195" extrusionOk="0">
                <a:moveTo>
                  <a:pt x="0" y="0"/>
                </a:moveTo>
                <a:lnTo>
                  <a:pt x="845192" y="0"/>
                </a:lnTo>
                <a:lnTo>
                  <a:pt x="845192" y="801195"/>
                </a:lnTo>
                <a:lnTo>
                  <a:pt x="0" y="801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13032022" y="7334961"/>
            <a:ext cx="928815" cy="1028700"/>
          </a:xfrm>
          <a:custGeom>
            <a:avLst/>
            <a:gdLst/>
            <a:ahLst/>
            <a:cxnLst/>
            <a:rect l="l" t="t" r="r" b="b"/>
            <a:pathLst>
              <a:path w="928815" h="1028700" extrusionOk="0">
                <a:moveTo>
                  <a:pt x="0" y="0"/>
                </a:moveTo>
                <a:lnTo>
                  <a:pt x="928815" y="0"/>
                </a:lnTo>
                <a:lnTo>
                  <a:pt x="928815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2937245" y="7576083"/>
            <a:ext cx="1386712" cy="1386712"/>
          </a:xfrm>
          <a:custGeom>
            <a:avLst/>
            <a:gdLst/>
            <a:ahLst/>
            <a:cxnLst/>
            <a:rect l="l" t="t" r="r" b="b"/>
            <a:pathLst>
              <a:path w="1386712" h="1386712" extrusionOk="0">
                <a:moveTo>
                  <a:pt x="0" y="0"/>
                </a:moveTo>
                <a:lnTo>
                  <a:pt x="1386712" y="0"/>
                </a:lnTo>
                <a:lnTo>
                  <a:pt x="1386712" y="1386712"/>
                </a:lnTo>
                <a:lnTo>
                  <a:pt x="0" y="1386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0" name="Google Shape;100;p1"/>
          <p:cNvSpPr/>
          <p:nvPr/>
        </p:nvSpPr>
        <p:spPr>
          <a:xfrm>
            <a:off x="11028034" y="6870861"/>
            <a:ext cx="1952924" cy="2797156"/>
          </a:xfrm>
          <a:custGeom>
            <a:avLst/>
            <a:gdLst/>
            <a:ahLst/>
            <a:cxnLst/>
            <a:rect l="l" t="t" r="r" b="b"/>
            <a:pathLst>
              <a:path w="1952924" h="2797156" extrusionOk="0">
                <a:moveTo>
                  <a:pt x="0" y="0"/>
                </a:moveTo>
                <a:lnTo>
                  <a:pt x="1952923" y="0"/>
                </a:lnTo>
                <a:lnTo>
                  <a:pt x="1952923" y="2797156"/>
                </a:lnTo>
                <a:lnTo>
                  <a:pt x="0" y="27971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1" name="Google Shape;101;p1"/>
          <p:cNvSpPr/>
          <p:nvPr/>
        </p:nvSpPr>
        <p:spPr>
          <a:xfrm>
            <a:off x="2937245" y="4016671"/>
            <a:ext cx="2364500" cy="2609103"/>
          </a:xfrm>
          <a:custGeom>
            <a:avLst/>
            <a:gdLst/>
            <a:ahLst/>
            <a:cxnLst/>
            <a:rect l="l" t="t" r="r" b="b"/>
            <a:pathLst>
              <a:path w="2364500" h="2609103" extrusionOk="0">
                <a:moveTo>
                  <a:pt x="0" y="0"/>
                </a:moveTo>
                <a:lnTo>
                  <a:pt x="2364500" y="0"/>
                </a:lnTo>
                <a:lnTo>
                  <a:pt x="2364500" y="2609104"/>
                </a:lnTo>
                <a:lnTo>
                  <a:pt x="0" y="2609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/>
        </p:nvSpPr>
        <p:spPr>
          <a:xfrm>
            <a:off x="381000" y="574725"/>
            <a:ext cx="130605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</a:rPr>
              <a:t>Insight 3. 주요 출원 및 기관 분석 </a:t>
            </a:r>
            <a:endParaRPr sz="4000">
              <a:solidFill>
                <a:srgbClr val="000000"/>
              </a:solidFill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086" y="4685574"/>
            <a:ext cx="8229600" cy="441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1564" y="4623475"/>
            <a:ext cx="8461086" cy="45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1802600" y="2933400"/>
            <a:ext cx="151509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Char char="●"/>
            </a:pPr>
            <a:r>
              <a:rPr lang="en-US" sz="25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기타를 제외하고 국내 대기업의 비율이 가장 높으며 중 삼성, 엘지, 현대가 가장 높은 출원 수를 기록</a:t>
            </a:r>
            <a:endParaRPr sz="2500"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12994275" y="754425"/>
            <a:ext cx="4844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lang="en-US" sz="2500" b="1">
                <a:solidFill>
                  <a:schemeClr val="dk1"/>
                </a:solidFill>
              </a:rPr>
              <a:t>시장 지배력 파악</a:t>
            </a:r>
            <a:endParaRPr sz="2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9130ebd4e_0_19"/>
          <p:cNvSpPr txBox="1"/>
          <p:nvPr/>
        </p:nvSpPr>
        <p:spPr>
          <a:xfrm>
            <a:off x="381000" y="574725"/>
            <a:ext cx="133401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3. 주요 출원 및 기관 분석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2e9130ebd4e_0_19"/>
          <p:cNvPicPr preferRelativeResize="0"/>
          <p:nvPr/>
        </p:nvPicPr>
        <p:blipFill rotWithShape="1">
          <a:blip r:embed="rId3">
            <a:alphaModFix/>
          </a:blip>
          <a:srcRect l="18785"/>
          <a:stretch/>
        </p:blipFill>
        <p:spPr>
          <a:xfrm>
            <a:off x="11872100" y="2281413"/>
            <a:ext cx="614222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2e9130ebd4e_0_19"/>
          <p:cNvPicPr preferRelativeResize="0"/>
          <p:nvPr/>
        </p:nvPicPr>
        <p:blipFill rotWithShape="1">
          <a:blip r:embed="rId4">
            <a:alphaModFix/>
          </a:blip>
          <a:srcRect l="11441"/>
          <a:stretch/>
        </p:blipFill>
        <p:spPr>
          <a:xfrm>
            <a:off x="5437863" y="5883800"/>
            <a:ext cx="6697426" cy="40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e9130ebd4e_0_19"/>
          <p:cNvPicPr preferRelativeResize="0"/>
          <p:nvPr/>
        </p:nvPicPr>
        <p:blipFill rotWithShape="1">
          <a:blip r:embed="rId5">
            <a:alphaModFix/>
          </a:blip>
          <a:srcRect l="12947" r="1252"/>
          <a:stretch/>
        </p:blipFill>
        <p:spPr>
          <a:xfrm>
            <a:off x="590500" y="2519438"/>
            <a:ext cx="6488699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e9130ebd4e_0_19"/>
          <p:cNvSpPr txBox="1"/>
          <p:nvPr/>
        </p:nvSpPr>
        <p:spPr>
          <a:xfrm>
            <a:off x="10705050" y="661125"/>
            <a:ext cx="7583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국내 대기업 중 비율이 높은 3그룹 카테고리 비교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e9130ebd4e_0_19"/>
          <p:cNvSpPr txBox="1"/>
          <p:nvPr/>
        </p:nvSpPr>
        <p:spPr>
          <a:xfrm>
            <a:off x="0" y="7567625"/>
            <a:ext cx="6992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인공지능과 같은 첨단 기술 분야에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기술 혁신 추구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e9130ebd4e_0_19"/>
          <p:cNvSpPr txBox="1"/>
          <p:nvPr/>
        </p:nvSpPr>
        <p:spPr>
          <a:xfrm>
            <a:off x="12656675" y="7603200"/>
            <a:ext cx="5532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글로벌 자동차 제조업체로 관련 기술 개발 중점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9139238" y="4874260"/>
            <a:ext cx="9525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1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381000" y="574717"/>
            <a:ext cx="92964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4. 해외 출원</a:t>
            </a:r>
            <a:r>
              <a:rPr lang="en-US" sz="5600"/>
              <a:t> 분석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263" y="2237900"/>
            <a:ext cx="6327475" cy="657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10116050" y="5019200"/>
            <a:ext cx="6169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총 출원 중 약 9.8%를 해외 출원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9276950" y="559425"/>
            <a:ext cx="435000" cy="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0380350" y="702275"/>
            <a:ext cx="58272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글로벌 시장 파악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/>
        </p:nvSpPr>
        <p:spPr>
          <a:xfrm>
            <a:off x="9139238" y="6474460"/>
            <a:ext cx="9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1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290881"/>
            <a:ext cx="7316730" cy="583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2289" y="4368575"/>
            <a:ext cx="9791112" cy="52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381000" y="574717"/>
            <a:ext cx="92964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4. 해외 출원</a:t>
            </a:r>
            <a:r>
              <a:rPr lang="en-US" sz="5600"/>
              <a:t> 분석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9276950" y="559425"/>
            <a:ext cx="435000" cy="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8746875" y="672225"/>
            <a:ext cx="4585800" cy="9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-"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분야 파악 및 연도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2531175" y="2432800"/>
            <a:ext cx="151974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60%가 넘는 큰 비중으로 자동화 시스템이 차지하는 것으로 글로벌 산업의 중심적인 기술로 보고있는 점,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20년도에 많은 출원 건수로 보아 기술 발전과 경제 성장이 가장 많이 되었을 것으로 예측된다 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 txBox="1"/>
          <p:nvPr/>
        </p:nvSpPr>
        <p:spPr>
          <a:xfrm>
            <a:off x="8834438" y="6855460"/>
            <a:ext cx="9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1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381000" y="574717"/>
            <a:ext cx="92964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4. 해외 출원</a:t>
            </a:r>
            <a:r>
              <a:rPr lang="en-US" sz="5600"/>
              <a:t> 분석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0733" y="4824275"/>
            <a:ext cx="8832466" cy="473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2400" y="4824274"/>
            <a:ext cx="8986849" cy="48216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3"/>
          <p:cNvSpPr txBox="1"/>
          <p:nvPr/>
        </p:nvSpPr>
        <p:spPr>
          <a:xfrm>
            <a:off x="2392475" y="2854300"/>
            <a:ext cx="15133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기타와 해외 출원인을 제외했을 때 국내 대기업이, 그중에는 엘지, 삼성순으로 비율이 높다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/>
        </p:nvSpPr>
        <p:spPr>
          <a:xfrm>
            <a:off x="2286704" y="4503472"/>
            <a:ext cx="3462690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우선권 주장일자</a:t>
            </a:r>
            <a:endParaRPr/>
          </a:p>
        </p:txBody>
      </p:sp>
      <p:sp>
        <p:nvSpPr>
          <p:cNvPr id="234" name="Google Shape;234;p14"/>
          <p:cNvSpPr/>
          <p:nvPr/>
        </p:nvSpPr>
        <p:spPr>
          <a:xfrm>
            <a:off x="539224" y="4405814"/>
            <a:ext cx="1475373" cy="147537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46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2342786" y="6854372"/>
            <a:ext cx="2427627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54AFE5"/>
                </a:solidFill>
                <a:latin typeface="Calibri"/>
                <a:ea typeface="Calibri"/>
                <a:cs typeface="Calibri"/>
                <a:sym typeface="Calibri"/>
              </a:rPr>
              <a:t>국제 출원일자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2286704" y="7288077"/>
            <a:ext cx="5698835" cy="78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국제 출원일자가 있는 걸 확인함으로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해외에서도 비즈니스를 하려는 특허인지 확인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539224" y="6756747"/>
            <a:ext cx="1475373" cy="147537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/>
          <p:nvPr/>
        </p:nvSpPr>
        <p:spPr>
          <a:xfrm>
            <a:off x="267117" y="7225210"/>
            <a:ext cx="2019587" cy="97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국제 특허</a:t>
            </a:r>
            <a:endParaRPr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99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10837671" y="1893202"/>
            <a:ext cx="1850201" cy="48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+24K</a:t>
            </a:r>
            <a:endParaRPr/>
          </a:p>
        </p:txBody>
      </p:sp>
      <p:sp>
        <p:nvSpPr>
          <p:cNvPr id="240" name="Google Shape;240;p14"/>
          <p:cNvSpPr txBox="1"/>
          <p:nvPr/>
        </p:nvSpPr>
        <p:spPr>
          <a:xfrm>
            <a:off x="267117" y="4874276"/>
            <a:ext cx="2019587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중복 특허</a:t>
            </a:r>
            <a:endParaRPr/>
          </a:p>
        </p:txBody>
      </p:sp>
      <p:sp>
        <p:nvSpPr>
          <p:cNvPr id="241" name="Google Shape;241;p14"/>
          <p:cNvSpPr txBox="1"/>
          <p:nvPr/>
        </p:nvSpPr>
        <p:spPr>
          <a:xfrm>
            <a:off x="2286704" y="4985147"/>
            <a:ext cx="5840400" cy="78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우선권 주장일자가 있는 걸 확인함으로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이전에 있던 특허의 개량특허라는 것을 확인 가능 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267117" y="610915"/>
            <a:ext cx="9296400" cy="282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5. 국내 출원 특허의 국제적 확장 가능성과 중복 특허 여부 평가</a:t>
            </a:r>
            <a:endParaRPr sz="6000" b="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/>
        </p:nvSpPr>
        <p:spPr>
          <a:xfrm>
            <a:off x="526651" y="941475"/>
            <a:ext cx="11075736" cy="1706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특허</a:t>
            </a:r>
            <a:r>
              <a:rPr lang="en-US" sz="5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출원</a:t>
            </a:r>
            <a:r>
              <a:rPr lang="en-US" sz="5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r>
              <a:rPr lang="en-US" sz="5600" dirty="0" err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대비</a:t>
            </a:r>
            <a:r>
              <a:rPr 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r>
              <a:rPr lang="en-US" sz="5600" dirty="0" err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거절</a:t>
            </a:r>
            <a:r>
              <a:rPr 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/</a:t>
            </a:r>
            <a:r>
              <a:rPr lang="ko-KR" alt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무효화</a:t>
            </a:r>
            <a:r>
              <a:rPr 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비율</a:t>
            </a:r>
            <a:endParaRPr>
              <a:latin typeface="HY헤드라인M" pitchFamily="18" charset="-127"/>
              <a:ea typeface="HY헤드라인M" pitchFamily="18" charset="-127"/>
            </a:endParaRPr>
          </a:p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2286704" y="3379210"/>
            <a:ext cx="3462690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dirty="0" err="1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진행중인</a:t>
            </a:r>
            <a:r>
              <a:rPr lang="en-US" sz="2799" b="1" dirty="0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99" b="1" dirty="0" err="1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특허</a:t>
            </a:r>
            <a:endParaRPr b="1"/>
          </a:p>
        </p:txBody>
      </p:sp>
      <p:sp>
        <p:nvSpPr>
          <p:cNvPr id="249" name="Google Shape;249;p15"/>
          <p:cNvSpPr/>
          <p:nvPr/>
        </p:nvSpPr>
        <p:spPr>
          <a:xfrm>
            <a:off x="539224" y="3281552"/>
            <a:ext cx="1475373" cy="147537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46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 txBox="1"/>
          <p:nvPr/>
        </p:nvSpPr>
        <p:spPr>
          <a:xfrm>
            <a:off x="2342786" y="5730110"/>
            <a:ext cx="4197355" cy="6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dirty="0" err="1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중단되거나</a:t>
            </a:r>
            <a:r>
              <a:rPr lang="en-US" sz="2799" b="1" dirty="0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99" b="1" dirty="0" err="1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거절된</a:t>
            </a:r>
            <a:r>
              <a:rPr lang="en-US" sz="2799" b="1" dirty="0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99" b="1" dirty="0" err="1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특허</a:t>
            </a:r>
            <a:endParaRPr lang="en-US" sz="2799" b="1" dirty="0">
              <a:solidFill>
                <a:srgbClr val="0466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2175057" y="3992570"/>
            <a:ext cx="5698835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등록,공개와</a:t>
            </a:r>
            <a:r>
              <a:rPr lang="en-US" sz="24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같이</a:t>
            </a:r>
            <a:r>
              <a:rPr lang="en-US" sz="24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정상적으로</a:t>
            </a:r>
            <a:r>
              <a:rPr lang="en-US" sz="24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등록되었거나</a:t>
            </a:r>
            <a:r>
              <a:rPr lang="en-US" sz="24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아직</a:t>
            </a:r>
            <a:r>
              <a:rPr lang="en-US" sz="24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진행중인</a:t>
            </a:r>
            <a:r>
              <a:rPr lang="en-US" sz="2400" b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  <a:sym typeface="Arial"/>
              </a:rPr>
              <a:t>특허</a:t>
            </a:r>
            <a:r>
              <a:rPr lang="en-US" sz="2400" b="1" dirty="0" smtClean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</a:rPr>
              <a:t>그리고 특허 등록 되어 권리 진행 중인 특허</a:t>
            </a:r>
            <a:endParaRPr sz="2400" b="1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539224" y="5632485"/>
            <a:ext cx="1475373" cy="147537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5"/>
          <p:cNvSpPr txBox="1"/>
          <p:nvPr/>
        </p:nvSpPr>
        <p:spPr>
          <a:xfrm>
            <a:off x="-44969" y="5861155"/>
            <a:ext cx="265325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</a:t>
            </a:r>
            <a:endParaRPr sz="200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ON GOING</a:t>
            </a:r>
            <a:endParaRPr sz="2000"/>
          </a:p>
        </p:txBody>
      </p:sp>
      <p:sp>
        <p:nvSpPr>
          <p:cNvPr id="254" name="Google Shape;254;p15"/>
          <p:cNvSpPr txBox="1"/>
          <p:nvPr/>
        </p:nvSpPr>
        <p:spPr>
          <a:xfrm>
            <a:off x="267117" y="3523305"/>
            <a:ext cx="201958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ON</a:t>
            </a:r>
            <a:endParaRPr sz="2000"/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GOING</a:t>
            </a:r>
            <a:endParaRPr sz="2000"/>
          </a:p>
        </p:txBody>
      </p:sp>
      <p:sp>
        <p:nvSpPr>
          <p:cNvPr id="255" name="Google Shape;255;p15"/>
          <p:cNvSpPr txBox="1"/>
          <p:nvPr/>
        </p:nvSpPr>
        <p:spPr>
          <a:xfrm>
            <a:off x="2250008" y="6240015"/>
            <a:ext cx="626440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굴림체" pitchFamily="49" charset="-127"/>
                <a:ea typeface="굴림체" pitchFamily="49" charset="-127"/>
              </a:rPr>
              <a:t>무효</a:t>
            </a:r>
            <a:r>
              <a:rPr lang="en-US" sz="2400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sz="2400" b="1" dirty="0" err="1">
                <a:latin typeface="굴림체" pitchFamily="49" charset="-127"/>
                <a:ea typeface="굴림체" pitchFamily="49" charset="-127"/>
              </a:rPr>
              <a:t>취하</a:t>
            </a:r>
            <a:r>
              <a:rPr lang="en-US" sz="2400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sz="2400" b="1" dirty="0" err="1">
                <a:latin typeface="굴림체" pitchFamily="49" charset="-127"/>
                <a:ea typeface="굴림체" pitchFamily="49" charset="-127"/>
              </a:rPr>
              <a:t>취소</a:t>
            </a:r>
            <a:r>
              <a:rPr lang="en-US" sz="2400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sz="2400" b="1" dirty="0" err="1">
                <a:latin typeface="굴림체" pitchFamily="49" charset="-127"/>
                <a:ea typeface="굴림체" pitchFamily="49" charset="-127"/>
              </a:rPr>
              <a:t>포기</a:t>
            </a:r>
            <a:r>
              <a:rPr lang="en-US" sz="2400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sz="2400" b="1" dirty="0" err="1">
                <a:latin typeface="굴림체" pitchFamily="49" charset="-127"/>
                <a:ea typeface="굴림체" pitchFamily="49" charset="-127"/>
              </a:rPr>
              <a:t>소멸</a:t>
            </a:r>
            <a:r>
              <a:rPr lang="en-US" sz="2400" b="1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en-US" sz="2400" b="1" dirty="0" err="1">
                <a:latin typeface="굴림체" pitchFamily="49" charset="-127"/>
                <a:ea typeface="굴림체" pitchFamily="49" charset="-127"/>
              </a:rPr>
              <a:t>거절과</a:t>
            </a:r>
            <a:r>
              <a:rPr lang="en-US" sz="2400" b="1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sz="2400" b="1" dirty="0" err="1" smtClean="0">
                <a:latin typeface="굴림체" pitchFamily="49" charset="-127"/>
                <a:ea typeface="굴림체" pitchFamily="49" charset="-127"/>
              </a:rPr>
              <a:t>같이</a:t>
            </a:r>
            <a:endParaRPr lang="en-US" sz="2400" b="1" dirty="0" smtClean="0">
              <a:latin typeface="굴림체" pitchFamily="49" charset="-127"/>
              <a:ea typeface="굴림체" pitchFamily="49" charset="-127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latin typeface="굴림체" pitchFamily="49" charset="-127"/>
                <a:ea typeface="굴림체" pitchFamily="49" charset="-127"/>
                <a:sym typeface="Calibri"/>
              </a:rPr>
              <a:t>특허</a:t>
            </a:r>
            <a:r>
              <a:rPr lang="en-US" sz="2400" b="1" dirty="0" smtClean="0">
                <a:latin typeface="굴림체" pitchFamily="49" charset="-127"/>
                <a:ea typeface="굴림체" pitchFamily="49" charset="-127"/>
                <a:sym typeface="Calibri"/>
              </a:rPr>
              <a:t>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  <a:sym typeface="Calibri"/>
              </a:rPr>
              <a:t>출원이나 권리가 계속 중이 아닌 </a:t>
            </a:r>
            <a:r>
              <a:rPr lang="ko-KR" altLang="en-US" sz="2400" b="1" dirty="0" smtClean="0">
                <a:latin typeface="굴림체" pitchFamily="49" charset="-127"/>
                <a:ea typeface="굴림체" pitchFamily="49" charset="-127"/>
                <a:sym typeface="Calibri"/>
              </a:rPr>
              <a:t>특허</a:t>
            </a:r>
            <a:endParaRPr lang="en-US" sz="2400" b="1" dirty="0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370" y="2290720"/>
            <a:ext cx="9098025" cy="648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12;p2"/>
          <p:cNvSpPr txBox="1"/>
          <p:nvPr/>
        </p:nvSpPr>
        <p:spPr>
          <a:xfrm>
            <a:off x="1053594" y="8834869"/>
            <a:ext cx="1489594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국내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인공지능이나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AI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 관심이 적고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기술이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성숙되기 전 초기 특허의 경우 기술의 진보성이 낮고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국외 선행 특허나 권리 확인 심판을 통해 무효화된 특허가 많음</a:t>
            </a:r>
            <a:endParaRPr lang="ko-KR" altLang="en-US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/>
        </p:nvSpPr>
        <p:spPr>
          <a:xfrm>
            <a:off x="526651" y="941475"/>
            <a:ext cx="11075736" cy="85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특허</a:t>
            </a:r>
            <a:r>
              <a:rPr lang="en-US" sz="5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출원</a:t>
            </a:r>
            <a:r>
              <a:rPr lang="en-US" sz="5600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r>
              <a:rPr lang="ko-KR" alt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기술 이전 비율</a:t>
            </a:r>
            <a:endParaRPr sz="5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539224" y="3716266"/>
            <a:ext cx="1475373" cy="1475373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46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5"/>
          <p:cNvSpPr txBox="1"/>
          <p:nvPr/>
        </p:nvSpPr>
        <p:spPr>
          <a:xfrm>
            <a:off x="2087953" y="3406631"/>
            <a:ext cx="5931785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벤처나 </a:t>
            </a:r>
            <a:r>
              <a:rPr lang="ko-KR" altLang="en-US" sz="2400" dirty="0" err="1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스타트업의</a:t>
            </a:r>
            <a:r>
              <a:rPr lang="ko-KR" altLang="en-US" sz="2400" dirty="0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 당장의 수입보다는 몸집 불리기가 최우선 이를 위한 자금 조달을 위해서는 기술 특허 보유가 가장 중요한 생존 요건 중에 하나 </a:t>
            </a:r>
            <a:endParaRPr lang="en-US" altLang="ko-KR" sz="2400" dirty="0" smtClean="0">
              <a:solidFill>
                <a:srgbClr val="0466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solidFill>
                <a:srgbClr val="0466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 </a:t>
            </a:r>
            <a:r>
              <a:rPr lang="ko-KR" altLang="en-US" sz="2400" dirty="0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이러한 경쟁력이 있고</a:t>
            </a:r>
            <a:r>
              <a:rPr lang="en-US" altLang="ko-KR" sz="2400" dirty="0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, </a:t>
            </a:r>
            <a:r>
              <a:rPr lang="ko-KR" altLang="en-US" sz="2400" dirty="0" smtClean="0">
                <a:solidFill>
                  <a:srgbClr val="0466C8"/>
                </a:solidFill>
                <a:latin typeface="Calibri"/>
                <a:ea typeface="Calibri"/>
                <a:cs typeface="Calibri"/>
                <a:sym typeface="Wingdings" pitchFamily="2" charset="2"/>
              </a:rPr>
              <a:t>경제성이 있는 특허의 경우 업의 변경과 함께 활발하게 특허 이전이나 양도</a:t>
            </a:r>
            <a:endParaRPr lang="en-US" sz="2400" dirty="0">
              <a:solidFill>
                <a:srgbClr val="0466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267117" y="3958019"/>
            <a:ext cx="201958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FFFFFF"/>
                </a:solidFill>
                <a:latin typeface="IBM Plex Sans"/>
                <a:sym typeface="IBM Plex Sans"/>
              </a:rPr>
              <a:t>기술 특허</a:t>
            </a:r>
            <a:r>
              <a:rPr lang="en-US" altLang="ko-KR" sz="2000" b="1" dirty="0" smtClean="0">
                <a:solidFill>
                  <a:srgbClr val="FFFFFF"/>
                </a:solidFill>
                <a:latin typeface="IBM Plex Sans"/>
                <a:sym typeface="IBM Plex Sans"/>
              </a:rPr>
              <a:t/>
            </a:r>
            <a:br>
              <a:rPr lang="en-US" altLang="ko-KR" sz="2000" b="1" dirty="0" smtClean="0">
                <a:solidFill>
                  <a:srgbClr val="FFFFFF"/>
                </a:solidFill>
                <a:latin typeface="IBM Plex Sans"/>
                <a:sym typeface="IBM Plex Sans"/>
              </a:rPr>
            </a:br>
            <a:r>
              <a:rPr lang="ko-KR" altLang="en-US" sz="2000" b="1" dirty="0" smtClean="0">
                <a:solidFill>
                  <a:srgbClr val="FFFFFF"/>
                </a:solidFill>
                <a:latin typeface="IBM Plex Sans"/>
                <a:sym typeface="IBM Plex Sans"/>
              </a:rPr>
              <a:t>중요성</a:t>
            </a:r>
            <a:endParaRPr sz="2000"/>
          </a:p>
        </p:txBody>
      </p:sp>
      <p:sp>
        <p:nvSpPr>
          <p:cNvPr id="21" name="Google Shape;112;p2"/>
          <p:cNvSpPr txBox="1"/>
          <p:nvPr/>
        </p:nvSpPr>
        <p:spPr>
          <a:xfrm>
            <a:off x="1413358" y="8684967"/>
            <a:ext cx="148959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국내 특허의 경우 경제성이 높지 않아 활발하게 특허 이전이나 권리 양도의 비율이 높지는 않음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49159" y="2305153"/>
            <a:ext cx="4983772" cy="55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06644" y="2863120"/>
            <a:ext cx="4592201" cy="506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6430" y="1401607"/>
            <a:ext cx="5572125" cy="726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9178" y="1427527"/>
            <a:ext cx="5429250" cy="730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16449" y="1460863"/>
            <a:ext cx="5467350" cy="724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Google Shape;247;p15"/>
          <p:cNvSpPr txBox="1"/>
          <p:nvPr/>
        </p:nvSpPr>
        <p:spPr>
          <a:xfrm>
            <a:off x="781484" y="179880"/>
            <a:ext cx="11990136" cy="85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인공 지능 활용 분야별 특허 출원 </a:t>
            </a:r>
            <a:r>
              <a:rPr lang="en-US" altLang="ko-KR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- 1</a:t>
            </a:r>
            <a:r>
              <a:rPr lang="ko-KR" alt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endParaRPr sz="56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631" y="1191041"/>
            <a:ext cx="5343525" cy="724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01475" y="1325953"/>
            <a:ext cx="5524500" cy="724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02344" y="5079844"/>
            <a:ext cx="53054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Google Shape;247;p15"/>
          <p:cNvSpPr txBox="1"/>
          <p:nvPr/>
        </p:nvSpPr>
        <p:spPr>
          <a:xfrm>
            <a:off x="781484" y="179880"/>
            <a:ext cx="11990136" cy="85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인공 지능 활용 분야별 특허 출원 </a:t>
            </a:r>
            <a:r>
              <a:rPr lang="en-US" altLang="ko-KR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- 2</a:t>
            </a:r>
            <a:r>
              <a:rPr lang="ko-KR" altLang="en-US" sz="5600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Calibri"/>
                <a:sym typeface="Calibri"/>
              </a:rPr>
              <a:t> </a:t>
            </a:r>
            <a:endParaRPr sz="560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"/>
          <p:cNvCxnSpPr/>
          <p:nvPr/>
        </p:nvCxnSpPr>
        <p:spPr>
          <a:xfrm>
            <a:off x="9134475" y="795058"/>
            <a:ext cx="9525" cy="898243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"/>
          <p:cNvSpPr/>
          <p:nvPr/>
        </p:nvSpPr>
        <p:spPr>
          <a:xfrm>
            <a:off x="7382893" y="421639"/>
            <a:ext cx="1765889" cy="1509835"/>
          </a:xfrm>
          <a:custGeom>
            <a:avLst/>
            <a:gdLst/>
            <a:ahLst/>
            <a:cxnLst/>
            <a:rect l="l" t="t" r="r" b="b"/>
            <a:pathLst>
              <a:path w="1765889" h="1509835" extrusionOk="0">
                <a:moveTo>
                  <a:pt x="0" y="0"/>
                </a:moveTo>
                <a:lnTo>
                  <a:pt x="1765890" y="0"/>
                </a:lnTo>
                <a:lnTo>
                  <a:pt x="1765890" y="1509836"/>
                </a:lnTo>
                <a:lnTo>
                  <a:pt x="0" y="1509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16547352" y="607120"/>
            <a:ext cx="1423896" cy="1469828"/>
          </a:xfrm>
          <a:custGeom>
            <a:avLst/>
            <a:gdLst/>
            <a:ahLst/>
            <a:cxnLst/>
            <a:rect l="l" t="t" r="r" b="b"/>
            <a:pathLst>
              <a:path w="1423896" h="1469828" extrusionOk="0">
                <a:moveTo>
                  <a:pt x="0" y="0"/>
                </a:moveTo>
                <a:lnTo>
                  <a:pt x="1423896" y="0"/>
                </a:lnTo>
                <a:lnTo>
                  <a:pt x="1423896" y="1469828"/>
                </a:lnTo>
                <a:lnTo>
                  <a:pt x="0" y="14698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9" name="Google Shape;109;p2"/>
          <p:cNvSpPr txBox="1"/>
          <p:nvPr/>
        </p:nvSpPr>
        <p:spPr>
          <a:xfrm>
            <a:off x="498764" y="2189499"/>
            <a:ext cx="8624454" cy="72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데이터 수집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대한민국 특허정보검색서비스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키프리스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부터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2013~2024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사이 인공 지능 관련 출원 특허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검색 및 데이터 수집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- query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문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: artificial intelligence"+"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인공지능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"+"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인공 지능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"+"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딥러닝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"+"deep learning")*AD=[20130624~20240624]</a:t>
            </a:r>
            <a:endParaRPr lang="ko-KR" altLang="en-US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데이터 전 처리 및 분류</a:t>
            </a:r>
            <a:endParaRPr lang="ko-KR" altLang="en-US" sz="2400" dirty="0" smtClean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-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키프리스에서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제공하는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query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문을 통해 특허 검색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인공지능과 관련 없는 다수의 출원 특허가 포함됨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총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36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만여 건의 특허 수집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- 2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차 분류 작업을 통해 최종 순수 인공지능 관련 특허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천 여건의 특허 수집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3.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정제된 데이터 바탕으로 다양한 데이터 탐색 진행</a:t>
            </a:r>
            <a:endParaRPr lang="ko-KR" altLang="en-US" sz="2400" dirty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-756156" y="690283"/>
            <a:ext cx="9061956" cy="215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1" i="0" u="none" strike="noStrike" cap="none" dirty="0" err="1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  <a:sym typeface="Arial"/>
              </a:rPr>
              <a:t>프로젝트</a:t>
            </a:r>
            <a:r>
              <a:rPr lang="en-US" sz="5499" b="1" i="0" u="none" strike="noStrike" cap="none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  <a:sym typeface="Arial"/>
              </a:rPr>
              <a:t> </a:t>
            </a:r>
            <a:r>
              <a:rPr lang="en-US" sz="5499" b="1" i="0" u="none" strike="noStrike" cap="none" dirty="0" smtClean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Arial"/>
              </a:rPr>
              <a:t>flow chart</a:t>
            </a:r>
            <a:endParaRPr b="1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ctr" rtl="0">
              <a:lnSpc>
                <a:spcPct val="11454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99" b="1" i="0" u="none" strike="noStrike" cap="none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9683461" y="680758"/>
            <a:ext cx="6360103" cy="11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99" b="1" i="0" u="none" strike="noStrike" cap="none" dirty="0" smtClean="0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cs typeface="Tahoma" pitchFamily="34" charset="0"/>
                <a:sym typeface="Calibri"/>
              </a:rPr>
              <a:t>데이터 탐색 방향</a:t>
            </a:r>
            <a:endParaRPr b="1"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9445336" y="2317904"/>
            <a:ext cx="8842663" cy="72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1.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기술 변천사 파악</a:t>
            </a:r>
            <a:r>
              <a:rPr lang="en-US" altLang="ko-KR" sz="2400" b="1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알파고와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dirty="0" err="1" smtClean="0">
                <a:latin typeface="HY헤드라인M" pitchFamily="18" charset="-127"/>
                <a:ea typeface="HY헤드라인M" pitchFamily="18" charset="-127"/>
              </a:rPr>
              <a:t>ChatGPT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와 같은 인공지능 빅 이벤트 시기의 국내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AI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기술 발전 추이 분석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시기 별  특허 출원 건수 모니터링하여 인공지능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/AI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기술 발전 사항과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주요 기술 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트렌드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 파악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2.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응용 분야 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/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기술 분야별 및 특허 분포 분석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지난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11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알파고 등장 이전부터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)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인공 지능 분야 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기술 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trend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를 살펴보고 미래 기술 방향 예측 </a:t>
            </a:r>
            <a:endParaRPr lang="en-US" altLang="ko-KR" sz="2400" dirty="0" smtClean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3.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주요 출원인 및 기관 분석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국내 대기업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연구소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대학교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국내 일반 기업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벤처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err="1" smtClean="0">
                <a:latin typeface="HY헤드라인M" pitchFamily="18" charset="-127"/>
                <a:ea typeface="HY헤드라인M" pitchFamily="18" charset="-127"/>
              </a:rPr>
              <a:t>스타트업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해외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4.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국제 출원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우선권 주장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국내 출원 특허의 국제적 확장 가능성과 원천 기술 특허</a:t>
            </a:r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개량특허 특허 비율 탐색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5.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외국인 출원인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:  </a:t>
            </a:r>
            <a:r>
              <a:rPr lang="ko-KR" altLang="en-US" sz="2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외국인 출원과 국내기업</a:t>
            </a:r>
            <a:r>
              <a:rPr lang="en-US" altLang="ko-KR" sz="2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2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개인의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출원 건수 비교 탐색 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595" y="1375096"/>
            <a:ext cx="10946678" cy="85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Google Shape;126;p3"/>
          <p:cNvSpPr txBox="1"/>
          <p:nvPr/>
        </p:nvSpPr>
        <p:spPr>
          <a:xfrm>
            <a:off x="1028700" y="0"/>
            <a:ext cx="16383714" cy="301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999" b="1" dirty="0" smtClean="0">
                <a:latin typeface="HY헤드라인M" pitchFamily="18" charset="-127"/>
                <a:ea typeface="HY헤드라인M" pitchFamily="18" charset="-127"/>
              </a:rPr>
              <a:t>데이터 수집</a:t>
            </a:r>
            <a:endParaRPr b="1">
              <a:latin typeface="HY헤드라인M" pitchFamily="18" charset="-127"/>
              <a:ea typeface="HY헤드라인M" pitchFamily="18" charset="-127"/>
            </a:endParaRPr>
          </a:p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9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006547" y="3218851"/>
            <a:ext cx="3020291" cy="59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3859754" y="4139189"/>
            <a:ext cx="333828" cy="4209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936783" y="4202690"/>
            <a:ext cx="653142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547869" y="4719760"/>
            <a:ext cx="2409370" cy="3628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665465" y="4153702"/>
            <a:ext cx="986974" cy="3483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710496" y="4153703"/>
            <a:ext cx="348343" cy="3193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83981" y="5126159"/>
            <a:ext cx="6052458" cy="65314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64666" y="5851873"/>
            <a:ext cx="5733145" cy="103051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64667" y="6937723"/>
            <a:ext cx="5354866" cy="42182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64666" y="7433023"/>
            <a:ext cx="7945665" cy="223157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Google Shape;112;p2"/>
          <p:cNvSpPr txBox="1"/>
          <p:nvPr/>
        </p:nvSpPr>
        <p:spPr>
          <a:xfrm>
            <a:off x="11531719" y="4190863"/>
            <a:ext cx="655666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총 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364,259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건의 특허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자료 데이터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크롤링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페이지당 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90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건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특허명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출원일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출원일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상태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출원 번호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최종 권리자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대리인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우선권 주장 </a:t>
            </a: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일자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국제 출원 일자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요약문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)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 대해서 </a:t>
            </a: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   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4,048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페이지</a:t>
            </a:r>
            <a:endParaRPr lang="en-US" altLang="ko-KR" sz="2400" dirty="0" smtClean="0">
              <a:solidFill>
                <a:srgbClr val="0070C0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339547" y="4984151"/>
            <a:ext cx="2174835" cy="4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/>
        </p:nvSpPr>
        <p:spPr>
          <a:xfrm>
            <a:off x="1028700" y="0"/>
            <a:ext cx="16383714" cy="301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999" b="1" dirty="0" smtClean="0">
                <a:latin typeface="HY헤드라인M" pitchFamily="18" charset="-127"/>
                <a:ea typeface="HY헤드라인M" pitchFamily="18" charset="-127"/>
              </a:rPr>
              <a:t>데이터 전처리</a:t>
            </a:r>
            <a:endParaRPr b="1">
              <a:latin typeface="HY헤드라인M" pitchFamily="18" charset="-127"/>
              <a:ea typeface="HY헤드라인M" pitchFamily="18" charset="-127"/>
            </a:endParaRPr>
          </a:p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99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12;p2"/>
          <p:cNvSpPr txBox="1"/>
          <p:nvPr/>
        </p:nvSpPr>
        <p:spPr>
          <a:xfrm>
            <a:off x="1413358" y="1477645"/>
            <a:ext cx="16110143" cy="5539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특허 출원 요건 자체가 상당히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tight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하여 누락 데이터 많지 않음 </a:t>
            </a: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4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특허 출원의 필요 요건이 아닌 우선권 주장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국제 출원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최종권리자의 경우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null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값이 상당수 있어 공백 처리</a:t>
            </a: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총 </a:t>
            </a:r>
            <a:r>
              <a:rPr lang="en-US" altLang="ko-KR" sz="2400" b="1" dirty="0" smtClean="0">
                <a:solidFill>
                  <a:srgbClr val="0070C0"/>
                </a:solidFill>
                <a:latin typeface="HY헤드라인M" pitchFamily="18" charset="-127"/>
                <a:ea typeface="HY헤드라인M" pitchFamily="18" charset="-127"/>
              </a:rPr>
              <a:t>364,259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건의 특허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자료 중 인공지능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/AI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와 관련 없는 특허가 상당수 포함</a:t>
            </a: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 lvl="3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	-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이러한 관련 없는 특허를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차로 거르기 위해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(1) 1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차로 추출된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36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만여건의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특허의 특허명과 요약문을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KoNLPy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형태소 분석기를 이용하여 한글 명사만을 키워드로 뽑아 리뷰하고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stopword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setting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후 인공지능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/AI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관련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키워드만으로 재 분류 진행</a:t>
            </a:r>
          </a:p>
          <a:p>
            <a:pPr lvl="3">
              <a:lnSpc>
                <a:spcPct val="150000"/>
              </a:lnSpc>
            </a:pP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9514" y="4762863"/>
            <a:ext cx="5209732" cy="526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48869" y="6423493"/>
            <a:ext cx="818356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Google Shape;126;p3"/>
          <p:cNvSpPr txBox="1"/>
          <p:nvPr/>
        </p:nvSpPr>
        <p:spPr>
          <a:xfrm>
            <a:off x="5645670" y="4841824"/>
            <a:ext cx="32285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sym typeface="Arial"/>
              </a:rPr>
              <a:t>형태소 분석</a:t>
            </a:r>
            <a:r>
              <a:rPr lang="en-US" altLang="ko-KR" sz="2000" b="0" i="0" u="none" strike="noStrike" cap="none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sym typeface="Arial"/>
              </a:rPr>
              <a:t>&amp; </a:t>
            </a:r>
            <a:r>
              <a:rPr lang="ko-KR" altLang="en-US" sz="2000" b="0" i="0" u="none" strike="noStrike" cap="none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sym typeface="Arial"/>
              </a:rPr>
              <a:t>키워드 추출</a:t>
            </a:r>
            <a:endParaRPr sz="2000" b="0" i="0" u="none" strike="noStrike" cap="none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sym typeface="Arial"/>
            </a:endParaRPr>
          </a:p>
        </p:txBody>
      </p:sp>
      <p:sp>
        <p:nvSpPr>
          <p:cNvPr id="20" name="Google Shape;126;p3"/>
          <p:cNvSpPr txBox="1"/>
          <p:nvPr/>
        </p:nvSpPr>
        <p:spPr>
          <a:xfrm>
            <a:off x="13275663" y="7869837"/>
            <a:ext cx="32285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0" i="0" u="none" strike="noStrike" cap="none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sym typeface="Arial"/>
              </a:rPr>
              <a:t>재 분류 작업</a:t>
            </a:r>
            <a:endParaRPr sz="2000" b="0" i="0" u="none" strike="noStrike" cap="none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081337" y="5094543"/>
            <a:ext cx="3793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364,259  </a:t>
            </a:r>
            <a:r>
              <a:rPr lang="en-US" altLang="ko-KR" sz="28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 38,767 </a:t>
            </a:r>
            <a:r>
              <a:rPr lang="ko-KR" altLang="en-US" sz="28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건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048" y="1783412"/>
            <a:ext cx="10627506" cy="783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Google Shape;126;p3"/>
          <p:cNvSpPr txBox="1"/>
          <p:nvPr/>
        </p:nvSpPr>
        <p:spPr>
          <a:xfrm>
            <a:off x="578995" y="209862"/>
            <a:ext cx="163837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1" dirty="0" smtClean="0">
                <a:latin typeface="HY헤드라인M" pitchFamily="18" charset="-127"/>
                <a:ea typeface="HY헤드라인M" pitchFamily="18" charset="-127"/>
              </a:rPr>
              <a:t>인공지능 분야 총 출원 특허 건수 </a:t>
            </a:r>
            <a:r>
              <a:rPr lang="en-US" altLang="ko-KR" sz="5000" b="1" dirty="0" smtClean="0">
                <a:latin typeface="HY헤드라인M" pitchFamily="18" charset="-127"/>
                <a:ea typeface="HY헤드라인M" pitchFamily="18" charset="-127"/>
              </a:rPr>
              <a:t>(2013. 01 ~ )</a:t>
            </a:r>
            <a:endParaRPr sz="5000" b="0" i="0" u="none" strike="noStrike" cap="none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sym typeface="Arial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 flipH="1" flipV="1">
            <a:off x="786984" y="9331377"/>
            <a:ext cx="88442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54621" y="9636565"/>
            <a:ext cx="47788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AlexNet</a:t>
            </a:r>
            <a:r>
              <a:rPr 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발표 </a:t>
            </a:r>
            <a:r>
              <a:rPr lang="en-US" altLang="ko-KR" sz="24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(2012 @ILSVRC)</a:t>
            </a:r>
            <a:endParaRPr lang="ko-KR" altLang="en-US" sz="24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16200000" flipH="1">
            <a:off x="4062334" y="7495082"/>
            <a:ext cx="988557" cy="7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207881" y="6533601"/>
            <a:ext cx="2710999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500" b="1" dirty="0" err="1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이세돌</a:t>
            </a:r>
            <a:r>
              <a:rPr lang="ko-KR" altLang="en-US" sz="25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ko-KR" sz="25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vs. </a:t>
            </a:r>
            <a:r>
              <a:rPr lang="ko-KR" altLang="en-US" sz="25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알파고</a:t>
            </a:r>
            <a:endParaRPr lang="ko-KR" altLang="en-US" sz="25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78293" y="7328079"/>
            <a:ext cx="1850186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5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알파고 등장</a:t>
            </a:r>
            <a:endParaRPr lang="ko-KR" altLang="en-US" sz="25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rot="5400000">
            <a:off x="3515193" y="8042224"/>
            <a:ext cx="614596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921100" y="2905980"/>
            <a:ext cx="1667444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Chat GPT</a:t>
            </a:r>
            <a:endParaRPr lang="ko-KR" altLang="en-US" sz="2500" b="1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6955436" y="2283501"/>
            <a:ext cx="1693889" cy="549640"/>
          </a:xfrm>
          <a:custGeom>
            <a:avLst/>
            <a:gdLst>
              <a:gd name="connsiteX0" fmla="*/ 0 w 2368446"/>
              <a:gd name="connsiteY0" fmla="*/ 549640 h 549640"/>
              <a:gd name="connsiteX1" fmla="*/ 749508 w 2368446"/>
              <a:gd name="connsiteY1" fmla="*/ 114925 h 549640"/>
              <a:gd name="connsiteX2" fmla="*/ 1993692 w 2368446"/>
              <a:gd name="connsiteY2" fmla="*/ 39974 h 549640"/>
              <a:gd name="connsiteX3" fmla="*/ 2368446 w 2368446"/>
              <a:gd name="connsiteY3" fmla="*/ 354768 h 54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446" h="549640">
                <a:moveTo>
                  <a:pt x="0" y="549640"/>
                </a:moveTo>
                <a:cubicBezTo>
                  <a:pt x="208613" y="374754"/>
                  <a:pt x="417226" y="199869"/>
                  <a:pt x="749508" y="114925"/>
                </a:cubicBezTo>
                <a:cubicBezTo>
                  <a:pt x="1081790" y="29981"/>
                  <a:pt x="1723869" y="0"/>
                  <a:pt x="1993692" y="39974"/>
                </a:cubicBezTo>
                <a:cubicBezTo>
                  <a:pt x="2263515" y="79948"/>
                  <a:pt x="2315980" y="217358"/>
                  <a:pt x="2368446" y="35476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112;p2"/>
          <p:cNvSpPr txBox="1"/>
          <p:nvPr/>
        </p:nvSpPr>
        <p:spPr>
          <a:xfrm>
            <a:off x="11471758" y="6154574"/>
            <a:ext cx="6556664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2022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이후 특허 출원이 줄어든 것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처럼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보이지만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출원 후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월 이후 공개 공보에 개재되면서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Open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 되므로 아직 일반인 대상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Kipris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에는 득록되지 않음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ko-KR" altLang="en-US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8" name="Google Shape;112;p2"/>
          <p:cNvSpPr txBox="1"/>
          <p:nvPr/>
        </p:nvSpPr>
        <p:spPr>
          <a:xfrm>
            <a:off x="11471758" y="3066601"/>
            <a:ext cx="6556664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2016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월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이세돌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vs. 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알파고 대국 이후</a:t>
            </a: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국내 특허 출건 건수는 한해 출원 건기 기준 </a:t>
            </a:r>
            <a:endParaRPr lang="en-US" altLang="ko-KR" sz="2400" b="1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년 만에 </a:t>
            </a:r>
            <a:r>
              <a:rPr lang="en-US" altLang="ko-KR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2400" b="1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배 이상  증가</a:t>
            </a:r>
            <a:endParaRPr lang="en-US" altLang="ko-KR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ko-KR" altLang="en-US" sz="2400" dirty="0" smtClean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130975" y="6141747"/>
            <a:ext cx="2302711" cy="111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2019~</a:t>
            </a:r>
            <a:endParaRPr/>
          </a:p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2023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30975" y="8369843"/>
            <a:ext cx="2302711" cy="55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2024~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381000" y="574717"/>
            <a:ext cx="92964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1. AI </a:t>
            </a:r>
            <a:r>
              <a:rPr lang="en-US" sz="5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발전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추이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r>
              <a:rPr lang="en-US" sz="5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6686" y="2932585"/>
            <a:ext cx="8181975" cy="63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114604" y="4221151"/>
            <a:ext cx="2431634" cy="55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2013~</a:t>
            </a:r>
            <a:endParaRPr/>
          </a:p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30975" y="6141747"/>
            <a:ext cx="2302711" cy="111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2019~</a:t>
            </a:r>
            <a:endParaRPr/>
          </a:p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2023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30975" y="8369843"/>
            <a:ext cx="2302711" cy="55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 i="0" u="none" strike="noStrike" cap="non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2024~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381000" y="574717"/>
            <a:ext cx="92964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1. AI 기술 발전 추이 분석 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533400" y="2271725"/>
            <a:ext cx="426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카테고리별 연도마다 건수 추이</a:t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797801"/>
            <a:ext cx="13182602" cy="733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114604" y="4221151"/>
            <a:ext cx="2431634" cy="55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2013~</a:t>
            </a:r>
            <a:endParaRPr/>
          </a:p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30975" y="6141747"/>
            <a:ext cx="2302711" cy="111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2019~</a:t>
            </a:r>
            <a:endParaRPr/>
          </a:p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2023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30975" y="8369843"/>
            <a:ext cx="2302711" cy="55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2024~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381000" y="574717"/>
            <a:ext cx="92964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1. AI 기술 발전 추이 분석 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533400" y="2271725"/>
            <a:ext cx="4267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카테고리별 연도마다 건수 추이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641051"/>
            <a:ext cx="13182602" cy="72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/>
          <p:nvPr/>
        </p:nvSpPr>
        <p:spPr>
          <a:xfrm>
            <a:off x="441229" y="3930370"/>
            <a:ext cx="1682204" cy="168220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046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441229" y="5891511"/>
            <a:ext cx="1682204" cy="168220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441229" y="7837220"/>
            <a:ext cx="1682204" cy="1682204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64B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2546239" y="3814130"/>
            <a:ext cx="3462690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466C8"/>
                </a:solidFill>
                <a:latin typeface="Calibri"/>
                <a:ea typeface="Calibri"/>
                <a:cs typeface="Calibri"/>
                <a:sym typeface="Calibri"/>
              </a:rPr>
              <a:t>딥러닝의 발전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2546239" y="4247802"/>
            <a:ext cx="5414051" cy="15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시기에 합성곱 신경망(CNN)을 통한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이미지 인식 과제가 크게 발전하였다.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알파고가 이세돌과의 바둑 대결에서 승리하며AI의 인식과 응용 가능성을 크게 높였다.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2546239" y="5950692"/>
            <a:ext cx="2427627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>
                <a:solidFill>
                  <a:srgbClr val="54AFE5"/>
                </a:solidFill>
                <a:latin typeface="IBM Plex Sans"/>
                <a:ea typeface="IBM Plex Sans"/>
                <a:cs typeface="IBM Plex Sans"/>
                <a:sym typeface="IBM Plex Sans"/>
              </a:rPr>
              <a:t>GPT 출시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2546239" y="6384364"/>
            <a:ext cx="4967419" cy="118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OpenAI가 GPT-2를 발표하며,텍스트 생성 모델의 잠재력과 윤리적 우려를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동시에 불러일으켰다.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2546239" y="7838630"/>
            <a:ext cx="3014366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>
                <a:solidFill>
                  <a:srgbClr val="64B5F6"/>
                </a:solidFill>
                <a:latin typeface="IBM Plex Sans"/>
                <a:ea typeface="IBM Plex Sans"/>
                <a:cs typeface="IBM Plex Sans"/>
                <a:sym typeface="IBM Plex Sans"/>
              </a:rPr>
              <a:t>GPT4-O 출시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2546239" y="8272302"/>
            <a:ext cx="5162611" cy="158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GPT-4o는 이전 보다  대화능력, 사용자 정의 가능,추론 기능 등이 향상되어 다양한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산업과 사용 사례에서 혁신적인 변화를 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가져올 수 있다.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114604" y="4221151"/>
            <a:ext cx="2431634" cy="55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2013~</a:t>
            </a:r>
            <a:endParaRPr/>
          </a:p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2017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130975" y="6141747"/>
            <a:ext cx="2302711" cy="111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2019~</a:t>
            </a:r>
            <a:endParaRPr/>
          </a:p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2023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130975" y="8369843"/>
            <a:ext cx="2302711" cy="55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92"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2024~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381000" y="574717"/>
            <a:ext cx="9296400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 2. 미래 기술 방향 예측</a:t>
            </a:r>
            <a:endParaRPr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905</Words>
  <PresentationFormat>사용자 지정</PresentationFormat>
  <Paragraphs>131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굴림</vt:lpstr>
      <vt:lpstr>Arial</vt:lpstr>
      <vt:lpstr>Calibri</vt:lpstr>
      <vt:lpstr>Tahoma</vt:lpstr>
      <vt:lpstr>HY헤드라인M</vt:lpstr>
      <vt:lpstr>HY견고딕</vt:lpstr>
      <vt:lpstr>맑은 고딕</vt:lpstr>
      <vt:lpstr>Wingdings</vt:lpstr>
      <vt:lpstr>IBM Plex Sans</vt:lpstr>
      <vt:lpstr>Trebuchet MS</vt:lpstr>
      <vt:lpstr>Consolas</vt:lpstr>
      <vt:lpstr>굴림체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Administrator</cp:lastModifiedBy>
  <cp:revision>14</cp:revision>
  <dcterms:created xsi:type="dcterms:W3CDTF">2006-08-16T00:00:00Z</dcterms:created>
  <dcterms:modified xsi:type="dcterms:W3CDTF">2024-06-30T09:26:23Z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C:\Users\Administrator\Downloads\블랙 화이트 깔끔한 미니멀 라인 아이콘 회사 기업 문화 전략 프리젠테이션.pptx</vt:lpwstr>
  </property>
</Properties>
</file>