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71" r:id="rId13"/>
    <p:sldId id="266" r:id="rId14"/>
    <p:sldId id="267" r:id="rId15"/>
    <p:sldId id="272" r:id="rId16"/>
    <p:sldId id="273" r:id="rId17"/>
    <p:sldId id="264" r:id="rId18"/>
    <p:sldId id="269" r:id="rId19"/>
    <p:sldId id="270" r:id="rId20"/>
    <p:sldId id="268" r:id="rId21"/>
    <p:sldId id="275" r:id="rId22"/>
    <p:sldId id="274" r:id="rId23"/>
    <p:sldId id="276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数据科学</a:t>
            </a:r>
            <a:r>
              <a:rPr lang="zh-CN" altLang="en-US" dirty="0">
                <a:effectLst/>
              </a:rPr>
              <a:t>导论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机器学习的</a:t>
            </a:r>
            <a:r>
              <a:rPr lang="zh-CN" altLang="en-US" dirty="0">
                <a:latin typeface="+mn-lt"/>
              </a:rPr>
              <a:t>实践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韩仁达</a:t>
            </a: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蒋新发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1: Build K-Means model with 3 clusters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950335"/>
          </a:xfrm>
        </p:spPr>
        <p:txBody>
          <a:bodyPr/>
          <a:p>
            <a:pPr marL="0" indent="0">
              <a:buNone/>
            </a:pPr>
            <a:r>
              <a:rPr lang="en-US"/>
              <a:t>kmeans = KMeans(n_clusters=3, random_state=42)</a:t>
            </a:r>
            <a:endParaRPr lang="en-US"/>
          </a:p>
          <a:p>
            <a:pPr marL="0" indent="0">
              <a:buNone/>
            </a:pPr>
            <a:r>
              <a:rPr lang="en-US"/>
              <a:t>wine_clusters = kmeans.fit_predict(wine_features_train_standardized)</a:t>
            </a:r>
            <a:endParaRPr lang="en-US"/>
          </a:p>
          <a:p>
            <a:pPr marL="0" indent="0">
              <a:buNone/>
            </a:pPr>
            <a:r>
              <a:rPr lang="en-US"/>
              <a:t># Step 2: Compare true labels with cluster labels using Fowlkes-Mallows Index</a:t>
            </a:r>
            <a:endParaRPr lang="en-US"/>
          </a:p>
          <a:p>
            <a:pPr marL="0" indent="0">
              <a:buNone/>
            </a:pPr>
            <a:r>
              <a:rPr lang="en-US"/>
              <a:t>fmi_score = fowlkes_mallows_score(wine_labels_train, wine_clusters)</a:t>
            </a:r>
            <a:endParaRPr lang="en-US"/>
          </a:p>
          <a:p>
            <a:pPr marL="0" indent="0">
              <a:buNone/>
            </a:pPr>
            <a:r>
              <a:rPr lang="en-US"/>
              <a:t>print(f"Fowlkes-Mallows Index: {fmi_score}")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Compare true labels with cluster labels using Fowlkes-Mallows Index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# Step 2: Compare true labels with cluster labels using Fowlkes-Mallows Index</a:t>
            </a:r>
            <a:endParaRPr lang="en-US"/>
          </a:p>
          <a:p>
            <a:r>
              <a:rPr lang="en-US"/>
              <a:t>fmi_score = fowlkes_mallows_score(wine_labels_train, wine_clusters)</a:t>
            </a:r>
            <a:endParaRPr lang="en-US"/>
          </a:p>
          <a:p>
            <a:r>
              <a:rPr lang="en-US"/>
              <a:t>print(f"Fowlkes-Mallows Index: {fmi_score}")</a:t>
            </a:r>
            <a:endParaRPr lang="en-US"/>
          </a:p>
          <a:p>
            <a:r>
              <a:rPr lang="en-US"/>
              <a:t>Fowlkes-Mallows Index: 0.9280318290748156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3: Determine the optimal number of clusters (2 to 10)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45" y="1825625"/>
            <a:ext cx="5630545" cy="4707255"/>
          </a:xfrm>
        </p:spPr>
        <p:txBody>
          <a:bodyPr/>
          <a:p>
            <a:pPr>
              <a:buAutoNum type="arabicPeriod"/>
            </a:pPr>
            <a:r>
              <a:rPr lang="en-US" sz="1600"/>
              <a:t>cluster_range = range(2, 11)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inertia_values = []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for n_clusters in cluster_range: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    kmeans = KMeans(n_clusters=n_clusters, random_state=42)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    kmeans.fit(wine_features_test)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    inertia_values.append(kmeans.inertia_)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>
              <a:buAutoNum type="arabicPeriod"/>
            </a:pPr>
            <a:r>
              <a:rPr lang="en-US" sz="1600"/>
              <a:t>plt.figure(figsize=(8, 6))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plt.plot(cluster_range, inertia_values, marker='o')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plt.title('Elbow Method for Optimal K')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plt.xlabel('Number of Clusters (K)')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plt.ylabel('Inertia')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plt.show()</a:t>
            </a:r>
            <a:endParaRPr lang="en-US" sz="1600"/>
          </a:p>
        </p:txBody>
      </p:sp>
      <p:pic>
        <p:nvPicPr>
          <p:cNvPr id="4" name="Picture 3" descr="Screen Shot 2023-11-28 at 21.13.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7280" y="1824990"/>
            <a:ext cx="5629910" cy="44189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4: Silhouette analysis to determine the optimal number of clusters</a:t>
            </a:r>
            <a:endParaRPr 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45" y="1825625"/>
            <a:ext cx="5685155" cy="4707255"/>
          </a:xfrm>
        </p:spPr>
        <p:txBody>
          <a:bodyPr>
            <a:normAutofit lnSpcReduction="10000"/>
          </a:bodyPr>
          <a:p>
            <a:pPr>
              <a:buAutoNum type="arabicPeriod"/>
            </a:pPr>
            <a:r>
              <a:rPr lang="en-US" sz="1600"/>
              <a:t>silhouette_scores = []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for n_clusters in cluster_range: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    kmeans = KMeans(n_clusters=n_clusters, random_state=42)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    cluster_labels = kmeans.fit_predict(wine_features_train_standardized)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    silhouette_scores.append(silhouette_score(wine_features_train_standardized, cluster_labels))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# Plot the Silhouette scores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plt.figure(figsize=(8, 6))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plt.plot(cluster_range, silhouette_scores, marker='o')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plt.title('Silhouette Analysis for Optimal K')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plt.xlabel('Number of Clusters (K)')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plt.ylabel('Silhouette Score')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plt.show()</a:t>
            </a:r>
            <a:endParaRPr lang="en-US" sz="1600"/>
          </a:p>
        </p:txBody>
      </p:sp>
      <p:pic>
        <p:nvPicPr>
          <p:cNvPr id="5" name="Picture 4" descr="Screen Shot 2023-12-02 at 14.35.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2079625"/>
            <a:ext cx="5332095" cy="36461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# Step 5: Calinski-Harabasz index to determine the optimal number of clusters</a:t>
            </a:r>
            <a:endParaRPr 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45" y="1825625"/>
            <a:ext cx="5685155" cy="4707255"/>
          </a:xfrm>
        </p:spPr>
        <p:txBody>
          <a:bodyPr>
            <a:noAutofit/>
          </a:bodyPr>
          <a:p>
            <a:pPr>
              <a:buAutoNum type="arabicPeriod"/>
            </a:pPr>
            <a:r>
              <a:rPr lang="en-US" sz="1600"/>
              <a:t>ch_scores = []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for n_clusters in cluster_range: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    kmeans = KMeans(n_clusters=n_clusters, random_state=42)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    cluster_labels = kmeans.fit_predict(wine_features_train_standardized)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ch_scores.append(calinski_harabasz_score(wine_features_train_standardized, cluster_labels))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# Plot the Calinski-Harabasz scores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plt.figure(figsize=(8, 6))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plt.plot(cluster_range, ch_scores, marker='o')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plt.title('Calinski-Harabasz Index for Optimal K')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plt.xlabel('Number of Clusters (K)')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plt.ylabel('Calinski-Harabasz Score')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plt.show()</a:t>
            </a:r>
            <a:endParaRPr lang="en-US" sz="1600"/>
          </a:p>
        </p:txBody>
      </p:sp>
      <p:pic>
        <p:nvPicPr>
          <p:cNvPr id="4" name="Picture 3" descr="Screen Shot 2023-12-02 at 14.36.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678305"/>
            <a:ext cx="5685155" cy="45218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(1)读取wine数据集，区分标签和数据。</a:t>
            </a:r>
            <a:endParaRPr lang="en-US"/>
          </a:p>
          <a:p>
            <a:r>
              <a:rPr lang="en-US"/>
              <a:t>(2)将wine数据集划分为训练集和测试集。</a:t>
            </a:r>
            <a:endParaRPr lang="en-US"/>
          </a:p>
          <a:p>
            <a:r>
              <a:rPr lang="en-US"/>
              <a:t>(3)使用离差标准化方法标准化wine数据集。</a:t>
            </a:r>
            <a:endParaRPr lang="en-US"/>
          </a:p>
          <a:p>
            <a:r>
              <a:rPr lang="en-US"/>
              <a:t>(4)构建SVM模型，并预测测试集结果。</a:t>
            </a:r>
            <a:endParaRPr lang="en-US"/>
          </a:p>
          <a:p>
            <a:r>
              <a:rPr lang="en-US"/>
              <a:t>(5)打印出分类报告，评价分类模型性能。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7325"/>
            <a:ext cx="10629900" cy="4719955"/>
          </a:xfrm>
        </p:spPr>
        <p:txBody>
          <a:bodyPr>
            <a:normAutofit fontScale="80000"/>
          </a:bodyPr>
          <a:p>
            <a:r>
              <a:rPr lang="en-US"/>
              <a:t># 构建SVM模型</a:t>
            </a:r>
            <a:endParaRPr lang="en-US"/>
          </a:p>
          <a:p>
            <a:r>
              <a:rPr lang="en-US"/>
              <a:t>svm_model = SVC(kernel='linear', C=1)  # 可以选择不同的核函数和超参数</a:t>
            </a:r>
            <a:endParaRPr lang="en-US"/>
          </a:p>
          <a:p>
            <a:r>
              <a:rPr lang="en-US"/>
              <a:t>svm_model.fit(wine_features_train_standardized, wine_labels_train)</a:t>
            </a:r>
            <a:endParaRPr lang="en-US"/>
          </a:p>
          <a:p>
            <a:r>
              <a:rPr lang="en-US"/>
              <a:t># 预测测试集结果</a:t>
            </a:r>
            <a:endParaRPr lang="en-US"/>
          </a:p>
          <a:p>
            <a:r>
              <a:rPr lang="en-US"/>
              <a:t>svm_predictions = svm_model.predict(wine_features_test_standardized)</a:t>
            </a:r>
            <a:endParaRPr lang="en-US"/>
          </a:p>
          <a:p>
            <a:r>
              <a:rPr lang="en-US"/>
              <a:t># 打印分类报告，评价模型性能</a:t>
            </a:r>
            <a:endParaRPr lang="en-US"/>
          </a:p>
          <a:p>
            <a:r>
              <a:rPr lang="en-US"/>
              <a:t>print("Classification Report:")</a:t>
            </a:r>
            <a:endParaRPr lang="en-US"/>
          </a:p>
          <a:p>
            <a:r>
              <a:rPr lang="en-US"/>
              <a:t>print(classification_report(wine_labels_test, svm_predictions))</a:t>
            </a:r>
            <a:endParaRPr lang="en-US"/>
          </a:p>
          <a:p>
            <a:r>
              <a:rPr lang="en-US"/>
              <a:t># 打印准确度</a:t>
            </a:r>
            <a:endParaRPr lang="en-US"/>
          </a:p>
          <a:p>
            <a:r>
              <a:rPr lang="en-US"/>
              <a:t>accuracy = accuracy_score(wine_labels_test, svm_predictions)</a:t>
            </a:r>
            <a:endParaRPr lang="en-US"/>
          </a:p>
          <a:p>
            <a:r>
              <a:rPr lang="en-US"/>
              <a:t>print(f"Accuracy: {accuracy}")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 Shot 2023-11-30 at 11.43.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394335"/>
            <a:ext cx="10871200" cy="60686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(1)根据wine_quality数据集处理的结果，构建线性回归模型。</a:t>
            </a:r>
            <a:endParaRPr lang="en-US"/>
          </a:p>
          <a:p>
            <a:r>
              <a:rPr lang="en-US"/>
              <a:t>(2)根据wine_quality数据集处理的结果，构建梯度提升回归模型。</a:t>
            </a:r>
            <a:endParaRPr lang="en-US"/>
          </a:p>
          <a:p>
            <a:r>
              <a:rPr lang="en-US"/>
              <a:t>(3)结合真实评分和预测评分，计算均方误差、中值绝对误差、可解释方差值。</a:t>
            </a:r>
            <a:endParaRPr lang="en-US"/>
          </a:p>
          <a:p>
            <a:r>
              <a:rPr lang="en-US"/>
              <a:t>(4)根据得分，判定模型的性能优劣。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评价模型性能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51965"/>
            <a:ext cx="10515600" cy="4425315"/>
          </a:xfrm>
        </p:spPr>
        <p:txBody>
          <a:bodyPr/>
          <a:p>
            <a:r>
              <a:rPr lang="en-US" sz="1800"/>
              <a:t>linear_regression_model = LinearRegression()</a:t>
            </a:r>
            <a:endParaRPr lang="en-US" sz="1800"/>
          </a:p>
          <a:p>
            <a:r>
              <a:rPr lang="en-US" sz="1800"/>
              <a:t>linear_regression_model.fit(wine_features_train_standardized, wine_labels_train)</a:t>
            </a:r>
            <a:endParaRPr lang="en-US" sz="1800"/>
          </a:p>
          <a:p>
            <a:endParaRPr lang="en-US" sz="1800"/>
          </a:p>
          <a:p>
            <a:r>
              <a:rPr lang="en-US" sz="1800"/>
              <a:t># 构建梯度提升回归模型</a:t>
            </a:r>
            <a:endParaRPr lang="en-US" sz="1800"/>
          </a:p>
          <a:p>
            <a:r>
              <a:rPr lang="en-US" sz="1800"/>
              <a:t>gradient_boosting_model = GradientBoostingRegressor(random_state=42)</a:t>
            </a:r>
            <a:endParaRPr lang="en-US" sz="1800"/>
          </a:p>
          <a:p>
            <a:r>
              <a:rPr lang="en-US" sz="1800"/>
              <a:t>gradient_boosting_model.fit(wine_quality_features_train, wine_quality_labels_train)</a:t>
            </a:r>
            <a:endParaRPr lang="en-US" sz="1800"/>
          </a:p>
          <a:p>
            <a:endParaRPr lang="en-US" sz="1800"/>
          </a:p>
          <a:p>
            <a:r>
              <a:rPr lang="en-US" sz="1800"/>
              <a:t># 预测测试集</a:t>
            </a:r>
            <a:endParaRPr lang="en-US" sz="1800"/>
          </a:p>
          <a:p>
            <a:r>
              <a:rPr lang="en-US" sz="1800"/>
              <a:t>linear_regression_predictions = linear_regression_model.predict(wine_features_test_standardized)</a:t>
            </a:r>
            <a:endParaRPr lang="en-US" sz="1800"/>
          </a:p>
          <a:p>
            <a:r>
              <a:rPr lang="en-US" sz="1800"/>
              <a:t>gradient_boosting_predictions = gradient_boosting_model.predict(wine_quality_features_test)</a:t>
            </a:r>
            <a:endParaRPr 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作业</a:t>
            </a:r>
            <a:r>
              <a:rPr lang="en-US" altLang="zh-CN"/>
              <a:t>1 使用 sklearn 处理wine 和wine_quality数据集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(1)使用pandas 库分别读取wine数据集和win_quality数据集。</a:t>
            </a:r>
          </a:p>
          <a:p>
            <a:r>
              <a:t>(2)将wine数据集和wine_quality数据集的数据和标签拆分开。</a:t>
            </a:r>
          </a:p>
          <a:p>
            <a:r>
              <a:t>(3)将wine_quality数据集划分为训练集和测试集。</a:t>
            </a:r>
          </a:p>
          <a:p>
            <a:r>
              <a:t>(4)标准化wine数据集和wine_quality 数据集。</a:t>
            </a:r>
          </a:p>
          <a:p>
            <a:r>
              <a:t>(5)对wine数据集和wine_quality数据集进行PCA 降维。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评价模型性能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51965"/>
            <a:ext cx="10515600" cy="4425315"/>
          </a:xfrm>
        </p:spPr>
        <p:txBody>
          <a:bodyPr>
            <a:noAutofit/>
          </a:bodyPr>
          <a:p>
            <a:r>
              <a:rPr lang="en-US" sz="1800"/>
              <a:t>def evaluate_regression_model(true_labels, predicted_labels, model_name):</a:t>
            </a:r>
            <a:endParaRPr lang="en-US" sz="1800"/>
          </a:p>
          <a:p>
            <a:r>
              <a:rPr lang="en-US" sz="1800"/>
              <a:t>    mse = mean_squared_error(true_labels, predicted_labels)</a:t>
            </a:r>
            <a:endParaRPr lang="en-US" sz="1800"/>
          </a:p>
          <a:p>
            <a:r>
              <a:rPr lang="en-US" sz="1800"/>
              <a:t>    mae = median_absolute_error(true_labels, predicted_labels)</a:t>
            </a:r>
            <a:endParaRPr lang="en-US" sz="1800"/>
          </a:p>
          <a:p>
            <a:r>
              <a:rPr lang="en-US" sz="1800"/>
              <a:t>    evs = explained_variance_score(true_labels, predicted_labels)</a:t>
            </a:r>
            <a:endParaRPr lang="en-US" sz="1800"/>
          </a:p>
          <a:p>
            <a:r>
              <a:rPr lang="en-US" sz="1800"/>
              <a:t>    print(f"\nEvaluation for {model_name} Model:")</a:t>
            </a:r>
            <a:endParaRPr lang="en-US" sz="1800"/>
          </a:p>
          <a:p>
            <a:r>
              <a:rPr lang="en-US" sz="1800"/>
              <a:t>    print(f"Mean Squared Error (MSE): {mse}")</a:t>
            </a:r>
            <a:endParaRPr lang="en-US" sz="1800"/>
          </a:p>
          <a:p>
            <a:r>
              <a:rPr lang="en-US" sz="1800"/>
              <a:t>    print(f"Median Absolute Error (MAE): {mae}")</a:t>
            </a:r>
            <a:endParaRPr lang="en-US" sz="1800"/>
          </a:p>
          <a:p>
            <a:r>
              <a:rPr lang="en-US" sz="1800"/>
              <a:t>    print(f"Explained Variance Score (EVS): {evs}")</a:t>
            </a:r>
            <a:endParaRPr lang="en-US" sz="1800"/>
          </a:p>
          <a:p>
            <a:r>
              <a:rPr lang="en-US" sz="1800"/>
              <a:t># 评价线性回归模型</a:t>
            </a:r>
            <a:endParaRPr lang="en-US" sz="1800"/>
          </a:p>
          <a:p>
            <a:r>
              <a:rPr lang="en-US" sz="1800"/>
              <a:t>evaluate_regression_model(wine_labels_test, linear_regression_predictions, "Linear Regression")</a:t>
            </a:r>
            <a:endParaRPr lang="en-US" sz="1800"/>
          </a:p>
          <a:p>
            <a:r>
              <a:rPr lang="en-US" sz="1800"/>
              <a:t># 评价梯度提升回归模型</a:t>
            </a:r>
            <a:endParaRPr lang="en-US" sz="1800"/>
          </a:p>
          <a:p>
            <a:r>
              <a:rPr lang="en-US" sz="1800"/>
              <a:t>evaluate_regression_model(wine_quality_labels_test, gradient_boosting_predictions, "Gradient Boosting Regression")</a:t>
            </a:r>
            <a:endParaRPr 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评价模型性能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51965"/>
            <a:ext cx="10515600" cy="4425315"/>
          </a:xfrm>
        </p:spPr>
        <p:txBody>
          <a:bodyPr/>
          <a:p>
            <a:r>
              <a:rPr lang="en-US" sz="1800"/>
              <a:t>Evaluation for Linear Regression Model:</a:t>
            </a:r>
            <a:endParaRPr lang="en-US" sz="1800"/>
          </a:p>
          <a:p>
            <a:r>
              <a:rPr lang="en-US" sz="1800"/>
              <a:t>Mean Squared Error (MSE): 0.0685334846425599</a:t>
            </a:r>
            <a:endParaRPr lang="en-US" sz="1800"/>
          </a:p>
          <a:p>
            <a:r>
              <a:rPr lang="en-US" sz="1800"/>
              <a:t>Median Absolute Error (MAE): 0.15244943797343102</a:t>
            </a:r>
            <a:endParaRPr lang="en-US" sz="1800"/>
          </a:p>
          <a:p>
            <a:r>
              <a:rPr lang="en-US" sz="1800"/>
              <a:t>Explained Variance Score (EVS): 0.8826275483099185</a:t>
            </a:r>
            <a:endParaRPr lang="en-US" sz="1800"/>
          </a:p>
          <a:p>
            <a:endParaRPr lang="en-US" sz="1800"/>
          </a:p>
          <a:p>
            <a:r>
              <a:rPr lang="en-US" sz="1800"/>
              <a:t>Evaluation for Gradient Boosting Regression Model:</a:t>
            </a:r>
            <a:endParaRPr lang="en-US" sz="1800"/>
          </a:p>
          <a:p>
            <a:r>
              <a:rPr lang="en-US" sz="1800"/>
              <a:t>Mean Squared Error (MSE): 0.3623352320145906</a:t>
            </a:r>
            <a:endParaRPr lang="en-US" sz="1800"/>
          </a:p>
          <a:p>
            <a:r>
              <a:rPr lang="en-US" sz="1800"/>
              <a:t>Median Absolute Error (MAE): 0.43477646630172995</a:t>
            </a:r>
            <a:endParaRPr lang="en-US" sz="1800"/>
          </a:p>
          <a:p>
            <a:r>
              <a:rPr lang="en-US" sz="1800"/>
              <a:t>Explained Variance Score (EVS): 0.4468715482546276</a:t>
            </a:r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</a:t>
            </a:r>
            <a:r>
              <a:rPr lang="zh-CN" altLang="en-US"/>
              <a:t>引入</a:t>
            </a:r>
            <a:r>
              <a:rPr lang="zh-CN" altLang="en-US"/>
              <a:t>包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2190115"/>
          </a:xfrm>
        </p:spPr>
        <p:txBody>
          <a:bodyPr/>
          <a:p>
            <a:r>
              <a:rPr lang="en-US"/>
              <a:t>import pandas as pd</a:t>
            </a:r>
            <a:endParaRPr lang="en-US"/>
          </a:p>
          <a:p>
            <a:r>
              <a:rPr lang="en-US"/>
              <a:t>from sklearn.model_selection import train_test_split</a:t>
            </a:r>
            <a:endParaRPr lang="en-US"/>
          </a:p>
          <a:p>
            <a:r>
              <a:rPr lang="en-US"/>
              <a:t>from sklearn.preprocessing import StandardScaler</a:t>
            </a:r>
            <a:endParaRPr lang="en-US"/>
          </a:p>
          <a:p>
            <a:r>
              <a:rPr lang="en-US"/>
              <a:t>from sklearn.decomposition import PCA</a:t>
            </a:r>
            <a:endParaRPr lang="en-US"/>
          </a:p>
        </p:txBody>
      </p:sp>
      <p:pic>
        <p:nvPicPr>
          <p:cNvPr id="4" name="Picture 3" descr="Screen Shot 2023-11-28 at 20.40.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4337685"/>
            <a:ext cx="767842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zh-CN" altLang="en-US"/>
              <a:t>加载</a:t>
            </a:r>
            <a:r>
              <a:rPr lang="zh-CN" altLang="en-US"/>
              <a:t>数据集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wine_data = pd.read_csv('wine.csv') </a:t>
            </a:r>
            <a:endParaRPr lang="en-US"/>
          </a:p>
          <a:p>
            <a:r>
              <a:rPr lang="en-US"/>
              <a:t>wine_quality_data = pd.read_csv('winequality.csv') </a:t>
            </a:r>
            <a:endParaRPr lang="en-US"/>
          </a:p>
        </p:txBody>
      </p:sp>
      <p:pic>
        <p:nvPicPr>
          <p:cNvPr id="4" name="Picture 3" descr="Screen Shot 2023-11-28 at 20.40.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213100"/>
            <a:ext cx="6486525" cy="914400"/>
          </a:xfrm>
          <a:prstGeom prst="rect">
            <a:avLst/>
          </a:prstGeom>
        </p:spPr>
      </p:pic>
      <p:pic>
        <p:nvPicPr>
          <p:cNvPr id="5" name="Picture 4" descr="Screen Shot 2023-11-30 at 11.49.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4276725"/>
            <a:ext cx="6485890" cy="2304415"/>
          </a:xfrm>
          <a:prstGeom prst="rect">
            <a:avLst/>
          </a:prstGeom>
        </p:spPr>
      </p:pic>
      <p:pic>
        <p:nvPicPr>
          <p:cNvPr id="6" name="Picture 5" descr="Screen Shot 2023-11-30 at 11.50.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660" y="3213100"/>
            <a:ext cx="4474210" cy="3368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3: Split the datasets into features and labels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94815"/>
            <a:ext cx="10515600" cy="4482465"/>
          </a:xfrm>
        </p:spPr>
        <p:txBody>
          <a:bodyPr/>
          <a:p>
            <a:r>
              <a:rPr lang="en-US"/>
              <a:t># For wine dataset</a:t>
            </a:r>
            <a:endParaRPr lang="en-US"/>
          </a:p>
          <a:p>
            <a:r>
              <a:rPr lang="en-US"/>
              <a:t>wine_features = wine_data.drop('Class', axis=1)</a:t>
            </a:r>
            <a:endParaRPr lang="en-US"/>
          </a:p>
          <a:p>
            <a:r>
              <a:rPr lang="en-US"/>
              <a:t>wine_labels = wine_data['Class']</a:t>
            </a:r>
            <a:endParaRPr lang="en-US"/>
          </a:p>
        </p:txBody>
      </p:sp>
      <p:pic>
        <p:nvPicPr>
          <p:cNvPr id="4" name="Picture 3" descr="Screen Shot 2023-11-28 at 20.46.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3333750"/>
            <a:ext cx="10248900" cy="31864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 </a:t>
            </a:r>
            <a:r>
              <a:rPr lang="zh-CN" altLang="en-US"/>
              <a:t>分割训练和</a:t>
            </a:r>
            <a:r>
              <a:rPr lang="zh-CN" altLang="en-US"/>
              <a:t>数据集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08430"/>
            <a:ext cx="10515600" cy="2019935"/>
          </a:xfrm>
        </p:spPr>
        <p:txBody>
          <a:bodyPr/>
          <a:p>
            <a:r>
              <a:rPr lang="en-US"/>
              <a:t># Step 4: Split the wine dataset into training and testing sets</a:t>
            </a:r>
            <a:endParaRPr lang="en-US"/>
          </a:p>
          <a:p>
            <a:r>
              <a:rPr lang="en-US"/>
              <a:t>wine_features_train, wine_features_test, wine_labels_train, wine_labels_test = train_test_split(</a:t>
            </a:r>
            <a:endParaRPr lang="en-US"/>
          </a:p>
          <a:p>
            <a:r>
              <a:rPr lang="en-US"/>
              <a:t> wine_features, wine_labels, test_size=0.2, random_state=42)</a:t>
            </a:r>
            <a:endParaRPr lang="en-US"/>
          </a:p>
        </p:txBody>
      </p:sp>
      <p:pic>
        <p:nvPicPr>
          <p:cNvPr id="5" name="Picture 4" descr="Screen Shot 2023-11-28 at 20.47.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3584575"/>
            <a:ext cx="10180955" cy="3036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 </a:t>
            </a:r>
            <a:r>
              <a:rPr lang="zh-CN" altLang="en-US"/>
              <a:t>标准化特征</a:t>
            </a:r>
            <a:r>
              <a:rPr lang="zh-CN" altLang="en-US"/>
              <a:t>和标签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40" y="1440180"/>
            <a:ext cx="6638290" cy="4737100"/>
          </a:xfrm>
        </p:spPr>
        <p:txBody>
          <a:bodyPr>
            <a:normAutofit fontScale="90000"/>
          </a:bodyPr>
          <a:p>
            <a:r>
              <a:rPr lang="en-US"/>
              <a:t># Step 5: Standardize the wine dataset</a:t>
            </a:r>
            <a:endParaRPr lang="en-US"/>
          </a:p>
          <a:p>
            <a:r>
              <a:rPr lang="en-US"/>
              <a:t>scaler = StandardScaler()</a:t>
            </a:r>
            <a:endParaRPr lang="en-US"/>
          </a:p>
          <a:p>
            <a:r>
              <a:rPr lang="en-US"/>
              <a:t>wine_features_train_standardized = scaler.fit_transform(wine_features_train)</a:t>
            </a:r>
            <a:endParaRPr lang="en-US"/>
          </a:p>
          <a:p>
            <a:r>
              <a:rPr lang="en-US"/>
              <a:t>wine_features_test_standardized = scaler.transform(wine_features_test)</a:t>
            </a:r>
            <a:endParaRPr lang="en-US"/>
          </a:p>
          <a:p>
            <a:r>
              <a:rPr lang="en-US"/>
              <a:t>wine_quality_features_train_standardized = scaler.fit_transform(wine_quality_features_train)</a:t>
            </a:r>
            <a:endParaRPr lang="en-US"/>
          </a:p>
          <a:p>
            <a:r>
              <a:rPr lang="en-US"/>
              <a:t>wine_quality_features_test_standardized = scaler.transform(wine_quality_features_test)</a:t>
            </a:r>
            <a:endParaRPr lang="en-US"/>
          </a:p>
        </p:txBody>
      </p:sp>
      <p:pic>
        <p:nvPicPr>
          <p:cNvPr id="4" name="Picture 3" descr="Screen Shot 2023-11-28 at 20.48.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1695" y="1125220"/>
            <a:ext cx="4451985" cy="5051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PCA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41755"/>
            <a:ext cx="5046980" cy="5150485"/>
          </a:xfrm>
        </p:spPr>
        <p:txBody>
          <a:bodyPr>
            <a:normAutofit/>
          </a:bodyPr>
          <a:p>
            <a:r>
              <a:rPr lang="en-US"/>
              <a:t># Step 6: Apply PCA for dimensionality reduction</a:t>
            </a:r>
            <a:endParaRPr lang="en-US"/>
          </a:p>
          <a:p>
            <a:r>
              <a:rPr lang="en-US"/>
              <a:t>pca_wine = PCA(n_components=2)</a:t>
            </a:r>
            <a:endParaRPr lang="en-US"/>
          </a:p>
          <a:p>
            <a:r>
              <a:rPr lang="en-US"/>
              <a:t>wine_features_train_pca = pca_wine.fit_transform(wine_features_train_standardized)</a:t>
            </a:r>
            <a:endParaRPr lang="en-US"/>
          </a:p>
          <a:p>
            <a:r>
              <a:rPr lang="en-US"/>
              <a:t>wine_features_test_pca = pca_wine.transform(wine_features_test_standardized</a:t>
            </a:r>
            <a:endParaRPr lang="en-US"/>
          </a:p>
        </p:txBody>
      </p:sp>
      <p:pic>
        <p:nvPicPr>
          <p:cNvPr id="4" name="Picture 3" descr="Screen Shot 2023-11-30 at 11.54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0" y="1121410"/>
            <a:ext cx="5316220" cy="53708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Assignment 2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8350885" cy="3670935"/>
          </a:xfrm>
        </p:spPr>
        <p:txBody>
          <a:bodyPr>
            <a:normAutofit lnSpcReduction="10000"/>
          </a:bodyPr>
          <a:p>
            <a:r>
              <a:rPr lang="en-US"/>
              <a:t>(1)根据任务1的wine数据集处理的结果，构建聚类数目为3的K-Means 模型。</a:t>
            </a:r>
            <a:endParaRPr lang="en-US"/>
          </a:p>
          <a:p>
            <a:r>
              <a:rPr lang="en-US"/>
              <a:t>(2)对比真实标签和聚类标签求取FMI。</a:t>
            </a:r>
            <a:endParaRPr lang="en-US"/>
          </a:p>
          <a:p>
            <a:r>
              <a:rPr lang="en-US"/>
              <a:t>(3)在聚类数目为2~10类时，确定最优聚类数目。</a:t>
            </a:r>
            <a:endParaRPr lang="en-US"/>
          </a:p>
          <a:p>
            <a:r>
              <a:rPr lang="en-US"/>
              <a:t>(4)求取模型的轮廓系数，绘制轮廓系数折线图，确定最优聚类数目。</a:t>
            </a:r>
            <a:endParaRPr lang="en-US"/>
          </a:p>
          <a:p>
            <a:r>
              <a:rPr lang="en-US"/>
              <a:t>(5)求取Calinski-Harabasz指数，确定最优聚类数目。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6127</Words>
  <Application>WPS Presentation</Application>
  <PresentationFormat>宽屏</PresentationFormat>
  <Paragraphs>191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3: Determine the optimal number of clusters (2 to 10)</vt:lpstr>
      <vt:lpstr>4: Silhouette analysis to determine the optimal number of clusters</vt:lpstr>
      <vt:lpstr>PowerPoint 演示文稿</vt:lpstr>
      <vt:lpstr>PowerPoint 演示文稿</vt:lpstr>
      <vt:lpstr>PowerPoint 演示文稿</vt:lpstr>
      <vt:lpstr>PowerPoint 演示文稿</vt:lpstr>
      <vt:lpstr>评价模型性能</vt:lpstr>
      <vt:lpstr>任务4</vt:lpstr>
      <vt:lpstr>评价模型性能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dosdrtt</cp:lastModifiedBy>
  <cp:revision>13</cp:revision>
  <dcterms:created xsi:type="dcterms:W3CDTF">2023-12-02T06:41:43Z</dcterms:created>
  <dcterms:modified xsi:type="dcterms:W3CDTF">2023-12-02T06:41:43Z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1033-6.3.0.8471</vt:lpwstr>
  </property>
  <property fmtid="{D5CDD505-2E9C-101B-9397-08002B2CF9AE}" pid="3" name="ICV">
    <vt:lpwstr>B40EDCCC0624CAED13DF6565A55DE01A_41</vt:lpwstr>
  </property>
</Properties>
</file>