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80"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9D7"/>
    <a:srgbClr val="1968E0"/>
    <a:srgbClr val="1968DF"/>
    <a:srgbClr val="EE3551"/>
    <a:srgbClr val="F2F9F9"/>
    <a:srgbClr val="FFF7C7"/>
    <a:srgbClr val="F8F7E0"/>
    <a:srgbClr val="EEFDFD"/>
    <a:srgbClr val="F3F3F3"/>
    <a:srgbClr val="E9F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0" autoAdjust="0"/>
    <p:restoredTop sz="96723" autoAdjust="0"/>
  </p:normalViewPr>
  <p:slideViewPr>
    <p:cSldViewPr snapToGrid="0" showGuides="1">
      <p:cViewPr varScale="1">
        <p:scale>
          <a:sx n="163" d="100"/>
          <a:sy n="163" d="100"/>
        </p:scale>
        <p:origin x="162" y="132"/>
      </p:cViewPr>
      <p:guideLst>
        <p:guide orient="horz" pos="221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pPr/>
              <a:t>2020/7/16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1</a:t>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2020/7/16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9" name="标题 28"/>
          <p:cNvSpPr>
            <a:spLocks noGrp="1"/>
          </p:cNvSpPr>
          <p:nvPr>
            <p:ph type="title"/>
          </p:nvPr>
        </p:nvSpPr>
        <p:spPr>
          <a:xfrm>
            <a:off x="1558493" y="262195"/>
            <a:ext cx="8230671" cy="752301"/>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2020/7/16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ento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netsarang.com/zh/xshel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gif"/><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2351765" y="2068830"/>
            <a:ext cx="5793574" cy="7017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lvl="0" eaLnBrk="1" hangingPunct="1">
              <a:buNone/>
            </a:pPr>
            <a:r>
              <a:rPr lang="en-US" altLang="zh-CN" sz="4400" dirty="0">
                <a:solidFill>
                  <a:schemeClr val="tx1">
                    <a:lumMod val="75000"/>
                    <a:lumOff val="25000"/>
                  </a:schemeClr>
                </a:solidFill>
                <a:effectLst>
                  <a:outerShdw blurRad="50800" dist="38100" dir="2700000" algn="tl" rotWithShape="0">
                    <a:prstClr val="black">
                      <a:alpha val="40000"/>
                    </a:prstClr>
                  </a:outerShdw>
                </a:effectLst>
                <a:sym typeface="+mn-ea"/>
              </a:rPr>
              <a:t>           </a:t>
            </a:r>
            <a:r>
              <a:rPr lang="zh-CN" altLang="zh-CN" sz="4400" dirty="0">
                <a:solidFill>
                  <a:schemeClr val="tx1">
                    <a:lumMod val="75000"/>
                    <a:lumOff val="25000"/>
                  </a:schemeClr>
                </a:solidFill>
                <a:effectLst>
                  <a:outerShdw blurRad="50800" dist="38100" dir="2700000" algn="tl" rotWithShape="0">
                    <a:prstClr val="black">
                      <a:alpha val="40000"/>
                    </a:prstClr>
                  </a:outerShdw>
                </a:effectLst>
                <a:sym typeface="+mn-ea"/>
              </a:rPr>
              <a:t>大数据基础</a:t>
            </a:r>
            <a:r>
              <a:rPr lang="en-US" altLang="zh-CN" sz="4400" dirty="0">
                <a:solidFill>
                  <a:schemeClr val="tx1">
                    <a:lumMod val="75000"/>
                    <a:lumOff val="25000"/>
                  </a:schemeClr>
                </a:solidFill>
                <a:effectLst>
                  <a:outerShdw blurRad="50800" dist="38100" dir="2700000" algn="tl" rotWithShape="0">
                    <a:prstClr val="black">
                      <a:alpha val="40000"/>
                    </a:prstClr>
                  </a:outerShdw>
                </a:effectLst>
                <a:sym typeface="+mn-ea"/>
              </a:rPr>
              <a:t>-Linux</a:t>
            </a:r>
          </a:p>
        </p:txBody>
      </p:sp>
      <p:sp>
        <p:nvSpPr>
          <p:cNvPr id="5" name="文本框 8"/>
          <p:cNvSpPr txBox="1"/>
          <p:nvPr/>
        </p:nvSpPr>
        <p:spPr>
          <a:xfrm>
            <a:off x="4566173" y="3527425"/>
            <a:ext cx="3004349" cy="5909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lvl="0" eaLnBrk="1" hangingPunct="1">
              <a:buNone/>
            </a:pPr>
            <a:r>
              <a:rPr lang="en-US" altLang="zh-CN" sz="36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Linux  </a:t>
            </a:r>
            <a:r>
              <a:rPr lang="zh-CN" altLang="en-US" sz="36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虚拟机常见错误（一）</a:t>
            </a:r>
          </a:p>
        </p:txBody>
      </p:sp>
      <p:pic>
        <p:nvPicPr>
          <p:cNvPr id="4" name="图片 3"/>
          <p:cNvPicPr>
            <a:picLocks noChangeAspect="1"/>
          </p:cNvPicPr>
          <p:nvPr/>
        </p:nvPicPr>
        <p:blipFill>
          <a:blip r:embed="rId2" cstate="print"/>
          <a:stretch>
            <a:fillRect/>
          </a:stretch>
        </p:blipFill>
        <p:spPr>
          <a:xfrm>
            <a:off x="5087647" y="1413818"/>
            <a:ext cx="6693771" cy="4271291"/>
          </a:xfrm>
          <a:prstGeom prst="rect">
            <a:avLst/>
          </a:prstGeom>
        </p:spPr>
      </p:pic>
      <p:sp>
        <p:nvSpPr>
          <p:cNvPr id="5" name="文本框 4"/>
          <p:cNvSpPr txBox="1"/>
          <p:nvPr/>
        </p:nvSpPr>
        <p:spPr>
          <a:xfrm>
            <a:off x="335250" y="1876595"/>
            <a:ext cx="4366193" cy="378477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情景：</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该错误一般出现在点开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虚拟机安装包时发生。</a:t>
            </a:r>
            <a:endParaRPr lang="en-US" altLang="zh-CN" sz="20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问题：</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如图</a:t>
            </a:r>
            <a:endParaRPr lang="en-US" altLang="zh-CN" sz="20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原因：</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宿主机未开启虚拟化</a:t>
            </a:r>
            <a:endParaRPr lang="en-US" altLang="zh-CN" sz="20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t>解决方法</a:t>
            </a:r>
          </a:p>
        </p:txBody>
      </p:sp>
      <p:sp>
        <p:nvSpPr>
          <p:cNvPr id="4" name="内容占位符 3"/>
          <p:cNvSpPr>
            <a:spLocks noGrp="1"/>
          </p:cNvSpPr>
          <p:nvPr>
            <p:ph idx="1"/>
          </p:nvPr>
        </p:nvSpPr>
        <p:spPr>
          <a:prstGeom prst="rect">
            <a:avLst/>
          </a:prstGeom>
        </p:spPr>
        <p:txBody>
          <a:bodyPr/>
          <a:lstStyle/>
          <a:p>
            <a:pPr marL="0" lvl="0" indent="0" algn="l">
              <a:lnSpc>
                <a:spcPct val="150000"/>
              </a:lnSpc>
              <a:spcBef>
                <a:spcPts val="1200"/>
              </a:spcBef>
              <a:spcAft>
                <a:spcPts val="1200"/>
              </a:spcAft>
              <a:buNone/>
            </a:pPr>
            <a:endParaRPr lang="zh-CN" altLang="en-US" sz="2400">
              <a:latin typeface="微软雅黑" panose="020B0503020204020204" pitchFamily="34" charset="-122"/>
              <a:ea typeface="微软雅黑" panose="020B0503020204020204" pitchFamily="34" charset="-122"/>
              <a:sym typeface="+mn-ea"/>
            </a:endParaRPr>
          </a:p>
          <a:p>
            <a:pPr lvl="1" algn="l"/>
            <a:endParaRPr lang="zh-CN" altLang="en-US"/>
          </a:p>
        </p:txBody>
      </p:sp>
      <p:pic>
        <p:nvPicPr>
          <p:cNvPr id="2" name="Picture 2" descr="00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687"/>
          <a:stretch>
            <a:fillRect/>
          </a:stretch>
        </p:blipFill>
        <p:spPr bwMode="auto">
          <a:xfrm>
            <a:off x="6370972" y="3202110"/>
            <a:ext cx="5647222" cy="135676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4"/>
          <p:cNvSpPr txBox="1"/>
          <p:nvPr/>
        </p:nvSpPr>
        <p:spPr>
          <a:xfrm>
            <a:off x="767306" y="1279568"/>
            <a:ext cx="10585694" cy="83080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解决方案：</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重启机器进入</a:t>
            </a:r>
            <a:r>
              <a:rPr lang="en-US" altLang="zh-CN" sz="2400" dirty="0">
                <a:latin typeface="微软雅黑" panose="020B0503020204020204" pitchFamily="34" charset="-122"/>
                <a:ea typeface="微软雅黑" panose="020B0503020204020204" pitchFamily="34" charset="-122"/>
              </a:rPr>
              <a:t>BIOS</a:t>
            </a:r>
            <a:r>
              <a:rPr lang="zh-CN" altLang="en-US" sz="2400" dirty="0">
                <a:latin typeface="微软雅黑" panose="020B0503020204020204" pitchFamily="34" charset="-122"/>
                <a:ea typeface="微软雅黑" panose="020B0503020204020204" pitchFamily="34" charset="-122"/>
              </a:rPr>
              <a:t>界面，开启支持虚拟化。</a:t>
            </a:r>
          </a:p>
        </p:txBody>
      </p:sp>
      <p:pic>
        <p:nvPicPr>
          <p:cNvPr id="6" name="Picture 2" descr="00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595"/>
          <a:stretch>
            <a:fillRect/>
          </a:stretch>
        </p:blipFill>
        <p:spPr bwMode="auto">
          <a:xfrm>
            <a:off x="262924" y="2997100"/>
            <a:ext cx="5589942" cy="27174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虚拟机常见错误（二）</a:t>
            </a:r>
          </a:p>
        </p:txBody>
      </p:sp>
      <p:pic>
        <p:nvPicPr>
          <p:cNvPr id="5" name="图片 4"/>
          <p:cNvPicPr>
            <a:picLocks noChangeAspect="1"/>
          </p:cNvPicPr>
          <p:nvPr/>
        </p:nvPicPr>
        <p:blipFill>
          <a:blip r:embed="rId2" cstate="print"/>
          <a:stretch>
            <a:fillRect/>
          </a:stretch>
        </p:blipFill>
        <p:spPr>
          <a:xfrm>
            <a:off x="4727556" y="1485556"/>
            <a:ext cx="7279953" cy="4108134"/>
          </a:xfrm>
          <a:prstGeom prst="rect">
            <a:avLst/>
          </a:prstGeom>
        </p:spPr>
      </p:pic>
      <p:sp>
        <p:nvSpPr>
          <p:cNvPr id="7" name="文本框 6"/>
          <p:cNvSpPr txBox="1"/>
          <p:nvPr/>
        </p:nvSpPr>
        <p:spPr>
          <a:xfrm>
            <a:off x="191231" y="1954940"/>
            <a:ext cx="4680609" cy="335398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情景：</a:t>
            </a:r>
            <a:endParaRPr lang="en-US" altLang="zh-CN" sz="24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该错误一般出现在开启</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虚拟机的时候发生。</a:t>
            </a:r>
          </a:p>
          <a:p>
            <a:endParaRPr lang="en-US" altLang="zh-CN" sz="20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问题：</a:t>
            </a:r>
            <a:endParaRPr lang="en-US" altLang="zh-CN" sz="24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如图</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原因：</a:t>
            </a:r>
            <a:endParaRPr lang="en-US" altLang="zh-CN" sz="24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个别</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VMvare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进程未启动</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解决方法</a:t>
            </a:r>
          </a:p>
        </p:txBody>
      </p:sp>
      <p:pic>
        <p:nvPicPr>
          <p:cNvPr id="6" name="图片 5"/>
          <p:cNvPicPr>
            <a:picLocks noChangeAspect="1"/>
          </p:cNvPicPr>
          <p:nvPr/>
        </p:nvPicPr>
        <p:blipFill>
          <a:blip r:embed="rId2" cstate="print"/>
          <a:stretch>
            <a:fillRect/>
          </a:stretch>
        </p:blipFill>
        <p:spPr>
          <a:xfrm>
            <a:off x="2063475" y="2565200"/>
            <a:ext cx="8497106" cy="3455200"/>
          </a:xfrm>
          <a:prstGeom prst="rect">
            <a:avLst/>
          </a:prstGeom>
        </p:spPr>
      </p:pic>
      <p:sp>
        <p:nvSpPr>
          <p:cNvPr id="7" name="文本框 6"/>
          <p:cNvSpPr txBox="1"/>
          <p:nvPr/>
        </p:nvSpPr>
        <p:spPr>
          <a:xfrm>
            <a:off x="983334" y="1353495"/>
            <a:ext cx="9119323" cy="83080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解决方案：</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开启虚拟机后台服务进程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a:solidFill>
                  <a:schemeClr val="tx1"/>
                </a:solidFill>
                <a:latin typeface="微软雅黑" panose="020B0503020204020204" pitchFamily="34" charset="-122"/>
                <a:ea typeface="微软雅黑" panose="020B0503020204020204" pitchFamily="34" charset="-122"/>
                <a:sym typeface="+mn-ea"/>
              </a:rPr>
              <a:t>CentOS</a:t>
            </a:r>
            <a:r>
              <a:rPr lang="zh-CN" altLang="en-US">
                <a:solidFill>
                  <a:schemeClr val="tx1"/>
                </a:solidFill>
                <a:latin typeface="微软雅黑" panose="020B0503020204020204" pitchFamily="34" charset="-122"/>
                <a:ea typeface="微软雅黑" panose="020B0503020204020204" pitchFamily="34" charset="-122"/>
                <a:sym typeface="+mn-ea"/>
              </a:rPr>
              <a:t>操作系统</a:t>
            </a:r>
          </a:p>
        </p:txBody>
      </p:sp>
      <p:sp>
        <p:nvSpPr>
          <p:cNvPr id="6" name="文本框 5"/>
          <p:cNvSpPr txBox="1"/>
          <p:nvPr/>
        </p:nvSpPr>
        <p:spPr>
          <a:xfrm>
            <a:off x="694781" y="1086234"/>
            <a:ext cx="11032021" cy="4707891"/>
          </a:xfrm>
          <a:prstGeom prst="rect">
            <a:avLst/>
          </a:prstGeom>
          <a:noFill/>
        </p:spPr>
        <p:txBody>
          <a:bodyPr wrap="square" rtlCol="0" anchor="t">
            <a:spAutoFit/>
          </a:bodyPr>
          <a:lstStyle/>
          <a:p>
            <a:pPr algn="l" fontAlgn="base"/>
            <a:r>
              <a:rPr lang="en-US" altLang="zh-CN" sz="2000" b="1" dirty="0">
                <a:latin typeface="微软雅黑" panose="020B0503020204020204" pitchFamily="34" charset="-122"/>
                <a:ea typeface="微软雅黑" panose="020B0503020204020204" pitchFamily="34" charset="-122"/>
                <a:cs typeface="+mn-ea"/>
                <a:sym typeface="+mn-ea"/>
              </a:rPr>
              <a:t>1.CentOS</a:t>
            </a:r>
            <a:r>
              <a:rPr lang="zh-CN" altLang="en-US" sz="2000" b="1" dirty="0">
                <a:latin typeface="微软雅黑" panose="020B0503020204020204" pitchFamily="34" charset="-122"/>
                <a:ea typeface="微软雅黑" panose="020B0503020204020204" pitchFamily="34" charset="-122"/>
                <a:cs typeface="+mn-ea"/>
                <a:sym typeface="+mn-ea"/>
              </a:rPr>
              <a:t>简介</a:t>
            </a:r>
            <a:endParaRPr lang="zh-CN" altLang="en-US" sz="2000" b="1" strike="noStrike" noProof="1">
              <a:latin typeface="微软雅黑" panose="020B0503020204020204" pitchFamily="34" charset="-122"/>
              <a:ea typeface="微软雅黑" panose="020B0503020204020204" pitchFamily="34" charset="-122"/>
            </a:endParaRPr>
          </a:p>
          <a:p>
            <a:pPr algn="l" fontAlgn="base"/>
            <a:endParaRPr lang="zh-CN" altLang="en-US" sz="2000" strike="noStrike" noProof="1">
              <a:latin typeface="微软雅黑" panose="020B0503020204020204" pitchFamily="34" charset="-122"/>
              <a:ea typeface="微软雅黑" panose="020B0503020204020204" pitchFamily="34" charset="-122"/>
            </a:endParaRPr>
          </a:p>
          <a:p>
            <a:pPr algn="l" fontAlgn="base"/>
            <a:r>
              <a:rPr lang="en-US" sz="2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a:t>
            </a:r>
            <a:r>
              <a:rPr lang="en-US" sz="2000" noProof="0" dirty="0">
                <a:effectLst/>
                <a:uLnTx/>
                <a:uFillTx/>
                <a:latin typeface="微软雅黑" panose="020B0503020204020204" pitchFamily="34" charset="-122"/>
                <a:ea typeface="微软雅黑" panose="020B0503020204020204" pitchFamily="34" charset="-122"/>
                <a:sym typeface="+mn-ea"/>
              </a:rPr>
              <a:t>CentOS</a:t>
            </a:r>
            <a:r>
              <a:rPr lang="zh-CN" altLang="en-US" sz="2000" noProof="0" dirty="0">
                <a:effectLst/>
                <a:uLnTx/>
                <a:uFillTx/>
                <a:latin typeface="微软雅黑" panose="020B0503020204020204" pitchFamily="34" charset="-122"/>
                <a:ea typeface="微软雅黑" panose="020B0503020204020204" pitchFamily="34" charset="-122"/>
                <a:sym typeface="+mn-ea"/>
              </a:rPr>
              <a:t>是</a:t>
            </a:r>
            <a:r>
              <a:rPr lang="en-US" sz="2000" noProof="0" dirty="0">
                <a:effectLst/>
                <a:uLnTx/>
                <a:uFillTx/>
                <a:latin typeface="微软雅黑" panose="020B0503020204020204" pitchFamily="34" charset="-122"/>
                <a:ea typeface="微软雅黑" panose="020B0503020204020204" pitchFamily="34" charset="-122"/>
                <a:sym typeface="+mn-ea"/>
              </a:rPr>
              <a:t>Linux</a:t>
            </a:r>
            <a:r>
              <a:rPr lang="zh-CN" altLang="en-US" sz="2000" noProof="0" dirty="0">
                <a:effectLst/>
                <a:uLnTx/>
                <a:uFillTx/>
                <a:latin typeface="微软雅黑" panose="020B0503020204020204" pitchFamily="34" charset="-122"/>
                <a:ea typeface="微软雅黑" panose="020B0503020204020204" pitchFamily="34" charset="-122"/>
                <a:sym typeface="+mn-ea"/>
              </a:rPr>
              <a:t>的发行版之一，它安全、稳定、高效，</a:t>
            </a:r>
            <a:r>
              <a:rPr lang="en-US" sz="2000" noProof="0" dirty="0" err="1">
                <a:effectLst/>
                <a:uLnTx/>
                <a:uFillTx/>
                <a:latin typeface="微软雅黑" panose="020B0503020204020204" pitchFamily="34" charset="-122"/>
                <a:ea typeface="微软雅黑" panose="020B0503020204020204" pitchFamily="34" charset="-122"/>
                <a:sym typeface="+mn-ea"/>
              </a:rPr>
              <a:t>CentOS</a:t>
            </a:r>
            <a:r>
              <a:rPr lang="zh-CN" altLang="en-US" sz="2000" noProof="0" dirty="0">
                <a:effectLst/>
                <a:uLnTx/>
                <a:uFillTx/>
                <a:latin typeface="微软雅黑" panose="020B0503020204020204" pitchFamily="34" charset="-122"/>
                <a:ea typeface="微软雅黑" panose="020B0503020204020204" pitchFamily="34" charset="-122"/>
                <a:sym typeface="+mn-ea"/>
              </a:rPr>
              <a:t>根据</a:t>
            </a:r>
            <a:r>
              <a:rPr lang="en-US" sz="2000" noProof="0" dirty="0">
                <a:effectLst/>
                <a:uLnTx/>
                <a:uFillTx/>
                <a:latin typeface="微软雅黑" panose="020B0503020204020204" pitchFamily="34" charset="-122"/>
                <a:ea typeface="微软雅黑" panose="020B0503020204020204" pitchFamily="34" charset="-122"/>
                <a:sym typeface="+mn-ea"/>
              </a:rPr>
              <a:t>Red Hat Enterprise Linux</a:t>
            </a:r>
            <a:r>
              <a:rPr lang="zh-CN" altLang="en-US" sz="2000" noProof="0" dirty="0">
                <a:effectLst/>
                <a:uLnTx/>
                <a:uFillTx/>
                <a:latin typeface="微软雅黑" panose="020B0503020204020204" pitchFamily="34" charset="-122"/>
                <a:ea typeface="微软雅黑" panose="020B0503020204020204" pitchFamily="34" charset="-122"/>
                <a:sym typeface="+mn-ea"/>
              </a:rPr>
              <a:t>开放源代码编译而成，与</a:t>
            </a:r>
            <a:r>
              <a:rPr lang="en-US" sz="2000" noProof="0" dirty="0" err="1">
                <a:effectLst/>
                <a:uLnTx/>
                <a:uFillTx/>
                <a:latin typeface="微软雅黑" panose="020B0503020204020204" pitchFamily="34" charset="-122"/>
                <a:ea typeface="微软雅黑" panose="020B0503020204020204" pitchFamily="34" charset="-122"/>
                <a:sym typeface="+mn-ea"/>
              </a:rPr>
              <a:t>RedHat</a:t>
            </a:r>
            <a:r>
              <a:rPr lang="en-US" sz="2000" noProof="0" dirty="0">
                <a:effectLst/>
                <a:uLnTx/>
                <a:uFillTx/>
                <a:latin typeface="微软雅黑" panose="020B0503020204020204" pitchFamily="34" charset="-122"/>
                <a:ea typeface="微软雅黑" panose="020B0503020204020204" pitchFamily="34" charset="-122"/>
                <a:sym typeface="+mn-ea"/>
              </a:rPr>
              <a:t> Linux</a:t>
            </a:r>
            <a:r>
              <a:rPr lang="zh-CN" altLang="en-US" sz="2000" noProof="0" dirty="0">
                <a:effectLst/>
                <a:uLnTx/>
                <a:uFillTx/>
                <a:latin typeface="微软雅黑" panose="020B0503020204020204" pitchFamily="34" charset="-122"/>
                <a:ea typeface="微软雅黑" panose="020B0503020204020204" pitchFamily="34" charset="-122"/>
                <a:sym typeface="+mn-ea"/>
              </a:rPr>
              <a:t>并没有什么本质上的差别。但</a:t>
            </a:r>
            <a:r>
              <a:rPr lang="en-US" sz="2000" noProof="0" dirty="0">
                <a:effectLst/>
                <a:uLnTx/>
                <a:uFillTx/>
                <a:latin typeface="微软雅黑" panose="020B0503020204020204" pitchFamily="34" charset="-122"/>
                <a:ea typeface="微软雅黑" panose="020B0503020204020204" pitchFamily="34" charset="-122"/>
                <a:sym typeface="+mn-ea"/>
              </a:rPr>
              <a:t>Red Hat Enterprise Linux</a:t>
            </a:r>
            <a:r>
              <a:rPr lang="zh-CN" altLang="en-US" sz="2000" noProof="0" dirty="0">
                <a:effectLst/>
                <a:uLnTx/>
                <a:uFillTx/>
                <a:latin typeface="微软雅黑" panose="020B0503020204020204" pitchFamily="34" charset="-122"/>
                <a:ea typeface="微软雅黑" panose="020B0503020204020204" pitchFamily="34" charset="-122"/>
                <a:sym typeface="+mn-ea"/>
              </a:rPr>
              <a:t>是商业软件，使用必须向</a:t>
            </a:r>
            <a:r>
              <a:rPr lang="en-US" sz="2000" noProof="0" dirty="0" err="1">
                <a:effectLst/>
                <a:uLnTx/>
                <a:uFillTx/>
                <a:latin typeface="微软雅黑" panose="020B0503020204020204" pitchFamily="34" charset="-122"/>
                <a:ea typeface="微软雅黑" panose="020B0503020204020204" pitchFamily="34" charset="-122"/>
                <a:sym typeface="+mn-ea"/>
              </a:rPr>
              <a:t>RedHat</a:t>
            </a:r>
            <a:r>
              <a:rPr lang="zh-CN" altLang="en-US" sz="2000" noProof="0" dirty="0">
                <a:effectLst/>
                <a:uLnTx/>
                <a:uFillTx/>
                <a:latin typeface="微软雅黑" panose="020B0503020204020204" pitchFamily="34" charset="-122"/>
                <a:ea typeface="微软雅黑" panose="020B0503020204020204" pitchFamily="34" charset="-122"/>
                <a:sym typeface="+mn-ea"/>
              </a:rPr>
              <a:t>公司付费，而</a:t>
            </a:r>
            <a:r>
              <a:rPr lang="en-US" sz="2000" noProof="0" dirty="0" err="1">
                <a:effectLst/>
                <a:uLnTx/>
                <a:uFillTx/>
                <a:latin typeface="微软雅黑" panose="020B0503020204020204" pitchFamily="34" charset="-122"/>
                <a:ea typeface="微软雅黑" panose="020B0503020204020204" pitchFamily="34" charset="-122"/>
                <a:sym typeface="+mn-ea"/>
              </a:rPr>
              <a:t>CentOS</a:t>
            </a:r>
            <a:r>
              <a:rPr lang="zh-CN" altLang="en-US" sz="2000" noProof="0" dirty="0">
                <a:effectLst/>
                <a:uLnTx/>
                <a:uFillTx/>
                <a:latin typeface="微软雅黑" panose="020B0503020204020204" pitchFamily="34" charset="-122"/>
                <a:ea typeface="微软雅黑" panose="020B0503020204020204" pitchFamily="34" charset="-122"/>
                <a:sym typeface="+mn-ea"/>
              </a:rPr>
              <a:t>并没有任何使用上的限制。如果你需要企业级操作系统的稳定性，又不想付费去获得服务支持，</a:t>
            </a:r>
            <a:r>
              <a:rPr lang="en-US" sz="2000" noProof="0" dirty="0" err="1">
                <a:effectLst/>
                <a:uLnTx/>
                <a:uFillTx/>
                <a:latin typeface="微软雅黑" panose="020B0503020204020204" pitchFamily="34" charset="-122"/>
                <a:ea typeface="微软雅黑" panose="020B0503020204020204" pitchFamily="34" charset="-122"/>
                <a:sym typeface="+mn-ea"/>
              </a:rPr>
              <a:t>CentOS</a:t>
            </a:r>
            <a:r>
              <a:rPr lang="zh-CN" altLang="en-US" sz="2000" noProof="0" dirty="0">
                <a:effectLst/>
                <a:uLnTx/>
                <a:uFillTx/>
                <a:latin typeface="微软雅黑" panose="020B0503020204020204" pitchFamily="34" charset="-122"/>
                <a:ea typeface="微软雅黑" panose="020B0503020204020204" pitchFamily="34" charset="-122"/>
                <a:sym typeface="+mn-ea"/>
              </a:rPr>
              <a:t>绝对会是你最好的选择。</a:t>
            </a:r>
            <a:endParaRPr kumimoji="0" lang="zh-CN" altLang="en-US" sz="2000" b="0" i="0" u="none" strike="noStrike" kern="1200" cap="none" spc="0" normalizeH="0" baseline="0" noProof="0" dirty="0">
              <a:effectLst/>
              <a:uLnTx/>
              <a:uFillTx/>
              <a:latin typeface="微软雅黑" panose="020B0503020204020204" pitchFamily="34" charset="-122"/>
              <a:ea typeface="微软雅黑" panose="020B0503020204020204" pitchFamily="34" charset="-122"/>
              <a:sym typeface="+mn-ea"/>
            </a:endParaRPr>
          </a:p>
          <a:p>
            <a:pPr algn="l" fontAlgn="base"/>
            <a:endParaRPr lang="zh-CN" altLang="en-US" sz="2000" strike="noStrike" noProof="1">
              <a:effectLst/>
              <a:latin typeface="微软雅黑" panose="020B0503020204020204" pitchFamily="34" charset="-122"/>
              <a:ea typeface="微软雅黑" panose="020B0503020204020204" pitchFamily="34" charset="-122"/>
            </a:endParaRPr>
          </a:p>
          <a:p>
            <a:pPr fontAlgn="base"/>
            <a:r>
              <a:rPr lang="en-US" altLang="zh-CN" sz="2000" b="1" noProof="0" dirty="0" err="1">
                <a:ln>
                  <a:noFill/>
                </a:ln>
                <a:uLnTx/>
                <a:uFillTx/>
                <a:latin typeface="微软雅黑" panose="020B0503020204020204" pitchFamily="34" charset="-122"/>
                <a:ea typeface="微软雅黑" panose="020B0503020204020204" pitchFamily="34" charset="-122"/>
                <a:sym typeface="+mn-ea"/>
              </a:rPr>
              <a:t>2.CentOS</a:t>
            </a:r>
            <a:r>
              <a:rPr lang="en-US" altLang="zh-CN" sz="2000" b="1" noProof="0" dirty="0">
                <a:ln>
                  <a:noFill/>
                </a:ln>
                <a:uLnTx/>
                <a:uFillTx/>
                <a:latin typeface="微软雅黑" panose="020B0503020204020204" pitchFamily="34" charset="-122"/>
                <a:ea typeface="微软雅黑" panose="020B0503020204020204" pitchFamily="34" charset="-122"/>
                <a:sym typeface="+mn-ea"/>
              </a:rPr>
              <a:t> </a:t>
            </a:r>
            <a:r>
              <a:rPr lang="zh-CN" altLang="en-US" sz="2000" b="1" noProof="0" dirty="0">
                <a:ln>
                  <a:noFill/>
                </a:ln>
                <a:uLnTx/>
                <a:uFillTx/>
                <a:latin typeface="微软雅黑" panose="020B0503020204020204" pitchFamily="34" charset="-122"/>
                <a:ea typeface="微软雅黑" panose="020B0503020204020204" pitchFamily="34" charset="-122"/>
                <a:sym typeface="+mn-ea"/>
              </a:rPr>
              <a:t>官方网站：</a:t>
            </a:r>
            <a:r>
              <a:rPr lang="zh-CN" altLang="en-US" sz="2000" noProof="0" dirty="0">
                <a:ln>
                  <a:noFill/>
                </a:ln>
                <a:uLnTx/>
                <a:uFillTx/>
                <a:latin typeface="微软雅黑" panose="020B0503020204020204" pitchFamily="34" charset="-122"/>
                <a:ea typeface="微软雅黑" panose="020B0503020204020204" pitchFamily="34" charset="-122"/>
                <a:sym typeface="+mn-ea"/>
                <a:hlinkClick r:id="rId2" action="ppaction://hlinkfile"/>
              </a:rPr>
              <a:t>https://www.centos.org/</a:t>
            </a:r>
            <a:endParaRPr lang="zh-CN" altLang="en-US" sz="2000" strike="noStrike" noProof="0" dirty="0">
              <a:ln>
                <a:noFill/>
              </a:ln>
              <a:uLnTx/>
              <a:uFillTx/>
              <a:latin typeface="微软雅黑" panose="020B0503020204020204" pitchFamily="34" charset="-122"/>
              <a:ea typeface="微软雅黑" panose="020B0503020204020204" pitchFamily="34" charset="-122"/>
              <a:sym typeface="+mn-ea"/>
              <a:hlinkClick r:id="rId2" action="ppaction://hlinkfile"/>
            </a:endParaRPr>
          </a:p>
          <a:p>
            <a:pPr fontAlgn="base"/>
            <a:endParaRPr lang="zh-CN" altLang="en-US" sz="2000" b="1" strike="noStrike" noProof="0" dirty="0">
              <a:ln>
                <a:noFill/>
              </a:ln>
              <a:uLnTx/>
              <a:uFillTx/>
              <a:latin typeface="微软雅黑" panose="020B0503020204020204" pitchFamily="34" charset="-122"/>
              <a:ea typeface="微软雅黑" panose="020B0503020204020204" pitchFamily="34" charset="-122"/>
              <a:cs typeface="+mn-cs"/>
              <a:sym typeface="+mn-ea"/>
              <a:hlinkClick r:id="" action="ppaction://noaction"/>
            </a:endParaRPr>
          </a:p>
          <a:p>
            <a:pPr marL="0" marR="0" lvl="0" indent="0" algn="l" defTabSz="914400" rtl="0" eaLnBrk="1" fontAlgn="base" latinLnBrk="0" hangingPunct="1">
              <a:spcBef>
                <a:spcPct val="0"/>
              </a:spcBef>
              <a:spcAft>
                <a:spcPct val="0"/>
              </a:spcAft>
              <a:buClrTx/>
              <a:buSzTx/>
              <a:buFontTx/>
              <a:buNone/>
              <a:defRPr/>
            </a:pPr>
            <a:r>
              <a:rPr lang="en-US" altLang="zh-CN" sz="2000" b="1" noProof="0" dirty="0" err="1">
                <a:ln>
                  <a:noFill/>
                </a:ln>
                <a:uLnTx/>
                <a:uFillTx/>
                <a:latin typeface="微软雅黑" panose="020B0503020204020204" pitchFamily="34" charset="-122"/>
                <a:ea typeface="微软雅黑" panose="020B0503020204020204" pitchFamily="34" charset="-122"/>
                <a:sym typeface="+mn-ea"/>
              </a:rPr>
              <a:t>3.CentOS</a:t>
            </a:r>
            <a:r>
              <a:rPr lang="zh-CN" altLang="en-US" sz="2000" b="1" noProof="0" dirty="0">
                <a:ln>
                  <a:noFill/>
                </a:ln>
                <a:uLnTx/>
                <a:uFillTx/>
                <a:latin typeface="微软雅黑" panose="020B0503020204020204" pitchFamily="34" charset="-122"/>
                <a:ea typeface="微软雅黑" panose="020B0503020204020204" pitchFamily="34" charset="-122"/>
                <a:sym typeface="+mn-ea"/>
              </a:rPr>
              <a:t>主要特点</a:t>
            </a:r>
            <a:r>
              <a:rPr lang="en-US" altLang="zh-CN" sz="2000" b="1" noProof="0" dirty="0">
                <a:ln>
                  <a:noFill/>
                </a:ln>
                <a:uLnTx/>
                <a:uFillTx/>
                <a:latin typeface="微软雅黑" panose="020B0503020204020204" pitchFamily="34" charset="-122"/>
                <a:ea typeface="微软雅黑" panose="020B0503020204020204" pitchFamily="34" charset="-122"/>
                <a:sym typeface="+mn-ea"/>
              </a:rPr>
              <a:t>:</a:t>
            </a:r>
            <a:endParaRPr lang="en-US" altLang="zh-CN" sz="2000" b="1" strike="noStrike" noProof="0" dirty="0">
              <a:ln>
                <a:noFill/>
              </a:ln>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spcBef>
                <a:spcPct val="0"/>
              </a:spcBef>
              <a:spcAft>
                <a:spcPct val="0"/>
              </a:spcAft>
              <a:buClrTx/>
              <a:buSzTx/>
              <a:buFontTx/>
              <a:buNone/>
              <a:defRPr/>
            </a:pPr>
            <a:endParaRPr lang="en-US" altLang="zh-CN" sz="2000" b="1" strike="noStrike" noProof="0" dirty="0">
              <a:ln>
                <a:noFill/>
              </a:ln>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spcBef>
                <a:spcPct val="0"/>
              </a:spcBef>
              <a:spcAft>
                <a:spcPct val="0"/>
              </a:spcAft>
              <a:buClrTx/>
              <a:buSzTx/>
              <a:buFontTx/>
              <a:buNone/>
              <a:defRPr/>
            </a:pPr>
            <a:r>
              <a:rPr lang="zh-CN" altLang="en-US" sz="2000" b="1" noProof="0" dirty="0">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sym typeface="+mn-ea"/>
              </a:rPr>
              <a:t> </a:t>
            </a:r>
            <a:r>
              <a:rPr lang="zh-CN" altLang="en-US" sz="2000" noProof="0" dirty="0">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sym typeface="+mn-ea"/>
              </a:rPr>
              <a:t>◆ </a:t>
            </a:r>
            <a:r>
              <a:rPr lang="en-US" altLang="zh-CN" sz="2000" noProof="0" dirty="0">
                <a:effectLst/>
                <a:uLnTx/>
                <a:uFillTx/>
                <a:latin typeface="微软雅黑" panose="020B0503020204020204" pitchFamily="34" charset="-122"/>
                <a:ea typeface="微软雅黑" panose="020B0503020204020204" pitchFamily="34" charset="-122"/>
                <a:sym typeface="+mn-ea"/>
              </a:rPr>
              <a:t>稳定的环境</a:t>
            </a:r>
            <a:endParaRPr kumimoji="0" lang="en-US" altLang="zh-CN" sz="2000" i="0" u="none" strike="noStrike" kern="1200" cap="none" spc="0" normalizeH="0" baseline="0" noProof="0" dirty="0">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spcBef>
                <a:spcPct val="0"/>
              </a:spcBef>
              <a:spcAft>
                <a:spcPct val="0"/>
              </a:spcAft>
              <a:buClrTx/>
              <a:buSzTx/>
              <a:buFontTx/>
              <a:buNone/>
              <a:defRPr/>
            </a:pPr>
            <a:r>
              <a:rPr lang="zh-CN" altLang="en-US" sz="2000" noProof="0" dirty="0">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sym typeface="+mn-ea"/>
              </a:rPr>
              <a:t> ◆ </a:t>
            </a:r>
            <a:r>
              <a:rPr lang="en-US" altLang="zh-CN" sz="2000" noProof="0" dirty="0">
                <a:effectLst/>
                <a:uLnTx/>
                <a:uFillTx/>
                <a:latin typeface="微软雅黑" panose="020B0503020204020204" pitchFamily="34" charset="-122"/>
                <a:ea typeface="微软雅黑" panose="020B0503020204020204" pitchFamily="34" charset="-122"/>
                <a:sym typeface="+mn-ea"/>
              </a:rPr>
              <a:t>长期的升级更新支持</a:t>
            </a:r>
            <a:endParaRPr kumimoji="0" lang="en-US" altLang="zh-CN" sz="2000" i="0" u="none" strike="noStrike" kern="1200" cap="none" spc="0" normalizeH="0" baseline="0" noProof="0" dirty="0">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spcBef>
                <a:spcPct val="0"/>
              </a:spcBef>
              <a:spcAft>
                <a:spcPct val="0"/>
              </a:spcAft>
              <a:buClrTx/>
              <a:buSzTx/>
              <a:buFontTx/>
              <a:buNone/>
              <a:defRPr/>
            </a:pPr>
            <a:r>
              <a:rPr lang="zh-CN" altLang="en-US" sz="2000" noProof="0" dirty="0">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sym typeface="+mn-ea"/>
              </a:rPr>
              <a:t> ◆ </a:t>
            </a:r>
            <a:r>
              <a:rPr lang="en-US" altLang="zh-CN" sz="2000" noProof="0" dirty="0">
                <a:effectLst/>
                <a:uLnTx/>
                <a:uFillTx/>
                <a:latin typeface="微软雅黑" panose="020B0503020204020204" pitchFamily="34" charset="-122"/>
                <a:ea typeface="微软雅黑" panose="020B0503020204020204" pitchFamily="34" charset="-122"/>
                <a:sym typeface="+mn-ea"/>
              </a:rPr>
              <a:t>保守性强</a:t>
            </a:r>
            <a:endParaRPr kumimoji="0" lang="en-US" altLang="zh-CN" sz="2000" i="0" u="none" strike="noStrike" kern="1200" cap="none" spc="0" normalizeH="0" baseline="0" noProof="0" dirty="0">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spcBef>
                <a:spcPct val="0"/>
              </a:spcBef>
              <a:spcAft>
                <a:spcPct val="0"/>
              </a:spcAft>
              <a:buClrTx/>
              <a:buSzTx/>
              <a:buFontTx/>
              <a:buNone/>
              <a:defRPr/>
            </a:pPr>
            <a:r>
              <a:rPr lang="zh-CN" altLang="en-US" sz="2000" noProof="0" dirty="0">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sym typeface="+mn-ea"/>
              </a:rPr>
              <a:t> ◆ </a:t>
            </a:r>
            <a:r>
              <a:rPr lang="en-US" altLang="zh-CN" sz="2000" noProof="0" dirty="0">
                <a:effectLst/>
                <a:uLnTx/>
                <a:uFillTx/>
                <a:latin typeface="微软雅黑" panose="020B0503020204020204" pitchFamily="34" charset="-122"/>
                <a:ea typeface="微软雅黑" panose="020B0503020204020204" pitchFamily="34" charset="-122"/>
                <a:sym typeface="+mn-ea"/>
              </a:rPr>
              <a:t>大规模的系统也能够发挥很好的性能</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环境配置</a:t>
            </a:r>
          </a:p>
        </p:txBody>
      </p:sp>
      <p:sp>
        <p:nvSpPr>
          <p:cNvPr id="10" name="圆角矩形 9"/>
          <p:cNvSpPr/>
          <p:nvPr/>
        </p:nvSpPr>
        <p:spPr>
          <a:xfrm>
            <a:off x="3087149" y="1971413"/>
            <a:ext cx="4999838" cy="629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配置</a:t>
            </a:r>
            <a:r>
              <a:rPr lang="en-US" altLang="zh-CN" dirty="0" err="1"/>
              <a:t>ip</a:t>
            </a:r>
            <a:r>
              <a:rPr lang="zh-CN" altLang="en-US" dirty="0"/>
              <a:t>地址环境</a:t>
            </a:r>
          </a:p>
        </p:txBody>
      </p:sp>
      <p:sp>
        <p:nvSpPr>
          <p:cNvPr id="11" name="圆角矩形 10"/>
          <p:cNvSpPr/>
          <p:nvPr/>
        </p:nvSpPr>
        <p:spPr>
          <a:xfrm>
            <a:off x="3087149" y="2989743"/>
            <a:ext cx="4999838" cy="629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zh-CN" altLang="en-US" dirty="0"/>
              <a:t>配置主机名环境</a:t>
            </a:r>
          </a:p>
        </p:txBody>
      </p:sp>
      <p:sp>
        <p:nvSpPr>
          <p:cNvPr id="12" name="圆角矩形 11"/>
          <p:cNvSpPr/>
          <p:nvPr/>
        </p:nvSpPr>
        <p:spPr>
          <a:xfrm>
            <a:off x="3087149" y="4008073"/>
            <a:ext cx="4999838" cy="629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r>
              <a:rPr lang="zh-CN" altLang="en-US" dirty="0"/>
              <a:t>配置网络映射环境</a:t>
            </a:r>
          </a:p>
        </p:txBody>
      </p:sp>
      <p:sp>
        <p:nvSpPr>
          <p:cNvPr id="13" name="圆角矩形 12"/>
          <p:cNvSpPr/>
          <p:nvPr/>
        </p:nvSpPr>
        <p:spPr>
          <a:xfrm>
            <a:off x="3087149" y="5026404"/>
            <a:ext cx="4999838" cy="629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r>
              <a:rPr lang="zh-CN" altLang="en-US" dirty="0"/>
              <a:t>关闭防火墙</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Linux</a:t>
            </a:r>
            <a:r>
              <a:rPr lang="zh-CN" altLang="en-US" dirty="0"/>
              <a:t>远程连接工具使用</a:t>
            </a:r>
          </a:p>
        </p:txBody>
      </p:sp>
      <p:sp>
        <p:nvSpPr>
          <p:cNvPr id="6" name="内容占位符 5"/>
          <p:cNvSpPr>
            <a:spLocks noGrp="1"/>
          </p:cNvSpPr>
          <p:nvPr>
            <p:ph idx="1"/>
          </p:nvPr>
        </p:nvSpPr>
        <p:spPr>
          <a:xfrm>
            <a:off x="838200" y="1464898"/>
            <a:ext cx="10515600" cy="4351338"/>
          </a:xfrm>
          <a:prstGeom prst="rect">
            <a:avLst/>
          </a:prstGeom>
        </p:spPr>
        <p:txBody>
          <a:bodyPr/>
          <a:lstStyle/>
          <a:p>
            <a:pPr>
              <a:buNone/>
            </a:pPr>
            <a:r>
              <a:rPr lang="en-US" altLang="zh-CN" sz="3600" dirty="0" err="1"/>
              <a:t>Xshell</a:t>
            </a:r>
            <a:endParaRPr lang="en-US" altLang="zh-CN" sz="3600" dirty="0"/>
          </a:p>
          <a:p>
            <a:pPr>
              <a:buNone/>
            </a:pPr>
            <a:r>
              <a:rPr lang="zh-CN" altLang="en-US" sz="2000" dirty="0">
                <a:hlinkClick r:id="rId2"/>
              </a:rPr>
              <a:t>官方地址</a:t>
            </a:r>
            <a:r>
              <a:rPr lang="en-US" altLang="zh-CN" sz="2000" dirty="0">
                <a:hlinkClick r:id="rId2"/>
              </a:rPr>
              <a:t>:https://www.netsarang.com/zh/xshell/</a:t>
            </a:r>
            <a:endParaRPr lang="en-US" altLang="zh-CN" sz="2000" dirty="0"/>
          </a:p>
          <a:p>
            <a:r>
              <a:rPr lang="en-US" altLang="zh-CN" sz="2400" dirty="0" err="1"/>
              <a:t>Xshell</a:t>
            </a:r>
            <a:r>
              <a:rPr lang="zh-CN" altLang="en-US" sz="2400" dirty="0"/>
              <a:t>是一个强大的安全终端模拟软件，它支持</a:t>
            </a:r>
            <a:r>
              <a:rPr lang="en-US" altLang="zh-CN" sz="2400" dirty="0"/>
              <a:t>SSH1, SSH2, </a:t>
            </a:r>
            <a:r>
              <a:rPr lang="zh-CN" altLang="en-US" sz="2400" dirty="0"/>
              <a:t>以及</a:t>
            </a:r>
            <a:r>
              <a:rPr lang="en-US" altLang="zh-CN" sz="2400" dirty="0"/>
              <a:t>Microsoft Windows </a:t>
            </a:r>
            <a:r>
              <a:rPr lang="zh-CN" altLang="en-US" sz="2400" dirty="0"/>
              <a:t>平台的</a:t>
            </a:r>
            <a:r>
              <a:rPr lang="en-US" altLang="zh-CN" sz="2400" dirty="0"/>
              <a:t>TELNET </a:t>
            </a:r>
            <a:r>
              <a:rPr lang="zh-CN" altLang="en-US" sz="2400" dirty="0"/>
              <a:t>协议。</a:t>
            </a:r>
            <a:r>
              <a:rPr lang="en-US" altLang="zh-CN" sz="2400" dirty="0" err="1"/>
              <a:t>Xshell</a:t>
            </a:r>
            <a:r>
              <a:rPr lang="en-US" altLang="zh-CN" sz="2400" dirty="0"/>
              <a:t> </a:t>
            </a:r>
            <a:r>
              <a:rPr lang="zh-CN" altLang="en-US" sz="2400" dirty="0"/>
              <a:t>通过互联网到远程主机的安全连接以及它创新性的设计和特色帮助用户在复杂的网络环境中享受他们的工作。</a:t>
            </a:r>
            <a:endParaRPr lang="en-US" altLang="zh-CN" sz="2400" dirty="0"/>
          </a:p>
          <a:p>
            <a:endParaRPr lang="zh-CN" altLang="en-US" sz="2400" dirty="0"/>
          </a:p>
          <a:p>
            <a:r>
              <a:rPr lang="en-US" altLang="zh-CN" sz="2400" dirty="0" err="1"/>
              <a:t>Xshell</a:t>
            </a:r>
            <a:r>
              <a:rPr lang="zh-CN" altLang="en-US" sz="2400" dirty="0"/>
              <a:t>可以在</a:t>
            </a:r>
            <a:r>
              <a:rPr lang="en-US" altLang="zh-CN" sz="2400" dirty="0"/>
              <a:t>Windows</a:t>
            </a:r>
            <a:r>
              <a:rPr lang="zh-CN" altLang="en-US" sz="2400" dirty="0"/>
              <a:t>界面下用来访问远端不同系统下的服务器，从而比较好的达到远程控制终端的目的。除此之外，其还有丰富的外观配色方案以及样式选择。</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远程连接工具使用</a:t>
            </a:r>
            <a:endParaRPr lang="zh-CN" altLang="en-US" dirty="0"/>
          </a:p>
        </p:txBody>
      </p:sp>
      <p:sp>
        <p:nvSpPr>
          <p:cNvPr id="2" name="内容占位符 1"/>
          <p:cNvSpPr>
            <a:spLocks noGrp="1"/>
          </p:cNvSpPr>
          <p:nvPr>
            <p:ph idx="1"/>
          </p:nvPr>
        </p:nvSpPr>
        <p:spPr>
          <a:prstGeom prst="rect">
            <a:avLst/>
          </a:prstGeom>
        </p:spPr>
        <p:txBody>
          <a:bodyPr/>
          <a:lstStyle/>
          <a:p>
            <a:pPr marL="0" indent="0">
              <a:buNone/>
            </a:pPr>
            <a:r>
              <a:rPr lang="en-US" altLang="zh-CN" dirty="0">
                <a:latin typeface="微软雅黑" panose="020B0503020204020204" pitchFamily="34" charset="-122"/>
                <a:ea typeface="微软雅黑" panose="020B0503020204020204" pitchFamily="34" charset="-122"/>
                <a:sym typeface="+mn-ea"/>
              </a:rPr>
              <a:t>Notepad++</a:t>
            </a:r>
            <a:r>
              <a:rPr lang="zh-CN" altLang="en-US" dirty="0">
                <a:latin typeface="微软雅黑" panose="020B0503020204020204" pitchFamily="34" charset="-122"/>
                <a:ea typeface="微软雅黑" panose="020B0503020204020204" pitchFamily="34" charset="-122"/>
                <a:sym typeface="+mn-ea"/>
              </a:rPr>
              <a:t>远程编辑工具</a:t>
            </a:r>
          </a:p>
          <a:p>
            <a:endParaRPr lang="zh-CN" altLang="en-US" sz="2400" dirty="0"/>
          </a:p>
          <a:p>
            <a:r>
              <a:rPr lang="zh-CN" altLang="en-US" sz="2400" dirty="0"/>
              <a:t>Notepad++是 Windows操作系统下的一套文本编辑器(软件版权许可证: GPL)，有完整的中文化接口及支持多国语言编写的功能(UTF8技术)。</a:t>
            </a:r>
            <a:endParaRPr lang="en-US" altLang="zh-CN" sz="2400" dirty="0"/>
          </a:p>
          <a:p>
            <a:endParaRPr lang="zh-CN" altLang="en-US" sz="2400" dirty="0"/>
          </a:p>
          <a:p>
            <a:r>
              <a:rPr lang="zh-CN" altLang="en-US" sz="2400" dirty="0"/>
              <a:t>Notepad++功能比 Windows 中的 Notepad(记事本)强大，除了可以用来制作一般的纯文字说明文件，也十分适合编写计算机程序代码。Notepad++ 不仅有语法高亮度显示，也有语法折叠功能，并且支持宏以及扩充基本功能的外挂模组。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Linux</a:t>
            </a:r>
            <a:r>
              <a:rPr lang="zh-CN" altLang="en-US" dirty="0"/>
              <a:t>目录结构</a:t>
            </a:r>
          </a:p>
        </p:txBody>
      </p:sp>
      <p:sp>
        <p:nvSpPr>
          <p:cNvPr id="2" name="文本框 1"/>
          <p:cNvSpPr txBox="1"/>
          <p:nvPr/>
        </p:nvSpPr>
        <p:spPr>
          <a:xfrm>
            <a:off x="915007" y="1262380"/>
            <a:ext cx="9480416" cy="4801314"/>
          </a:xfrm>
          <a:prstGeom prst="rect">
            <a:avLst/>
          </a:prstGeom>
          <a:noFill/>
        </p:spPr>
        <p:txBody>
          <a:bodyPr wrap="none" rtlCol="0">
            <a:spAutoFit/>
          </a:bodyPr>
          <a:lstStyle/>
          <a:p>
            <a:pPr algn="l"/>
            <a:r>
              <a:rPr lang="zh-CN" altLang="en-US" sz="1800" dirty="0">
                <a:latin typeface="微软雅黑" panose="020B0503020204020204" pitchFamily="34" charset="-122"/>
                <a:ea typeface="微软雅黑" panose="020B0503020204020204" pitchFamily="34" charset="-122"/>
              </a:rPr>
              <a:t>1. /                    文件系统的入口，最高一级目录 </a:t>
            </a:r>
          </a:p>
          <a:p>
            <a:pPr algn="l"/>
            <a:r>
              <a:rPr lang="zh-CN" altLang="en-US" sz="1800" dirty="0">
                <a:latin typeface="微软雅黑" panose="020B0503020204020204" pitchFamily="34" charset="-122"/>
                <a:ea typeface="微软雅黑" panose="020B0503020204020204" pitchFamily="34" charset="-122"/>
              </a:rPr>
              <a:t>2. /bin               基础系统所需要的命令位于此目录，如：ls, cp, mkdir等</a:t>
            </a:r>
          </a:p>
          <a:p>
            <a:pPr algn="l"/>
            <a:r>
              <a:rPr lang="zh-CN" altLang="en-US" sz="1800" dirty="0">
                <a:latin typeface="微软雅黑" panose="020B0503020204020204" pitchFamily="34" charset="-122"/>
                <a:ea typeface="微软雅黑" panose="020B0503020204020204" pitchFamily="34" charset="-122"/>
              </a:rPr>
              <a:t>3. /boot            包含Linux内核及系统引导程序所需要的文件 </a:t>
            </a:r>
          </a:p>
          <a:p>
            <a:pPr algn="l"/>
            <a:r>
              <a:rPr lang="zh-CN" altLang="en-US" sz="1800" dirty="0">
                <a:latin typeface="微软雅黑" panose="020B0503020204020204" pitchFamily="34" charset="-122"/>
                <a:ea typeface="微软雅黑" panose="020B0503020204020204" pitchFamily="34" charset="-122"/>
              </a:rPr>
              <a:t>4. /dev              设备文件存储目录，比如声卡、磁盘... ... </a:t>
            </a:r>
          </a:p>
          <a:p>
            <a:pPr algn="l"/>
            <a:r>
              <a:rPr lang="zh-CN" altLang="en-US" sz="1800" dirty="0">
                <a:latin typeface="微软雅黑" panose="020B0503020204020204" pitchFamily="34" charset="-122"/>
                <a:ea typeface="微软雅黑" panose="020B0503020204020204" pitchFamily="34" charset="-122"/>
              </a:rPr>
              <a:t>5. /etc               存放系统程序或者一般工具的配置文件。</a:t>
            </a:r>
          </a:p>
          <a:p>
            <a:pPr algn="l"/>
            <a:r>
              <a:rPr lang="zh-CN" altLang="en-US" sz="1800" dirty="0">
                <a:latin typeface="微软雅黑" panose="020B0503020204020204" pitchFamily="34" charset="-122"/>
                <a:ea typeface="微软雅黑" panose="020B0503020204020204" pitchFamily="34" charset="-122"/>
              </a:rPr>
              <a:t>6. /home          普通用户默认存放目录，它们以 /home/username 的方式存在。</a:t>
            </a:r>
          </a:p>
          <a:p>
            <a:pPr algn="l"/>
            <a:r>
              <a:rPr lang="zh-CN" altLang="en-US" sz="1800" dirty="0">
                <a:latin typeface="微软雅黑" panose="020B0503020204020204" pitchFamily="34" charset="-122"/>
                <a:ea typeface="微软雅黑" panose="020B0503020204020204" pitchFamily="34" charset="-122"/>
              </a:rPr>
              <a:t>7. /lib                库文件存放目录这里包含了系统程序所需要的所有共享库文件  </a:t>
            </a:r>
          </a:p>
          <a:p>
            <a:pPr algn="l"/>
            <a:r>
              <a:rPr lang="zh-CN" altLang="en-US" sz="1800" dirty="0">
                <a:latin typeface="微软雅黑" panose="020B0503020204020204" pitchFamily="34" charset="-122"/>
                <a:ea typeface="微软雅黑" panose="020B0503020204020204" pitchFamily="34" charset="-122"/>
              </a:rPr>
              <a:t>8. /lost+found  当系统意外崩溃或机器意外关机，而产生一些文件碎片放在这里。</a:t>
            </a:r>
          </a:p>
          <a:p>
            <a:pPr algn="l"/>
            <a:r>
              <a:rPr lang="zh-CN" altLang="en-US" sz="1800" dirty="0">
                <a:latin typeface="微软雅黑" panose="020B0503020204020204" pitchFamily="34" charset="-122"/>
                <a:ea typeface="微软雅黑" panose="020B0503020204020204" pitchFamily="34" charset="-122"/>
              </a:rPr>
              <a:t>9. /media         即插即用型存储设备的挂载点自动在这个目录下创建</a:t>
            </a:r>
          </a:p>
          <a:p>
            <a:pPr algn="l"/>
            <a:r>
              <a:rPr lang="zh-CN" altLang="en-US" sz="1800" dirty="0">
                <a:latin typeface="微软雅黑" panose="020B0503020204020204" pitchFamily="34" charset="-122"/>
                <a:ea typeface="微软雅黑" panose="020B0503020204020204" pitchFamily="34" charset="-122"/>
              </a:rPr>
              <a:t>10. /mnt           /mnt 这个目录一般是用于存放挂载储存设备的挂载目录的   </a:t>
            </a:r>
          </a:p>
          <a:p>
            <a:pPr algn="l"/>
            <a:r>
              <a:rPr lang="zh-CN" altLang="en-US" sz="1800" dirty="0">
                <a:latin typeface="微软雅黑" panose="020B0503020204020204" pitchFamily="34" charset="-122"/>
                <a:ea typeface="微软雅黑" panose="020B0503020204020204" pitchFamily="34" charset="-122"/>
              </a:rPr>
              <a:t>11. /opt             表示的是可选择的意思，有些软件包也会被安装在这里</a:t>
            </a:r>
          </a:p>
          <a:p>
            <a:pPr algn="l"/>
            <a:r>
              <a:rPr lang="zh-CN" altLang="en-US" sz="1800" dirty="0">
                <a:latin typeface="微软雅黑" panose="020B0503020204020204" pitchFamily="34" charset="-122"/>
                <a:ea typeface="微软雅黑" panose="020B0503020204020204" pitchFamily="34" charset="-122"/>
              </a:rPr>
              <a:t>12. /proc          操作系统运行时，进程（正在运行中的程序）信息，硬件信息存放在这里。</a:t>
            </a:r>
          </a:p>
          <a:p>
            <a:pPr algn="l"/>
            <a:r>
              <a:rPr lang="zh-CN" altLang="en-US" sz="1800" dirty="0">
                <a:latin typeface="微软雅黑" panose="020B0503020204020204" pitchFamily="34" charset="-122"/>
                <a:ea typeface="微软雅黑" panose="020B0503020204020204" pitchFamily="34" charset="-122"/>
              </a:rPr>
              <a:t>13. /root           Linux超级权限用户root的家目录；  </a:t>
            </a:r>
          </a:p>
          <a:p>
            <a:pPr algn="l"/>
            <a:r>
              <a:rPr lang="zh-CN" altLang="en-US" sz="1800" dirty="0">
                <a:latin typeface="微软雅黑" panose="020B0503020204020204" pitchFamily="34" charset="-122"/>
                <a:ea typeface="微软雅黑" panose="020B0503020204020204" pitchFamily="34" charset="-122"/>
              </a:rPr>
              <a:t>14. /sbin           大多是涉及系统管理的命令的存放，是超级权限用户root的可执行命令</a:t>
            </a:r>
          </a:p>
          <a:p>
            <a:pPr algn="l"/>
            <a:r>
              <a:rPr lang="zh-CN" altLang="en-US" sz="1800" dirty="0">
                <a:latin typeface="微软雅黑" panose="020B0503020204020204" pitchFamily="34" charset="-122"/>
                <a:ea typeface="微软雅黑" panose="020B0503020204020204" pitchFamily="34" charset="-122"/>
              </a:rPr>
              <a:t>15. /tmp           临时文件目录，有时用户运行程序的时候，会产生临时文件。</a:t>
            </a:r>
          </a:p>
          <a:p>
            <a:pPr algn="l"/>
            <a:r>
              <a:rPr lang="zh-CN" altLang="en-US" sz="1800" dirty="0">
                <a:latin typeface="微软雅黑" panose="020B0503020204020204" pitchFamily="34" charset="-122"/>
                <a:ea typeface="微软雅黑" panose="020B0503020204020204" pitchFamily="34" charset="-122"/>
              </a:rPr>
              <a:t>16. /usr             这个是系统存放程序的目录，比如命令、帮助文件等。</a:t>
            </a:r>
          </a:p>
          <a:p>
            <a:pPr algn="l"/>
            <a:r>
              <a:rPr lang="zh-CN" altLang="en-US" sz="1800" dirty="0">
                <a:latin typeface="微软雅黑" panose="020B0503020204020204" pitchFamily="34" charset="-122"/>
                <a:ea typeface="微软雅黑" panose="020B0503020204020204" pitchFamily="34" charset="-122"/>
              </a:rPr>
              <a:t>17. /var            /var下有/var/log 这是用来存放系统日志的目录。</a:t>
            </a:r>
            <a:r>
              <a:rPr lang="zh-CN" alt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命令格式及基本命令</a:t>
            </a:r>
          </a:p>
        </p:txBody>
      </p:sp>
      <p:sp>
        <p:nvSpPr>
          <p:cNvPr id="2" name="内容占位符 1"/>
          <p:cNvSpPr>
            <a:spLocks noGrp="1"/>
          </p:cNvSpPr>
          <p:nvPr>
            <p:ph idx="1"/>
          </p:nvPr>
        </p:nvSpPr>
        <p:spPr>
          <a:prstGeom prst="rect">
            <a:avLst/>
          </a:prstGeom>
        </p:spPr>
        <p:txBody>
          <a:bodyPr/>
          <a:lstStyle/>
          <a:p>
            <a:pPr>
              <a:lnSpc>
                <a:spcPct val="150000"/>
              </a:lnSpc>
              <a:buClr>
                <a:srgbClr val="0071BC"/>
              </a:buClr>
              <a:buFont typeface="Wingdings" panose="05000000000000000000" pitchFamily="2" charset="2"/>
              <a:buChar char="u"/>
            </a:pPr>
            <a:r>
              <a:rPr lang="zh-CN" altLang="en-US" sz="2400" dirty="0"/>
              <a:t> 命令格式：命令 </a:t>
            </a:r>
            <a:r>
              <a:rPr lang="en-US" altLang="zh-CN" sz="2400" dirty="0"/>
              <a:t>[-</a:t>
            </a:r>
            <a:r>
              <a:rPr lang="zh-CN" altLang="en-US" sz="2400" dirty="0"/>
              <a:t>选项</a:t>
            </a:r>
            <a:r>
              <a:rPr lang="en-US" altLang="zh-CN" sz="2400" dirty="0"/>
              <a:t>] [</a:t>
            </a:r>
            <a:r>
              <a:rPr lang="zh-CN" altLang="en-US" sz="2400" dirty="0"/>
              <a:t>参数</a:t>
            </a:r>
            <a:r>
              <a:rPr lang="en-US" altLang="zh-CN" sz="2400" dirty="0"/>
              <a:t>]</a:t>
            </a:r>
          </a:p>
          <a:p>
            <a:pPr lvl="1">
              <a:lnSpc>
                <a:spcPct val="150000"/>
              </a:lnSpc>
              <a:buClr>
                <a:srgbClr val="0071BC"/>
              </a:buClr>
              <a:buFont typeface="Wingdings" panose="05000000000000000000" pitchFamily="2" charset="2"/>
              <a:buChar char="Ø"/>
            </a:pPr>
            <a:r>
              <a:rPr lang="zh-CN" altLang="en-US" dirty="0"/>
              <a:t> 例如：</a:t>
            </a:r>
            <a:r>
              <a:rPr lang="en-US" altLang="zh-CN" dirty="0"/>
              <a:t>ls  -la   /</a:t>
            </a:r>
            <a:r>
              <a:rPr lang="en-US" altLang="zh-CN" dirty="0" err="1"/>
              <a:t>etc</a:t>
            </a:r>
            <a:endParaRPr lang="en-US" altLang="zh-CN" dirty="0"/>
          </a:p>
        </p:txBody>
      </p:sp>
      <p:sp>
        <p:nvSpPr>
          <p:cNvPr id="4" name="内容占位符 1"/>
          <p:cNvSpPr txBox="1"/>
          <p:nvPr/>
        </p:nvSpPr>
        <p:spPr>
          <a:xfrm>
            <a:off x="562769" y="3285177"/>
            <a:ext cx="4669119" cy="3167123"/>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0071BC"/>
              </a:buClr>
              <a:buFont typeface="Wingdings" panose="05000000000000000000" pitchFamily="2" charset="2"/>
              <a:buChar char="u"/>
            </a:pPr>
            <a:r>
              <a:rPr lang="zh-CN" altLang="en-US" sz="2400" dirty="0"/>
              <a:t> 命令格式：命令 </a:t>
            </a:r>
            <a:r>
              <a:rPr lang="en-US" altLang="zh-CN" sz="2400" dirty="0"/>
              <a:t>[-</a:t>
            </a:r>
            <a:r>
              <a:rPr lang="zh-CN" altLang="en-US" sz="2400" dirty="0"/>
              <a:t>选项</a:t>
            </a:r>
            <a:r>
              <a:rPr lang="en-US" altLang="zh-CN" sz="2400" dirty="0"/>
              <a:t>] [</a:t>
            </a:r>
            <a:r>
              <a:rPr lang="zh-CN" altLang="en-US" sz="2400" dirty="0"/>
              <a:t>参数</a:t>
            </a:r>
            <a:r>
              <a:rPr lang="en-US" altLang="zh-CN" sz="2400" dirty="0"/>
              <a:t>]</a:t>
            </a:r>
          </a:p>
          <a:p>
            <a:pPr lvl="1">
              <a:lnSpc>
                <a:spcPct val="150000"/>
              </a:lnSpc>
              <a:buClr>
                <a:srgbClr val="0071BC"/>
              </a:buClr>
              <a:buFont typeface="Wingdings" panose="05000000000000000000" pitchFamily="2" charset="2"/>
              <a:buChar char="Ø"/>
            </a:pPr>
            <a:r>
              <a:rPr lang="zh-CN" altLang="en-US" dirty="0"/>
              <a:t> </a:t>
            </a:r>
            <a:r>
              <a:rPr lang="en-US" altLang="zh-CN" dirty="0"/>
              <a:t>ls </a:t>
            </a:r>
          </a:p>
          <a:p>
            <a:pPr lvl="1">
              <a:lnSpc>
                <a:spcPct val="150000"/>
              </a:lnSpc>
              <a:buClr>
                <a:srgbClr val="0071BC"/>
              </a:buClr>
              <a:buFont typeface="Wingdings" panose="05000000000000000000" pitchFamily="2" charset="2"/>
              <a:buChar char="Ø"/>
            </a:pPr>
            <a:r>
              <a:rPr lang="en-US" altLang="zh-CN" dirty="0" err="1"/>
              <a:t>pwd</a:t>
            </a:r>
            <a:endParaRPr lang="en-US" altLang="zh-CN" dirty="0"/>
          </a:p>
          <a:p>
            <a:pPr lvl="1">
              <a:lnSpc>
                <a:spcPct val="150000"/>
              </a:lnSpc>
              <a:buClr>
                <a:srgbClr val="0071BC"/>
              </a:buClr>
              <a:buFont typeface="Wingdings" panose="05000000000000000000" pitchFamily="2" charset="2"/>
              <a:buChar char="Ø"/>
            </a:pPr>
            <a:r>
              <a:rPr lang="en-US" altLang="zh-CN" dirty="0"/>
              <a:t>cd </a:t>
            </a:r>
          </a:p>
          <a:p>
            <a:pPr lvl="1">
              <a:lnSpc>
                <a:spcPct val="150000"/>
              </a:lnSpc>
              <a:buClr>
                <a:srgbClr val="0071BC"/>
              </a:buClr>
              <a:buFont typeface="Wingdings" panose="05000000000000000000" pitchFamily="2" charset="2"/>
              <a:buChar char="Ø"/>
            </a:pPr>
            <a:r>
              <a:rPr lang="en-US" altLang="zh-CN" dirty="0"/>
              <a:t>clear</a:t>
            </a:r>
          </a:p>
        </p:txBody>
      </p:sp>
      <p:sp>
        <p:nvSpPr>
          <p:cNvPr id="5" name="矩形 4"/>
          <p:cNvSpPr/>
          <p:nvPr/>
        </p:nvSpPr>
        <p:spPr>
          <a:xfrm>
            <a:off x="2423522" y="3867482"/>
            <a:ext cx="2421304" cy="2500685"/>
          </a:xfrm>
          <a:prstGeom prst="rect">
            <a:avLst/>
          </a:prstGeom>
        </p:spPr>
        <p:txBody>
          <a:bodyPr wrap="none">
            <a:spAutoFit/>
          </a:bodyPr>
          <a:lstStyle/>
          <a:p>
            <a:pPr marL="685800" lvl="1" indent="-228600" defTabSz="914400">
              <a:lnSpc>
                <a:spcPct val="150000"/>
              </a:lnSpc>
              <a:spcBef>
                <a:spcPts val="500"/>
              </a:spcBef>
              <a:buClr>
                <a:srgbClr val="0071BC"/>
              </a:buClr>
              <a:buSzPct val="1000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whereis </a:t>
            </a:r>
          </a:p>
          <a:p>
            <a:pPr marL="685800" lvl="1" indent="-228600" defTabSz="914400">
              <a:lnSpc>
                <a:spcPct val="150000"/>
              </a:lnSpc>
              <a:spcBef>
                <a:spcPts val="500"/>
              </a:spcBef>
              <a:buClr>
                <a:srgbClr val="0071BC"/>
              </a:buClr>
              <a:buSzPct val="100000"/>
              <a:buFont typeface="Wingdings" panose="05000000000000000000" pitchFamily="2" charset="2"/>
              <a:buChar char="Ø"/>
            </a:pPr>
            <a:r>
              <a:rPr lang="en-US" altLang="zh-CN" sz="2400" dirty="0" err="1">
                <a:latin typeface="微软雅黑" panose="020B0503020204020204" pitchFamily="34" charset="-122"/>
                <a:ea typeface="微软雅黑" panose="020B0503020204020204" pitchFamily="34" charset="-122"/>
              </a:rPr>
              <a:t>whoami</a:t>
            </a:r>
            <a:r>
              <a:rPr lang="en-US" altLang="zh-CN" sz="2400" dirty="0">
                <a:latin typeface="微软雅黑" panose="020B0503020204020204" pitchFamily="34" charset="-122"/>
                <a:ea typeface="微软雅黑" panose="020B0503020204020204" pitchFamily="34" charset="-122"/>
              </a:rPr>
              <a:t>    </a:t>
            </a:r>
          </a:p>
          <a:p>
            <a:pPr marL="685800" lvl="1" indent="-228600" defTabSz="914400">
              <a:lnSpc>
                <a:spcPct val="150000"/>
              </a:lnSpc>
              <a:spcBef>
                <a:spcPts val="500"/>
              </a:spcBef>
              <a:buClr>
                <a:srgbClr val="0071BC"/>
              </a:buClr>
              <a:buSzPct val="100000"/>
              <a:buFont typeface="Wingdings" panose="05000000000000000000" pitchFamily="2" charset="2"/>
              <a:buChar char="Ø"/>
            </a:pPr>
            <a:r>
              <a:rPr lang="en-US" altLang="zh-CN" sz="2400" dirty="0" err="1">
                <a:latin typeface="微软雅黑" panose="020B0503020204020204" pitchFamily="34" charset="-122"/>
                <a:ea typeface="微软雅黑" panose="020B0503020204020204" pitchFamily="34" charset="-122"/>
              </a:rPr>
              <a:t>whatis</a:t>
            </a:r>
            <a:r>
              <a:rPr lang="en-US" altLang="zh-CN" sz="2400" dirty="0">
                <a:latin typeface="微软雅黑" panose="020B0503020204020204" pitchFamily="34" charset="-122"/>
                <a:ea typeface="微软雅黑" panose="020B0503020204020204" pitchFamily="34" charset="-122"/>
              </a:rPr>
              <a:t>    </a:t>
            </a:r>
          </a:p>
          <a:p>
            <a:pPr marL="685800" lvl="1" indent="-228600" defTabSz="914400">
              <a:lnSpc>
                <a:spcPct val="150000"/>
              </a:lnSpc>
              <a:spcBef>
                <a:spcPts val="500"/>
              </a:spcBef>
              <a:buClr>
                <a:srgbClr val="0071BC"/>
              </a:buClr>
              <a:buSzPct val="1000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last</a:t>
            </a:r>
            <a:endParaRPr lang="zh-CN" altLang="en-US" sz="2400" dirty="0">
              <a:latin typeface="微软雅黑" panose="020B0503020204020204" pitchFamily="34" charset="-122"/>
              <a:ea typeface="微软雅黑" panose="020B0503020204020204" pitchFamily="34" charset="-122"/>
            </a:endParaRPr>
          </a:p>
        </p:txBody>
      </p:sp>
      <p:grpSp>
        <p:nvGrpSpPr>
          <p:cNvPr id="6" name="组合 15"/>
          <p:cNvGrpSpPr/>
          <p:nvPr/>
        </p:nvGrpSpPr>
        <p:grpSpPr>
          <a:xfrm>
            <a:off x="6374180" y="1447645"/>
            <a:ext cx="5347761" cy="4811059"/>
            <a:chOff x="6527206" y="1460976"/>
            <a:chExt cx="5347065" cy="4812173"/>
          </a:xfrm>
        </p:grpSpPr>
        <p:pic>
          <p:nvPicPr>
            <p:cNvPr id="7" name="图片 6"/>
            <p:cNvPicPr>
              <a:picLocks noChangeAspect="1"/>
            </p:cNvPicPr>
            <p:nvPr/>
          </p:nvPicPr>
          <p:blipFill>
            <a:blip r:embed="rId5" cstate="print"/>
            <a:stretch>
              <a:fillRect/>
            </a:stretch>
          </p:blipFill>
          <p:spPr>
            <a:xfrm>
              <a:off x="6527206" y="1460976"/>
              <a:ext cx="1694748" cy="2109225"/>
            </a:xfrm>
            <a:prstGeom prst="rect">
              <a:avLst/>
            </a:prstGeom>
          </p:spPr>
        </p:pic>
        <p:pic>
          <p:nvPicPr>
            <p:cNvPr id="8" name="图片 7"/>
            <p:cNvPicPr>
              <a:picLocks noChangeAspect="1"/>
            </p:cNvPicPr>
            <p:nvPr/>
          </p:nvPicPr>
          <p:blipFill>
            <a:blip r:embed="rId6" cstate="print"/>
            <a:stretch>
              <a:fillRect/>
            </a:stretch>
          </p:blipFill>
          <p:spPr>
            <a:xfrm>
              <a:off x="8201497" y="1484641"/>
              <a:ext cx="1853301" cy="1401215"/>
            </a:xfrm>
            <a:prstGeom prst="rect">
              <a:avLst/>
            </a:prstGeom>
          </p:spPr>
        </p:pic>
        <p:pic>
          <p:nvPicPr>
            <p:cNvPr id="9" name="图片 8"/>
            <p:cNvPicPr>
              <a:picLocks noChangeAspect="1"/>
            </p:cNvPicPr>
            <p:nvPr/>
          </p:nvPicPr>
          <p:blipFill>
            <a:blip r:embed="rId7" cstate="print"/>
            <a:stretch>
              <a:fillRect/>
            </a:stretch>
          </p:blipFill>
          <p:spPr>
            <a:xfrm>
              <a:off x="6527206" y="3564207"/>
              <a:ext cx="1694748" cy="2695946"/>
            </a:xfrm>
            <a:prstGeom prst="rect">
              <a:avLst/>
            </a:prstGeom>
          </p:spPr>
        </p:pic>
        <p:pic>
          <p:nvPicPr>
            <p:cNvPr id="10" name="图片 9"/>
            <p:cNvPicPr>
              <a:picLocks noChangeAspect="1"/>
            </p:cNvPicPr>
            <p:nvPr/>
          </p:nvPicPr>
          <p:blipFill>
            <a:blip r:embed="rId8" cstate="print"/>
            <a:stretch>
              <a:fillRect/>
            </a:stretch>
          </p:blipFill>
          <p:spPr>
            <a:xfrm>
              <a:off x="8221953" y="2885857"/>
              <a:ext cx="1832845" cy="3387292"/>
            </a:xfrm>
            <a:prstGeom prst="rect">
              <a:avLst/>
            </a:prstGeom>
          </p:spPr>
        </p:pic>
        <p:pic>
          <p:nvPicPr>
            <p:cNvPr id="11" name="图片 10"/>
            <p:cNvPicPr>
              <a:picLocks noChangeAspect="1"/>
            </p:cNvPicPr>
            <p:nvPr/>
          </p:nvPicPr>
          <p:blipFill>
            <a:blip r:embed="rId9" cstate="print"/>
            <a:stretch>
              <a:fillRect/>
            </a:stretch>
          </p:blipFill>
          <p:spPr>
            <a:xfrm>
              <a:off x="10054798" y="1484640"/>
              <a:ext cx="1819472" cy="771897"/>
            </a:xfrm>
            <a:prstGeom prst="rect">
              <a:avLst/>
            </a:prstGeom>
          </p:spPr>
        </p:pic>
        <p:pic>
          <p:nvPicPr>
            <p:cNvPr id="12" name="图片 11"/>
            <p:cNvPicPr>
              <a:picLocks noChangeAspect="1"/>
            </p:cNvPicPr>
            <p:nvPr/>
          </p:nvPicPr>
          <p:blipFill>
            <a:blip r:embed="rId10" cstate="print"/>
            <a:stretch>
              <a:fillRect/>
            </a:stretch>
          </p:blipFill>
          <p:spPr>
            <a:xfrm>
              <a:off x="10035028" y="2254576"/>
              <a:ext cx="1839242" cy="881721"/>
            </a:xfrm>
            <a:prstGeom prst="rect">
              <a:avLst/>
            </a:prstGeom>
          </p:spPr>
        </p:pic>
        <p:pic>
          <p:nvPicPr>
            <p:cNvPr id="13" name="图片 12"/>
            <p:cNvPicPr>
              <a:picLocks noChangeAspect="1"/>
            </p:cNvPicPr>
            <p:nvPr/>
          </p:nvPicPr>
          <p:blipFill>
            <a:blip r:embed="rId11" cstate="print"/>
            <a:stretch>
              <a:fillRect/>
            </a:stretch>
          </p:blipFill>
          <p:spPr>
            <a:xfrm>
              <a:off x="10035028" y="3136297"/>
              <a:ext cx="1839242" cy="690346"/>
            </a:xfrm>
            <a:prstGeom prst="rect">
              <a:avLst/>
            </a:prstGeom>
          </p:spPr>
        </p:pic>
        <p:pic>
          <p:nvPicPr>
            <p:cNvPr id="14" name="图片 13"/>
            <p:cNvPicPr>
              <a:picLocks noChangeAspect="1"/>
            </p:cNvPicPr>
            <p:nvPr/>
          </p:nvPicPr>
          <p:blipFill>
            <a:blip r:embed="rId12" cstate="print"/>
            <a:stretch>
              <a:fillRect/>
            </a:stretch>
          </p:blipFill>
          <p:spPr>
            <a:xfrm>
              <a:off x="10057029" y="3800220"/>
              <a:ext cx="1817242" cy="1218548"/>
            </a:xfrm>
            <a:prstGeom prst="rect">
              <a:avLst/>
            </a:prstGeom>
          </p:spPr>
        </p:pic>
        <p:pic>
          <p:nvPicPr>
            <p:cNvPr id="15" name="图片 14"/>
            <p:cNvPicPr>
              <a:picLocks noChangeAspect="1"/>
            </p:cNvPicPr>
            <p:nvPr/>
          </p:nvPicPr>
          <p:blipFill>
            <a:blip r:embed="rId13" cstate="print"/>
            <a:stretch>
              <a:fillRect/>
            </a:stretch>
          </p:blipFill>
          <p:spPr>
            <a:xfrm>
              <a:off x="10063410" y="5018768"/>
              <a:ext cx="1810860" cy="1254381"/>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本节目标</a:t>
            </a:r>
          </a:p>
        </p:txBody>
      </p:sp>
      <p:sp>
        <p:nvSpPr>
          <p:cNvPr id="4" name="内容占位符 3"/>
          <p:cNvSpPr>
            <a:spLocks noGrp="1"/>
          </p:cNvSpPr>
          <p:nvPr>
            <p:ph idx="1"/>
          </p:nvPr>
        </p:nvSpPr>
        <p:spPr>
          <a:xfrm>
            <a:off x="812800" y="2138891"/>
            <a:ext cx="10515600" cy="4351338"/>
          </a:xfrm>
          <a:prstGeom prst="rect">
            <a:avLst/>
          </a:prstGeom>
        </p:spPr>
        <p:txBody>
          <a:bodyPr>
            <a:normAutofit/>
          </a:bodyPr>
          <a:lstStyle/>
          <a:p>
            <a:pPr lvl="1">
              <a:lnSpc>
                <a:spcPct val="150000"/>
              </a:lnSpc>
              <a:spcBef>
                <a:spcPts val="0"/>
              </a:spcBef>
            </a:pPr>
            <a:r>
              <a:rPr lang="en-US" altLang="zh-CN" sz="2000" dirty="0">
                <a:sym typeface="+mn-ea"/>
              </a:rPr>
              <a:t>Linux</a:t>
            </a:r>
            <a:r>
              <a:rPr lang="zh-CN" altLang="en-US" sz="2000" dirty="0">
                <a:sym typeface="+mn-ea"/>
              </a:rPr>
              <a:t>起源与发展</a:t>
            </a:r>
            <a:endParaRPr lang="zh-CN" altLang="en-US" sz="2000" dirty="0">
              <a:latin typeface="微软雅黑" panose="020B0503020204020204" pitchFamily="34" charset="-122"/>
              <a:ea typeface="微软雅黑" panose="020B0503020204020204" pitchFamily="34" charset="-122"/>
              <a:sym typeface="+mn-ea"/>
            </a:endParaRPr>
          </a:p>
          <a:p>
            <a:pPr lvl="1">
              <a:lnSpc>
                <a:spcPct val="150000"/>
              </a:lnSpc>
              <a:spcBef>
                <a:spcPts val="0"/>
              </a:spcBef>
            </a:pPr>
            <a:r>
              <a:rPr lang="en-US" altLang="zh-CN" sz="2000" dirty="0">
                <a:latin typeface="微软雅黑" panose="020B0503020204020204" pitchFamily="34" charset="-122"/>
                <a:ea typeface="微软雅黑" panose="020B0503020204020204" pitchFamily="34" charset="-122"/>
                <a:sym typeface="+mn-ea"/>
              </a:rPr>
              <a:t>Linux</a:t>
            </a:r>
            <a:r>
              <a:rPr lang="zh-CN" altLang="en-US" sz="2000" dirty="0">
                <a:sym typeface="+mn-ea"/>
              </a:rPr>
              <a:t>常用版本及安装</a:t>
            </a:r>
            <a:endParaRPr lang="en-US" altLang="zh-CN" sz="2000" dirty="0">
              <a:sym typeface="+mn-ea"/>
            </a:endParaRPr>
          </a:p>
        </p:txBody>
      </p:sp>
      <p:grpSp>
        <p:nvGrpSpPr>
          <p:cNvPr id="5" name="组合 7"/>
          <p:cNvGrpSpPr/>
          <p:nvPr/>
        </p:nvGrpSpPr>
        <p:grpSpPr>
          <a:xfrm>
            <a:off x="911525" y="1525427"/>
            <a:ext cx="3859233" cy="646331"/>
            <a:chOff x="5595544" y="1629794"/>
            <a:chExt cx="3858731" cy="646481"/>
          </a:xfrm>
        </p:grpSpPr>
        <p:sp>
          <p:nvSpPr>
            <p:cNvPr id="6" name="流程图: 可选过程 5"/>
            <p:cNvSpPr/>
            <p:nvPr/>
          </p:nvSpPr>
          <p:spPr>
            <a:xfrm flipV="1">
              <a:off x="6023206" y="2184525"/>
              <a:ext cx="3240000" cy="4571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十边形 1"/>
            <p:cNvSpPr/>
            <p:nvPr/>
          </p:nvSpPr>
          <p:spPr>
            <a:xfrm>
              <a:off x="5595544" y="1684609"/>
              <a:ext cx="648000" cy="576000"/>
            </a:xfrm>
            <a:prstGeom prst="dec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t>1</a:t>
              </a:r>
              <a:endParaRPr lang="zh-CN" altLang="en-US" sz="2400" b="1" dirty="0"/>
            </a:p>
          </p:txBody>
        </p:sp>
        <p:sp>
          <p:nvSpPr>
            <p:cNvPr id="7" name="矩形 6"/>
            <p:cNvSpPr/>
            <p:nvPr/>
          </p:nvSpPr>
          <p:spPr>
            <a:xfrm>
              <a:off x="6278819" y="1629794"/>
              <a:ext cx="3175456" cy="646481"/>
            </a:xfrm>
            <a:prstGeom prst="rect">
              <a:avLst/>
            </a:prstGeom>
          </p:spPr>
          <p:txBody>
            <a:bodyPr wrap="none">
              <a:spAutoFit/>
            </a:bodyPr>
            <a:lstStyle/>
            <a:p>
              <a:pPr lvl="0">
                <a:lnSpc>
                  <a:spcPct val="150000"/>
                </a:lnSpc>
              </a:pPr>
              <a:r>
                <a:rPr lang="zh-CN" altLang="en-US" sz="2400" b="1" dirty="0">
                  <a:latin typeface="微软雅黑" panose="020B0503020204020204" pitchFamily="34" charset="-122"/>
                  <a:ea typeface="微软雅黑" panose="020B0503020204020204" pitchFamily="34" charset="-122"/>
                  <a:sym typeface="+mn-ea"/>
                </a:rPr>
                <a:t>认识</a:t>
              </a:r>
              <a:r>
                <a:rPr lang="en-US" altLang="zh-CN" sz="2400" b="1" dirty="0">
                  <a:latin typeface="微软雅黑" panose="020B0503020204020204" pitchFamily="34" charset="-122"/>
                  <a:ea typeface="微软雅黑" panose="020B0503020204020204" pitchFamily="34" charset="-122"/>
                  <a:sym typeface="+mn-ea"/>
                </a:rPr>
                <a:t>Linux</a:t>
              </a:r>
              <a:r>
                <a:rPr lang="zh-CN" altLang="en-US" sz="2400" b="1" dirty="0">
                  <a:latin typeface="微软雅黑" panose="020B0503020204020204" pitchFamily="34" charset="-122"/>
                  <a:ea typeface="微软雅黑" panose="020B0503020204020204" pitchFamily="34" charset="-122"/>
                  <a:sym typeface="+mn-ea"/>
                </a:rPr>
                <a:t>及常用版本</a:t>
              </a:r>
              <a:endParaRPr lang="en-US" altLang="zh-CN" sz="2400" b="1" dirty="0">
                <a:latin typeface="微软雅黑" panose="020B0503020204020204" pitchFamily="34" charset="-122"/>
                <a:ea typeface="微软雅黑" panose="020B0503020204020204" pitchFamily="34" charset="-122"/>
                <a:sym typeface="+mn-ea"/>
              </a:endParaRPr>
            </a:p>
          </p:txBody>
        </p:sp>
      </p:grpSp>
      <p:grpSp>
        <p:nvGrpSpPr>
          <p:cNvPr id="8" name="组合 16"/>
          <p:cNvGrpSpPr/>
          <p:nvPr/>
        </p:nvGrpSpPr>
        <p:grpSpPr>
          <a:xfrm>
            <a:off x="6066539" y="1580231"/>
            <a:ext cx="6707699" cy="2666746"/>
            <a:chOff x="5683327" y="2672116"/>
            <a:chExt cx="6706826" cy="2667364"/>
          </a:xfrm>
        </p:grpSpPr>
        <p:sp>
          <p:nvSpPr>
            <p:cNvPr id="12" name="矩形 11"/>
            <p:cNvSpPr/>
            <p:nvPr/>
          </p:nvSpPr>
          <p:spPr>
            <a:xfrm>
              <a:off x="6297328" y="3400039"/>
              <a:ext cx="6092825" cy="1939441"/>
            </a:xfrm>
            <a:prstGeom prst="rect">
              <a:avLst/>
            </a:prstGeom>
          </p:spPr>
          <p:txBody>
            <a:bodyPr>
              <a:spAutoFit/>
            </a:bodyPr>
            <a:lstStyle/>
            <a:p>
              <a:pPr marL="685800" lvl="1" indent="-228600" defTabSz="914400">
                <a:lnSpc>
                  <a:spcPct val="150000"/>
                </a:lnSpc>
                <a:buSzPct val="100000"/>
                <a:buBlip>
                  <a:blip r:embed="rId2"/>
                </a:buBlip>
              </a:pPr>
              <a:r>
                <a:rPr lang="en-US" altLang="zh-CN" sz="2000" dirty="0">
                  <a:solidFill>
                    <a:prstClr val="black"/>
                  </a:solidFill>
                  <a:latin typeface="微软雅黑" panose="020B0503020204020204" pitchFamily="34" charset="-122"/>
                  <a:ea typeface="微软雅黑" panose="020B0503020204020204" pitchFamily="34" charset="-122"/>
                  <a:sym typeface="+mn-ea"/>
                </a:rPr>
                <a:t>Linux</a:t>
              </a:r>
              <a:r>
                <a:rPr lang="zh-CN" altLang="en-US" sz="2000" dirty="0">
                  <a:solidFill>
                    <a:prstClr val="black"/>
                  </a:solidFill>
                  <a:latin typeface="微软雅黑" panose="020B0503020204020204" pitchFamily="34" charset="-122"/>
                  <a:ea typeface="微软雅黑" panose="020B0503020204020204" pitchFamily="34" charset="-122"/>
                  <a:sym typeface="+mn-ea"/>
                </a:rPr>
                <a:t>网络配置</a:t>
              </a:r>
              <a:endParaRPr lang="en-US" altLang="zh-CN" sz="2000" dirty="0">
                <a:solidFill>
                  <a:prstClr val="black"/>
                </a:solidFill>
                <a:latin typeface="微软雅黑" panose="020B0503020204020204" pitchFamily="34" charset="-122"/>
                <a:ea typeface="微软雅黑" panose="020B0503020204020204" pitchFamily="34" charset="-122"/>
                <a:sym typeface="+mn-ea"/>
              </a:endParaRPr>
            </a:p>
            <a:p>
              <a:pPr marL="685800" lvl="1" indent="-228600" defTabSz="914400">
                <a:lnSpc>
                  <a:spcPct val="150000"/>
                </a:lnSpc>
                <a:buSzPct val="100000"/>
                <a:buBlip>
                  <a:blip r:embed="rId2"/>
                </a:buBlip>
              </a:pPr>
              <a:r>
                <a:rPr lang="en-US" altLang="zh-CN" sz="2000" dirty="0">
                  <a:solidFill>
                    <a:prstClr val="black"/>
                  </a:solidFill>
                  <a:latin typeface="微软雅黑" panose="020B0503020204020204" pitchFamily="34" charset="-122"/>
                  <a:ea typeface="微软雅黑" panose="020B0503020204020204" pitchFamily="34" charset="-122"/>
                  <a:sym typeface="+mn-ea"/>
                </a:rPr>
                <a:t>Linux</a:t>
              </a:r>
              <a:r>
                <a:rPr lang="zh-CN" altLang="en-US" sz="2000" dirty="0">
                  <a:solidFill>
                    <a:prstClr val="black"/>
                  </a:solidFill>
                  <a:latin typeface="微软雅黑" panose="020B0503020204020204" pitchFamily="34" charset="-122"/>
                  <a:ea typeface="微软雅黑" panose="020B0503020204020204" pitchFamily="34" charset="-122"/>
                  <a:sym typeface="+mn-ea"/>
                </a:rPr>
                <a:t>常用命令</a:t>
              </a:r>
              <a:endParaRPr lang="en-US" altLang="zh-CN" sz="2000" dirty="0">
                <a:solidFill>
                  <a:prstClr val="black"/>
                </a:solidFill>
                <a:latin typeface="微软雅黑" panose="020B0503020204020204" pitchFamily="34" charset="-122"/>
                <a:ea typeface="微软雅黑" panose="020B0503020204020204" pitchFamily="34" charset="-122"/>
                <a:sym typeface="+mn-ea"/>
              </a:endParaRPr>
            </a:p>
            <a:p>
              <a:pPr marL="685800" lvl="1" indent="-228600" defTabSz="914400">
                <a:lnSpc>
                  <a:spcPct val="150000"/>
                </a:lnSpc>
                <a:buSzPct val="100000"/>
                <a:buBlip>
                  <a:blip r:embed="rId2"/>
                </a:buBlip>
              </a:pPr>
              <a:r>
                <a:rPr lang="en-US" altLang="zh-CN" sz="2000" dirty="0">
                  <a:solidFill>
                    <a:prstClr val="black"/>
                  </a:solidFill>
                  <a:latin typeface="微软雅黑" panose="020B0503020204020204" pitchFamily="34" charset="-122"/>
                  <a:ea typeface="微软雅黑" panose="020B0503020204020204" pitchFamily="34" charset="-122"/>
                  <a:sym typeface="+mn-ea"/>
                </a:rPr>
                <a:t>Linux</a:t>
              </a:r>
              <a:r>
                <a:rPr lang="zh-CN" altLang="en-US" sz="2000" dirty="0">
                  <a:solidFill>
                    <a:prstClr val="black"/>
                  </a:solidFill>
                  <a:latin typeface="微软雅黑" panose="020B0503020204020204" pitchFamily="34" charset="-122"/>
                  <a:ea typeface="微软雅黑" panose="020B0503020204020204" pitchFamily="34" charset="-122"/>
                  <a:sym typeface="+mn-ea"/>
                </a:rPr>
                <a:t>文件管理</a:t>
              </a:r>
              <a:endParaRPr lang="en-US" altLang="zh-CN" sz="2000" dirty="0">
                <a:solidFill>
                  <a:prstClr val="black"/>
                </a:solidFill>
                <a:latin typeface="微软雅黑" panose="020B0503020204020204" pitchFamily="34" charset="-122"/>
                <a:ea typeface="微软雅黑" panose="020B0503020204020204" pitchFamily="34" charset="-122"/>
                <a:sym typeface="+mn-ea"/>
              </a:endParaRPr>
            </a:p>
            <a:p>
              <a:pPr marL="685800" lvl="1" indent="-228600" defTabSz="914400">
                <a:lnSpc>
                  <a:spcPct val="150000"/>
                </a:lnSpc>
                <a:buSzPct val="100000"/>
                <a:buBlip>
                  <a:blip r:embed="rId2"/>
                </a:buBlip>
              </a:pPr>
              <a:r>
                <a:rPr lang="en-US" altLang="zh-CN" sz="2000" dirty="0">
                  <a:solidFill>
                    <a:prstClr val="black"/>
                  </a:solidFill>
                  <a:latin typeface="微软雅黑" panose="020B0503020204020204" pitchFamily="34" charset="-122"/>
                  <a:ea typeface="微软雅黑" panose="020B0503020204020204" pitchFamily="34" charset="-122"/>
                  <a:sym typeface="+mn-ea"/>
                </a:rPr>
                <a:t>Linux</a:t>
              </a:r>
              <a:r>
                <a:rPr lang="zh-CN" altLang="en-US" sz="2000" dirty="0">
                  <a:solidFill>
                    <a:prstClr val="black"/>
                  </a:solidFill>
                  <a:latin typeface="微软雅黑" panose="020B0503020204020204" pitchFamily="34" charset="-122"/>
                  <a:ea typeface="微软雅黑" panose="020B0503020204020204" pitchFamily="34" charset="-122"/>
                  <a:sym typeface="+mn-ea"/>
                </a:rPr>
                <a:t>用户管理</a:t>
              </a:r>
              <a:endParaRPr lang="zh-CN" altLang="en-US" sz="2400" dirty="0">
                <a:solidFill>
                  <a:prstClr val="black"/>
                </a:solidFill>
                <a:latin typeface="微软雅黑" panose="020B0503020204020204" pitchFamily="34" charset="-122"/>
                <a:ea typeface="微软雅黑" panose="020B0503020204020204" pitchFamily="34" charset="-122"/>
                <a:sym typeface="+mn-ea"/>
              </a:endParaRPr>
            </a:p>
          </p:txBody>
        </p:sp>
        <p:grpSp>
          <p:nvGrpSpPr>
            <p:cNvPr id="9" name="组合 12"/>
            <p:cNvGrpSpPr/>
            <p:nvPr/>
          </p:nvGrpSpPr>
          <p:grpSpPr>
            <a:xfrm>
              <a:off x="5683327" y="2672116"/>
              <a:ext cx="3667662" cy="646481"/>
              <a:chOff x="5595544" y="1629794"/>
              <a:chExt cx="3667662" cy="646481"/>
            </a:xfrm>
          </p:grpSpPr>
          <p:sp>
            <p:nvSpPr>
              <p:cNvPr id="14" name="流程图: 可选过程 13"/>
              <p:cNvSpPr/>
              <p:nvPr/>
            </p:nvSpPr>
            <p:spPr>
              <a:xfrm flipV="1">
                <a:off x="6023206" y="2184525"/>
                <a:ext cx="3240000" cy="4571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十边形 14"/>
              <p:cNvSpPr/>
              <p:nvPr/>
            </p:nvSpPr>
            <p:spPr>
              <a:xfrm>
                <a:off x="5595544" y="1684609"/>
                <a:ext cx="648000" cy="576000"/>
              </a:xfrm>
              <a:prstGeom prst="dec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t>2</a:t>
                </a:r>
                <a:endParaRPr lang="zh-CN" altLang="en-US" sz="2400" b="1" dirty="0"/>
              </a:p>
            </p:txBody>
          </p:sp>
          <p:sp>
            <p:nvSpPr>
              <p:cNvPr id="16" name="矩形 15"/>
              <p:cNvSpPr/>
              <p:nvPr/>
            </p:nvSpPr>
            <p:spPr>
              <a:xfrm>
                <a:off x="6278819" y="1629794"/>
                <a:ext cx="2867720" cy="646481"/>
              </a:xfrm>
              <a:prstGeom prst="rect">
                <a:avLst/>
              </a:prstGeom>
            </p:spPr>
            <p:txBody>
              <a:bodyPr wrap="none">
                <a:spAutoFit/>
              </a:bodyPr>
              <a:lstStyle/>
              <a:p>
                <a:pPr lvl="0">
                  <a:lnSpc>
                    <a:spcPct val="150000"/>
                  </a:lnSpc>
                </a:pPr>
                <a:r>
                  <a:rPr lang="en-US" altLang="zh-CN" sz="2400" b="1" dirty="0">
                    <a:latin typeface="微软雅黑" panose="020B0503020204020204" pitchFamily="34" charset="-122"/>
                    <a:ea typeface="微软雅黑" panose="020B0503020204020204" pitchFamily="34" charset="-122"/>
                    <a:sym typeface="+mn-ea"/>
                  </a:rPr>
                  <a:t>Linux</a:t>
                </a:r>
                <a:r>
                  <a:rPr lang="zh-CN" altLang="en-US" sz="2400" b="1" dirty="0">
                    <a:latin typeface="微软雅黑" panose="020B0503020204020204" pitchFamily="34" charset="-122"/>
                    <a:ea typeface="微软雅黑" panose="020B0503020204020204" pitchFamily="34" charset="-122"/>
                    <a:sym typeface="+mn-ea"/>
                  </a:rPr>
                  <a:t>基本环境配置</a:t>
                </a:r>
              </a:p>
            </p:txBody>
          </p:sp>
        </p:grpSp>
      </p:grpSp>
      <p:grpSp>
        <p:nvGrpSpPr>
          <p:cNvPr id="10" name="组合 17"/>
          <p:cNvGrpSpPr/>
          <p:nvPr/>
        </p:nvGrpSpPr>
        <p:grpSpPr>
          <a:xfrm>
            <a:off x="2309436" y="3767115"/>
            <a:ext cx="3668139" cy="646331"/>
            <a:chOff x="5595544" y="1629794"/>
            <a:chExt cx="3667662" cy="646481"/>
          </a:xfrm>
        </p:grpSpPr>
        <p:sp>
          <p:nvSpPr>
            <p:cNvPr id="19" name="流程图: 可选过程 18"/>
            <p:cNvSpPr/>
            <p:nvPr/>
          </p:nvSpPr>
          <p:spPr>
            <a:xfrm flipV="1">
              <a:off x="6023206" y="2184525"/>
              <a:ext cx="3240000" cy="4571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十边形 19"/>
            <p:cNvSpPr/>
            <p:nvPr/>
          </p:nvSpPr>
          <p:spPr>
            <a:xfrm>
              <a:off x="5595544" y="1684609"/>
              <a:ext cx="648000" cy="576000"/>
            </a:xfrm>
            <a:prstGeom prst="dec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t>3</a:t>
              </a:r>
              <a:endParaRPr lang="zh-CN" altLang="en-US" sz="2400" b="1" dirty="0"/>
            </a:p>
          </p:txBody>
        </p:sp>
        <p:sp>
          <p:nvSpPr>
            <p:cNvPr id="21" name="矩形 20"/>
            <p:cNvSpPr/>
            <p:nvPr/>
          </p:nvSpPr>
          <p:spPr>
            <a:xfrm>
              <a:off x="6278819" y="1629794"/>
              <a:ext cx="2954271" cy="646481"/>
            </a:xfrm>
            <a:prstGeom prst="rect">
              <a:avLst/>
            </a:prstGeom>
          </p:spPr>
          <p:txBody>
            <a:bodyPr wrap="none">
              <a:spAutoFit/>
            </a:bodyPr>
            <a:lstStyle/>
            <a:p>
              <a:pPr lvl="0">
                <a:lnSpc>
                  <a:spcPct val="150000"/>
                </a:lnSpc>
              </a:pPr>
              <a:r>
                <a:rPr lang="zh-CN" altLang="en-US" sz="2400" b="1" dirty="0">
                  <a:latin typeface="微软雅黑" panose="020B0503020204020204" pitchFamily="34" charset="-122"/>
                  <a:ea typeface="微软雅黑" panose="020B0503020204020204" pitchFamily="34" charset="-122"/>
                  <a:sym typeface="+mn-ea"/>
                </a:rPr>
                <a:t>常用工具命令的使用</a:t>
              </a:r>
              <a:endParaRPr lang="en-US" altLang="zh-CN" sz="2400" b="1" dirty="0">
                <a:latin typeface="微软雅黑" panose="020B0503020204020204" pitchFamily="34" charset="-122"/>
                <a:ea typeface="微软雅黑" panose="020B0503020204020204" pitchFamily="34" charset="-122"/>
                <a:sym typeface="+mn-ea"/>
              </a:endParaRPr>
            </a:p>
          </p:txBody>
        </p:sp>
      </p:grpSp>
      <p:sp>
        <p:nvSpPr>
          <p:cNvPr id="22" name="内容占位符 3"/>
          <p:cNvSpPr txBox="1"/>
          <p:nvPr/>
        </p:nvSpPr>
        <p:spPr>
          <a:xfrm>
            <a:off x="2567540" y="4551302"/>
            <a:ext cx="5202483" cy="1079750"/>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SzPct val="80000"/>
              <a:buFontTx/>
              <a:buBlip>
                <a:blip r:embed="rId3"/>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2"/>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pPr>
            <a:r>
              <a:rPr lang="zh-CN" altLang="en-US" sz="2000" dirty="0">
                <a:sym typeface="+mn-ea"/>
              </a:rPr>
              <a:t>帮助命令</a:t>
            </a:r>
            <a:r>
              <a:rPr lang="en-US" altLang="zh-CN" sz="2000" dirty="0">
                <a:sym typeface="+mn-ea"/>
              </a:rPr>
              <a:t>man</a:t>
            </a:r>
            <a:endParaRPr lang="zh-CN" altLang="en-US" sz="2000" dirty="0">
              <a:sym typeface="+mn-ea"/>
            </a:endParaRPr>
          </a:p>
          <a:p>
            <a:pPr lvl="1">
              <a:lnSpc>
                <a:spcPct val="150000"/>
              </a:lnSpc>
              <a:spcBef>
                <a:spcPts val="0"/>
              </a:spcBef>
            </a:pPr>
            <a:r>
              <a:rPr lang="zh-CN" altLang="en-US" sz="2000" dirty="0">
                <a:sym typeface="+mn-ea"/>
              </a:rPr>
              <a:t>文本编辑器</a:t>
            </a:r>
            <a:r>
              <a:rPr lang="en-US" altLang="zh-CN" sz="2000" dirty="0">
                <a:sym typeface="+mn-ea"/>
              </a:rPr>
              <a:t>vi/vim</a:t>
            </a:r>
          </a:p>
          <a:p>
            <a:pPr lvl="1">
              <a:lnSpc>
                <a:spcPct val="150000"/>
              </a:lnSpc>
              <a:spcBef>
                <a:spcPts val="0"/>
              </a:spcBef>
            </a:pPr>
            <a:r>
              <a:rPr lang="zh-CN" altLang="en-US" sz="2000" dirty="0">
                <a:sym typeface="+mn-ea"/>
              </a:rPr>
              <a:t>文件检索</a:t>
            </a:r>
            <a:r>
              <a:rPr lang="en-US" altLang="zh-CN" sz="2000" dirty="0">
                <a:sym typeface="+mn-ea"/>
              </a:rPr>
              <a:t>find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基本命令（一）：</a:t>
            </a:r>
            <a:r>
              <a:rPr lang="en-US" altLang="zh-CN" dirty="0"/>
              <a:t>ls</a:t>
            </a:r>
            <a:r>
              <a:rPr lang="zh-CN" altLang="en-US" dirty="0"/>
              <a:t>、</a:t>
            </a:r>
            <a:r>
              <a:rPr lang="en-US" altLang="zh-CN" dirty="0"/>
              <a:t>cd</a:t>
            </a:r>
          </a:p>
        </p:txBody>
      </p:sp>
      <p:sp>
        <p:nvSpPr>
          <p:cNvPr id="2" name="内容占位符 1"/>
          <p:cNvSpPr>
            <a:spLocks noGrp="1"/>
          </p:cNvSpPr>
          <p:nvPr>
            <p:ph idx="1"/>
          </p:nvPr>
        </p:nvSpPr>
        <p:spPr>
          <a:prstGeom prst="rect">
            <a:avLst/>
          </a:prstGeom>
        </p:spPr>
        <p:txBody>
          <a:bodyPr>
            <a:normAutofit/>
          </a:body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ls</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list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ls [</a:t>
            </a:r>
            <a:r>
              <a:rPr lang="zh-CN" altLang="en-US" dirty="0">
                <a:latin typeface="华文中宋" panose="02010600040101010101" pitchFamily="2" charset="-122"/>
                <a:ea typeface="华文中宋" panose="02010600040101010101" pitchFamily="2" charset="-122"/>
              </a:rPr>
              <a:t>选项</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文件或目录</a:t>
            </a:r>
            <a:r>
              <a:rPr lang="en-US" altLang="zh-CN" dirty="0">
                <a:latin typeface="华文中宋" panose="02010600040101010101" pitchFamily="2" charset="-122"/>
                <a:ea typeface="华文中宋" panose="02010600040101010101" pitchFamily="2" charset="-122"/>
              </a:rPr>
              <a: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功能：列举目录文件</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选项：</a:t>
            </a:r>
            <a:r>
              <a:rPr lang="en-US" altLang="zh-CN" dirty="0">
                <a:latin typeface="华文中宋" panose="02010600040101010101" pitchFamily="2" charset="-122"/>
                <a:ea typeface="华文中宋" panose="02010600040101010101" pitchFamily="2" charset="-122"/>
              </a:rPr>
              <a:t>-a  -l  -d</a:t>
            </a:r>
          </a:p>
          <a:p>
            <a:pPr marL="0" indent="0">
              <a:buNone/>
            </a:pPr>
            <a:endParaRPr lang="zh-CN" altLang="en-US" dirty="0"/>
          </a:p>
        </p:txBody>
      </p:sp>
      <p:sp>
        <p:nvSpPr>
          <p:cNvPr id="4" name="内容占位符 1"/>
          <p:cNvSpPr txBox="1"/>
          <p:nvPr/>
        </p:nvSpPr>
        <p:spPr>
          <a:xfrm>
            <a:off x="490562" y="4148833"/>
            <a:ext cx="7179249" cy="2231483"/>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cd</a:t>
            </a:r>
            <a:r>
              <a:rPr lang="en-US" altLang="zh-CN" sz="2400" dirty="0">
                <a:latin typeface="华文中宋" panose="02010600040101010101" pitchFamily="2" charset="-122"/>
                <a:ea typeface="华文中宋" panose="02010600040101010101" pitchFamily="2" charset="-122"/>
              </a:rPr>
              <a:t>     </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change directory</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cd   [</a:t>
            </a:r>
            <a:r>
              <a:rPr lang="zh-CN" altLang="en-US" dirty="0">
                <a:latin typeface="华文中宋" panose="02010600040101010101" pitchFamily="2" charset="-122"/>
                <a:ea typeface="华文中宋" panose="02010600040101010101" pitchFamily="2" charset="-122"/>
              </a:rPr>
              <a:t>文件或目录</a:t>
            </a:r>
            <a:r>
              <a:rPr lang="en-US" altLang="zh-CN" dirty="0">
                <a:latin typeface="华文中宋" panose="02010600040101010101" pitchFamily="2" charset="-122"/>
                <a:ea typeface="华文中宋" panose="02010600040101010101" pitchFamily="2" charset="-122"/>
              </a:rPr>
              <a: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功能：切换工作目录</a:t>
            </a:r>
          </a:p>
        </p:txBody>
      </p:sp>
      <p:pic>
        <p:nvPicPr>
          <p:cNvPr id="5" name="图片 4"/>
          <p:cNvPicPr>
            <a:picLocks noChangeAspect="1"/>
          </p:cNvPicPr>
          <p:nvPr/>
        </p:nvPicPr>
        <p:blipFill>
          <a:blip r:embed="rId5" cstate="print"/>
          <a:stretch>
            <a:fillRect/>
          </a:stretch>
        </p:blipFill>
        <p:spPr>
          <a:xfrm>
            <a:off x="5591934" y="1668002"/>
            <a:ext cx="6384038" cy="1655617"/>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6" cstate="print"/>
          <a:stretch>
            <a:fillRect/>
          </a:stretch>
        </p:blipFill>
        <p:spPr>
          <a:xfrm>
            <a:off x="5591935" y="4436767"/>
            <a:ext cx="6317697" cy="139917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a:spLocks noGrp="1"/>
          </p:cNvSpPr>
          <p:nvPr>
            <p:ph type="title"/>
          </p:nvPr>
        </p:nvSpPr>
        <p:spPr/>
        <p:txBody>
          <a:bodyPr/>
          <a:lstStyle/>
          <a:p>
            <a:r>
              <a:rPr lang="zh-CN" altLang="en-US" dirty="0"/>
              <a:t>基本命令（二）：</a:t>
            </a:r>
            <a:r>
              <a:rPr lang="en-US" altLang="zh-CN" dirty="0" err="1"/>
              <a:t>pwd</a:t>
            </a:r>
            <a:r>
              <a:rPr lang="zh-CN" altLang="en-US" dirty="0"/>
              <a:t>、</a:t>
            </a:r>
            <a:r>
              <a:rPr lang="en-US" altLang="zh-CN" dirty="0"/>
              <a:t>clear</a:t>
            </a:r>
          </a:p>
        </p:txBody>
      </p:sp>
      <p:sp>
        <p:nvSpPr>
          <p:cNvPr id="9" name="内容占位符 1"/>
          <p:cNvSpPr>
            <a:spLocks noGrp="1"/>
          </p:cNvSpPr>
          <p:nvPr>
            <p:ph idx="1"/>
          </p:nvPr>
        </p:nvSpPr>
        <p:spPr>
          <a:xfrm>
            <a:off x="502640" y="1381008"/>
            <a:ext cx="10515600" cy="4351338"/>
          </a:xfrm>
          <a:prstGeom prst="rect">
            <a:avLst/>
          </a:prstGeom>
        </p:spPr>
        <p:txBody>
          <a:bodyPr>
            <a:normAutofit/>
          </a:body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err="1">
                <a:solidFill>
                  <a:srgbClr val="FF0000"/>
                </a:solidFill>
                <a:latin typeface="华文中宋" panose="02010600040101010101" pitchFamily="2" charset="-122"/>
                <a:ea typeface="华文中宋" panose="02010600040101010101" pitchFamily="2" charset="-122"/>
              </a:rPr>
              <a:t>pwd</a:t>
            </a:r>
            <a:endParaRPr lang="en-US" altLang="zh-CN" sz="2400" dirty="0">
              <a:solidFill>
                <a:srgbClr val="FF0000"/>
              </a:solidFill>
              <a:latin typeface="华文中宋" panose="02010600040101010101" pitchFamily="2" charset="-122"/>
              <a:ea typeface="华文中宋" panose="02010600040101010101" pitchFamily="2" charset="-122"/>
            </a:endParaRP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print work </a:t>
            </a:r>
            <a:r>
              <a:rPr lang="en-US" altLang="zh-CN" dirty="0" err="1">
                <a:latin typeface="华文中宋" panose="02010600040101010101" pitchFamily="2" charset="-122"/>
                <a:ea typeface="华文中宋" panose="02010600040101010101" pitchFamily="2" charset="-122"/>
              </a:rPr>
              <a:t>dirctory</a:t>
            </a:r>
            <a:endParaRPr lang="en-US" altLang="zh-CN" dirty="0">
              <a:latin typeface="华文中宋" panose="02010600040101010101" pitchFamily="2" charset="-122"/>
              <a:ea typeface="华文中宋" panose="02010600040101010101" pitchFamily="2" charset="-122"/>
            </a:endParaRP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err="1">
                <a:latin typeface="华文中宋" panose="02010600040101010101" pitchFamily="2" charset="-122"/>
                <a:ea typeface="华文中宋" panose="02010600040101010101" pitchFamily="2" charset="-122"/>
              </a:rPr>
              <a:t>pwd</a:t>
            </a:r>
            <a:endParaRPr lang="en-US" altLang="zh-CN" dirty="0">
              <a:latin typeface="华文中宋" panose="02010600040101010101" pitchFamily="2" charset="-122"/>
              <a:ea typeface="华文中宋" panose="02010600040101010101" pitchFamily="2" charset="-122"/>
            </a:endParaRP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功能：显示当前工作目录</a:t>
            </a:r>
          </a:p>
        </p:txBody>
      </p:sp>
      <p:sp>
        <p:nvSpPr>
          <p:cNvPr id="11" name="内容占位符 1"/>
          <p:cNvSpPr txBox="1"/>
          <p:nvPr/>
        </p:nvSpPr>
        <p:spPr>
          <a:xfrm>
            <a:off x="533469" y="3932883"/>
            <a:ext cx="7179249" cy="2231483"/>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clear</a:t>
            </a:r>
            <a:r>
              <a:rPr lang="en-US" altLang="zh-CN" sz="2400" dirty="0">
                <a:latin typeface="华文中宋" panose="02010600040101010101" pitchFamily="2" charset="-122"/>
                <a:ea typeface="华文中宋" panose="02010600040101010101" pitchFamily="2" charset="-122"/>
              </a:rPr>
              <a:t>    </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clear </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clear</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功能：清屏</a:t>
            </a:r>
          </a:p>
        </p:txBody>
      </p:sp>
      <p:pic>
        <p:nvPicPr>
          <p:cNvPr id="15" name="图片 14"/>
          <p:cNvPicPr>
            <a:picLocks noChangeAspect="1"/>
          </p:cNvPicPr>
          <p:nvPr/>
        </p:nvPicPr>
        <p:blipFill>
          <a:blip r:embed="rId5" cstate="print"/>
          <a:stretch>
            <a:fillRect/>
          </a:stretch>
        </p:blipFill>
        <p:spPr>
          <a:xfrm>
            <a:off x="5564360" y="1739572"/>
            <a:ext cx="6317697" cy="1399176"/>
          </a:xfrm>
          <a:prstGeom prst="rect">
            <a:avLst/>
          </a:prstGeom>
          <a:ln>
            <a:noFill/>
          </a:ln>
          <a:effectLst>
            <a:outerShdw blurRad="292100" dist="139700" dir="2700000" algn="tl" rotWithShape="0">
              <a:srgbClr val="333333">
                <a:alpha val="65000"/>
              </a:srgbClr>
            </a:outerShdw>
          </a:effectLst>
        </p:spPr>
      </p:pic>
      <p:pic>
        <p:nvPicPr>
          <p:cNvPr id="16" name="图片 15"/>
          <p:cNvPicPr>
            <a:picLocks noChangeAspect="1"/>
          </p:cNvPicPr>
          <p:nvPr/>
        </p:nvPicPr>
        <p:blipFill>
          <a:blip r:embed="rId6" cstate="print"/>
          <a:stretch>
            <a:fillRect/>
          </a:stretch>
        </p:blipFill>
        <p:spPr>
          <a:xfrm>
            <a:off x="5564360" y="3799924"/>
            <a:ext cx="6317697" cy="249740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文件管理命令（一）：</a:t>
            </a:r>
            <a:r>
              <a:rPr lang="en-US" altLang="zh-CN" dirty="0"/>
              <a:t>touch</a:t>
            </a:r>
            <a:r>
              <a:rPr lang="zh-CN" altLang="en-US" dirty="0"/>
              <a:t>、</a:t>
            </a:r>
            <a:r>
              <a:rPr lang="en-US" altLang="zh-CN" dirty="0" err="1"/>
              <a:t>mkdir</a:t>
            </a:r>
            <a:endParaRPr lang="en-US" altLang="zh-CN" dirty="0"/>
          </a:p>
        </p:txBody>
      </p:sp>
      <p:sp>
        <p:nvSpPr>
          <p:cNvPr id="5" name="内容占位符 1"/>
          <p:cNvSpPr>
            <a:spLocks noGrp="1"/>
          </p:cNvSpPr>
          <p:nvPr>
            <p:ph idx="1"/>
          </p:nvPr>
        </p:nvSpPr>
        <p:spPr>
          <a:prstGeom prst="rect">
            <a:avLst/>
          </a:prstGeom>
        </p:spPr>
        <p:txBody>
          <a:bodyPr>
            <a:normAutofit/>
          </a:body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touch</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touch</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touch  [-</a:t>
            </a:r>
            <a:r>
              <a:rPr lang="en-US" altLang="zh-CN" dirty="0" err="1">
                <a:latin typeface="华文中宋" panose="02010600040101010101" pitchFamily="2" charset="-122"/>
                <a:ea typeface="华文中宋" panose="02010600040101010101" pitchFamily="2" charset="-122"/>
              </a:rPr>
              <a:t>acfm</a:t>
            </a:r>
            <a:r>
              <a:rPr lang="en-US" altLang="zh-CN" dirty="0">
                <a:latin typeface="华文中宋" panose="02010600040101010101" pitchFamily="2" charset="-122"/>
                <a:ea typeface="华文中宋" panose="02010600040101010101" pitchFamily="2" charset="-122"/>
              </a:rPr>
              <a:t>] [filename]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功能：修改文件时间</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创建文件</a:t>
            </a:r>
            <a:endParaRPr lang="en-US" altLang="zh-CN" dirty="0">
              <a:latin typeface="华文中宋" panose="02010600040101010101" pitchFamily="2" charset="-122"/>
              <a:ea typeface="华文中宋" panose="02010600040101010101" pitchFamily="2" charset="-122"/>
            </a:endParaRPr>
          </a:p>
          <a:p>
            <a:pPr marL="0" indent="0">
              <a:buNone/>
            </a:pPr>
            <a:endParaRPr lang="zh-CN" altLang="en-US" dirty="0"/>
          </a:p>
        </p:txBody>
      </p:sp>
      <p:sp>
        <p:nvSpPr>
          <p:cNvPr id="6" name="内容占位符 1"/>
          <p:cNvSpPr txBox="1"/>
          <p:nvPr/>
        </p:nvSpPr>
        <p:spPr>
          <a:xfrm>
            <a:off x="6456047" y="1541373"/>
            <a:ext cx="6138604" cy="2468617"/>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err="1">
                <a:solidFill>
                  <a:srgbClr val="FF0000"/>
                </a:solidFill>
                <a:latin typeface="华文中宋" panose="02010600040101010101" pitchFamily="2" charset="-122"/>
                <a:ea typeface="华文中宋" panose="02010600040101010101" pitchFamily="2" charset="-122"/>
              </a:rPr>
              <a:t>mkdir</a:t>
            </a:r>
            <a:endParaRPr lang="en-US" altLang="zh-CN" sz="2400" dirty="0">
              <a:solidFill>
                <a:srgbClr val="FF0000"/>
              </a:solidFill>
              <a:latin typeface="华文中宋" panose="02010600040101010101" pitchFamily="2" charset="-122"/>
              <a:ea typeface="华文中宋" panose="02010600040101010101" pitchFamily="2" charset="-122"/>
            </a:endParaRP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make directory</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err="1">
                <a:latin typeface="华文中宋" panose="02010600040101010101" pitchFamily="2" charset="-122"/>
                <a:ea typeface="华文中宋" panose="02010600040101010101" pitchFamily="2" charset="-122"/>
              </a:rPr>
              <a:t>mkdir</a:t>
            </a:r>
            <a:r>
              <a:rPr lang="en-US" altLang="zh-CN" dirty="0">
                <a:latin typeface="华文中宋" panose="02010600040101010101" pitchFamily="2" charset="-122"/>
                <a:ea typeface="华文中宋" panose="02010600040101010101" pitchFamily="2" charset="-122"/>
              </a:rPr>
              <a:t> [-p] [</a:t>
            </a:r>
            <a:r>
              <a:rPr lang="zh-CN" altLang="en-US" dirty="0">
                <a:latin typeface="华文中宋" panose="02010600040101010101" pitchFamily="2" charset="-122"/>
                <a:ea typeface="华文中宋" panose="02010600040101010101" pitchFamily="2" charset="-122"/>
              </a:rPr>
              <a:t>目录</a:t>
            </a:r>
            <a:r>
              <a:rPr lang="en-US" altLang="zh-CN" dirty="0">
                <a:latin typeface="华文中宋" panose="02010600040101010101" pitchFamily="2" charset="-122"/>
                <a:ea typeface="华文中宋" panose="02010600040101010101" pitchFamily="2" charset="-122"/>
              </a:rPr>
              <a: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功能：创建目录</a:t>
            </a:r>
            <a:endParaRPr lang="en-US" altLang="zh-CN" dirty="0">
              <a:latin typeface="华文中宋" panose="02010600040101010101" pitchFamily="2" charset="-122"/>
              <a:ea typeface="华文中宋" panose="02010600040101010101" pitchFamily="2" charset="-122"/>
            </a:endParaRPr>
          </a:p>
          <a:p>
            <a:pPr marL="0" indent="0">
              <a:buFontTx/>
              <a:buNone/>
            </a:pPr>
            <a:endParaRPr lang="zh-CN" altLang="en-US" dirty="0"/>
          </a:p>
        </p:txBody>
      </p:sp>
      <p:pic>
        <p:nvPicPr>
          <p:cNvPr id="7" name="图片 6"/>
          <p:cNvPicPr>
            <a:picLocks noChangeAspect="1"/>
          </p:cNvPicPr>
          <p:nvPr/>
        </p:nvPicPr>
        <p:blipFill>
          <a:blip r:embed="rId5" cstate="print"/>
          <a:stretch>
            <a:fillRect/>
          </a:stretch>
        </p:blipFill>
        <p:spPr>
          <a:xfrm>
            <a:off x="407260" y="4060580"/>
            <a:ext cx="5259891" cy="1554014"/>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6" cstate="print"/>
          <a:stretch>
            <a:fillRect/>
          </a:stretch>
        </p:blipFill>
        <p:spPr>
          <a:xfrm>
            <a:off x="6152364" y="4119516"/>
            <a:ext cx="6039636" cy="14950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文件管理命令（二）：</a:t>
            </a:r>
            <a:r>
              <a:rPr lang="en-US" altLang="zh-CN" dirty="0" err="1"/>
              <a:t>rm</a:t>
            </a:r>
            <a:r>
              <a:rPr lang="zh-CN" altLang="en-US" dirty="0"/>
              <a:t>、</a:t>
            </a:r>
            <a:r>
              <a:rPr lang="en-US" altLang="zh-CN" dirty="0" err="1"/>
              <a:t>rmdir</a:t>
            </a:r>
            <a:endParaRPr lang="en-US" altLang="zh-CN" dirty="0"/>
          </a:p>
        </p:txBody>
      </p:sp>
      <p:sp>
        <p:nvSpPr>
          <p:cNvPr id="5" name="内容占位符 1"/>
          <p:cNvSpPr>
            <a:spLocks noGrp="1"/>
          </p:cNvSpPr>
          <p:nvPr>
            <p:ph idx="1"/>
          </p:nvPr>
        </p:nvSpPr>
        <p:spPr>
          <a:prstGeom prst="rect">
            <a:avLst/>
          </a:prstGeom>
        </p:spPr>
        <p:txBody>
          <a:bodyPr>
            <a:normAutofit/>
          </a:body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err="1">
                <a:solidFill>
                  <a:srgbClr val="FF0000"/>
                </a:solidFill>
                <a:latin typeface="华文中宋" panose="02010600040101010101" pitchFamily="2" charset="-122"/>
                <a:ea typeface="华文中宋" panose="02010600040101010101" pitchFamily="2" charset="-122"/>
              </a:rPr>
              <a:t>rm</a:t>
            </a:r>
            <a:endParaRPr lang="en-US" altLang="zh-CN" sz="2400" dirty="0">
              <a:solidFill>
                <a:srgbClr val="FF0000"/>
              </a:solidFill>
              <a:latin typeface="华文中宋" panose="02010600040101010101" pitchFamily="2" charset="-122"/>
              <a:ea typeface="华文中宋" panose="02010600040101010101" pitchFamily="2" charset="-122"/>
            </a:endParaRP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remove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err="1">
                <a:latin typeface="华文中宋" panose="02010600040101010101" pitchFamily="2" charset="-122"/>
                <a:ea typeface="华文中宋" panose="02010600040101010101" pitchFamily="2" charset="-122"/>
              </a:rPr>
              <a:t>rm</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rf</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dir</a:t>
            </a:r>
            <a:r>
              <a:rPr lang="en-US" altLang="zh-CN" dirty="0">
                <a:latin typeface="华文中宋" panose="02010600040101010101" pitchFamily="2" charset="-122"/>
                <a:ea typeface="华文中宋" panose="02010600040101010101" pitchFamily="2" charset="-122"/>
              </a:rPr>
              <a: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功能：删除文件或者目录</a:t>
            </a:r>
            <a:endParaRPr lang="en-US" altLang="zh-CN" dirty="0">
              <a:latin typeface="华文中宋" panose="02010600040101010101" pitchFamily="2" charset="-122"/>
              <a:ea typeface="华文中宋" panose="02010600040101010101" pitchFamily="2" charset="-122"/>
            </a:endParaRPr>
          </a:p>
          <a:p>
            <a:pPr marL="0" indent="0">
              <a:buNone/>
            </a:pPr>
            <a:endParaRPr lang="zh-CN" altLang="en-US" dirty="0"/>
          </a:p>
        </p:txBody>
      </p:sp>
      <p:sp>
        <p:nvSpPr>
          <p:cNvPr id="6" name="内容占位符 1"/>
          <p:cNvSpPr txBox="1"/>
          <p:nvPr/>
        </p:nvSpPr>
        <p:spPr>
          <a:xfrm>
            <a:off x="797430" y="4041233"/>
            <a:ext cx="6138604" cy="2468617"/>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err="1">
                <a:solidFill>
                  <a:srgbClr val="FF0000"/>
                </a:solidFill>
                <a:latin typeface="华文中宋" panose="02010600040101010101" pitchFamily="2" charset="-122"/>
                <a:ea typeface="华文中宋" panose="02010600040101010101" pitchFamily="2" charset="-122"/>
              </a:rPr>
              <a:t>rmdir</a:t>
            </a:r>
            <a:endParaRPr lang="en-US" altLang="zh-CN" sz="2400" dirty="0">
              <a:solidFill>
                <a:srgbClr val="FF0000"/>
              </a:solidFill>
              <a:latin typeface="华文中宋" panose="02010600040101010101" pitchFamily="2" charset="-122"/>
              <a:ea typeface="华文中宋" panose="02010600040101010101" pitchFamily="2" charset="-122"/>
            </a:endParaRP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remove directory</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err="1">
                <a:latin typeface="华文中宋" panose="02010600040101010101" pitchFamily="2" charset="-122"/>
                <a:ea typeface="华文中宋" panose="02010600040101010101" pitchFamily="2" charset="-122"/>
              </a:rPr>
              <a:t>rmdir</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dir</a:t>
            </a:r>
            <a:r>
              <a:rPr lang="en-US" altLang="zh-CN" dirty="0">
                <a:latin typeface="华文中宋" panose="02010600040101010101" pitchFamily="2" charset="-122"/>
                <a:ea typeface="华文中宋" panose="02010600040101010101" pitchFamily="2" charset="-122"/>
              </a:rPr>
              <a: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功能：删除目录</a:t>
            </a:r>
            <a:endParaRPr lang="en-US" altLang="zh-CN" dirty="0">
              <a:latin typeface="华文中宋" panose="02010600040101010101" pitchFamily="2" charset="-122"/>
              <a:ea typeface="华文中宋" panose="02010600040101010101" pitchFamily="2" charset="-122"/>
            </a:endParaRPr>
          </a:p>
          <a:p>
            <a:pPr marL="0" indent="0">
              <a:buFontTx/>
              <a:buNone/>
            </a:pPr>
            <a:endParaRPr lang="zh-CN" altLang="en-US" dirty="0"/>
          </a:p>
        </p:txBody>
      </p:sp>
      <p:pic>
        <p:nvPicPr>
          <p:cNvPr id="8" name="图片 7"/>
          <p:cNvPicPr>
            <a:picLocks noChangeAspect="1"/>
          </p:cNvPicPr>
          <p:nvPr/>
        </p:nvPicPr>
        <p:blipFill>
          <a:blip r:embed="rId5" cstate="print"/>
          <a:stretch>
            <a:fillRect/>
          </a:stretch>
        </p:blipFill>
        <p:spPr>
          <a:xfrm>
            <a:off x="5487515" y="1788111"/>
            <a:ext cx="6552853" cy="1208990"/>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6" cstate="print"/>
          <a:stretch>
            <a:fillRect/>
          </a:stretch>
        </p:blipFill>
        <p:spPr>
          <a:xfrm>
            <a:off x="5435567" y="4256728"/>
            <a:ext cx="6575993" cy="110113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文件管理命令（三）：</a:t>
            </a:r>
            <a:r>
              <a:rPr lang="en-US" altLang="zh-CN" dirty="0" err="1"/>
              <a:t>cp</a:t>
            </a:r>
            <a:r>
              <a:rPr lang="zh-CN" altLang="en-US" dirty="0"/>
              <a:t>、</a:t>
            </a:r>
            <a:r>
              <a:rPr lang="en-US" altLang="zh-CN" dirty="0"/>
              <a:t>mv</a:t>
            </a:r>
          </a:p>
        </p:txBody>
      </p:sp>
      <p:sp>
        <p:nvSpPr>
          <p:cNvPr id="5" name="内容占位符 1"/>
          <p:cNvSpPr>
            <a:spLocks noGrp="1"/>
          </p:cNvSpPr>
          <p:nvPr>
            <p:ph idx="1"/>
          </p:nvPr>
        </p:nvSpPr>
        <p:spPr>
          <a:prstGeom prst="rect">
            <a:avLst/>
          </a:prstGeom>
        </p:spPr>
        <p:txBody>
          <a:bodyPr>
            <a:normAutofit/>
          </a:body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err="1">
                <a:solidFill>
                  <a:srgbClr val="FF0000"/>
                </a:solidFill>
                <a:latin typeface="华文中宋" panose="02010600040101010101" pitchFamily="2" charset="-122"/>
                <a:ea typeface="华文中宋" panose="02010600040101010101" pitchFamily="2" charset="-122"/>
              </a:rPr>
              <a:t>cp</a:t>
            </a:r>
            <a:endParaRPr lang="en-US" altLang="zh-CN" sz="2400" dirty="0">
              <a:solidFill>
                <a:srgbClr val="FF0000"/>
              </a:solidFill>
              <a:latin typeface="华文中宋" panose="02010600040101010101" pitchFamily="2" charset="-122"/>
              <a:ea typeface="华文中宋" panose="02010600040101010101" pitchFamily="2" charset="-122"/>
            </a:endParaRP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copy</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err="1">
                <a:latin typeface="华文中宋" panose="02010600040101010101" pitchFamily="2" charset="-122"/>
                <a:ea typeface="华文中宋" panose="02010600040101010101" pitchFamily="2" charset="-122"/>
              </a:rPr>
              <a:t>cp</a:t>
            </a:r>
            <a:r>
              <a:rPr lang="en-US" altLang="zh-CN" dirty="0">
                <a:latin typeface="华文中宋" panose="02010600040101010101" pitchFamily="2" charset="-122"/>
                <a:ea typeface="华文中宋" panose="02010600040101010101" pitchFamily="2" charset="-122"/>
              </a:rPr>
              <a:t>  [-r] [source] [target]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功能：复制</a:t>
            </a:r>
            <a:endParaRPr lang="en-US" altLang="zh-CN" dirty="0">
              <a:latin typeface="华文中宋" panose="02010600040101010101" pitchFamily="2" charset="-122"/>
              <a:ea typeface="华文中宋" panose="02010600040101010101" pitchFamily="2" charset="-122"/>
            </a:endParaRPr>
          </a:p>
          <a:p>
            <a:pPr marL="0" indent="0">
              <a:buNone/>
            </a:pPr>
            <a:endParaRPr lang="zh-CN" altLang="en-US" dirty="0"/>
          </a:p>
        </p:txBody>
      </p:sp>
      <p:sp>
        <p:nvSpPr>
          <p:cNvPr id="6" name="内容占位符 1"/>
          <p:cNvSpPr txBox="1"/>
          <p:nvPr/>
        </p:nvSpPr>
        <p:spPr>
          <a:xfrm>
            <a:off x="797430" y="4041233"/>
            <a:ext cx="6138604" cy="2468617"/>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mv</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move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mv [source] [target]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功能：剪切</a:t>
            </a:r>
            <a:endParaRPr lang="en-US" altLang="zh-CN" dirty="0">
              <a:latin typeface="华文中宋" panose="02010600040101010101" pitchFamily="2" charset="-122"/>
              <a:ea typeface="华文中宋" panose="02010600040101010101" pitchFamily="2" charset="-122"/>
            </a:endParaRPr>
          </a:p>
          <a:p>
            <a:pPr marL="0" indent="0">
              <a:buFontTx/>
              <a:buNone/>
            </a:pPr>
            <a:endParaRPr lang="zh-CN" altLang="en-US" dirty="0"/>
          </a:p>
        </p:txBody>
      </p:sp>
      <p:pic>
        <p:nvPicPr>
          <p:cNvPr id="7" name="图片 6"/>
          <p:cNvPicPr>
            <a:picLocks noChangeAspect="1"/>
          </p:cNvPicPr>
          <p:nvPr/>
        </p:nvPicPr>
        <p:blipFill>
          <a:blip r:embed="rId5" cstate="print"/>
          <a:stretch>
            <a:fillRect/>
          </a:stretch>
        </p:blipFill>
        <p:spPr>
          <a:xfrm>
            <a:off x="6168009" y="1773384"/>
            <a:ext cx="5807962" cy="1242092"/>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6" cstate="print"/>
          <a:stretch>
            <a:fillRect/>
          </a:stretch>
        </p:blipFill>
        <p:spPr>
          <a:xfrm>
            <a:off x="6129243" y="4230980"/>
            <a:ext cx="5846728" cy="171743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文件管理命令（四）：</a:t>
            </a:r>
            <a:r>
              <a:rPr lang="en-US" altLang="zh-CN" dirty="0"/>
              <a:t>cat</a:t>
            </a:r>
            <a:r>
              <a:rPr lang="zh-CN" altLang="en-US" dirty="0"/>
              <a:t>、</a:t>
            </a:r>
            <a:r>
              <a:rPr lang="en-US" altLang="zh-CN" dirty="0"/>
              <a:t>more</a:t>
            </a:r>
            <a:r>
              <a:rPr lang="zh-CN" altLang="en-US" dirty="0"/>
              <a:t>、</a:t>
            </a:r>
            <a:r>
              <a:rPr lang="en-US" altLang="zh-CN" dirty="0"/>
              <a:t>less</a:t>
            </a:r>
          </a:p>
        </p:txBody>
      </p:sp>
      <p:sp>
        <p:nvSpPr>
          <p:cNvPr id="5" name="内容占位符 1"/>
          <p:cNvSpPr>
            <a:spLocks noGrp="1"/>
          </p:cNvSpPr>
          <p:nvPr>
            <p:ph idx="1"/>
          </p:nvPr>
        </p:nvSpPr>
        <p:spPr>
          <a:prstGeom prst="rect">
            <a:avLst/>
          </a:prstGeom>
        </p:spPr>
        <p:txBody>
          <a:bodyPr>
            <a:normAutofit/>
          </a:body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cat </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cat</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err="1">
                <a:latin typeface="华文中宋" panose="02010600040101010101" pitchFamily="2" charset="-122"/>
                <a:ea typeface="华文中宋" panose="02010600040101010101" pitchFamily="2" charset="-122"/>
              </a:rPr>
              <a:t>cp</a:t>
            </a:r>
            <a:r>
              <a:rPr lang="en-US" altLang="zh-CN" dirty="0">
                <a:latin typeface="华文中宋" panose="02010600040101010101" pitchFamily="2" charset="-122"/>
                <a:ea typeface="华文中宋" panose="02010600040101010101" pitchFamily="2" charset="-122"/>
              </a:rPr>
              <a:t>  [-n] [file]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功能：查看一个文件的内容</a:t>
            </a:r>
            <a:endParaRPr lang="en-US" altLang="zh-CN" dirty="0">
              <a:latin typeface="华文中宋" panose="02010600040101010101" pitchFamily="2" charset="-122"/>
              <a:ea typeface="华文中宋" panose="02010600040101010101" pitchFamily="2" charset="-122"/>
            </a:endParaRPr>
          </a:p>
          <a:p>
            <a:pPr marL="0" indent="0">
              <a:buNone/>
            </a:pPr>
            <a:endParaRPr lang="zh-CN" altLang="en-US" dirty="0"/>
          </a:p>
        </p:txBody>
      </p:sp>
      <p:sp>
        <p:nvSpPr>
          <p:cNvPr id="6" name="内容占位符 1"/>
          <p:cNvSpPr txBox="1"/>
          <p:nvPr/>
        </p:nvSpPr>
        <p:spPr>
          <a:xfrm>
            <a:off x="335249" y="3838600"/>
            <a:ext cx="6138604" cy="2468617"/>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more </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more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more [file]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功能：分页查看</a:t>
            </a:r>
            <a:endParaRPr lang="en-US" altLang="zh-CN" dirty="0">
              <a:latin typeface="华文中宋" panose="02010600040101010101" pitchFamily="2" charset="-122"/>
              <a:ea typeface="华文中宋" panose="02010600040101010101" pitchFamily="2" charset="-122"/>
            </a:endParaRPr>
          </a:p>
          <a:p>
            <a:pPr marL="0" indent="0">
              <a:buFontTx/>
              <a:buNone/>
            </a:pPr>
            <a:endParaRPr lang="zh-CN" altLang="en-US" dirty="0"/>
          </a:p>
        </p:txBody>
      </p:sp>
      <p:sp>
        <p:nvSpPr>
          <p:cNvPr id="7" name="内容占位符 1"/>
          <p:cNvSpPr txBox="1"/>
          <p:nvPr/>
        </p:nvSpPr>
        <p:spPr>
          <a:xfrm>
            <a:off x="6019341" y="3572967"/>
            <a:ext cx="6138604" cy="2468617"/>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less</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less</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less [file]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功能：分页查看</a:t>
            </a:r>
            <a:endParaRPr lang="en-US" altLang="zh-CN" dirty="0">
              <a:latin typeface="华文中宋" panose="02010600040101010101" pitchFamily="2" charset="-122"/>
              <a:ea typeface="华文中宋" panose="02010600040101010101" pitchFamily="2" charset="-122"/>
            </a:endParaRPr>
          </a:p>
          <a:p>
            <a:pPr marL="0" indent="0">
              <a:buFontTx/>
              <a:buNone/>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文件管理命令（五）：</a:t>
            </a:r>
            <a:r>
              <a:rPr lang="en-US" altLang="zh-CN" dirty="0"/>
              <a:t>head</a:t>
            </a:r>
            <a:r>
              <a:rPr lang="zh-CN" altLang="en-US" dirty="0"/>
              <a:t>、</a:t>
            </a:r>
            <a:r>
              <a:rPr lang="en-US" altLang="zh-CN" dirty="0"/>
              <a:t>tail</a:t>
            </a:r>
          </a:p>
        </p:txBody>
      </p:sp>
      <p:sp>
        <p:nvSpPr>
          <p:cNvPr id="4" name="内容占位符 1"/>
          <p:cNvSpPr txBox="1"/>
          <p:nvPr/>
        </p:nvSpPr>
        <p:spPr>
          <a:xfrm>
            <a:off x="839316" y="1485451"/>
            <a:ext cx="6138604" cy="2468617"/>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head </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head</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head -n [file]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功能：查看文件的开头</a:t>
            </a:r>
            <a:endParaRPr lang="en-US" altLang="zh-CN" dirty="0">
              <a:latin typeface="华文中宋" panose="02010600040101010101" pitchFamily="2" charset="-122"/>
              <a:ea typeface="华文中宋" panose="02010600040101010101" pitchFamily="2" charset="-122"/>
            </a:endParaRPr>
          </a:p>
          <a:p>
            <a:pPr marL="0" indent="0">
              <a:buFontTx/>
              <a:buNone/>
            </a:pPr>
            <a:endParaRPr lang="zh-CN" altLang="en-US" dirty="0"/>
          </a:p>
        </p:txBody>
      </p:sp>
      <p:sp>
        <p:nvSpPr>
          <p:cNvPr id="5" name="内容占位符 1"/>
          <p:cNvSpPr txBox="1"/>
          <p:nvPr/>
        </p:nvSpPr>
        <p:spPr>
          <a:xfrm>
            <a:off x="6519611" y="1464759"/>
            <a:ext cx="6138604" cy="2468617"/>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2"/>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1BC"/>
              </a:buClr>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命令名称：</a:t>
            </a:r>
            <a:r>
              <a:rPr lang="en-US" altLang="zh-CN" sz="2400" dirty="0">
                <a:solidFill>
                  <a:srgbClr val="FF0000"/>
                </a:solidFill>
                <a:latin typeface="华文中宋" panose="02010600040101010101" pitchFamily="2" charset="-122"/>
                <a:ea typeface="华文中宋" panose="02010600040101010101" pitchFamily="2" charset="-122"/>
              </a:rPr>
              <a:t>tail</a:t>
            </a:r>
          </a:p>
          <a:p>
            <a:pPr lvl="1">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英文：</a:t>
            </a:r>
            <a:r>
              <a:rPr lang="en-US" altLang="zh-CN" dirty="0">
                <a:latin typeface="华文中宋" panose="02010600040101010101" pitchFamily="2" charset="-122"/>
                <a:ea typeface="华文中宋" panose="02010600040101010101" pitchFamily="2" charset="-122"/>
              </a:rPr>
              <a:t>tail</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语法：</a:t>
            </a:r>
            <a:r>
              <a:rPr lang="en-US" altLang="zh-CN" dirty="0">
                <a:latin typeface="华文中宋" panose="02010600040101010101" pitchFamily="2" charset="-122"/>
                <a:ea typeface="华文中宋" panose="02010600040101010101" pitchFamily="2" charset="-122"/>
              </a:rPr>
              <a:t>tail [-</a:t>
            </a:r>
            <a:r>
              <a:rPr lang="en-US" altLang="zh-CN" dirty="0" err="1">
                <a:latin typeface="华文中宋" panose="02010600040101010101" pitchFamily="2" charset="-122"/>
                <a:ea typeface="华文中宋" panose="02010600040101010101" pitchFamily="2" charset="-122"/>
              </a:rPr>
              <a:t>nf</a:t>
            </a:r>
            <a:r>
              <a:rPr lang="en-US" altLang="zh-CN" dirty="0">
                <a:latin typeface="华文中宋" panose="02010600040101010101" pitchFamily="2" charset="-122"/>
                <a:ea typeface="华文中宋" panose="02010600040101010101" pitchFamily="2" charset="-122"/>
              </a:rPr>
              <a:t>] [file]</a:t>
            </a:r>
          </a:p>
          <a:p>
            <a:pPr lvl="1">
              <a:lnSpc>
                <a:spcPct val="100000"/>
              </a:lnSpc>
              <a:buClr>
                <a:srgbClr val="0071BC"/>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功能：查看文件的末尾</a:t>
            </a:r>
            <a:endParaRPr lang="en-US" altLang="zh-CN" dirty="0">
              <a:latin typeface="华文中宋" panose="02010600040101010101" pitchFamily="2" charset="-122"/>
              <a:ea typeface="华文中宋" panose="02010600040101010101" pitchFamily="2" charset="-122"/>
            </a:endParaRPr>
          </a:p>
          <a:p>
            <a:pPr marL="0" indent="0">
              <a:buFontTx/>
              <a:buNone/>
            </a:pPr>
            <a:endParaRPr lang="zh-CN" altLang="en-US" dirty="0"/>
          </a:p>
        </p:txBody>
      </p:sp>
      <p:pic>
        <p:nvPicPr>
          <p:cNvPr id="2" name="图片 1"/>
          <p:cNvPicPr>
            <a:picLocks noChangeAspect="1"/>
          </p:cNvPicPr>
          <p:nvPr/>
        </p:nvPicPr>
        <p:blipFill rotWithShape="1">
          <a:blip r:embed="rId5" cstate="print"/>
          <a:srcRect r="11683"/>
          <a:stretch>
            <a:fillRect/>
          </a:stretch>
        </p:blipFill>
        <p:spPr>
          <a:xfrm>
            <a:off x="473900" y="4129483"/>
            <a:ext cx="5334062" cy="1437942"/>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6" cstate="print"/>
          <a:stretch>
            <a:fillRect/>
          </a:stretch>
        </p:blipFill>
        <p:spPr>
          <a:xfrm>
            <a:off x="6023990" y="4129483"/>
            <a:ext cx="5858776" cy="143794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Linux</a:t>
            </a:r>
            <a:r>
              <a:rPr lang="zh-CN" dirty="0"/>
              <a:t>用户和用户组</a:t>
            </a:r>
          </a:p>
        </p:txBody>
      </p:sp>
      <p:sp>
        <p:nvSpPr>
          <p:cNvPr id="2" name="内容占位符 1"/>
          <p:cNvSpPr>
            <a:spLocks noGrp="1"/>
          </p:cNvSpPr>
          <p:nvPr>
            <p:ph idx="1"/>
          </p:nvPr>
        </p:nvSpPr>
        <p:spPr>
          <a:prstGeom prst="rect">
            <a:avLst/>
          </a:prstGeom>
        </p:spPr>
        <p:txBody>
          <a:bodyPr>
            <a:normAutofit fontScale="67500" lnSpcReduction="20000"/>
          </a:bodyPr>
          <a:lstStyle/>
          <a:p>
            <a:pPr lvl="0"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用户</a:t>
            </a:r>
          </a:p>
          <a:p>
            <a:pPr lvl="1"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UID 0标识root用户</a:t>
            </a:r>
          </a:p>
          <a:p>
            <a:pPr lvl="1"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普通用户通常从UID </a:t>
            </a:r>
            <a:r>
              <a:rPr lang="en-US" altLang="zh-CN" sz="2800">
                <a:latin typeface="微软雅黑" panose="020B0503020204020204" pitchFamily="34" charset="-122"/>
                <a:ea typeface="微软雅黑" panose="020B0503020204020204" pitchFamily="34" charset="-122"/>
                <a:sym typeface="+mn-ea"/>
              </a:rPr>
              <a:t>10</a:t>
            </a:r>
            <a:r>
              <a:rPr lang="zh-CN" altLang="en-US" sz="2800">
                <a:latin typeface="微软雅黑" panose="020B0503020204020204" pitchFamily="34" charset="-122"/>
                <a:ea typeface="微软雅黑" panose="020B0503020204020204" pitchFamily="34" charset="-122"/>
                <a:sym typeface="+mn-ea"/>
              </a:rPr>
              <a:t>00</a:t>
            </a:r>
            <a:r>
              <a:rPr lang="zh-CN" altLang="en-US" sz="2800" dirty="0">
                <a:latin typeface="微软雅黑" panose="020B0503020204020204" pitchFamily="34" charset="-122"/>
                <a:ea typeface="微软雅黑" panose="020B0503020204020204" pitchFamily="34" charset="-122"/>
                <a:sym typeface="+mn-ea"/>
              </a:rPr>
              <a:t>开始</a:t>
            </a:r>
          </a:p>
          <a:p>
            <a:pPr lvl="1"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用户名和UID信息通常存储在/etc/passwd文件中</a:t>
            </a:r>
          </a:p>
          <a:p>
            <a:pPr lvl="0"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组</a:t>
            </a:r>
          </a:p>
          <a:p>
            <a:pPr lvl="1"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用户指派给组</a:t>
            </a:r>
          </a:p>
          <a:p>
            <a:pPr lvl="1"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用户组名称和GID保存在/etc/group中</a:t>
            </a:r>
          </a:p>
          <a:p>
            <a:pPr lvl="1"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同一个组中的所有用户能共享属于这个组的文件</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用户与用户组的管理</a:t>
            </a:r>
            <a:endParaRPr lang="zh-CN" altLang="en-US" dirty="0"/>
          </a:p>
        </p:txBody>
      </p:sp>
      <p:sp>
        <p:nvSpPr>
          <p:cNvPr id="4" name="内容占位符 3"/>
          <p:cNvSpPr>
            <a:spLocks noGrp="1"/>
          </p:cNvSpPr>
          <p:nvPr>
            <p:ph idx="1"/>
          </p:nvPr>
        </p:nvSpPr>
        <p:spPr>
          <a:xfrm>
            <a:off x="829811" y="1515232"/>
            <a:ext cx="10515600" cy="4351338"/>
          </a:xfrm>
          <a:prstGeom prst="rect">
            <a:avLst/>
          </a:prstGeom>
        </p:spPr>
        <p:txBody>
          <a:bodyPr>
            <a:normAutofit lnSpcReduction="10000"/>
          </a:bodyPr>
          <a:lstStyle/>
          <a:p>
            <a:pPr lvl="0" algn="l">
              <a:lnSpc>
                <a:spcPct val="150000"/>
              </a:lnSpc>
              <a:spcBef>
                <a:spcPts val="1200"/>
              </a:spcBef>
              <a:spcAft>
                <a:spcPts val="1200"/>
              </a:spcAft>
            </a:pPr>
            <a:r>
              <a:rPr lang="zh-CN" altLang="en-US" sz="2000" dirty="0">
                <a:latin typeface="微软雅黑" panose="020B0503020204020204" pitchFamily="34" charset="-122"/>
                <a:ea typeface="微软雅黑" panose="020B0503020204020204" pitchFamily="34" charset="-122"/>
                <a:sym typeface="+mn-ea"/>
              </a:rPr>
              <a:t>用户和组基本操作命令</a:t>
            </a:r>
          </a:p>
          <a:p>
            <a:pPr lvl="1" algn="l">
              <a:lnSpc>
                <a:spcPct val="150000"/>
              </a:lnSpc>
              <a:spcBef>
                <a:spcPts val="1200"/>
              </a:spcBef>
              <a:spcAft>
                <a:spcPts val="1200"/>
              </a:spcAft>
            </a:pPr>
            <a:r>
              <a:rPr lang="zh-CN" altLang="en-US" sz="2000" dirty="0">
                <a:latin typeface="微软雅黑" panose="020B0503020204020204" pitchFamily="34" charset="-122"/>
                <a:ea typeface="微软雅黑" panose="020B0503020204020204" pitchFamily="34" charset="-122"/>
                <a:sym typeface="+mn-ea"/>
              </a:rPr>
              <a:t>useradd	--增加用户</a:t>
            </a:r>
          </a:p>
          <a:p>
            <a:pPr lvl="1" algn="l">
              <a:lnSpc>
                <a:spcPct val="150000"/>
              </a:lnSpc>
              <a:spcBef>
                <a:spcPts val="1200"/>
              </a:spcBef>
              <a:spcAft>
                <a:spcPts val="1200"/>
              </a:spcAft>
            </a:pPr>
            <a:r>
              <a:rPr lang="zh-CN" altLang="en-US" sz="2000" dirty="0">
                <a:latin typeface="微软雅黑" panose="020B0503020204020204" pitchFamily="34" charset="-122"/>
                <a:ea typeface="微软雅黑" panose="020B0503020204020204" pitchFamily="34" charset="-122"/>
                <a:sym typeface="+mn-ea"/>
              </a:rPr>
              <a:t>userdel	--删除用户</a:t>
            </a:r>
          </a:p>
          <a:p>
            <a:pPr lvl="1" algn="l">
              <a:lnSpc>
                <a:spcPct val="150000"/>
              </a:lnSpc>
              <a:spcBef>
                <a:spcPts val="1200"/>
              </a:spcBef>
              <a:spcAft>
                <a:spcPts val="1200"/>
              </a:spcAft>
            </a:pPr>
            <a:r>
              <a:rPr lang="en-US" altLang="zh-CN" sz="2000" dirty="0">
                <a:latin typeface="微软雅黑" panose="020B0503020204020204" pitchFamily="34" charset="-122"/>
                <a:ea typeface="微软雅黑" panose="020B0503020204020204" pitchFamily="34" charset="-122"/>
                <a:sym typeface="+mn-ea"/>
              </a:rPr>
              <a:t>S</a:t>
            </a:r>
            <a:r>
              <a:rPr lang="zh-CN" altLang="en-US" sz="2000" dirty="0">
                <a:latin typeface="微软雅黑" panose="020B0503020204020204" pitchFamily="34" charset="-122"/>
                <a:ea typeface="微软雅黑" panose="020B0503020204020204" pitchFamily="34" charset="-122"/>
                <a:sym typeface="+mn-ea"/>
              </a:rPr>
              <a:t>u </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	--换用户</a:t>
            </a:r>
            <a:r>
              <a:rPr lang="zh-CN" altLang="en-US" sz="2000" dirty="0">
                <a:solidFill>
                  <a:srgbClr val="FF0000"/>
                </a:solidFill>
                <a:latin typeface="微软雅黑" panose="020B0503020204020204" pitchFamily="34" charset="-122"/>
                <a:ea typeface="微软雅黑" panose="020B0503020204020204" pitchFamily="34" charset="-122"/>
                <a:sym typeface="+mn-ea"/>
              </a:rPr>
              <a:t>（注意和</a:t>
            </a:r>
            <a:r>
              <a:rPr lang="en-US" altLang="zh-CN" sz="2000" dirty="0" err="1">
                <a:solidFill>
                  <a:srgbClr val="FF0000"/>
                </a:solidFill>
                <a:latin typeface="微软雅黑" panose="020B0503020204020204" pitchFamily="34" charset="-122"/>
                <a:ea typeface="微软雅黑" panose="020B0503020204020204" pitchFamily="34" charset="-122"/>
                <a:sym typeface="+mn-ea"/>
              </a:rPr>
              <a:t>su</a:t>
            </a:r>
            <a:r>
              <a:rPr lang="zh-CN" altLang="en-US" sz="2000" dirty="0">
                <a:solidFill>
                  <a:srgbClr val="FF0000"/>
                </a:solidFill>
                <a:latin typeface="微软雅黑" panose="020B0503020204020204" pitchFamily="34" charset="-122"/>
                <a:ea typeface="微软雅黑" panose="020B0503020204020204" pitchFamily="34" charset="-122"/>
                <a:sym typeface="+mn-ea"/>
              </a:rPr>
              <a:t>的区别）</a:t>
            </a:r>
          </a:p>
          <a:p>
            <a:pPr lvl="1" algn="l">
              <a:lnSpc>
                <a:spcPct val="150000"/>
              </a:lnSpc>
              <a:spcBef>
                <a:spcPts val="1200"/>
              </a:spcBef>
              <a:spcAft>
                <a:spcPts val="1200"/>
              </a:spcAft>
            </a:pPr>
            <a:r>
              <a:rPr lang="zh-CN" altLang="en-US" sz="2000" dirty="0">
                <a:latin typeface="微软雅黑" panose="020B0503020204020204" pitchFamily="34" charset="-122"/>
                <a:ea typeface="微软雅黑" panose="020B0503020204020204" pitchFamily="34" charset="-122"/>
                <a:sym typeface="+mn-ea"/>
              </a:rPr>
              <a:t>groupadd	--增加用户组</a:t>
            </a:r>
            <a:endParaRPr lang="en-US" altLang="zh-CN" sz="2000" dirty="0">
              <a:latin typeface="微软雅黑" panose="020B0503020204020204" pitchFamily="34" charset="-122"/>
              <a:ea typeface="微软雅黑" panose="020B0503020204020204" pitchFamily="34" charset="-122"/>
              <a:sym typeface="+mn-ea"/>
            </a:endParaRPr>
          </a:p>
          <a:p>
            <a:pPr lvl="1" algn="l">
              <a:lnSpc>
                <a:spcPct val="150000"/>
              </a:lnSpc>
              <a:spcBef>
                <a:spcPts val="1200"/>
              </a:spcBef>
              <a:spcAft>
                <a:spcPts val="1200"/>
              </a:spcAft>
            </a:pPr>
            <a:r>
              <a:rPr lang="en-US" altLang="zh-CN" sz="2000" dirty="0" err="1">
                <a:sym typeface="+mn-ea"/>
              </a:rPr>
              <a:t>groupdel</a:t>
            </a:r>
            <a:r>
              <a:rPr lang="en-US" altLang="zh-CN" sz="2000" dirty="0">
                <a:sym typeface="+mn-ea"/>
              </a:rPr>
              <a:t>	            --</a:t>
            </a:r>
            <a:r>
              <a:rPr lang="zh-CN" altLang="en-US" sz="2000" dirty="0">
                <a:sym typeface="+mn-ea"/>
              </a:rPr>
              <a:t>删除组</a:t>
            </a:r>
            <a:endParaRPr lang="zh-CN" altLang="en-US" sz="2000" dirty="0"/>
          </a:p>
          <a:p>
            <a:pPr lvl="0" algn="l">
              <a:lnSpc>
                <a:spcPct val="150000"/>
              </a:lnSpc>
              <a:spcBef>
                <a:spcPts val="600"/>
              </a:spcBef>
              <a:spcAft>
                <a:spcPts val="600"/>
              </a:spcAft>
            </a:pPr>
            <a:endParaRPr lang="zh-CN" altLang="en-US" sz="2000" dirty="0">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权限管理（一）</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847769" y="1372820"/>
            <a:ext cx="2076720" cy="2095015"/>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1804" y="4076129"/>
            <a:ext cx="2523241" cy="1583788"/>
          </a:xfrm>
          <a:prstGeom prst="rect">
            <a:avLst/>
          </a:prstGeom>
        </p:spPr>
      </p:pic>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l="21606" r="25155"/>
          <a:stretch>
            <a:fillRect/>
          </a:stretch>
        </p:blipFill>
        <p:spPr>
          <a:xfrm>
            <a:off x="8553245" y="2420327"/>
            <a:ext cx="1905552" cy="1987760"/>
          </a:xfrm>
          <a:prstGeom prst="rect">
            <a:avLst/>
          </a:prstGeom>
        </p:spPr>
      </p:pic>
      <p:sp>
        <p:nvSpPr>
          <p:cNvPr id="8" name="文本框 7"/>
          <p:cNvSpPr txBox="1"/>
          <p:nvPr/>
        </p:nvSpPr>
        <p:spPr>
          <a:xfrm>
            <a:off x="277904" y="2310149"/>
            <a:ext cx="1569864" cy="646181"/>
          </a:xfrm>
          <a:prstGeom prst="rect">
            <a:avLst/>
          </a:prstGeom>
          <a:noFill/>
        </p:spPr>
        <p:txBody>
          <a:bodyPr wrap="none" rtlCol="0">
            <a:spAutoFit/>
          </a:bodyPr>
          <a:lstStyle/>
          <a:p>
            <a:pPr algn="ctr"/>
            <a:r>
              <a:rPr lang="en-US" altLang="zh-CN" dirty="0"/>
              <a:t>DBA</a:t>
            </a:r>
          </a:p>
          <a:p>
            <a:r>
              <a:rPr lang="zh-CN" altLang="en-US" dirty="0"/>
              <a:t>数据库管理员</a:t>
            </a:r>
          </a:p>
        </p:txBody>
      </p:sp>
      <p:sp>
        <p:nvSpPr>
          <p:cNvPr id="9" name="文本框 8"/>
          <p:cNvSpPr txBox="1"/>
          <p:nvPr/>
        </p:nvSpPr>
        <p:spPr>
          <a:xfrm>
            <a:off x="393335" y="4591916"/>
            <a:ext cx="1339002" cy="646181"/>
          </a:xfrm>
          <a:prstGeom prst="rect">
            <a:avLst/>
          </a:prstGeom>
          <a:noFill/>
        </p:spPr>
        <p:txBody>
          <a:bodyPr wrap="none" rtlCol="0">
            <a:spAutoFit/>
          </a:bodyPr>
          <a:lstStyle/>
          <a:p>
            <a:pPr algn="ctr"/>
            <a:r>
              <a:rPr lang="en-US" altLang="zh-CN" dirty="0"/>
              <a:t>CTO</a:t>
            </a:r>
          </a:p>
          <a:p>
            <a:r>
              <a:rPr lang="zh-CN" altLang="en-US" dirty="0"/>
              <a:t>首席技术官</a:t>
            </a:r>
          </a:p>
        </p:txBody>
      </p:sp>
      <p:sp>
        <p:nvSpPr>
          <p:cNvPr id="10" name="文本框 9"/>
          <p:cNvSpPr txBox="1"/>
          <p:nvPr/>
        </p:nvSpPr>
        <p:spPr>
          <a:xfrm>
            <a:off x="8580968" y="4538288"/>
            <a:ext cx="1890507" cy="369246"/>
          </a:xfrm>
          <a:prstGeom prst="rect">
            <a:avLst/>
          </a:prstGeom>
          <a:noFill/>
        </p:spPr>
        <p:txBody>
          <a:bodyPr wrap="none" rtlCol="0">
            <a:spAutoFit/>
          </a:bodyPr>
          <a:lstStyle/>
          <a:p>
            <a:pPr algn="ctr"/>
            <a:r>
              <a:rPr lang="en-US" altLang="zh-CN" dirty="0"/>
              <a:t>Linux</a:t>
            </a:r>
            <a:r>
              <a:rPr lang="zh-CN" altLang="en-US" dirty="0"/>
              <a:t>运维工程师</a:t>
            </a:r>
            <a:endParaRPr lang="en-US" altLang="zh-CN" dirty="0"/>
          </a:p>
        </p:txBody>
      </p:sp>
      <p:sp>
        <p:nvSpPr>
          <p:cNvPr id="11" name="圆角矩形标注 10"/>
          <p:cNvSpPr/>
          <p:nvPr/>
        </p:nvSpPr>
        <p:spPr>
          <a:xfrm>
            <a:off x="6672933" y="1916388"/>
            <a:ext cx="1562675" cy="1116445"/>
          </a:xfrm>
          <a:prstGeom prst="wedgeRoundRectCallout">
            <a:avLst>
              <a:gd name="adj1" fmla="val 57110"/>
              <a:gd name="adj2" fmla="val 6908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宝宝不是故意的</a:t>
            </a:r>
          </a:p>
        </p:txBody>
      </p:sp>
      <p:sp>
        <p:nvSpPr>
          <p:cNvPr id="12" name="椭圆形标注 11"/>
          <p:cNvSpPr/>
          <p:nvPr/>
        </p:nvSpPr>
        <p:spPr>
          <a:xfrm>
            <a:off x="3680255" y="908510"/>
            <a:ext cx="2027124" cy="1196386"/>
          </a:xfrm>
          <a:prstGeom prst="wedgeEllipseCallout">
            <a:avLst>
              <a:gd name="adj1" fmla="val -40236"/>
              <a:gd name="adj2" fmla="val 6695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为什么删我的备份！</a:t>
            </a:r>
          </a:p>
        </p:txBody>
      </p:sp>
      <p:sp>
        <p:nvSpPr>
          <p:cNvPr id="13" name="矩形标注 12"/>
          <p:cNvSpPr/>
          <p:nvPr/>
        </p:nvSpPr>
        <p:spPr>
          <a:xfrm>
            <a:off x="4803207" y="3860155"/>
            <a:ext cx="1872452" cy="1047380"/>
          </a:xfrm>
          <a:prstGeom prst="wedgeRectCallout">
            <a:avLst>
              <a:gd name="adj1" fmla="val -52178"/>
              <a:gd name="adj2" fmla="val 8725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Come to my office  now!</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498594" y="5541392"/>
            <a:ext cx="4760256" cy="5230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2800" dirty="0"/>
              <a:t>案例：运维干掉了</a:t>
            </a:r>
            <a:r>
              <a:rPr lang="en-US" altLang="zh-CN" sz="2800" dirty="0"/>
              <a:t>DBA</a:t>
            </a:r>
            <a:r>
              <a:rPr lang="zh-CN" altLang="en-US" sz="2800" dirty="0"/>
              <a:t>的备份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初识</a:t>
            </a:r>
            <a:r>
              <a:rPr lang="en-US" altLang="zh-CN"/>
              <a:t>Linux</a:t>
            </a:r>
            <a:r>
              <a:rPr lang="zh-CN" altLang="en-US"/>
              <a:t>系统</a:t>
            </a:r>
          </a:p>
        </p:txBody>
      </p:sp>
      <p:sp>
        <p:nvSpPr>
          <p:cNvPr id="4" name="内容占位符 3"/>
          <p:cNvSpPr>
            <a:spLocks noGrp="1"/>
          </p:cNvSpPr>
          <p:nvPr>
            <p:ph idx="1"/>
          </p:nvPr>
        </p:nvSpPr>
        <p:spPr>
          <a:xfrm>
            <a:off x="821422" y="1540399"/>
            <a:ext cx="10515600" cy="4351338"/>
          </a:xfrm>
          <a:prstGeom prst="rect">
            <a:avLst/>
          </a:prstGeom>
        </p:spPr>
        <p:txBody>
          <a:bodyPr>
            <a:normAutofit/>
          </a:bodyPr>
          <a:lstStyle/>
          <a:p>
            <a:pPr lvl="0" algn="l">
              <a:lnSpc>
                <a:spcPct val="150000"/>
              </a:lnSpc>
              <a:spcBef>
                <a:spcPts val="1200"/>
              </a:spcBef>
              <a:spcAft>
                <a:spcPts val="1200"/>
              </a:spcAft>
            </a:pPr>
            <a:r>
              <a:rPr lang="zh-CN" altLang="en-US" sz="2400" dirty="0">
                <a:sym typeface="+mn-ea"/>
              </a:rPr>
              <a:t>Linux是一个功能强大的操作系统</a:t>
            </a:r>
          </a:p>
          <a:p>
            <a:pPr lvl="0" algn="l">
              <a:lnSpc>
                <a:spcPct val="150000"/>
              </a:lnSpc>
              <a:spcBef>
                <a:spcPts val="1200"/>
              </a:spcBef>
              <a:spcAft>
                <a:spcPts val="1200"/>
              </a:spcAft>
            </a:pPr>
            <a:r>
              <a:rPr lang="zh-CN" altLang="en-US" sz="2400" dirty="0">
                <a:sym typeface="+mn-ea"/>
              </a:rPr>
              <a:t>它是一个自由软件，是免费的、源代码开放的</a:t>
            </a:r>
          </a:p>
          <a:p>
            <a:pPr lvl="0" algn="l">
              <a:lnSpc>
                <a:spcPct val="150000"/>
              </a:lnSpc>
              <a:spcBef>
                <a:spcPts val="1200"/>
              </a:spcBef>
              <a:spcAft>
                <a:spcPts val="1200"/>
              </a:spcAft>
            </a:pPr>
            <a:r>
              <a:rPr lang="zh-CN" altLang="en-US" sz="2400" dirty="0">
                <a:sym typeface="+mn-ea"/>
              </a:rPr>
              <a:t>设计目标是建立不受任何商品化软件版权制约的、全世界都能自由使用的类unix兼容产品</a:t>
            </a:r>
          </a:p>
          <a:p>
            <a:pPr lvl="0" algn="l">
              <a:lnSpc>
                <a:spcPct val="150000"/>
              </a:lnSpc>
              <a:spcBef>
                <a:spcPts val="1200"/>
              </a:spcBef>
              <a:spcAft>
                <a:spcPts val="1200"/>
              </a:spcAft>
            </a:pPr>
            <a:r>
              <a:rPr lang="zh-CN" altLang="en-US" sz="2400" dirty="0">
                <a:sym typeface="+mn-ea"/>
              </a:rPr>
              <a:t>内核官网：http://www.kernel.org/</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权限管理（一）</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25" y="2845431"/>
            <a:ext cx="1656400" cy="1656735"/>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725" y="1169638"/>
            <a:ext cx="1800434" cy="1800799"/>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872" y="3138699"/>
            <a:ext cx="3981999" cy="1514018"/>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09593" y="2970437"/>
            <a:ext cx="2623819" cy="1800957"/>
          </a:xfrm>
          <a:prstGeom prst="rect">
            <a:avLst/>
          </a:prstGeom>
        </p:spPr>
      </p:pic>
      <p:sp>
        <p:nvSpPr>
          <p:cNvPr id="8" name="圆角矩形标注 7"/>
          <p:cNvSpPr/>
          <p:nvPr/>
        </p:nvSpPr>
        <p:spPr>
          <a:xfrm>
            <a:off x="5736707" y="869348"/>
            <a:ext cx="2664643" cy="1479902"/>
          </a:xfrm>
          <a:prstGeom prst="wedgeRoundRectCallout">
            <a:avLst>
              <a:gd name="adj1" fmla="val -47799"/>
              <a:gd name="adj2" fmla="val 6338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rPr>
              <a:t>房屋所有权归我，我可以</a:t>
            </a:r>
            <a:r>
              <a:rPr lang="zh-CN" altLang="en-US" b="1" dirty="0">
                <a:solidFill>
                  <a:srgbClr val="FF0000"/>
                </a:solidFill>
              </a:rPr>
              <a:t>看房，居住，卖房</a:t>
            </a:r>
          </a:p>
        </p:txBody>
      </p:sp>
      <p:sp>
        <p:nvSpPr>
          <p:cNvPr id="9" name="文本框 8"/>
          <p:cNvSpPr txBox="1"/>
          <p:nvPr/>
        </p:nvSpPr>
        <p:spPr>
          <a:xfrm>
            <a:off x="4870523" y="2601191"/>
            <a:ext cx="646415" cy="369246"/>
          </a:xfrm>
          <a:prstGeom prst="rect">
            <a:avLst/>
          </a:prstGeom>
          <a:noFill/>
        </p:spPr>
        <p:txBody>
          <a:bodyPr wrap="none" rtlCol="0">
            <a:spAutoFit/>
          </a:bodyPr>
          <a:lstStyle/>
          <a:p>
            <a:r>
              <a:rPr lang="zh-CN" altLang="en-US" b="1" dirty="0"/>
              <a:t>小明</a:t>
            </a:r>
          </a:p>
        </p:txBody>
      </p:sp>
      <p:sp>
        <p:nvSpPr>
          <p:cNvPr id="10" name="文本框 9"/>
          <p:cNvSpPr txBox="1"/>
          <p:nvPr/>
        </p:nvSpPr>
        <p:spPr>
          <a:xfrm>
            <a:off x="1407517" y="4129829"/>
            <a:ext cx="649622" cy="369246"/>
          </a:xfrm>
          <a:prstGeom prst="rect">
            <a:avLst/>
          </a:prstGeom>
          <a:noFill/>
        </p:spPr>
        <p:txBody>
          <a:bodyPr wrap="none" rtlCol="0">
            <a:spAutoFit/>
          </a:bodyPr>
          <a:lstStyle/>
          <a:p>
            <a:r>
              <a:rPr lang="zh-CN" altLang="en-US" b="1" dirty="0"/>
              <a:t>小丽</a:t>
            </a:r>
          </a:p>
        </p:txBody>
      </p:sp>
      <p:sp>
        <p:nvSpPr>
          <p:cNvPr id="11" name="文本框 10"/>
          <p:cNvSpPr txBox="1"/>
          <p:nvPr/>
        </p:nvSpPr>
        <p:spPr>
          <a:xfrm>
            <a:off x="10408530" y="2599529"/>
            <a:ext cx="649622" cy="369246"/>
          </a:xfrm>
          <a:prstGeom prst="rect">
            <a:avLst/>
          </a:prstGeom>
          <a:noFill/>
        </p:spPr>
        <p:txBody>
          <a:bodyPr wrap="none" rtlCol="0">
            <a:spAutoFit/>
          </a:bodyPr>
          <a:lstStyle/>
          <a:p>
            <a:r>
              <a:rPr lang="zh-CN" altLang="en-US" b="1" dirty="0"/>
              <a:t>老王</a:t>
            </a:r>
          </a:p>
        </p:txBody>
      </p:sp>
      <p:sp>
        <p:nvSpPr>
          <p:cNvPr id="12" name="圆角矩形标注 11"/>
          <p:cNvSpPr/>
          <p:nvPr/>
        </p:nvSpPr>
        <p:spPr>
          <a:xfrm>
            <a:off x="1724793" y="4945250"/>
            <a:ext cx="2497411" cy="1454576"/>
          </a:xfrm>
          <a:prstGeom prst="wedgeRoundRectCallout">
            <a:avLst>
              <a:gd name="adj1" fmla="val -72256"/>
              <a:gd name="adj2" fmla="val -568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rPr>
              <a:t>我跟小明是一家的，我可以</a:t>
            </a:r>
            <a:r>
              <a:rPr lang="zh-CN" altLang="en-US" b="1" dirty="0">
                <a:solidFill>
                  <a:srgbClr val="FF0000"/>
                </a:solidFill>
              </a:rPr>
              <a:t>看房</a:t>
            </a:r>
            <a:r>
              <a:rPr lang="zh-CN" altLang="en-US" b="1" dirty="0">
                <a:solidFill>
                  <a:schemeClr val="tx1"/>
                </a:solidFill>
              </a:rPr>
              <a:t>，可以</a:t>
            </a:r>
            <a:r>
              <a:rPr lang="zh-CN" altLang="en-US" b="1" dirty="0">
                <a:solidFill>
                  <a:srgbClr val="FF0000"/>
                </a:solidFill>
              </a:rPr>
              <a:t>居住</a:t>
            </a:r>
            <a:r>
              <a:rPr lang="zh-CN" altLang="en-US" b="1" dirty="0">
                <a:solidFill>
                  <a:schemeClr val="tx1"/>
                </a:solidFill>
              </a:rPr>
              <a:t>，但是我</a:t>
            </a:r>
            <a:r>
              <a:rPr lang="zh-CN" altLang="en-US" b="1" dirty="0">
                <a:solidFill>
                  <a:srgbClr val="FF0000"/>
                </a:solidFill>
              </a:rPr>
              <a:t>不能卖房</a:t>
            </a:r>
          </a:p>
        </p:txBody>
      </p:sp>
      <p:sp>
        <p:nvSpPr>
          <p:cNvPr id="13" name="圆角矩形标注 12"/>
          <p:cNvSpPr/>
          <p:nvPr/>
        </p:nvSpPr>
        <p:spPr>
          <a:xfrm>
            <a:off x="6095999" y="4945250"/>
            <a:ext cx="2808322" cy="1583633"/>
          </a:xfrm>
          <a:prstGeom prst="wedgeRoundRectCallout">
            <a:avLst>
              <a:gd name="adj1" fmla="val 63835"/>
              <a:gd name="adj2" fmla="val -526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rPr>
              <a:t>我是小明的邻居，我</a:t>
            </a:r>
            <a:r>
              <a:rPr lang="zh-CN" altLang="en-US" b="1" dirty="0">
                <a:solidFill>
                  <a:srgbClr val="FF0000"/>
                </a:solidFill>
              </a:rPr>
              <a:t>可以看房</a:t>
            </a:r>
            <a:r>
              <a:rPr lang="zh-CN" altLang="en-US" b="1" dirty="0">
                <a:solidFill>
                  <a:schemeClr val="tx1"/>
                </a:solidFill>
              </a:rPr>
              <a:t>，但是</a:t>
            </a:r>
            <a:r>
              <a:rPr lang="zh-CN" altLang="en-US" b="1" dirty="0">
                <a:solidFill>
                  <a:srgbClr val="FF0000"/>
                </a:solidFill>
              </a:rPr>
              <a:t>不能住</a:t>
            </a:r>
            <a:r>
              <a:rPr lang="zh-CN" altLang="en-US" b="1" dirty="0">
                <a:solidFill>
                  <a:schemeClr val="tx1"/>
                </a:solidFill>
              </a:rPr>
              <a:t>啊，也</a:t>
            </a:r>
            <a:r>
              <a:rPr lang="zh-CN" altLang="en-US" b="1" dirty="0">
                <a:solidFill>
                  <a:srgbClr val="FF0000"/>
                </a:solidFill>
              </a:rPr>
              <a:t>不能卖</a:t>
            </a:r>
            <a:r>
              <a:rPr lang="zh-CN" altLang="en-US" b="1" dirty="0">
                <a:solidFill>
                  <a:schemeClr val="tx1"/>
                </a:solidFill>
              </a:rPr>
              <a:t>，哎</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权限管理（一）</a:t>
            </a:r>
            <a:endParaRPr lang="zh-CN" altLang="en-US" dirty="0"/>
          </a:p>
        </p:txBody>
      </p:sp>
      <p:grpSp>
        <p:nvGrpSpPr>
          <p:cNvPr id="2" name="组合 6"/>
          <p:cNvGrpSpPr/>
          <p:nvPr/>
        </p:nvGrpSpPr>
        <p:grpSpPr>
          <a:xfrm>
            <a:off x="273398" y="1190350"/>
            <a:ext cx="3635994" cy="4541579"/>
            <a:chOff x="273362" y="1190625"/>
            <a:chExt cx="3635521" cy="4542631"/>
          </a:xfrm>
        </p:grpSpPr>
        <p:sp>
          <p:nvSpPr>
            <p:cNvPr id="8" name="圆角矩形 7"/>
            <p:cNvSpPr/>
            <p:nvPr/>
          </p:nvSpPr>
          <p:spPr>
            <a:xfrm>
              <a:off x="1055440" y="1190625"/>
              <a:ext cx="2853443" cy="45426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9" name="文本框 8"/>
            <p:cNvSpPr txBox="1"/>
            <p:nvPr/>
          </p:nvSpPr>
          <p:spPr>
            <a:xfrm>
              <a:off x="273362" y="2500042"/>
              <a:ext cx="494046" cy="156966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b="1" dirty="0"/>
                <a:t>同</a:t>
              </a:r>
              <a:endParaRPr lang="en-US" altLang="zh-CN" sz="2400" b="1" dirty="0"/>
            </a:p>
            <a:p>
              <a:r>
                <a:rPr lang="zh-CN" altLang="en-US" sz="2400" b="1" dirty="0"/>
                <a:t>一</a:t>
              </a:r>
              <a:endParaRPr lang="en-US" altLang="zh-CN" sz="2400" b="1" dirty="0"/>
            </a:p>
            <a:p>
              <a:r>
                <a:rPr lang="zh-CN" altLang="en-US" sz="2400" b="1" dirty="0"/>
                <a:t>个</a:t>
              </a:r>
              <a:endParaRPr lang="en-US" altLang="zh-CN" sz="2400" b="1" dirty="0"/>
            </a:p>
            <a:p>
              <a:r>
                <a:rPr lang="zh-CN" altLang="en-US" sz="2400" b="1" dirty="0"/>
                <a:t>组</a:t>
              </a:r>
            </a:p>
          </p:txBody>
        </p:sp>
      </p:gr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3253" y="2391507"/>
            <a:ext cx="1219359" cy="1218918"/>
          </a:xfrm>
          <a:prstGeom prst="rect">
            <a:avLst/>
          </a:prstGeom>
        </p:spPr>
      </p:pic>
      <p:sp>
        <p:nvSpPr>
          <p:cNvPr id="11" name="流程图: 联系 14"/>
          <p:cNvSpPr/>
          <p:nvPr/>
        </p:nvSpPr>
        <p:spPr>
          <a:xfrm>
            <a:off x="5764024" y="1295901"/>
            <a:ext cx="1122798" cy="648876"/>
          </a:xfrm>
          <a:prstGeom prst="flowChartConnecto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b="1" dirty="0"/>
              <a:t>读 </a:t>
            </a:r>
            <a:r>
              <a:rPr lang="en-US" altLang="zh-CN" sz="2400" b="1" dirty="0"/>
              <a:t>r</a:t>
            </a:r>
            <a:endParaRPr lang="zh-CN" altLang="en-US" sz="2400" b="1" dirty="0"/>
          </a:p>
        </p:txBody>
      </p:sp>
      <p:sp>
        <p:nvSpPr>
          <p:cNvPr id="12" name="流程图: 联系 19"/>
          <p:cNvSpPr/>
          <p:nvPr/>
        </p:nvSpPr>
        <p:spPr>
          <a:xfrm>
            <a:off x="7254273" y="1295901"/>
            <a:ext cx="1121265" cy="648876"/>
          </a:xfrm>
          <a:prstGeom prst="flowChartConnecto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b="1" dirty="0"/>
              <a:t>写 </a:t>
            </a:r>
            <a:r>
              <a:rPr lang="en-US" altLang="zh-CN" sz="2400" b="1" dirty="0"/>
              <a:t>w</a:t>
            </a:r>
            <a:endParaRPr lang="zh-CN" altLang="en-US" sz="2400" b="1" dirty="0"/>
          </a:p>
        </p:txBody>
      </p:sp>
      <p:sp>
        <p:nvSpPr>
          <p:cNvPr id="13" name="流程图: 联系 20"/>
          <p:cNvSpPr/>
          <p:nvPr/>
        </p:nvSpPr>
        <p:spPr>
          <a:xfrm>
            <a:off x="8465554" y="1786964"/>
            <a:ext cx="1600008" cy="648876"/>
          </a:xfrm>
          <a:prstGeom prst="flowChartConnecto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b="1" dirty="0"/>
              <a:t>执行 </a:t>
            </a:r>
            <a:r>
              <a:rPr lang="en-US" altLang="zh-CN" sz="2400" b="1" dirty="0"/>
              <a:t>x</a:t>
            </a:r>
            <a:endParaRPr lang="zh-CN" altLang="en-US" sz="2400" b="1" dirty="0"/>
          </a:p>
        </p:txBody>
      </p:sp>
      <p:grpSp>
        <p:nvGrpSpPr>
          <p:cNvPr id="4" name="组合 13"/>
          <p:cNvGrpSpPr/>
          <p:nvPr/>
        </p:nvGrpSpPr>
        <p:grpSpPr>
          <a:xfrm>
            <a:off x="7553143" y="4306774"/>
            <a:ext cx="3267500" cy="1856957"/>
            <a:chOff x="7552159" y="4307771"/>
            <a:chExt cx="3267075" cy="1857387"/>
          </a:xfrm>
        </p:grpSpPr>
        <p:pic>
          <p:nvPicPr>
            <p:cNvPr id="15" name="图片 14"/>
            <p:cNvPicPr>
              <a:picLocks noChangeAspect="1"/>
            </p:cNvPicPr>
            <p:nvPr/>
          </p:nvPicPr>
          <p:blipFill>
            <a:blip r:embed="rId3" cstate="print"/>
            <a:stretch>
              <a:fillRect/>
            </a:stretch>
          </p:blipFill>
          <p:spPr>
            <a:xfrm>
              <a:off x="7552159" y="4307771"/>
              <a:ext cx="3267075" cy="1276350"/>
            </a:xfrm>
            <a:prstGeom prst="rect">
              <a:avLst/>
            </a:prstGeom>
          </p:spPr>
        </p:pic>
        <p:sp>
          <p:nvSpPr>
            <p:cNvPr id="16" name="文本框 15"/>
            <p:cNvSpPr txBox="1"/>
            <p:nvPr/>
          </p:nvSpPr>
          <p:spPr>
            <a:xfrm>
              <a:off x="8663503" y="5795826"/>
              <a:ext cx="1383712" cy="369332"/>
            </a:xfrm>
            <a:prstGeom prst="rect">
              <a:avLst/>
            </a:prstGeom>
            <a:noFill/>
          </p:spPr>
          <p:txBody>
            <a:bodyPr wrap="none" rtlCol="0">
              <a:spAutoFit/>
            </a:bodyPr>
            <a:lstStyle/>
            <a:p>
              <a:r>
                <a:rPr lang="zh-CN" altLang="en-US" b="1" dirty="0"/>
                <a:t>其他用户</a:t>
              </a:r>
              <a:r>
                <a:rPr lang="en-US" altLang="zh-CN" b="1" dirty="0"/>
                <a:t>(o)</a:t>
              </a:r>
              <a:endParaRPr lang="zh-CN" altLang="en-US" b="1" dirty="0"/>
            </a:p>
          </p:txBody>
        </p:sp>
      </p:grpSp>
      <p:sp>
        <p:nvSpPr>
          <p:cNvPr id="17" name="右箭头 16"/>
          <p:cNvSpPr/>
          <p:nvPr/>
        </p:nvSpPr>
        <p:spPr>
          <a:xfrm>
            <a:off x="4090036" y="2435840"/>
            <a:ext cx="1792572" cy="75284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b="1" dirty="0">
                <a:solidFill>
                  <a:schemeClr val="tx1"/>
                </a:solidFill>
              </a:rPr>
              <a:t>r w x</a:t>
            </a:r>
            <a:endParaRPr lang="zh-CN" altLang="en-US" sz="3200" b="1" dirty="0">
              <a:solidFill>
                <a:schemeClr val="tx1"/>
              </a:solidFill>
            </a:endParaRPr>
          </a:p>
        </p:txBody>
      </p:sp>
      <p:sp>
        <p:nvSpPr>
          <p:cNvPr id="18" name="右箭头 17"/>
          <p:cNvSpPr/>
          <p:nvPr/>
        </p:nvSpPr>
        <p:spPr>
          <a:xfrm rot="20462868">
            <a:off x="3960287" y="3666746"/>
            <a:ext cx="1792572" cy="75284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b="1" dirty="0">
                <a:solidFill>
                  <a:schemeClr val="tx1"/>
                </a:solidFill>
              </a:rPr>
              <a:t>r w -</a:t>
            </a:r>
            <a:endParaRPr lang="zh-CN" altLang="en-US" sz="3200" b="1" dirty="0">
              <a:solidFill>
                <a:schemeClr val="tx1"/>
              </a:solidFill>
            </a:endParaRPr>
          </a:p>
        </p:txBody>
      </p:sp>
      <p:sp>
        <p:nvSpPr>
          <p:cNvPr id="19" name="右箭头 18"/>
          <p:cNvSpPr/>
          <p:nvPr/>
        </p:nvSpPr>
        <p:spPr>
          <a:xfrm rot="1137132" flipH="1">
            <a:off x="7561085" y="3234002"/>
            <a:ext cx="1792572" cy="75284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b="1" dirty="0">
                <a:solidFill>
                  <a:schemeClr val="tx1"/>
                </a:solidFill>
              </a:rPr>
              <a:t>r - -</a:t>
            </a:r>
            <a:endParaRPr lang="zh-CN" altLang="en-US" sz="3200" b="1" dirty="0">
              <a:solidFill>
                <a:schemeClr val="tx1"/>
              </a:solidFill>
            </a:endParaRPr>
          </a:p>
        </p:txBody>
      </p:sp>
      <p:grpSp>
        <p:nvGrpSpPr>
          <p:cNvPr id="5" name="组合 19"/>
          <p:cNvGrpSpPr/>
          <p:nvPr/>
        </p:nvGrpSpPr>
        <p:grpSpPr>
          <a:xfrm>
            <a:off x="1906146" y="1295901"/>
            <a:ext cx="1274696" cy="2025423"/>
            <a:chOff x="1905898" y="1296201"/>
            <a:chExt cx="1274530" cy="2025892"/>
          </a:xfrm>
        </p:grpSpPr>
        <p:pic>
          <p:nvPicPr>
            <p:cNvPr id="21" name="图片 20"/>
            <p:cNvPicPr>
              <a:picLocks noChangeAspect="1"/>
            </p:cNvPicPr>
            <p:nvPr/>
          </p:nvPicPr>
          <p:blipFill>
            <a:blip r:embed="rId4" cstate="print"/>
            <a:stretch>
              <a:fillRect/>
            </a:stretch>
          </p:blipFill>
          <p:spPr>
            <a:xfrm>
              <a:off x="1905898" y="1296201"/>
              <a:ext cx="1152525" cy="1666875"/>
            </a:xfrm>
            <a:prstGeom prst="rect">
              <a:avLst/>
            </a:prstGeom>
          </p:spPr>
        </p:pic>
        <p:sp>
          <p:nvSpPr>
            <p:cNvPr id="22" name="文本框 21"/>
            <p:cNvSpPr txBox="1"/>
            <p:nvPr/>
          </p:nvSpPr>
          <p:spPr>
            <a:xfrm>
              <a:off x="2016327" y="2952761"/>
              <a:ext cx="1164101" cy="369332"/>
            </a:xfrm>
            <a:prstGeom prst="rect">
              <a:avLst/>
            </a:prstGeom>
            <a:noFill/>
          </p:spPr>
          <p:txBody>
            <a:bodyPr wrap="none" rtlCol="0">
              <a:spAutoFit/>
            </a:bodyPr>
            <a:lstStyle/>
            <a:p>
              <a:r>
                <a:rPr lang="zh-CN" altLang="en-US" b="1" dirty="0"/>
                <a:t>所有者</a:t>
              </a:r>
              <a:r>
                <a:rPr lang="en-US" altLang="zh-CN" b="1" dirty="0"/>
                <a:t>(u)</a:t>
              </a:r>
              <a:endParaRPr lang="zh-CN" altLang="en-US" b="1" dirty="0"/>
            </a:p>
          </p:txBody>
        </p:sp>
      </p:grpSp>
      <p:grpSp>
        <p:nvGrpSpPr>
          <p:cNvPr id="6" name="组合 22"/>
          <p:cNvGrpSpPr/>
          <p:nvPr/>
        </p:nvGrpSpPr>
        <p:grpSpPr>
          <a:xfrm>
            <a:off x="1544128" y="3461140"/>
            <a:ext cx="2064044" cy="1966273"/>
            <a:chOff x="1543927" y="3461940"/>
            <a:chExt cx="2063775" cy="1966728"/>
          </a:xfrm>
        </p:grpSpPr>
        <p:grpSp>
          <p:nvGrpSpPr>
            <p:cNvPr id="7" name="组合 23"/>
            <p:cNvGrpSpPr/>
            <p:nvPr/>
          </p:nvGrpSpPr>
          <p:grpSpPr>
            <a:xfrm>
              <a:off x="1543927" y="3461940"/>
              <a:ext cx="2063775" cy="1381125"/>
              <a:chOff x="1851211" y="3895750"/>
              <a:chExt cx="2063775" cy="1381125"/>
            </a:xfrm>
          </p:grpSpPr>
          <p:pic>
            <p:nvPicPr>
              <p:cNvPr id="26" name="图片 25"/>
              <p:cNvPicPr>
                <a:picLocks noChangeAspect="1"/>
              </p:cNvPicPr>
              <p:nvPr/>
            </p:nvPicPr>
            <p:blipFill>
              <a:blip r:embed="rId5" cstate="print"/>
              <a:stretch>
                <a:fillRect/>
              </a:stretch>
            </p:blipFill>
            <p:spPr>
              <a:xfrm>
                <a:off x="1851211" y="3905275"/>
                <a:ext cx="1123950" cy="1371600"/>
              </a:xfrm>
              <a:prstGeom prst="rect">
                <a:avLst/>
              </a:prstGeom>
            </p:spPr>
          </p:pic>
          <p:pic>
            <p:nvPicPr>
              <p:cNvPr id="27" name="图片 26"/>
              <p:cNvPicPr>
                <a:picLocks noChangeAspect="1"/>
              </p:cNvPicPr>
              <p:nvPr/>
            </p:nvPicPr>
            <p:blipFill>
              <a:blip r:embed="rId6" cstate="print"/>
              <a:stretch>
                <a:fillRect/>
              </a:stretch>
            </p:blipFill>
            <p:spPr>
              <a:xfrm>
                <a:off x="2952961" y="3895750"/>
                <a:ext cx="962025" cy="1381125"/>
              </a:xfrm>
              <a:prstGeom prst="rect">
                <a:avLst/>
              </a:prstGeom>
            </p:spPr>
          </p:pic>
        </p:grpSp>
        <p:sp>
          <p:nvSpPr>
            <p:cNvPr id="25" name="文本框 24"/>
            <p:cNvSpPr txBox="1"/>
            <p:nvPr/>
          </p:nvSpPr>
          <p:spPr>
            <a:xfrm>
              <a:off x="2016403" y="5059250"/>
              <a:ext cx="1368658" cy="369418"/>
            </a:xfrm>
            <a:prstGeom prst="rect">
              <a:avLst/>
            </a:prstGeom>
            <a:noFill/>
          </p:spPr>
          <p:txBody>
            <a:bodyPr wrap="none" rtlCol="0">
              <a:spAutoFit/>
            </a:bodyPr>
            <a:lstStyle/>
            <a:p>
              <a:r>
                <a:rPr lang="zh-CN" altLang="en-US" b="1" dirty="0"/>
                <a:t>同组用户</a:t>
              </a:r>
              <a:r>
                <a:rPr lang="en-US" altLang="zh-CN" b="1" dirty="0"/>
                <a:t>(g)</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权限管理（一）</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0249" y="2211193"/>
            <a:ext cx="8172879" cy="2945718"/>
          </a:xfrm>
          <a:prstGeom prst="rect">
            <a:avLst/>
          </a:prstGeom>
        </p:spPr>
      </p:pic>
      <p:sp>
        <p:nvSpPr>
          <p:cNvPr id="6" name="文本框 5"/>
          <p:cNvSpPr txBox="1"/>
          <p:nvPr/>
        </p:nvSpPr>
        <p:spPr>
          <a:xfrm>
            <a:off x="520132" y="1324304"/>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目录和文件的权限</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权限管理（二）</a:t>
            </a:r>
            <a:endParaRPr lang="zh-CN" altLang="en-US" dirty="0"/>
          </a:p>
        </p:txBody>
      </p:sp>
      <p:sp>
        <p:nvSpPr>
          <p:cNvPr id="5" name="文本框 4"/>
          <p:cNvSpPr txBox="1"/>
          <p:nvPr/>
        </p:nvSpPr>
        <p:spPr>
          <a:xfrm>
            <a:off x="443918" y="1125533"/>
            <a:ext cx="10696661" cy="5510397"/>
          </a:xfrm>
          <a:prstGeom prst="rect">
            <a:avLst/>
          </a:prstGeom>
          <a:noFill/>
          <a:ln>
            <a:noFill/>
          </a:ln>
        </p:spPr>
        <p:txBody>
          <a:bodyPr lIns="91440" tIns="45720" rIns="91440" bIns="45720"/>
          <a:lstStyle>
            <a:lvl1pPr marL="365125" indent="-255905" algn="l" rtl="0" fontAlgn="base" latinLnBrk="1">
              <a:lnSpc>
                <a:spcPct val="100000"/>
              </a:lnSpc>
              <a:spcBef>
                <a:spcPts val="400"/>
              </a:spcBef>
              <a:spcAft>
                <a:spcPct val="0"/>
              </a:spcAft>
              <a:buClr>
                <a:schemeClr val="accent1"/>
              </a:buClr>
              <a:buSzPct val="68000"/>
              <a:buFont typeface="Wingdings 3" panose="05040102010807070707" pitchFamily="18" charset="2"/>
              <a:buChar char=""/>
              <a:defRPr sz="2700" b="0" i="0"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620395" indent="-228600" algn="l" rtl="0" fontAlgn="base" latinLnBrk="1">
              <a:lnSpc>
                <a:spcPct val="100000"/>
              </a:lnSpc>
              <a:spcBef>
                <a:spcPts val="325"/>
              </a:spcBef>
              <a:spcAft>
                <a:spcPct val="0"/>
              </a:spcAft>
              <a:buClr>
                <a:schemeClr val="accent1"/>
              </a:buClr>
              <a:buSzPct val="100000"/>
              <a:buFont typeface="Verdana" panose="020B0604030504040204" pitchFamily="34" charset="0"/>
              <a:buChar char="◦"/>
              <a:defRPr sz="2300" b="0" i="0"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858520" indent="-228600" algn="l" rtl="0" fontAlgn="base" latinLnBrk="1">
              <a:lnSpc>
                <a:spcPct val="100000"/>
              </a:lnSpc>
              <a:spcBef>
                <a:spcPts val="350"/>
              </a:spcBef>
              <a:spcAft>
                <a:spcPct val="0"/>
              </a:spcAft>
              <a:buClr>
                <a:schemeClr val="accent1"/>
              </a:buClr>
              <a:buSzPct val="100000"/>
              <a:buFont typeface="Wingdings 2" panose="05020102010507070707" pitchFamily="18" charset="2"/>
              <a:buChar char=""/>
              <a:defRPr sz="2100" b="0" i="0"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143000" indent="-228600" algn="l" rtl="0" fontAlgn="base" latinLnBrk="1">
              <a:lnSpc>
                <a:spcPct val="100000"/>
              </a:lnSpc>
              <a:spcBef>
                <a:spcPts val="350"/>
              </a:spcBef>
              <a:spcAft>
                <a:spcPct val="0"/>
              </a:spcAft>
              <a:buClr>
                <a:schemeClr val="accent1"/>
              </a:buClr>
              <a:buSzPct val="100000"/>
              <a:buFont typeface="Wingdings 2" panose="05020102010507070707" pitchFamily="18" charset="2"/>
              <a:buChar char=""/>
              <a:defRPr sz="1900" b="0" i="0"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371600" indent="-228600" algn="l" rtl="0" fontAlgn="base" latinLnBrk="1">
              <a:lnSpc>
                <a:spcPct val="100000"/>
              </a:lnSpc>
              <a:spcBef>
                <a:spcPts val="350"/>
              </a:spcBef>
              <a:spcAft>
                <a:spcPct val="0"/>
              </a:spcAft>
              <a:buClr>
                <a:schemeClr val="accent1"/>
              </a:buClr>
              <a:buSzPct val="100000"/>
              <a:buFont typeface="Wingdings 2" panose="05020102010507070707" pitchFamily="18" charset="2"/>
              <a:buChar char=""/>
              <a:defRPr sz="2000" b="0" i="0"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107950" indent="0" defTabSz="914400">
              <a:lnSpc>
                <a:spcPct val="150000"/>
              </a:lnSpc>
              <a:buClr>
                <a:srgbClr val="2DA2BF"/>
              </a:buClr>
              <a:buFont typeface="Wingdings 3" panose="05040102010807070707" pitchFamily="18" charset="2"/>
              <a:buNone/>
            </a:pPr>
            <a:r>
              <a:rPr lang="zh-CN" altLang="en-US" sz="2400" kern="0" dirty="0">
                <a:solidFill>
                  <a:srgbClr val="000000"/>
                </a:solidFill>
                <a:latin typeface="微软雅黑" panose="020B0503020204020204" pitchFamily="34" charset="-122"/>
                <a:ea typeface="微软雅黑" panose="020B0503020204020204" pitchFamily="34" charset="-122"/>
              </a:rPr>
              <a:t> 第</a:t>
            </a:r>
            <a:r>
              <a:rPr lang="en-US" altLang="zh-CN" sz="2400" kern="0" dirty="0">
                <a:solidFill>
                  <a:srgbClr val="000000"/>
                </a:solidFill>
                <a:latin typeface="微软雅黑" panose="020B0503020204020204" pitchFamily="34" charset="-122"/>
                <a:ea typeface="微软雅黑" panose="020B0503020204020204" pitchFamily="34" charset="-122"/>
              </a:rPr>
              <a:t>1</a:t>
            </a:r>
            <a:r>
              <a:rPr lang="zh-CN" altLang="en-US" sz="2400" kern="0" dirty="0">
                <a:solidFill>
                  <a:srgbClr val="000000"/>
                </a:solidFill>
                <a:latin typeface="微软雅黑" panose="020B0503020204020204" pitchFamily="34" charset="-122"/>
                <a:ea typeface="微软雅黑" panose="020B0503020204020204" pitchFamily="34" charset="-122"/>
              </a:rPr>
              <a:t>种：通过权限字符来修改：用于权限需要严格控制的</a:t>
            </a:r>
          </a:p>
          <a:p>
            <a:pPr marL="107950" indent="0" defTabSz="914400">
              <a:lnSpc>
                <a:spcPct val="150000"/>
              </a:lnSpc>
              <a:buClr>
                <a:srgbClr val="2DA2BF"/>
              </a:buClr>
              <a:buFont typeface="Wingdings 3" panose="05040102010807070707" pitchFamily="18" charset="2"/>
              <a:buNone/>
            </a:pPr>
            <a:r>
              <a:rPr lang="en-US" altLang="zh-CN" sz="2400" kern="0" dirty="0">
                <a:solidFill>
                  <a:srgbClr val="000000"/>
                </a:solidFill>
                <a:latin typeface="微软雅黑" panose="020B0503020204020204" pitchFamily="34" charset="-122"/>
                <a:ea typeface="微软雅黑" panose="020B0503020204020204" pitchFamily="34" charset="-122"/>
              </a:rPr>
              <a:t>	</a:t>
            </a:r>
            <a:r>
              <a:rPr lang="zh-CN" altLang="en-US" sz="2400" kern="0" dirty="0">
                <a:solidFill>
                  <a:srgbClr val="000000"/>
                </a:solidFill>
                <a:latin typeface="微软雅黑" panose="020B0503020204020204" pitchFamily="34" charset="-122"/>
                <a:ea typeface="微软雅黑" panose="020B0503020204020204" pitchFamily="34" charset="-122"/>
              </a:rPr>
              <a:t>（</a:t>
            </a:r>
            <a:r>
              <a:rPr lang="en-US" altLang="zh-CN" sz="2400" kern="0" dirty="0">
                <a:solidFill>
                  <a:srgbClr val="000000"/>
                </a:solidFill>
                <a:latin typeface="微软雅黑" panose="020B0503020204020204" pitchFamily="34" charset="-122"/>
                <a:ea typeface="微软雅黑" panose="020B0503020204020204" pitchFamily="34" charset="-122"/>
              </a:rPr>
              <a:t>1</a:t>
            </a:r>
            <a:r>
              <a:rPr lang="zh-CN" altLang="en-US" sz="2400" kern="0" dirty="0">
                <a:solidFill>
                  <a:srgbClr val="000000"/>
                </a:solidFill>
                <a:latin typeface="微软雅黑" panose="020B0503020204020204" pitchFamily="34" charset="-122"/>
                <a:ea typeface="微软雅黑" panose="020B0503020204020204" pitchFamily="34" charset="-122"/>
              </a:rPr>
              <a:t>）用户表示：所有者（</a:t>
            </a:r>
            <a:r>
              <a:rPr lang="en-US" altLang="zh-CN" sz="2400" kern="0" dirty="0">
                <a:solidFill>
                  <a:srgbClr val="FF0000"/>
                </a:solidFill>
                <a:latin typeface="微软雅黑" panose="020B0503020204020204" pitchFamily="34" charset="-122"/>
                <a:ea typeface="微软雅黑" panose="020B0503020204020204" pitchFamily="34" charset="-122"/>
              </a:rPr>
              <a:t>u</a:t>
            </a:r>
            <a:r>
              <a:rPr lang="zh-CN" altLang="en-US" sz="2400" kern="0" dirty="0">
                <a:solidFill>
                  <a:srgbClr val="000000"/>
                </a:solidFill>
                <a:latin typeface="微软雅黑" panose="020B0503020204020204" pitchFamily="34" charset="-122"/>
                <a:ea typeface="微软雅黑" panose="020B0503020204020204" pitchFamily="34" charset="-122"/>
              </a:rPr>
              <a:t>）、组用户（</a:t>
            </a:r>
            <a:r>
              <a:rPr lang="en-US" altLang="zh-CN" sz="2400" kern="0" dirty="0">
                <a:solidFill>
                  <a:srgbClr val="FF0000"/>
                </a:solidFill>
                <a:latin typeface="微软雅黑" panose="020B0503020204020204" pitchFamily="34" charset="-122"/>
                <a:ea typeface="微软雅黑" panose="020B0503020204020204" pitchFamily="34" charset="-122"/>
              </a:rPr>
              <a:t>g</a:t>
            </a:r>
            <a:r>
              <a:rPr lang="zh-CN" altLang="en-US" sz="2400" kern="0" dirty="0">
                <a:solidFill>
                  <a:srgbClr val="000000"/>
                </a:solidFill>
                <a:latin typeface="微软雅黑" panose="020B0503020204020204" pitchFamily="34" charset="-122"/>
                <a:ea typeface="微软雅黑" panose="020B0503020204020204" pitchFamily="34" charset="-122"/>
              </a:rPr>
              <a:t>）</a:t>
            </a:r>
            <a:endParaRPr lang="en-US" altLang="zh-CN" sz="2400" kern="0" dirty="0">
              <a:solidFill>
                <a:srgbClr val="000000"/>
              </a:solidFill>
              <a:latin typeface="微软雅黑" panose="020B0503020204020204" pitchFamily="34" charset="-122"/>
              <a:ea typeface="微软雅黑" panose="020B0503020204020204" pitchFamily="34" charset="-122"/>
            </a:endParaRPr>
          </a:p>
          <a:p>
            <a:pPr marL="107950" indent="0" defTabSz="914400">
              <a:lnSpc>
                <a:spcPct val="150000"/>
              </a:lnSpc>
              <a:buClr>
                <a:srgbClr val="2DA2BF"/>
              </a:buClr>
              <a:buFont typeface="Wingdings 3" panose="05040102010807070707" pitchFamily="18" charset="2"/>
              <a:buNone/>
            </a:pPr>
            <a:r>
              <a:rPr lang="en-US" altLang="zh-CN" sz="2400" kern="0" dirty="0">
                <a:solidFill>
                  <a:srgbClr val="000000"/>
                </a:solidFill>
                <a:latin typeface="微软雅黑" panose="020B0503020204020204" pitchFamily="34" charset="-122"/>
                <a:ea typeface="微软雅黑" panose="020B0503020204020204" pitchFamily="34" charset="-122"/>
              </a:rPr>
              <a:t>                   </a:t>
            </a:r>
            <a:r>
              <a:rPr lang="zh-CN" altLang="en-US" sz="2400" kern="0" dirty="0">
                <a:solidFill>
                  <a:srgbClr val="000000"/>
                </a:solidFill>
                <a:latin typeface="微软雅黑" panose="020B0503020204020204" pitchFamily="34" charset="-122"/>
                <a:ea typeface="微软雅黑" panose="020B0503020204020204" pitchFamily="34" charset="-122"/>
              </a:rPr>
              <a:t>其他用户（</a:t>
            </a:r>
            <a:r>
              <a:rPr lang="en-US" altLang="zh-CN" sz="2400" kern="0" dirty="0">
                <a:solidFill>
                  <a:srgbClr val="FF0000"/>
                </a:solidFill>
                <a:latin typeface="微软雅黑" panose="020B0503020204020204" pitchFamily="34" charset="-122"/>
                <a:ea typeface="微软雅黑" panose="020B0503020204020204" pitchFamily="34" charset="-122"/>
              </a:rPr>
              <a:t>o</a:t>
            </a:r>
            <a:r>
              <a:rPr lang="zh-CN" altLang="en-US" sz="2400" kern="0" dirty="0">
                <a:solidFill>
                  <a:srgbClr val="000000"/>
                </a:solidFill>
                <a:latin typeface="微软雅黑" panose="020B0503020204020204" pitchFamily="34" charset="-122"/>
                <a:ea typeface="微软雅黑" panose="020B0503020204020204" pitchFamily="34" charset="-122"/>
              </a:rPr>
              <a:t>）、所有用户（</a:t>
            </a:r>
            <a:r>
              <a:rPr lang="en-US" altLang="zh-CN" sz="2400" kern="0" dirty="0">
                <a:solidFill>
                  <a:srgbClr val="FF0000"/>
                </a:solidFill>
                <a:latin typeface="微软雅黑" panose="020B0503020204020204" pitchFamily="34" charset="-122"/>
                <a:ea typeface="微软雅黑" panose="020B0503020204020204" pitchFamily="34" charset="-122"/>
              </a:rPr>
              <a:t>a</a:t>
            </a:r>
            <a:r>
              <a:rPr lang="zh-CN" altLang="en-US" sz="2400" kern="0" dirty="0">
                <a:solidFill>
                  <a:srgbClr val="000000"/>
                </a:solidFill>
                <a:latin typeface="微软雅黑" panose="020B0503020204020204" pitchFamily="34" charset="-122"/>
                <a:ea typeface="微软雅黑" panose="020B0503020204020204" pitchFamily="34" charset="-122"/>
              </a:rPr>
              <a:t>）</a:t>
            </a:r>
          </a:p>
          <a:p>
            <a:pPr marL="107950" indent="0" defTabSz="914400">
              <a:lnSpc>
                <a:spcPct val="150000"/>
              </a:lnSpc>
              <a:buClr>
                <a:srgbClr val="2DA2BF"/>
              </a:buClr>
              <a:buFont typeface="Wingdings 3" panose="05040102010807070707" pitchFamily="18" charset="2"/>
              <a:buNone/>
            </a:pPr>
            <a:r>
              <a:rPr lang="en-US" altLang="zh-CN" sz="2400" kern="0" dirty="0">
                <a:solidFill>
                  <a:srgbClr val="000000"/>
                </a:solidFill>
                <a:latin typeface="微软雅黑" panose="020B0503020204020204" pitchFamily="34" charset="-122"/>
                <a:ea typeface="微软雅黑" panose="020B0503020204020204" pitchFamily="34" charset="-122"/>
              </a:rPr>
              <a:t>	</a:t>
            </a:r>
            <a:r>
              <a:rPr lang="zh-CN" altLang="en-US" sz="2400" kern="0" dirty="0">
                <a:solidFill>
                  <a:srgbClr val="000000"/>
                </a:solidFill>
                <a:latin typeface="微软雅黑" panose="020B0503020204020204" pitchFamily="34" charset="-122"/>
                <a:ea typeface="微软雅黑" panose="020B0503020204020204" pitchFamily="34" charset="-122"/>
              </a:rPr>
              <a:t>（</a:t>
            </a:r>
            <a:r>
              <a:rPr lang="en-US" altLang="zh-CN" sz="2400" kern="0" dirty="0">
                <a:solidFill>
                  <a:srgbClr val="000000"/>
                </a:solidFill>
                <a:latin typeface="微软雅黑" panose="020B0503020204020204" pitchFamily="34" charset="-122"/>
                <a:ea typeface="微软雅黑" panose="020B0503020204020204" pitchFamily="34" charset="-122"/>
              </a:rPr>
              <a:t>2</a:t>
            </a:r>
            <a:r>
              <a:rPr lang="zh-CN" altLang="en-US" sz="2400" kern="0" dirty="0">
                <a:solidFill>
                  <a:srgbClr val="000000"/>
                </a:solidFill>
                <a:latin typeface="微软雅黑" panose="020B0503020204020204" pitchFamily="34" charset="-122"/>
                <a:ea typeface="微软雅黑" panose="020B0503020204020204" pitchFamily="34" charset="-122"/>
              </a:rPr>
              <a:t>）权限表示：读（</a:t>
            </a:r>
            <a:r>
              <a:rPr lang="en-US" altLang="zh-CN" sz="2400" kern="0" dirty="0">
                <a:solidFill>
                  <a:srgbClr val="FF0000"/>
                </a:solidFill>
                <a:latin typeface="微软雅黑" panose="020B0503020204020204" pitchFamily="34" charset="-122"/>
                <a:ea typeface="微软雅黑" panose="020B0503020204020204" pitchFamily="34" charset="-122"/>
              </a:rPr>
              <a:t>r</a:t>
            </a:r>
            <a:r>
              <a:rPr lang="zh-CN" altLang="en-US" sz="2400" kern="0" dirty="0">
                <a:solidFill>
                  <a:srgbClr val="000000"/>
                </a:solidFill>
                <a:latin typeface="微软雅黑" panose="020B0503020204020204" pitchFamily="34" charset="-122"/>
                <a:ea typeface="微软雅黑" panose="020B0503020204020204" pitchFamily="34" charset="-122"/>
              </a:rPr>
              <a:t>）、写</a:t>
            </a:r>
            <a:r>
              <a:rPr lang="en-US" altLang="zh-CN" sz="2400" kern="0" dirty="0">
                <a:solidFill>
                  <a:srgbClr val="000000"/>
                </a:solidFill>
                <a:latin typeface="微软雅黑" panose="020B0503020204020204" pitchFamily="34" charset="-122"/>
                <a:ea typeface="微软雅黑" panose="020B0503020204020204" pitchFamily="34" charset="-122"/>
              </a:rPr>
              <a:t>(</a:t>
            </a:r>
            <a:r>
              <a:rPr lang="en-US" altLang="zh-CN" sz="2400" kern="0" dirty="0">
                <a:solidFill>
                  <a:srgbClr val="FF0000"/>
                </a:solidFill>
                <a:latin typeface="微软雅黑" panose="020B0503020204020204" pitchFamily="34" charset="-122"/>
                <a:ea typeface="微软雅黑" panose="020B0503020204020204" pitchFamily="34" charset="-122"/>
              </a:rPr>
              <a:t>w</a:t>
            </a:r>
            <a:r>
              <a:rPr lang="en-US" altLang="zh-CN" sz="2400" kern="0" dirty="0">
                <a:solidFill>
                  <a:srgbClr val="000000"/>
                </a:solidFill>
                <a:latin typeface="微软雅黑" panose="020B0503020204020204" pitchFamily="34" charset="-122"/>
                <a:ea typeface="微软雅黑" panose="020B0503020204020204" pitchFamily="34" charset="-122"/>
              </a:rPr>
              <a:t>)</a:t>
            </a:r>
            <a:r>
              <a:rPr lang="zh-CN" altLang="en-US" sz="2400" kern="0" dirty="0">
                <a:solidFill>
                  <a:srgbClr val="000000"/>
                </a:solidFill>
                <a:latin typeface="微软雅黑" panose="020B0503020204020204" pitchFamily="34" charset="-122"/>
                <a:ea typeface="微软雅黑" panose="020B0503020204020204" pitchFamily="34" charset="-122"/>
              </a:rPr>
              <a:t>、执行</a:t>
            </a:r>
            <a:r>
              <a:rPr lang="en-US" altLang="zh-CN" sz="2400" kern="0" dirty="0">
                <a:solidFill>
                  <a:srgbClr val="000000"/>
                </a:solidFill>
                <a:latin typeface="微软雅黑" panose="020B0503020204020204" pitchFamily="34" charset="-122"/>
                <a:ea typeface="微软雅黑" panose="020B0503020204020204" pitchFamily="34" charset="-122"/>
              </a:rPr>
              <a:t>(</a:t>
            </a:r>
            <a:r>
              <a:rPr lang="en-US" altLang="zh-CN" sz="2400" kern="0" dirty="0">
                <a:solidFill>
                  <a:srgbClr val="FF0000"/>
                </a:solidFill>
                <a:latin typeface="微软雅黑" panose="020B0503020204020204" pitchFamily="34" charset="-122"/>
                <a:ea typeface="微软雅黑" panose="020B0503020204020204" pitchFamily="34" charset="-122"/>
              </a:rPr>
              <a:t>x</a:t>
            </a:r>
            <a:r>
              <a:rPr lang="en-US" altLang="zh-CN" sz="2400" kern="0" dirty="0">
                <a:solidFill>
                  <a:srgbClr val="000000"/>
                </a:solidFill>
                <a:latin typeface="微软雅黑" panose="020B0503020204020204" pitchFamily="34" charset="-122"/>
                <a:ea typeface="微软雅黑" panose="020B0503020204020204" pitchFamily="34" charset="-122"/>
              </a:rPr>
              <a:t>)</a:t>
            </a:r>
          </a:p>
          <a:p>
            <a:pPr marL="107950" indent="0" defTabSz="914400">
              <a:lnSpc>
                <a:spcPct val="150000"/>
              </a:lnSpc>
              <a:buClr>
                <a:srgbClr val="2DA2BF"/>
              </a:buClr>
              <a:buFont typeface="Wingdings 3" panose="05040102010807070707" pitchFamily="18" charset="2"/>
              <a:buNone/>
            </a:pPr>
            <a:r>
              <a:rPr lang="en-US" altLang="zh-CN" sz="2400" kern="0" dirty="0">
                <a:solidFill>
                  <a:srgbClr val="000000"/>
                </a:solidFill>
                <a:latin typeface="微软雅黑" panose="020B0503020204020204" pitchFamily="34" charset="-122"/>
                <a:ea typeface="微软雅黑" panose="020B0503020204020204" pitchFamily="34" charset="-122"/>
              </a:rPr>
              <a:t>	</a:t>
            </a:r>
            <a:r>
              <a:rPr lang="zh-CN" altLang="en-US" sz="2400" kern="0" dirty="0">
                <a:solidFill>
                  <a:srgbClr val="000000"/>
                </a:solidFill>
                <a:latin typeface="微软雅黑" panose="020B0503020204020204" pitchFamily="34" charset="-122"/>
                <a:ea typeface="微软雅黑" panose="020B0503020204020204" pitchFamily="34" charset="-122"/>
              </a:rPr>
              <a:t>（</a:t>
            </a:r>
            <a:r>
              <a:rPr lang="en-US" altLang="zh-CN" sz="2400" kern="0" dirty="0">
                <a:solidFill>
                  <a:srgbClr val="000000"/>
                </a:solidFill>
                <a:latin typeface="微软雅黑" panose="020B0503020204020204" pitchFamily="34" charset="-122"/>
                <a:ea typeface="微软雅黑" panose="020B0503020204020204" pitchFamily="34" charset="-122"/>
              </a:rPr>
              <a:t>3</a:t>
            </a:r>
            <a:r>
              <a:rPr lang="zh-CN" altLang="en-US" sz="2400" kern="0" dirty="0">
                <a:solidFill>
                  <a:srgbClr val="000000"/>
                </a:solidFill>
                <a:latin typeface="微软雅黑" panose="020B0503020204020204" pitchFamily="34" charset="-122"/>
                <a:ea typeface="微软雅黑" panose="020B0503020204020204" pitchFamily="34" charset="-122"/>
              </a:rPr>
              <a:t>）操作实例：</a:t>
            </a:r>
          </a:p>
          <a:p>
            <a:pPr marL="107950" indent="0" defTabSz="914400">
              <a:lnSpc>
                <a:spcPct val="150000"/>
              </a:lnSpc>
              <a:buClr>
                <a:srgbClr val="2DA2BF"/>
              </a:buClr>
              <a:buFont typeface="Wingdings 3" panose="05040102010807070707" pitchFamily="18" charset="2"/>
              <a:buNone/>
            </a:pPr>
            <a:r>
              <a:rPr lang="zh-CN" altLang="en-US" sz="2400" kern="0" dirty="0">
                <a:solidFill>
                  <a:srgbClr val="000000"/>
                </a:solidFill>
                <a:latin typeface="微软雅黑" panose="020B0503020204020204" pitchFamily="34" charset="-122"/>
                <a:ea typeface="微软雅黑" panose="020B0503020204020204" pitchFamily="34" charset="-122"/>
              </a:rPr>
              <a:t>     </a:t>
            </a:r>
            <a:r>
              <a:rPr lang="en-US" altLang="zh-CN" sz="2400" kern="0" dirty="0">
                <a:solidFill>
                  <a:srgbClr val="000000"/>
                </a:solidFill>
                <a:latin typeface="微软雅黑" panose="020B0503020204020204" pitchFamily="34" charset="-122"/>
                <a:ea typeface="微软雅黑" panose="020B0503020204020204" pitchFamily="34" charset="-122"/>
              </a:rPr>
              <a:t>		</a:t>
            </a:r>
            <a:r>
              <a:rPr lang="zh-CN" altLang="en-US" sz="2400" kern="0" dirty="0">
                <a:solidFill>
                  <a:srgbClr val="000000"/>
                </a:solidFill>
                <a:latin typeface="微软雅黑" panose="020B0503020204020204" pitchFamily="34" charset="-122"/>
                <a:ea typeface="微软雅黑" panose="020B0503020204020204" pitchFamily="34" charset="-122"/>
              </a:rPr>
              <a:t>所有者去除读权限：</a:t>
            </a:r>
            <a:r>
              <a:rPr lang="en-US" altLang="zh-CN" sz="2400" kern="0" dirty="0" err="1">
                <a:solidFill>
                  <a:srgbClr val="FF0000"/>
                </a:solidFill>
                <a:latin typeface="微软雅黑" panose="020B0503020204020204" pitchFamily="34" charset="-122"/>
                <a:ea typeface="微软雅黑" panose="020B0503020204020204" pitchFamily="34" charset="-122"/>
              </a:rPr>
              <a:t>chmod</a:t>
            </a:r>
            <a:r>
              <a:rPr lang="en-US" altLang="zh-CN" sz="2400" kern="0" dirty="0">
                <a:solidFill>
                  <a:srgbClr val="FF0000"/>
                </a:solidFill>
                <a:latin typeface="微软雅黑" panose="020B0503020204020204" pitchFamily="34" charset="-122"/>
                <a:ea typeface="微软雅黑" panose="020B0503020204020204" pitchFamily="34" charset="-122"/>
              </a:rPr>
              <a:t> u-r test</a:t>
            </a:r>
          </a:p>
          <a:p>
            <a:pPr marL="107950" indent="0" defTabSz="914400">
              <a:lnSpc>
                <a:spcPct val="150000"/>
              </a:lnSpc>
              <a:buClr>
                <a:srgbClr val="2DA2BF"/>
              </a:buClr>
              <a:buFont typeface="Wingdings 3" panose="05040102010807070707" pitchFamily="18" charset="2"/>
              <a:buNone/>
            </a:pPr>
            <a:r>
              <a:rPr lang="en-US" altLang="zh-CN" sz="2400" kern="0" dirty="0">
                <a:solidFill>
                  <a:srgbClr val="000000"/>
                </a:solidFill>
                <a:latin typeface="微软雅黑" panose="020B0503020204020204" pitchFamily="34" charset="-122"/>
                <a:ea typeface="微软雅黑" panose="020B0503020204020204" pitchFamily="34" charset="-122"/>
              </a:rPr>
              <a:t>     		</a:t>
            </a:r>
            <a:r>
              <a:rPr lang="zh-CN" altLang="en-US" sz="2400" kern="0" dirty="0">
                <a:solidFill>
                  <a:srgbClr val="000000"/>
                </a:solidFill>
                <a:latin typeface="微软雅黑" panose="020B0503020204020204" pitchFamily="34" charset="-122"/>
                <a:ea typeface="微软雅黑" panose="020B0503020204020204" pitchFamily="34" charset="-122"/>
              </a:rPr>
              <a:t>同组者增加写权限：</a:t>
            </a:r>
            <a:r>
              <a:rPr lang="en-US" altLang="zh-CN" sz="2400" kern="0" dirty="0" err="1">
                <a:solidFill>
                  <a:srgbClr val="FF0000"/>
                </a:solidFill>
                <a:latin typeface="微软雅黑" panose="020B0503020204020204" pitchFamily="34" charset="-122"/>
                <a:ea typeface="微软雅黑" panose="020B0503020204020204" pitchFamily="34" charset="-122"/>
              </a:rPr>
              <a:t>chmod</a:t>
            </a:r>
            <a:r>
              <a:rPr lang="en-US" altLang="zh-CN" sz="2400" kern="0" dirty="0">
                <a:solidFill>
                  <a:srgbClr val="FF0000"/>
                </a:solidFill>
                <a:latin typeface="微软雅黑" panose="020B0503020204020204" pitchFamily="34" charset="-122"/>
                <a:ea typeface="微软雅黑" panose="020B0503020204020204" pitchFamily="34" charset="-122"/>
              </a:rPr>
              <a:t> </a:t>
            </a:r>
            <a:r>
              <a:rPr lang="en-US" altLang="zh-CN" sz="2400" kern="0" dirty="0" err="1">
                <a:solidFill>
                  <a:srgbClr val="FF0000"/>
                </a:solidFill>
                <a:latin typeface="微软雅黑" panose="020B0503020204020204" pitchFamily="34" charset="-122"/>
                <a:ea typeface="微软雅黑" panose="020B0503020204020204" pitchFamily="34" charset="-122"/>
              </a:rPr>
              <a:t>g+w</a:t>
            </a:r>
            <a:r>
              <a:rPr lang="en-US" altLang="zh-CN" sz="2400" kern="0" dirty="0">
                <a:solidFill>
                  <a:srgbClr val="FF0000"/>
                </a:solidFill>
                <a:latin typeface="微软雅黑" panose="020B0503020204020204" pitchFamily="34" charset="-122"/>
                <a:ea typeface="微软雅黑" panose="020B0503020204020204" pitchFamily="34" charset="-122"/>
              </a:rPr>
              <a:t> test</a:t>
            </a:r>
          </a:p>
          <a:p>
            <a:pPr marL="107950" indent="0" defTabSz="914400">
              <a:lnSpc>
                <a:spcPct val="150000"/>
              </a:lnSpc>
              <a:buClr>
                <a:srgbClr val="2DA2BF"/>
              </a:buClr>
              <a:buFont typeface="Wingdings 3" panose="05040102010807070707" pitchFamily="18" charset="2"/>
              <a:buNone/>
            </a:pPr>
            <a:r>
              <a:rPr lang="en-US" altLang="zh-CN" sz="2400" kern="0" dirty="0">
                <a:solidFill>
                  <a:srgbClr val="000000"/>
                </a:solidFill>
                <a:latin typeface="微软雅黑" panose="020B0503020204020204" pitchFamily="34" charset="-122"/>
                <a:ea typeface="微软雅黑" panose="020B0503020204020204" pitchFamily="34" charset="-122"/>
              </a:rPr>
              <a:t>     		</a:t>
            </a:r>
            <a:r>
              <a:rPr lang="zh-CN" altLang="en-US" sz="2400" kern="0" dirty="0">
                <a:solidFill>
                  <a:srgbClr val="000000"/>
                </a:solidFill>
                <a:latin typeface="微软雅黑" panose="020B0503020204020204" pitchFamily="34" charset="-122"/>
                <a:ea typeface="微软雅黑" panose="020B0503020204020204" pitchFamily="34" charset="-122"/>
              </a:rPr>
              <a:t>所有人都可执行   ： </a:t>
            </a:r>
            <a:r>
              <a:rPr lang="en-US" altLang="zh-CN" sz="2400" kern="0" dirty="0" err="1">
                <a:solidFill>
                  <a:srgbClr val="FF0000"/>
                </a:solidFill>
                <a:latin typeface="微软雅黑" panose="020B0503020204020204" pitchFamily="34" charset="-122"/>
                <a:ea typeface="微软雅黑" panose="020B0503020204020204" pitchFamily="34" charset="-122"/>
              </a:rPr>
              <a:t>chmod</a:t>
            </a:r>
            <a:r>
              <a:rPr lang="en-US" altLang="zh-CN" sz="2400" kern="0" dirty="0">
                <a:solidFill>
                  <a:srgbClr val="FF0000"/>
                </a:solidFill>
                <a:latin typeface="微软雅黑" panose="020B0503020204020204" pitchFamily="34" charset="-122"/>
                <a:ea typeface="微软雅黑" panose="020B0503020204020204" pitchFamily="34" charset="-122"/>
              </a:rPr>
              <a:t> </a:t>
            </a:r>
            <a:r>
              <a:rPr lang="en-US" altLang="zh-CN" sz="2400" kern="0" dirty="0" err="1">
                <a:solidFill>
                  <a:srgbClr val="FF0000"/>
                </a:solidFill>
                <a:latin typeface="微软雅黑" panose="020B0503020204020204" pitchFamily="34" charset="-122"/>
                <a:ea typeface="微软雅黑" panose="020B0503020204020204" pitchFamily="34" charset="-122"/>
              </a:rPr>
              <a:t>u+x,g+x,o+x</a:t>
            </a:r>
            <a:r>
              <a:rPr lang="en-US" altLang="zh-CN" sz="2400" kern="0" dirty="0">
                <a:solidFill>
                  <a:srgbClr val="FF0000"/>
                </a:solidFill>
                <a:latin typeface="微软雅黑" panose="020B0503020204020204" pitchFamily="34" charset="-122"/>
                <a:ea typeface="微软雅黑" panose="020B0503020204020204" pitchFamily="34" charset="-122"/>
              </a:rPr>
              <a:t>  test</a:t>
            </a:r>
          </a:p>
          <a:p>
            <a:pPr marL="107950" indent="0" defTabSz="914400">
              <a:lnSpc>
                <a:spcPct val="150000"/>
              </a:lnSpc>
              <a:buClr>
                <a:srgbClr val="2DA2BF"/>
              </a:buClr>
              <a:buFont typeface="Wingdings 3" panose="05040102010807070707" pitchFamily="18" charset="2"/>
              <a:buNone/>
            </a:pPr>
            <a:r>
              <a:rPr lang="en-US" altLang="zh-CN" sz="2400" kern="0" dirty="0">
                <a:solidFill>
                  <a:srgbClr val="000000"/>
                </a:solidFill>
                <a:latin typeface="微软雅黑" panose="020B0503020204020204" pitchFamily="34" charset="-122"/>
                <a:ea typeface="微软雅黑" panose="020B0503020204020204" pitchFamily="34" charset="-122"/>
              </a:rPr>
              <a:t>                       	   	 	</a:t>
            </a:r>
            <a:r>
              <a:rPr lang="en-US" altLang="zh-CN" sz="2400" kern="0" dirty="0" err="1">
                <a:solidFill>
                  <a:srgbClr val="FF0000"/>
                </a:solidFill>
                <a:latin typeface="微软雅黑" panose="020B0503020204020204" pitchFamily="34" charset="-122"/>
                <a:ea typeface="微软雅黑" panose="020B0503020204020204" pitchFamily="34" charset="-122"/>
              </a:rPr>
              <a:t>chmod</a:t>
            </a:r>
            <a:r>
              <a:rPr lang="en-US" altLang="zh-CN" sz="2400" kern="0" dirty="0">
                <a:solidFill>
                  <a:srgbClr val="FF0000"/>
                </a:solidFill>
                <a:latin typeface="微软雅黑" panose="020B0503020204020204" pitchFamily="34" charset="-122"/>
                <a:ea typeface="微软雅黑" panose="020B0503020204020204" pitchFamily="34" charset="-122"/>
              </a:rPr>
              <a:t> </a:t>
            </a:r>
            <a:r>
              <a:rPr lang="en-US" altLang="zh-CN" sz="2400" kern="0" dirty="0" err="1">
                <a:solidFill>
                  <a:srgbClr val="FF0000"/>
                </a:solidFill>
                <a:latin typeface="微软雅黑" panose="020B0503020204020204" pitchFamily="34" charset="-122"/>
                <a:ea typeface="微软雅黑" panose="020B0503020204020204" pitchFamily="34" charset="-122"/>
              </a:rPr>
              <a:t>a+x</a:t>
            </a:r>
            <a:r>
              <a:rPr lang="en-US" altLang="zh-CN" sz="2400" kern="0" dirty="0">
                <a:solidFill>
                  <a:srgbClr val="FF0000"/>
                </a:solidFill>
                <a:latin typeface="微软雅黑" panose="020B0503020204020204" pitchFamily="34" charset="-122"/>
                <a:ea typeface="微软雅黑" panose="020B0503020204020204" pitchFamily="34" charset="-122"/>
              </a:rPr>
              <a:t>  test</a:t>
            </a:r>
          </a:p>
          <a:p>
            <a:pPr marL="107950" indent="0" defTabSz="914400">
              <a:lnSpc>
                <a:spcPct val="150000"/>
              </a:lnSpc>
              <a:buClr>
                <a:srgbClr val="2DA2BF"/>
              </a:buClr>
            </a:pPr>
            <a:endParaRPr lang="en-US" altLang="zh-CN" sz="2400" kern="0" dirty="0">
              <a:solidFill>
                <a:srgbClr val="FF0000"/>
              </a:solidFill>
              <a:latin typeface="微软雅黑" panose="020B0503020204020204" pitchFamily="34" charset="-122"/>
              <a:ea typeface="微软雅黑" panose="020B0503020204020204" pitchFamily="34" charset="-122"/>
            </a:endParaRPr>
          </a:p>
          <a:p>
            <a:pPr marL="107950" indent="0" defTabSz="914400">
              <a:lnSpc>
                <a:spcPct val="150000"/>
              </a:lnSpc>
              <a:buClr>
                <a:srgbClr val="2DA2BF"/>
              </a:buClr>
              <a:buFont typeface="Wingdings 3" panose="05040102010807070707" pitchFamily="18" charset="2"/>
              <a:buNone/>
            </a:pPr>
            <a:endParaRPr lang="en-US" altLang="zh-CN" sz="2400" kern="0" dirty="0">
              <a:solidFill>
                <a:srgbClr val="FF0000"/>
              </a:solidFill>
              <a:latin typeface="微软雅黑" panose="020B0503020204020204" pitchFamily="34" charset="-122"/>
              <a:ea typeface="微软雅黑" panose="020B0503020204020204" pitchFamily="34" charset="-122"/>
            </a:endParaRPr>
          </a:p>
          <a:p>
            <a:pPr marL="107950" indent="0" defTabSz="914400">
              <a:lnSpc>
                <a:spcPct val="150000"/>
              </a:lnSpc>
              <a:buClr>
                <a:srgbClr val="2DA2BF"/>
              </a:buClr>
            </a:pPr>
            <a:endParaRPr sz="2400" kern="0" dirty="0">
              <a:solidFill>
                <a:srgbClr val="000000"/>
              </a:solidFill>
              <a:latin typeface="微软雅黑" panose="020B0503020204020204" pitchFamily="34" charset="-122"/>
              <a:ea typeface="微软雅黑" panose="020B0503020204020204" pitchFamily="34" charset="-122"/>
            </a:endParaRPr>
          </a:p>
          <a:p>
            <a:pPr marL="107950" indent="0" defTabSz="914400">
              <a:lnSpc>
                <a:spcPct val="150000"/>
              </a:lnSpc>
              <a:buClr>
                <a:srgbClr val="2DA2BF"/>
              </a:buClr>
            </a:pPr>
            <a:endParaRPr sz="24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权限管理（二）</a:t>
            </a:r>
            <a:endParaRPr lang="zh-CN" altLang="en-US" dirty="0"/>
          </a:p>
        </p:txBody>
      </p:sp>
      <p:sp>
        <p:nvSpPr>
          <p:cNvPr id="4" name="文本框 3"/>
          <p:cNvSpPr txBox="1"/>
          <p:nvPr/>
        </p:nvSpPr>
        <p:spPr>
          <a:xfrm>
            <a:off x="551278" y="1274482"/>
            <a:ext cx="9938398" cy="4599510"/>
          </a:xfrm>
          <a:prstGeom prst="rect">
            <a:avLst/>
          </a:prstGeom>
          <a:noFill/>
          <a:ln>
            <a:noFill/>
          </a:ln>
        </p:spPr>
        <p:txBody>
          <a:bodyPr lIns="91440" tIns="45720" rIns="91440" bIns="45720"/>
          <a:lstStyle>
            <a:defPPr>
              <a:defRPr lang="zh-CN"/>
            </a:defPPr>
            <a:lvl1pPr marL="107950" indent="0" defTabSz="914400" fontAlgn="base" latinLnBrk="1">
              <a:lnSpc>
                <a:spcPct val="150000"/>
              </a:lnSpc>
              <a:spcBef>
                <a:spcPts val="400"/>
              </a:spcBef>
              <a:spcAft>
                <a:spcPct val="0"/>
              </a:spcAft>
              <a:buClr>
                <a:srgbClr val="2DA2BF"/>
              </a:buClr>
              <a:buSzPct val="68000"/>
              <a:buFont typeface="Wingdings 3" panose="05040102010807070707" pitchFamily="18" charset="2"/>
              <a:buNone/>
              <a:defRPr sz="2400" b="0" i="0" kern="0" baseline="0">
                <a:solidFill>
                  <a:srgbClr val="000000"/>
                </a:solidFill>
                <a:latin typeface="微软雅黑" panose="020B0503020204020204" pitchFamily="34" charset="-122"/>
                <a:ea typeface="微软雅黑" panose="020B0503020204020204" pitchFamily="34" charset="-122"/>
              </a:defRPr>
            </a:lvl1pPr>
            <a:lvl2pPr marL="620395" indent="-228600" fontAlgn="base" latinLnBrk="1">
              <a:lnSpc>
                <a:spcPct val="100000"/>
              </a:lnSpc>
              <a:spcBef>
                <a:spcPts val="325"/>
              </a:spcBef>
              <a:spcAft>
                <a:spcPct val="0"/>
              </a:spcAft>
              <a:buClr>
                <a:schemeClr val="accent1"/>
              </a:buClr>
              <a:buSzPct val="100000"/>
              <a:buFont typeface="Verdana" panose="020B0604030504040204" pitchFamily="34" charset="0"/>
              <a:buChar char="◦"/>
              <a:defRPr sz="2300" b="0" i="0" baseline="0">
                <a:solidFill>
                  <a:schemeClr val="dk1"/>
                </a:solidFill>
                <a:latin typeface="Times New Roman" panose="02020603050405020304" pitchFamily="18" charset="0"/>
                <a:ea typeface="宋体" panose="02010600030101010101" pitchFamily="2" charset="-122"/>
              </a:defRPr>
            </a:lvl2pPr>
            <a:lvl3pPr marL="858520" indent="-228600" fontAlgn="base" latinLnBrk="1">
              <a:lnSpc>
                <a:spcPct val="100000"/>
              </a:lnSpc>
              <a:spcBef>
                <a:spcPts val="350"/>
              </a:spcBef>
              <a:spcAft>
                <a:spcPct val="0"/>
              </a:spcAft>
              <a:buClr>
                <a:schemeClr val="accent1"/>
              </a:buClr>
              <a:buSzPct val="100000"/>
              <a:buFont typeface="Wingdings 2" panose="05020102010507070707" pitchFamily="18" charset="2"/>
              <a:buChar char=""/>
              <a:defRPr b="0" i="0" baseline="0">
                <a:solidFill>
                  <a:schemeClr val="dk1"/>
                </a:solidFill>
                <a:latin typeface="Times New Roman" panose="02020603050405020304" pitchFamily="18" charset="0"/>
                <a:ea typeface="宋体" panose="02010600030101010101" pitchFamily="2" charset="-122"/>
              </a:defRPr>
            </a:lvl3pPr>
            <a:lvl4pPr marL="1143000" indent="-228600" fontAlgn="base" latinLnBrk="1">
              <a:lnSpc>
                <a:spcPct val="100000"/>
              </a:lnSpc>
              <a:spcBef>
                <a:spcPts val="350"/>
              </a:spcBef>
              <a:spcAft>
                <a:spcPct val="0"/>
              </a:spcAft>
              <a:buClr>
                <a:schemeClr val="accent1"/>
              </a:buClr>
              <a:buSzPct val="100000"/>
              <a:buFont typeface="Wingdings 2" panose="05020102010507070707" pitchFamily="18" charset="2"/>
              <a:buChar char=""/>
              <a:defRPr sz="1900" b="0" i="0" baseline="0">
                <a:solidFill>
                  <a:schemeClr val="dk1"/>
                </a:solidFill>
                <a:latin typeface="Times New Roman" panose="02020603050405020304" pitchFamily="18" charset="0"/>
                <a:ea typeface="宋体" panose="02010600030101010101" pitchFamily="2" charset="-122"/>
              </a:defRPr>
            </a:lvl4pPr>
            <a:lvl5pPr marL="1371600" indent="-228600" fontAlgn="base" latinLnBrk="1">
              <a:lnSpc>
                <a:spcPct val="100000"/>
              </a:lnSpc>
              <a:spcBef>
                <a:spcPts val="350"/>
              </a:spcBef>
              <a:spcAft>
                <a:spcPct val="0"/>
              </a:spcAft>
              <a:buClr>
                <a:schemeClr val="accent1"/>
              </a:buClr>
              <a:buSzPct val="100000"/>
              <a:buFont typeface="Wingdings 2" panose="05020102010507070707" pitchFamily="18" charset="2"/>
              <a:buChar char=""/>
              <a:defRPr sz="2000" b="0" i="0" baseline="0">
                <a:solidFill>
                  <a:schemeClr val="dk1"/>
                </a:solidFill>
                <a:latin typeface="Times New Roman" panose="02020603050405020304" pitchFamily="18" charset="0"/>
                <a:ea typeface="宋体" panose="02010600030101010101" pitchFamily="2" charset="-122"/>
              </a:defRPr>
            </a:lvl5pPr>
          </a:lstStyle>
          <a:p>
            <a:r>
              <a:rPr lang="zh-CN" altLang="en-US" dirty="0"/>
              <a:t> 第</a:t>
            </a:r>
            <a:r>
              <a:rPr lang="en-US" altLang="zh-CN" dirty="0"/>
              <a:t>2</a:t>
            </a:r>
            <a:r>
              <a:rPr lang="zh-CN" altLang="en-US" dirty="0"/>
              <a:t>种：通过数字来修改：一般用于权限不是太严格的</a:t>
            </a:r>
          </a:p>
          <a:p>
            <a:r>
              <a:rPr lang="en-US" altLang="zh-CN" dirty="0"/>
              <a:t>	</a:t>
            </a:r>
            <a:r>
              <a:rPr lang="zh-CN" altLang="en-US" dirty="0"/>
              <a:t>（</a:t>
            </a:r>
            <a:r>
              <a:rPr lang="en-US" altLang="zh-CN" dirty="0"/>
              <a:t>1</a:t>
            </a:r>
            <a:r>
              <a:rPr lang="zh-CN" altLang="en-US" dirty="0"/>
              <a:t>）用户表示：三位二进制</a:t>
            </a:r>
          </a:p>
          <a:p>
            <a:r>
              <a:rPr lang="en-US" altLang="zh-CN" dirty="0"/>
              <a:t>	</a:t>
            </a:r>
            <a:r>
              <a:rPr lang="zh-CN" altLang="en-US" dirty="0"/>
              <a:t>（</a:t>
            </a:r>
            <a:r>
              <a:rPr lang="en-US" altLang="zh-CN" dirty="0"/>
              <a:t>2</a:t>
            </a:r>
            <a:r>
              <a:rPr lang="zh-CN" altLang="en-US" dirty="0"/>
              <a:t>）权限表示：读（</a:t>
            </a:r>
            <a:r>
              <a:rPr lang="en-US" altLang="zh-CN" dirty="0">
                <a:solidFill>
                  <a:srgbClr val="FF0000"/>
                </a:solidFill>
              </a:rPr>
              <a:t>4</a:t>
            </a:r>
            <a:r>
              <a:rPr lang="zh-CN" altLang="en-US" dirty="0"/>
              <a:t>）、写（</a:t>
            </a:r>
            <a:r>
              <a:rPr lang="en-US" altLang="zh-CN" dirty="0">
                <a:solidFill>
                  <a:srgbClr val="FF0000"/>
                </a:solidFill>
              </a:rPr>
              <a:t>2</a:t>
            </a:r>
            <a:r>
              <a:rPr lang="zh-CN" altLang="en-US" dirty="0"/>
              <a:t>）、执行（</a:t>
            </a:r>
            <a:r>
              <a:rPr lang="en-US" altLang="zh-CN" dirty="0">
                <a:solidFill>
                  <a:srgbClr val="FF0000"/>
                </a:solidFill>
              </a:rPr>
              <a:t>1</a:t>
            </a:r>
            <a:r>
              <a:rPr lang="zh-CN" altLang="en-US" dirty="0"/>
              <a:t>）</a:t>
            </a:r>
          </a:p>
          <a:p>
            <a:r>
              <a:rPr lang="en-US" altLang="zh-CN" dirty="0"/>
              <a:t>	</a:t>
            </a:r>
            <a:r>
              <a:rPr lang="zh-CN" altLang="en-US" dirty="0"/>
              <a:t>（</a:t>
            </a:r>
            <a:r>
              <a:rPr lang="en-US" altLang="zh-CN" dirty="0"/>
              <a:t>3</a:t>
            </a:r>
            <a:r>
              <a:rPr lang="zh-CN" altLang="en-US" dirty="0"/>
              <a:t>）操作实例：</a:t>
            </a:r>
          </a:p>
          <a:p>
            <a:r>
              <a:rPr lang="zh-CN" altLang="en-US" dirty="0"/>
              <a:t>     </a:t>
            </a:r>
            <a:r>
              <a:rPr lang="en-US" altLang="zh-CN" dirty="0"/>
              <a:t>		</a:t>
            </a:r>
            <a:r>
              <a:rPr lang="zh-CN" altLang="en-US" dirty="0"/>
              <a:t>所有者：可读可写可执行    </a:t>
            </a:r>
            <a:r>
              <a:rPr lang="en-US" altLang="zh-CN" dirty="0">
                <a:solidFill>
                  <a:srgbClr val="FF0000"/>
                </a:solidFill>
              </a:rPr>
              <a:t>1</a:t>
            </a:r>
            <a:r>
              <a:rPr lang="en-US" altLang="zh-CN" dirty="0"/>
              <a:t>,</a:t>
            </a:r>
            <a:r>
              <a:rPr lang="en-US" altLang="zh-CN" dirty="0">
                <a:solidFill>
                  <a:srgbClr val="FF0000"/>
                </a:solidFill>
              </a:rPr>
              <a:t>1</a:t>
            </a:r>
            <a:r>
              <a:rPr lang="en-US" altLang="zh-CN" dirty="0"/>
              <a:t>,</a:t>
            </a:r>
            <a:r>
              <a:rPr lang="en-US" altLang="zh-CN" dirty="0">
                <a:solidFill>
                  <a:srgbClr val="FF0000"/>
                </a:solidFill>
              </a:rPr>
              <a:t>1</a:t>
            </a:r>
            <a:r>
              <a:rPr lang="en-US" altLang="zh-CN" dirty="0"/>
              <a:t>=7</a:t>
            </a:r>
          </a:p>
          <a:p>
            <a:r>
              <a:rPr lang="en-US" altLang="zh-CN" dirty="0"/>
              <a:t> 		</a:t>
            </a:r>
            <a:r>
              <a:rPr lang="zh-CN" altLang="en-US" dirty="0"/>
              <a:t>同组者：可读可写          </a:t>
            </a:r>
            <a:r>
              <a:rPr lang="en-US" altLang="zh-CN" dirty="0">
                <a:solidFill>
                  <a:srgbClr val="FF0000"/>
                </a:solidFill>
              </a:rPr>
              <a:t>1</a:t>
            </a:r>
            <a:r>
              <a:rPr lang="en-US" altLang="zh-CN" dirty="0"/>
              <a:t>,</a:t>
            </a:r>
            <a:r>
              <a:rPr lang="en-US" altLang="zh-CN" dirty="0">
                <a:solidFill>
                  <a:srgbClr val="FF0000"/>
                </a:solidFill>
              </a:rPr>
              <a:t>1</a:t>
            </a:r>
            <a:r>
              <a:rPr lang="en-US" altLang="zh-CN" dirty="0"/>
              <a:t>,0=6</a:t>
            </a:r>
            <a:endParaRPr lang="zh-CN" altLang="en-US" dirty="0"/>
          </a:p>
          <a:p>
            <a:r>
              <a:rPr lang="zh-CN" altLang="en-US" dirty="0"/>
              <a:t>     </a:t>
            </a:r>
            <a:r>
              <a:rPr lang="en-US" altLang="zh-CN" dirty="0"/>
              <a:t>		</a:t>
            </a:r>
            <a:r>
              <a:rPr lang="zh-CN" altLang="en-US" dirty="0"/>
              <a:t>其他人：可读              </a:t>
            </a:r>
            <a:r>
              <a:rPr lang="en-US" altLang="zh-CN" dirty="0">
                <a:solidFill>
                  <a:srgbClr val="FF0000"/>
                </a:solidFill>
              </a:rPr>
              <a:t>1</a:t>
            </a:r>
            <a:r>
              <a:rPr lang="en-US" altLang="zh-CN" dirty="0"/>
              <a:t>,0,0=4</a:t>
            </a:r>
            <a:endParaRPr lang="zh-CN" altLang="en-US" dirty="0"/>
          </a:p>
          <a:p>
            <a:r>
              <a:rPr lang="zh-CN" altLang="en-US" dirty="0"/>
              <a:t>     </a:t>
            </a:r>
            <a:r>
              <a:rPr lang="en-US" altLang="zh-CN" dirty="0"/>
              <a:t>		</a:t>
            </a:r>
            <a:r>
              <a:rPr lang="en-US" altLang="zh-CN" dirty="0" err="1"/>
              <a:t>chmod</a:t>
            </a:r>
            <a:r>
              <a:rPr lang="en-US" altLang="zh-CN" dirty="0"/>
              <a:t> 764 </a:t>
            </a:r>
            <a:r>
              <a:rPr lang="en-US" altLang="zh-CN" dirty="0" err="1"/>
              <a:t>sbin</a:t>
            </a:r>
            <a:endParaRPr lang="en-US" altLang="zh-CN" dirty="0"/>
          </a:p>
          <a:p>
            <a:endParaRPr lang="en-US" altLang="zh-CN" dirty="0"/>
          </a:p>
          <a:p>
            <a:endParaRPr lang="en-US" altLang="zh-CN" dirty="0"/>
          </a:p>
          <a:p>
            <a:endParaRPr dirty="0"/>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Linux</a:t>
            </a:r>
            <a:r>
              <a:rPr lang="zh-CN" altLang="en-US" dirty="0">
                <a:sym typeface="+mn-ea"/>
              </a:rPr>
              <a:t>权限管理（二）</a:t>
            </a:r>
            <a:endParaRPr lang="zh-CN" altLang="en-US" dirty="0"/>
          </a:p>
        </p:txBody>
      </p:sp>
      <p:sp>
        <p:nvSpPr>
          <p:cNvPr id="4" name="内容占位符 3"/>
          <p:cNvSpPr>
            <a:spLocks noGrp="1"/>
          </p:cNvSpPr>
          <p:nvPr>
            <p:ph idx="1"/>
          </p:nvPr>
        </p:nvSpPr>
        <p:spPr>
          <a:prstGeom prst="rect">
            <a:avLst/>
          </a:prstGeom>
        </p:spPr>
        <p:txBody>
          <a:bodyPr>
            <a:normAutofit fontScale="60000" lnSpcReduction="20000"/>
          </a:bodyPr>
          <a:lstStyle/>
          <a:p>
            <a:pPr lvl="0" algn="l">
              <a:lnSpc>
                <a:spcPct val="150000"/>
              </a:lnSpc>
              <a:spcBef>
                <a:spcPts val="1200"/>
              </a:spcBef>
              <a:spcAft>
                <a:spcPts val="1200"/>
              </a:spcAft>
            </a:pPr>
            <a:r>
              <a:rPr lang="zh-CN" altLang="en-US" sz="3200" dirty="0">
                <a:latin typeface="微软雅黑" panose="020B0503020204020204" pitchFamily="34" charset="-122"/>
                <a:ea typeface="微软雅黑" panose="020B0503020204020204" pitchFamily="34" charset="-122"/>
                <a:sym typeface="+mn-ea"/>
              </a:rPr>
              <a:t>只有root用户能改变一个文件的所有者</a:t>
            </a:r>
          </a:p>
          <a:p>
            <a:pPr lvl="0" algn="l">
              <a:lnSpc>
                <a:spcPct val="150000"/>
              </a:lnSpc>
              <a:spcBef>
                <a:spcPts val="1200"/>
              </a:spcBef>
              <a:spcAft>
                <a:spcPts val="1200"/>
              </a:spcAft>
            </a:pPr>
            <a:r>
              <a:rPr lang="zh-CN" altLang="en-US" sz="3200" dirty="0">
                <a:latin typeface="微软雅黑" panose="020B0503020204020204" pitchFamily="34" charset="-122"/>
                <a:ea typeface="微软雅黑" panose="020B0503020204020204" pitchFamily="34" charset="-122"/>
                <a:sym typeface="+mn-ea"/>
              </a:rPr>
              <a:t>只有root用户或者所有者能改变文件的组</a:t>
            </a:r>
          </a:p>
          <a:p>
            <a:pPr lvl="0" algn="l">
              <a:lnSpc>
                <a:spcPct val="150000"/>
              </a:lnSpc>
              <a:spcBef>
                <a:spcPts val="1200"/>
              </a:spcBef>
              <a:spcAft>
                <a:spcPts val="1200"/>
              </a:spcAft>
            </a:pPr>
            <a:r>
              <a:rPr lang="zh-CN" altLang="en-US" sz="3200" dirty="0">
                <a:latin typeface="微软雅黑" panose="020B0503020204020204" pitchFamily="34" charset="-122"/>
                <a:ea typeface="微软雅黑" panose="020B0503020204020204" pitchFamily="34" charset="-122"/>
                <a:sym typeface="+mn-ea"/>
              </a:rPr>
              <a:t>通过chgrp命令改变组所有权</a:t>
            </a:r>
          </a:p>
          <a:p>
            <a:pPr lvl="1" algn="l">
              <a:lnSpc>
                <a:spcPct val="150000"/>
              </a:lnSpc>
              <a:spcBef>
                <a:spcPts val="1200"/>
              </a:spcBef>
              <a:spcAft>
                <a:spcPts val="1200"/>
              </a:spcAft>
            </a:pPr>
            <a:r>
              <a:rPr lang="zh-CN" altLang="en-US" sz="3200" dirty="0">
                <a:latin typeface="微软雅黑" panose="020B0503020204020204" pitchFamily="34" charset="-122"/>
                <a:ea typeface="微软雅黑" panose="020B0503020204020204" pitchFamily="34" charset="-122"/>
                <a:sym typeface="+mn-ea"/>
              </a:rPr>
              <a:t>ch</a:t>
            </a:r>
            <a:r>
              <a:rPr lang="en-US" altLang="zh-CN" sz="3200" dirty="0">
                <a:latin typeface="微软雅黑" panose="020B0503020204020204" pitchFamily="34" charset="-122"/>
                <a:ea typeface="微软雅黑" panose="020B0503020204020204" pitchFamily="34" charset="-122"/>
                <a:sym typeface="+mn-ea"/>
              </a:rPr>
              <a:t>grp</a:t>
            </a:r>
            <a:r>
              <a:rPr lang="zh-CN" altLang="en-US" sz="3200" dirty="0">
                <a:latin typeface="微软雅黑" panose="020B0503020204020204" pitchFamily="34" charset="-122"/>
                <a:ea typeface="微软雅黑" panose="020B0503020204020204" pitchFamily="34" charset="-122"/>
                <a:sym typeface="+mn-ea"/>
              </a:rPr>
              <a:t> [-R] </a:t>
            </a:r>
            <a:r>
              <a:rPr lang="en-US" altLang="zh-CN" sz="3200" dirty="0" err="1">
                <a:latin typeface="微软雅黑" panose="020B0503020204020204" pitchFamily="34" charset="-122"/>
                <a:ea typeface="微软雅黑" panose="020B0503020204020204" pitchFamily="34" charset="-122"/>
                <a:sym typeface="+mn-ea"/>
              </a:rPr>
              <a:t>group_name</a:t>
            </a:r>
            <a:r>
              <a:rPr lang="en-US" altLang="zh-CN" sz="3200" dirty="0">
                <a:latin typeface="微软雅黑" panose="020B0503020204020204" pitchFamily="34" charset="-122"/>
                <a:ea typeface="微软雅黑" panose="020B0503020204020204" pitchFamily="34" charset="-122"/>
                <a:sym typeface="+mn-ea"/>
              </a:rPr>
              <a:t> </a:t>
            </a:r>
            <a:r>
              <a:rPr lang="zh-CN" altLang="en-US" sz="3200" dirty="0">
                <a:latin typeface="微软雅黑" panose="020B0503020204020204" pitchFamily="34" charset="-122"/>
                <a:ea typeface="微软雅黑" panose="020B0503020204020204" pitchFamily="34" charset="-122"/>
                <a:sym typeface="+mn-ea"/>
              </a:rPr>
              <a:t>file|directory</a:t>
            </a:r>
          </a:p>
          <a:p>
            <a:pPr lvl="0" algn="l">
              <a:lnSpc>
                <a:spcPct val="150000"/>
              </a:lnSpc>
              <a:spcBef>
                <a:spcPts val="1200"/>
              </a:spcBef>
              <a:spcAft>
                <a:spcPts val="1200"/>
              </a:spcAft>
            </a:pPr>
            <a:r>
              <a:rPr lang="zh-CN" altLang="en-US" sz="3200" dirty="0">
                <a:latin typeface="微软雅黑" panose="020B0503020204020204" pitchFamily="34" charset="-122"/>
                <a:ea typeface="微软雅黑" panose="020B0503020204020204" pitchFamily="34" charset="-122"/>
                <a:sym typeface="+mn-ea"/>
              </a:rPr>
              <a:t>通过chown命令改变用户所有权</a:t>
            </a:r>
          </a:p>
          <a:p>
            <a:pPr lvl="1" algn="l">
              <a:lnSpc>
                <a:spcPct val="150000"/>
              </a:lnSpc>
              <a:spcBef>
                <a:spcPts val="1200"/>
              </a:spcBef>
              <a:spcAft>
                <a:spcPts val="1200"/>
              </a:spcAft>
              <a:buClr>
                <a:srgbClr val="0071BC"/>
              </a:buClr>
              <a:buSzPct val="8000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sym typeface="+mn-ea"/>
              </a:rPr>
              <a:t>chown [-R] user_name:group_name file|directory</a:t>
            </a:r>
            <a:endParaRPr lang="zh-CN" altLang="en-US" sz="3200" dirty="0"/>
          </a:p>
          <a:p>
            <a:pPr lvl="0" algn="l">
              <a:lnSpc>
                <a:spcPct val="150000"/>
              </a:lnSpc>
              <a:spcBef>
                <a:spcPts val="600"/>
              </a:spcBef>
              <a:spcAft>
                <a:spcPts val="600"/>
              </a:spcAft>
            </a:pPr>
            <a:endParaRPr lang="zh-CN" altLang="en-US" sz="3200" dirty="0">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Linux</a:t>
            </a:r>
            <a:r>
              <a:rPr lang="zh-CN" altLang="en-US"/>
              <a:t>常用符号</a:t>
            </a:r>
          </a:p>
        </p:txBody>
      </p:sp>
      <p:sp>
        <p:nvSpPr>
          <p:cNvPr id="4" name="内容占位符 3"/>
          <p:cNvSpPr>
            <a:spLocks noGrp="1"/>
          </p:cNvSpPr>
          <p:nvPr>
            <p:ph idx="1"/>
          </p:nvPr>
        </p:nvSpPr>
        <p:spPr>
          <a:prstGeom prst="rect">
            <a:avLst/>
          </a:prstGeom>
        </p:spPr>
        <p:txBody>
          <a:bodyPr/>
          <a:lstStyle/>
          <a:p>
            <a:pPr lvl="0" algn="l">
              <a:lnSpc>
                <a:spcPct val="150000"/>
              </a:lnSpc>
              <a:spcBef>
                <a:spcPts val="1200"/>
              </a:spcBef>
              <a:spcAft>
                <a:spcPts val="1200"/>
              </a:spcAft>
            </a:pPr>
            <a:r>
              <a:rPr lang="zh-CN" altLang="en-US"/>
              <a:t>管道：用 </a:t>
            </a:r>
            <a:r>
              <a:rPr lang="en-US" altLang="zh-CN"/>
              <a:t>|  </a:t>
            </a:r>
            <a:r>
              <a:rPr lang="zh-CN" altLang="en-US"/>
              <a:t>竖线表示</a:t>
            </a:r>
          </a:p>
          <a:p>
            <a:pPr lvl="0" algn="l">
              <a:lnSpc>
                <a:spcPct val="150000"/>
              </a:lnSpc>
              <a:spcBef>
                <a:spcPts val="1200"/>
              </a:spcBef>
              <a:spcAft>
                <a:spcPts val="1200"/>
              </a:spcAft>
            </a:pPr>
            <a:r>
              <a:rPr lang="zh-CN" altLang="en-US"/>
              <a:t>追加：用</a:t>
            </a:r>
            <a:r>
              <a:rPr lang="en-US" altLang="zh-CN">
                <a:sym typeface="+mn-ea"/>
              </a:rPr>
              <a:t>&gt;&gt;  </a:t>
            </a:r>
            <a:r>
              <a:rPr lang="zh-CN" altLang="en-US"/>
              <a:t>两个连续的大于符号表示</a:t>
            </a:r>
          </a:p>
          <a:p>
            <a:pPr lvl="0" algn="l">
              <a:lnSpc>
                <a:spcPct val="150000"/>
              </a:lnSpc>
              <a:spcBef>
                <a:spcPts val="1200"/>
              </a:spcBef>
              <a:spcAft>
                <a:spcPts val="1200"/>
              </a:spcAft>
            </a:pPr>
            <a:r>
              <a:rPr lang="zh-CN" altLang="en-US"/>
              <a:t>覆盖：</a:t>
            </a:r>
            <a:r>
              <a:rPr lang="zh-CN" altLang="en-US">
                <a:sym typeface="+mn-ea"/>
              </a:rPr>
              <a:t>用</a:t>
            </a:r>
            <a:r>
              <a:rPr lang="en-US" altLang="zh-CN">
                <a:sym typeface="+mn-ea"/>
              </a:rPr>
              <a:t>&gt; </a:t>
            </a:r>
            <a:r>
              <a:rPr lang="zh-CN" altLang="en-US">
                <a:sym typeface="+mn-ea"/>
              </a:rPr>
              <a:t>一个大于符号表示</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vi</a:t>
            </a:r>
            <a:r>
              <a:rPr lang="zh-CN" altLang="en-US"/>
              <a:t>编辑器</a:t>
            </a:r>
          </a:p>
        </p:txBody>
      </p:sp>
      <p:sp>
        <p:nvSpPr>
          <p:cNvPr id="2" name="内容占位符 1"/>
          <p:cNvSpPr>
            <a:spLocks noGrp="1"/>
          </p:cNvSpPr>
          <p:nvPr>
            <p:ph idx="1"/>
          </p:nvPr>
        </p:nvSpPr>
        <p:spPr>
          <a:prstGeom prst="rect">
            <a:avLst/>
          </a:prstGeom>
        </p:spPr>
        <p:txBody>
          <a:bodyPr>
            <a:normAutofit lnSpcReduction="10000"/>
          </a:bodyPr>
          <a:lstStyle/>
          <a:p>
            <a:r>
              <a:rPr lang="en-US" altLang="zh-CN"/>
              <a:t>vi</a:t>
            </a:r>
            <a:r>
              <a:rPr lang="zh-CN" altLang="en-US"/>
              <a:t>是一个功能强大的全屏幕文本编辑器，是</a:t>
            </a:r>
            <a:r>
              <a:rPr lang="en-US" altLang="zh-CN"/>
              <a:t>Linux</a:t>
            </a:r>
            <a:r>
              <a:rPr lang="zh-CN" altLang="en-US"/>
              <a:t>上最常用的文本编辑器，作用是建立、编辑、显示文本文件。</a:t>
            </a:r>
          </a:p>
          <a:p>
            <a:endParaRPr lang="zh-CN" altLang="en-US"/>
          </a:p>
          <a:p>
            <a:r>
              <a:rPr lang="zh-CN" altLang="en-US" b="1"/>
              <a:t>三种模式：</a:t>
            </a:r>
          </a:p>
          <a:p>
            <a:endParaRPr lang="zh-CN" altLang="en-US" b="1"/>
          </a:p>
          <a:p>
            <a:r>
              <a:rPr lang="en-US" altLang="zh-CN"/>
              <a:t>1</a:t>
            </a:r>
            <a:r>
              <a:rPr lang="zh-CN" altLang="en-US"/>
              <a:t>、命令模式</a:t>
            </a:r>
          </a:p>
          <a:p>
            <a:r>
              <a:rPr lang="en-US" altLang="zh-CN"/>
              <a:t>2</a:t>
            </a:r>
            <a:r>
              <a:rPr lang="zh-CN" altLang="en-US"/>
              <a:t>、插入模式</a:t>
            </a:r>
          </a:p>
          <a:p>
            <a:r>
              <a:rPr lang="en-US" altLang="zh-CN"/>
              <a:t>3</a:t>
            </a:r>
            <a:r>
              <a:rPr lang="zh-CN" altLang="en-US"/>
              <a:t>、最后行模式（编辑模式）</a:t>
            </a:r>
            <a:endParaRPr lang="en-US" altLang="zh-CN"/>
          </a:p>
          <a:p>
            <a:pPr lvl="2"/>
            <a:r>
              <a:rPr lang="zh-CN" altLang="en-US"/>
              <a:t>替换文本：</a:t>
            </a:r>
            <a:r>
              <a:rPr lang="en-US" altLang="zh-CN"/>
              <a:t>1,$s/root/666/g</a:t>
            </a:r>
          </a:p>
          <a:p>
            <a:pPr lvl="2"/>
            <a:r>
              <a:rPr lang="zh-CN" altLang="en-US"/>
              <a:t>显示行号：</a:t>
            </a:r>
            <a:r>
              <a:rPr lang="en-US" altLang="zh-CN"/>
              <a:t>set nu</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帮助命令：</a:t>
            </a:r>
            <a:r>
              <a:rPr lang="en-US" altLang="zh-CN"/>
              <a:t>man</a:t>
            </a:r>
          </a:p>
        </p:txBody>
      </p:sp>
      <p:sp>
        <p:nvSpPr>
          <p:cNvPr id="2" name="内容占位符 1"/>
          <p:cNvSpPr>
            <a:spLocks noGrp="1"/>
          </p:cNvSpPr>
          <p:nvPr>
            <p:ph idx="1"/>
          </p:nvPr>
        </p:nvSpPr>
        <p:spPr>
          <a:prstGeom prst="rect">
            <a:avLst/>
          </a:prstGeom>
        </p:spPr>
        <p:txBody>
          <a:bodyPr/>
          <a:lstStyle/>
          <a:p>
            <a:r>
              <a:rPr lang="zh-CN" altLang="en-US"/>
              <a:t>命令名称：</a:t>
            </a:r>
            <a:r>
              <a:rPr lang="en-US" altLang="zh-CN"/>
              <a:t>man</a:t>
            </a:r>
          </a:p>
          <a:p>
            <a:endParaRPr lang="en-US" altLang="zh-CN"/>
          </a:p>
          <a:p>
            <a:r>
              <a:rPr lang="zh-CN" altLang="en-US"/>
              <a:t>语法：</a:t>
            </a:r>
            <a:r>
              <a:rPr lang="en-US" altLang="zh-CN"/>
              <a:t>man [</a:t>
            </a:r>
            <a:r>
              <a:rPr lang="zh-CN" altLang="en-US"/>
              <a:t>命令或配置文件</a:t>
            </a:r>
            <a:r>
              <a:rPr lang="en-US" altLang="zh-CN"/>
              <a:t>]</a:t>
            </a:r>
          </a:p>
          <a:p>
            <a:endParaRPr lang="en-US" altLang="zh-CN"/>
          </a:p>
          <a:p>
            <a:r>
              <a:rPr lang="zh-CN" altLang="en-US"/>
              <a:t>功能：获得帮助信息</a:t>
            </a:r>
          </a:p>
          <a:p>
            <a:endParaRPr lang="zh-CN" altLang="en-US"/>
          </a:p>
          <a:p>
            <a:endParaRPr lang="zh-CN" altLang="en-US"/>
          </a:p>
          <a:p>
            <a:pPr lvl="1"/>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查找命令：</a:t>
            </a:r>
            <a:r>
              <a:rPr lang="en-US" altLang="zh-CN"/>
              <a:t>find</a:t>
            </a:r>
          </a:p>
        </p:txBody>
      </p:sp>
      <p:sp>
        <p:nvSpPr>
          <p:cNvPr id="2" name="内容占位符 1"/>
          <p:cNvSpPr>
            <a:spLocks noGrp="1"/>
          </p:cNvSpPr>
          <p:nvPr>
            <p:ph idx="1"/>
          </p:nvPr>
        </p:nvSpPr>
        <p:spPr>
          <a:prstGeom prst="rect">
            <a:avLst/>
          </a:prstGeom>
        </p:spPr>
        <p:txBody>
          <a:bodyPr/>
          <a:lstStyle/>
          <a:p>
            <a:r>
              <a:rPr lang="zh-CN" altLang="en-US" sz="2800">
                <a:sym typeface="+mn-ea"/>
              </a:rPr>
              <a:t>命令名称：</a:t>
            </a:r>
            <a:r>
              <a:rPr lang="en-US" altLang="zh-CN" sz="2800">
                <a:sym typeface="+mn-ea"/>
              </a:rPr>
              <a:t>find</a:t>
            </a:r>
          </a:p>
          <a:p>
            <a:endParaRPr lang="en-US" altLang="zh-CN" sz="2800">
              <a:sym typeface="+mn-ea"/>
            </a:endParaRPr>
          </a:p>
          <a:p>
            <a:r>
              <a:rPr lang="zh-CN" altLang="en-US" sz="2800">
                <a:sym typeface="+mn-ea"/>
              </a:rPr>
              <a:t>语法：</a:t>
            </a:r>
            <a:r>
              <a:rPr lang="en-US" altLang="zh-CN" sz="2800">
                <a:sym typeface="+mn-ea"/>
              </a:rPr>
              <a:t>find [</a:t>
            </a:r>
            <a:r>
              <a:rPr lang="zh-CN" altLang="en-US" sz="2800">
                <a:sym typeface="+mn-ea"/>
              </a:rPr>
              <a:t>搜索范围</a:t>
            </a:r>
            <a:r>
              <a:rPr lang="en-US" altLang="zh-CN" sz="2800">
                <a:sym typeface="+mn-ea"/>
              </a:rPr>
              <a:t>] [</a:t>
            </a:r>
            <a:r>
              <a:rPr lang="zh-CN" altLang="en-US" sz="2800">
                <a:sym typeface="+mn-ea"/>
              </a:rPr>
              <a:t>匹配条件</a:t>
            </a:r>
            <a:r>
              <a:rPr lang="en-US" altLang="zh-CN" sz="2800">
                <a:sym typeface="+mn-ea"/>
              </a:rPr>
              <a:t>]</a:t>
            </a:r>
            <a:endParaRPr lang="en-US" altLang="zh-CN" sz="2800"/>
          </a:p>
          <a:p>
            <a:endParaRPr lang="en-US" altLang="zh-CN" sz="2800"/>
          </a:p>
          <a:p>
            <a:r>
              <a:rPr lang="zh-CN" altLang="en-US" sz="2800">
                <a:sym typeface="+mn-ea"/>
              </a:rPr>
              <a:t>功能：文件搜索</a:t>
            </a:r>
            <a:endParaRPr lang="en-US" altLang="zh-CN" sz="2800">
              <a:sym typeface="+mn-ea"/>
            </a:endParaRPr>
          </a:p>
          <a:p>
            <a:endParaRPr lang="en-US" altLang="zh-CN">
              <a:sym typeface="+mn-ea"/>
            </a:endParaRPr>
          </a:p>
          <a:p>
            <a:r>
              <a:rPr lang="zh-CN" altLang="en-US" sz="2800">
                <a:sym typeface="+mn-ea"/>
              </a:rPr>
              <a:t>举例：</a:t>
            </a:r>
            <a:r>
              <a:rPr lang="en-US" altLang="zh-CN" sz="2800">
                <a:sym typeface="+mn-ea"/>
              </a:rPr>
              <a:t>#find </a:t>
            </a:r>
            <a:r>
              <a:rPr lang="en-US" altLang="zh-CN">
                <a:sym typeface="+mn-ea"/>
              </a:rPr>
              <a:t>/</a:t>
            </a:r>
            <a:r>
              <a:rPr lang="zh-CN" altLang="en-US">
                <a:sym typeface="+mn-ea"/>
              </a:rPr>
              <a:t> </a:t>
            </a:r>
            <a:r>
              <a:rPr lang="en-US" altLang="zh-CN">
                <a:sym typeface="+mn-ea"/>
              </a:rPr>
              <a:t>-name</a:t>
            </a:r>
            <a:r>
              <a:rPr lang="zh-CN" altLang="en-US">
                <a:sym typeface="+mn-ea"/>
              </a:rPr>
              <a:t> </a:t>
            </a:r>
            <a:r>
              <a:rPr lang="en-US" altLang="zh-CN">
                <a:sym typeface="+mn-ea"/>
              </a:rPr>
              <a:t>init</a:t>
            </a:r>
            <a:endParaRPr lang="en-US" altLang="zh-CN" sz="2800">
              <a:sym typeface="+mn-ea"/>
            </a:endParaRPr>
          </a:p>
          <a:p>
            <a:endParaRPr lang="zh-CN" altLang="en-US" sz="280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初识</a:t>
            </a:r>
            <a:r>
              <a:rPr lang="en-US" altLang="zh-CN" dirty="0"/>
              <a:t>Linux</a:t>
            </a:r>
            <a:r>
              <a:rPr lang="zh-CN" altLang="en-US" dirty="0"/>
              <a:t>系统</a:t>
            </a:r>
          </a:p>
        </p:txBody>
      </p:sp>
      <p:pic>
        <p:nvPicPr>
          <p:cNvPr id="4" name="图片 3"/>
          <p:cNvPicPr>
            <a:picLocks noChangeAspect="1"/>
          </p:cNvPicPr>
          <p:nvPr/>
        </p:nvPicPr>
        <p:blipFill>
          <a:blip r:embed="rId2" cstate="print"/>
          <a:stretch>
            <a:fillRect/>
          </a:stretch>
        </p:blipFill>
        <p:spPr>
          <a:xfrm>
            <a:off x="8400238" y="1269706"/>
            <a:ext cx="3476443" cy="4560784"/>
          </a:xfrm>
          <a:prstGeom prst="rect">
            <a:avLst/>
          </a:prstGeom>
          <a:ln>
            <a:noFill/>
          </a:ln>
          <a:effectLst>
            <a:softEdge rad="112500"/>
          </a:effectLst>
        </p:spPr>
      </p:pic>
      <p:sp>
        <p:nvSpPr>
          <p:cNvPr id="5" name="文本框 4"/>
          <p:cNvSpPr txBox="1"/>
          <p:nvPr/>
        </p:nvSpPr>
        <p:spPr>
          <a:xfrm>
            <a:off x="551252" y="1269706"/>
            <a:ext cx="7565105" cy="2862322"/>
          </a:xfrm>
          <a:prstGeom prst="rect">
            <a:avLst/>
          </a:prstGeom>
          <a:noFill/>
        </p:spPr>
        <p:txBody>
          <a:bodyPr wrap="square" rtlCol="0">
            <a:spAutoFit/>
          </a:bodyPr>
          <a:lstStyle/>
          <a:p>
            <a:pPr algn="l">
              <a:lnSpc>
                <a:spcPct val="150000"/>
              </a:lnSpc>
            </a:pPr>
            <a:r>
              <a:rPr lang="zh-CN" altLang="en-US" sz="2000" b="1" dirty="0">
                <a:latin typeface="微软雅黑" panose="020B0503020204020204" pitchFamily="34" charset="-122"/>
                <a:ea typeface="微软雅黑" panose="020B0503020204020204" pitchFamily="34" charset="-122"/>
              </a:rPr>
              <a:t>林纳斯·本纳第克特·托瓦兹</a:t>
            </a:r>
            <a:r>
              <a:rPr lang="zh-CN" altLang="en-US" sz="2000" dirty="0">
                <a:latin typeface="微软雅黑" panose="020B0503020204020204" pitchFamily="34" charset="-122"/>
                <a:ea typeface="微软雅黑" panose="020B0503020204020204" pitchFamily="34" charset="-122"/>
              </a:rPr>
              <a:t>（Linus Benedict Torvalds, 1969年~ ），著名的电脑程序员、黑客。Linux内核的发明人及该计划的合作者。托瓦兹利用个人时间及器材创造出了这套当今全球最流行的操作系统（作业系统）内核之一。现受聘于开放源代码开发实验室（OSDL：Open Source Development Labs, Inc），全力开发Linux内核。</a:t>
            </a:r>
          </a:p>
        </p:txBody>
      </p:sp>
      <p:pic>
        <p:nvPicPr>
          <p:cNvPr id="6" name="图片 5"/>
          <p:cNvPicPr>
            <a:picLocks noChangeAspect="1"/>
          </p:cNvPicPr>
          <p:nvPr/>
        </p:nvPicPr>
        <p:blipFill>
          <a:blip r:embed="rId3" cstate="print"/>
          <a:stretch>
            <a:fillRect/>
          </a:stretch>
        </p:blipFill>
        <p:spPr>
          <a:xfrm>
            <a:off x="1127353" y="4724700"/>
            <a:ext cx="4143279" cy="187599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567148" y="2061165"/>
            <a:ext cx="7489807" cy="280766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p:nvSpPr>
        <p:spPr bwMode="auto">
          <a:xfrm>
            <a:off x="2737977" y="2996418"/>
            <a:ext cx="7292309" cy="1015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标题 5"/>
          <p:cNvSpPr>
            <a:spLocks noGrp="1"/>
          </p:cNvSpPr>
          <p:nvPr>
            <p:ph type="title"/>
          </p:nvPr>
        </p:nvSpPr>
        <p:spPr/>
        <p:txBody>
          <a:bodyPr/>
          <a:lstStyle/>
          <a:p>
            <a:r>
              <a:rPr lang="zh-CN" altLang="en-US" dirty="0"/>
              <a:t>结束</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初识</a:t>
            </a:r>
            <a:r>
              <a:rPr lang="en-US" altLang="zh-CN"/>
              <a:t>Linux</a:t>
            </a:r>
            <a:r>
              <a:rPr lang="zh-CN" altLang="en-US"/>
              <a:t>系统</a:t>
            </a:r>
          </a:p>
        </p:txBody>
      </p:sp>
      <p:sp>
        <p:nvSpPr>
          <p:cNvPr id="4" name="内容占位符 3"/>
          <p:cNvSpPr>
            <a:spLocks noGrp="1"/>
          </p:cNvSpPr>
          <p:nvPr>
            <p:ph idx="1"/>
          </p:nvPr>
        </p:nvSpPr>
        <p:spPr>
          <a:xfrm>
            <a:off x="787866" y="1011893"/>
            <a:ext cx="10515600" cy="4351338"/>
          </a:xfrm>
          <a:prstGeom prst="rect">
            <a:avLst/>
          </a:prstGeom>
        </p:spPr>
        <p:txBody>
          <a:bodyPr>
            <a:noAutofit/>
          </a:bodyPr>
          <a:lstStyle/>
          <a:p>
            <a:pPr lvl="0"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GNU - Gnu’s Not Unix</a:t>
            </a:r>
          </a:p>
          <a:p>
            <a:pPr lvl="1"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自由软件基金会发起</a:t>
            </a:r>
          </a:p>
          <a:p>
            <a:pPr lvl="1"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创建开源版本的UNIX事业</a:t>
            </a:r>
          </a:p>
          <a:p>
            <a:pPr lvl="0"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GPL - General Public License</a:t>
            </a:r>
          </a:p>
          <a:p>
            <a:pPr lvl="1"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取得软件与源代码</a:t>
            </a:r>
          </a:p>
          <a:p>
            <a:pPr lvl="1"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复制与修改</a:t>
            </a:r>
          </a:p>
          <a:p>
            <a:pPr lvl="1"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再发行与回馈</a:t>
            </a:r>
          </a:p>
          <a:p>
            <a:pPr lvl="1"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不得修改版权(取消GPL)</a:t>
            </a:r>
          </a:p>
          <a:p>
            <a:pPr lvl="1" algn="l">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sym typeface="+mn-ea"/>
              </a:rPr>
              <a:t>不得单纯贩卖</a:t>
            </a:r>
          </a:p>
          <a:p>
            <a:endParaRPr lang="zh-CN" altLang="en-US" dirty="0"/>
          </a:p>
        </p:txBody>
      </p:sp>
      <p:pic>
        <p:nvPicPr>
          <p:cNvPr id="2" name="图片 1"/>
          <p:cNvPicPr>
            <a:picLocks noChangeAspect="1"/>
          </p:cNvPicPr>
          <p:nvPr/>
        </p:nvPicPr>
        <p:blipFill>
          <a:blip r:embed="rId2" cstate="print"/>
          <a:stretch>
            <a:fillRect/>
          </a:stretch>
        </p:blipFill>
        <p:spPr>
          <a:xfrm>
            <a:off x="7314282" y="1637664"/>
            <a:ext cx="2888776" cy="2541204"/>
          </a:xfrm>
          <a:prstGeom prst="rect">
            <a:avLst/>
          </a:prstGeom>
        </p:spPr>
      </p:pic>
      <p:sp>
        <p:nvSpPr>
          <p:cNvPr id="5" name="矩形 4"/>
          <p:cNvSpPr/>
          <p:nvPr/>
        </p:nvSpPr>
        <p:spPr>
          <a:xfrm>
            <a:off x="7176141" y="4364783"/>
            <a:ext cx="2741456" cy="369332"/>
          </a:xfrm>
          <a:prstGeom prst="rect">
            <a:avLst/>
          </a:prstGeom>
        </p:spPr>
        <p:txBody>
          <a:bodyPr wrap="none">
            <a:spAutoFit/>
          </a:bodyPr>
          <a:lstStyle/>
          <a:p>
            <a:r>
              <a:rPr lang="zh-CN" altLang="en-US" b="1" dirty="0"/>
              <a:t>革奴：角马领衔开源计划</a:t>
            </a:r>
            <a:endParaRPr lang="zh-CN" altLang="en-US" dirty="0"/>
          </a:p>
        </p:txBody>
      </p:sp>
      <p:sp>
        <p:nvSpPr>
          <p:cNvPr id="6" name="矩形 5"/>
          <p:cNvSpPr/>
          <p:nvPr/>
        </p:nvSpPr>
        <p:spPr>
          <a:xfrm>
            <a:off x="7749008" y="4736616"/>
            <a:ext cx="1800493" cy="369332"/>
          </a:xfrm>
          <a:prstGeom prst="rect">
            <a:avLst/>
          </a:prstGeom>
        </p:spPr>
        <p:txBody>
          <a:bodyPr wrap="none">
            <a:spAutoFit/>
          </a:bodyPr>
          <a:lstStyle/>
          <a:p>
            <a:r>
              <a:rPr lang="zh-CN" altLang="en-US" dirty="0">
                <a:solidFill>
                  <a:srgbClr val="000000"/>
                </a:solidFill>
                <a:latin typeface="宋体" panose="02010600030101010101" pitchFamily="2" charset="-122"/>
                <a:ea typeface="宋体" panose="02010600030101010101" pitchFamily="2" charset="-122"/>
              </a:rPr>
              <a:t>理查德</a:t>
            </a:r>
            <a:r>
              <a:rPr lang="en-US" altLang="zh-CN" dirty="0">
                <a:solidFill>
                  <a:srgbClr val="000000"/>
                </a:solidFill>
                <a:latin typeface="宋体" panose="02010600030101010101" pitchFamily="2" charset="-122"/>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斯托曼</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初识</a:t>
            </a:r>
            <a:r>
              <a:rPr lang="en-US" altLang="zh-CN">
                <a:sym typeface="+mn-ea"/>
              </a:rPr>
              <a:t>Linux</a:t>
            </a:r>
            <a:r>
              <a:rPr lang="zh-CN" altLang="en-US">
                <a:sym typeface="+mn-ea"/>
              </a:rPr>
              <a:t>系统</a:t>
            </a:r>
            <a:endParaRPr lang="zh-CN" altLang="en-US"/>
          </a:p>
        </p:txBody>
      </p:sp>
      <p:sp>
        <p:nvSpPr>
          <p:cNvPr id="4" name="内容占位符 3"/>
          <p:cNvSpPr>
            <a:spLocks noGrp="1"/>
          </p:cNvSpPr>
          <p:nvPr>
            <p:ph idx="1"/>
          </p:nvPr>
        </p:nvSpPr>
        <p:spPr>
          <a:xfrm>
            <a:off x="754310" y="969948"/>
            <a:ext cx="10515600" cy="4351338"/>
          </a:xfrm>
          <a:prstGeom prst="rect">
            <a:avLst/>
          </a:prstGeom>
        </p:spPr>
        <p:txBody>
          <a:bodyPr>
            <a:noAutofit/>
          </a:bodyPr>
          <a:lstStyle/>
          <a:p>
            <a:pPr lvl="0"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1984:GNU工程和自由软件基金会</a:t>
            </a:r>
          </a:p>
          <a:p>
            <a:pPr lvl="1"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创建开源版本的UNIX事业</a:t>
            </a:r>
          </a:p>
          <a:p>
            <a:pPr lvl="1"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创建General Public License(GPL)</a:t>
            </a:r>
          </a:p>
          <a:p>
            <a:pPr lvl="1"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软件许可遵循开源原则</a:t>
            </a:r>
          </a:p>
          <a:p>
            <a:pPr lvl="0"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1991:Linux Torvalds</a:t>
            </a:r>
          </a:p>
          <a:p>
            <a:pPr lvl="1"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创建开源类似unix内核的代码,并且发布在GPL下</a:t>
            </a:r>
          </a:p>
          <a:p>
            <a:pPr lvl="1"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跟某些GNU事业相关,并且提供在线协助</a:t>
            </a:r>
          </a:p>
          <a:p>
            <a:pPr lvl="0"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1994:Red Hat公司</a:t>
            </a:r>
          </a:p>
          <a:p>
            <a:pPr lvl="1"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Linux的1.0版本发布</a:t>
            </a:r>
          </a:p>
          <a:p>
            <a:pPr lvl="1" algn="l">
              <a:lnSpc>
                <a:spcPct val="150000"/>
              </a:lnSpc>
              <a:spcBef>
                <a:spcPts val="600"/>
              </a:spcBef>
              <a:spcAft>
                <a:spcPts val="600"/>
              </a:spcAft>
            </a:pPr>
            <a:r>
              <a:rPr lang="zh-CN" altLang="en-US" sz="1800" dirty="0">
                <a:latin typeface="微软雅黑" panose="020B0503020204020204" pitchFamily="34" charset="-122"/>
                <a:ea typeface="微软雅黑" panose="020B0503020204020204" pitchFamily="34" charset="-122"/>
                <a:sym typeface="+mn-ea"/>
              </a:rPr>
              <a:t>Red Hat公司 和SUSE 发行了他们各自的Linux 1.0分发版本</a:t>
            </a:r>
          </a:p>
          <a:p>
            <a:endParaRPr lang="zh-CN" altLang="en-US" sz="1600" dirty="0"/>
          </a:p>
        </p:txBody>
      </p:sp>
      <p:pic>
        <p:nvPicPr>
          <p:cNvPr id="2" name="图片 1"/>
          <p:cNvPicPr>
            <a:picLocks noChangeAspect="1"/>
          </p:cNvPicPr>
          <p:nvPr/>
        </p:nvPicPr>
        <p:blipFill>
          <a:blip r:embed="rId2" cstate="print"/>
          <a:stretch>
            <a:fillRect/>
          </a:stretch>
        </p:blipFill>
        <p:spPr>
          <a:xfrm>
            <a:off x="7824224" y="1276140"/>
            <a:ext cx="3402211" cy="21256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4224" y="4004867"/>
            <a:ext cx="3402211" cy="21799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初识</a:t>
            </a:r>
            <a:r>
              <a:rPr lang="en-US" altLang="zh-CN">
                <a:sym typeface="+mn-ea"/>
              </a:rPr>
              <a:t>Linux</a:t>
            </a:r>
            <a:r>
              <a:rPr lang="zh-CN" altLang="en-US">
                <a:sym typeface="+mn-ea"/>
              </a:rPr>
              <a:t>系统</a:t>
            </a:r>
            <a:endParaRPr lang="zh-CN" altLang="en-US"/>
          </a:p>
        </p:txBody>
      </p:sp>
      <p:sp>
        <p:nvSpPr>
          <p:cNvPr id="4" name="内容占位符 3"/>
          <p:cNvSpPr>
            <a:spLocks noGrp="1"/>
          </p:cNvSpPr>
          <p:nvPr>
            <p:ph idx="1"/>
          </p:nvPr>
        </p:nvSpPr>
        <p:spPr>
          <a:xfrm>
            <a:off x="804644" y="1271952"/>
            <a:ext cx="10515600" cy="4351338"/>
          </a:xfrm>
          <a:prstGeom prst="rect">
            <a:avLst/>
          </a:prstGeom>
        </p:spPr>
        <p:txBody>
          <a:bodyPr>
            <a:normAutofit fontScale="90000" lnSpcReduction="20000"/>
          </a:bodyPr>
          <a:lstStyle/>
          <a:p>
            <a:pPr lvl="0"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1995: RedHat Linux发行</a:t>
            </a:r>
          </a:p>
          <a:p>
            <a:pPr lvl="1"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Bob Young创办了RedHat，发行冠以品牌的Linux，即RedHat Linux</a:t>
            </a:r>
          </a:p>
          <a:p>
            <a:pPr lvl="0"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1998: IBM,Oracle表示支持Linux系统</a:t>
            </a:r>
          </a:p>
          <a:p>
            <a:pPr lvl="0"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2003.12: Linux 2.6版内核发布</a:t>
            </a:r>
          </a:p>
          <a:p>
            <a:pPr lvl="0"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2004: 创建Ubuntu。Ubuntu比任何其他桌面更多应用了Linux桌面</a:t>
            </a:r>
          </a:p>
          <a:p>
            <a:pPr lvl="0" algn="l">
              <a:lnSpc>
                <a:spcPct val="15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mn-ea"/>
              </a:rPr>
              <a:t>2007: Google发布Android</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Linux</a:t>
            </a:r>
            <a:r>
              <a:rPr lang="zh-CN" altLang="en-US">
                <a:sym typeface="+mn-ea"/>
              </a:rPr>
              <a:t>操作系统的发行版本</a:t>
            </a:r>
            <a:endParaRPr lang="zh-CN" altLang="en-US"/>
          </a:p>
        </p:txBody>
      </p:sp>
      <p:sp>
        <p:nvSpPr>
          <p:cNvPr id="4" name="内容占位符 3"/>
          <p:cNvSpPr>
            <a:spLocks noGrp="1"/>
          </p:cNvSpPr>
          <p:nvPr>
            <p:ph idx="1"/>
          </p:nvPr>
        </p:nvSpPr>
        <p:spPr>
          <a:prstGeom prst="rect">
            <a:avLst/>
          </a:prstGeom>
        </p:spPr>
        <p:txBody>
          <a:bodyPr>
            <a:noAutofit/>
          </a:bodyPr>
          <a:lstStyle/>
          <a:p>
            <a:pPr lvl="0" algn="l">
              <a:lnSpc>
                <a:spcPct val="150000"/>
              </a:lnSpc>
              <a:spcBef>
                <a:spcPts val="1200"/>
              </a:spcBef>
              <a:spcAft>
                <a:spcPts val="1200"/>
              </a:spcAft>
            </a:pPr>
            <a:r>
              <a:rPr lang="zh-CN" altLang="en-US" sz="2000" dirty="0">
                <a:sym typeface="+mn-ea"/>
              </a:rPr>
              <a:t>常用的发行版本</a:t>
            </a:r>
          </a:p>
          <a:p>
            <a:pPr lvl="1" algn="l">
              <a:spcBef>
                <a:spcPts val="1200"/>
              </a:spcBef>
              <a:spcAft>
                <a:spcPts val="1200"/>
              </a:spcAft>
            </a:pPr>
            <a:r>
              <a:rPr lang="zh-CN" altLang="en-US" sz="2000" dirty="0">
                <a:sym typeface="+mn-ea"/>
              </a:rPr>
              <a:t>CentOS: http://www.centos.org/</a:t>
            </a:r>
          </a:p>
          <a:p>
            <a:pPr lvl="1" algn="l">
              <a:spcBef>
                <a:spcPts val="1200"/>
              </a:spcBef>
              <a:spcAft>
                <a:spcPts val="1200"/>
              </a:spcAft>
            </a:pPr>
            <a:r>
              <a:rPr lang="zh-CN" altLang="en-US" sz="2000" dirty="0">
                <a:sym typeface="+mn-ea"/>
              </a:rPr>
              <a:t>Red Hat: http://www.redhat.com </a:t>
            </a:r>
          </a:p>
          <a:p>
            <a:pPr lvl="1" algn="l">
              <a:spcBef>
                <a:spcPts val="1200"/>
              </a:spcBef>
              <a:spcAft>
                <a:spcPts val="1200"/>
              </a:spcAft>
            </a:pPr>
            <a:r>
              <a:rPr lang="zh-CN" altLang="en-US" sz="2000" dirty="0">
                <a:sym typeface="+mn-ea"/>
              </a:rPr>
              <a:t>Fedora: http://fedoraproject.org/ </a:t>
            </a:r>
          </a:p>
          <a:p>
            <a:pPr lvl="1" algn="l">
              <a:spcBef>
                <a:spcPts val="1200"/>
              </a:spcBef>
              <a:spcAft>
                <a:spcPts val="1200"/>
              </a:spcAft>
            </a:pPr>
            <a:r>
              <a:rPr lang="zh-CN" altLang="en-US" sz="2000" dirty="0">
                <a:sym typeface="+mn-ea"/>
              </a:rPr>
              <a:t>Debian: http://www.debian.org/ </a:t>
            </a:r>
          </a:p>
          <a:p>
            <a:pPr lvl="1" algn="l">
              <a:spcBef>
                <a:spcPts val="1200"/>
              </a:spcBef>
              <a:spcAft>
                <a:spcPts val="1200"/>
              </a:spcAft>
            </a:pPr>
            <a:r>
              <a:rPr lang="zh-CN" altLang="en-US" sz="2000" dirty="0">
                <a:sym typeface="+mn-ea"/>
              </a:rPr>
              <a:t>Gentoo: http://www.gentoo.org/ </a:t>
            </a:r>
          </a:p>
          <a:p>
            <a:pPr lvl="1" algn="l">
              <a:spcBef>
                <a:spcPts val="1200"/>
              </a:spcBef>
              <a:spcAft>
                <a:spcPts val="1200"/>
              </a:spcAft>
            </a:pPr>
            <a:r>
              <a:rPr lang="zh-CN" altLang="en-US" sz="2000" dirty="0">
                <a:sym typeface="+mn-ea"/>
              </a:rPr>
              <a:t>Ubuntu: http://www.ubuntu.com/</a:t>
            </a:r>
            <a:endParaRPr lang="zh-CN" altLang="en-US" sz="2000" dirty="0"/>
          </a:p>
        </p:txBody>
      </p:sp>
      <p:pic>
        <p:nvPicPr>
          <p:cNvPr id="2" name="图片 1"/>
          <p:cNvPicPr>
            <a:picLocks noChangeAspect="1"/>
          </p:cNvPicPr>
          <p:nvPr/>
        </p:nvPicPr>
        <p:blipFill>
          <a:blip r:embed="rId2" cstate="print"/>
          <a:stretch>
            <a:fillRect/>
          </a:stretch>
        </p:blipFill>
        <p:spPr>
          <a:xfrm>
            <a:off x="6080007" y="2421233"/>
            <a:ext cx="5688740" cy="3023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VMware</a:t>
            </a:r>
            <a:r>
              <a:rPr lang="zh-CN" altLang="en-US" dirty="0"/>
              <a:t>虚拟机安装</a:t>
            </a:r>
          </a:p>
        </p:txBody>
      </p:sp>
      <p:sp>
        <p:nvSpPr>
          <p:cNvPr id="4" name="文本框 3"/>
          <p:cNvSpPr txBox="1"/>
          <p:nvPr/>
        </p:nvSpPr>
        <p:spPr>
          <a:xfrm>
            <a:off x="407088" y="1341445"/>
            <a:ext cx="11283514" cy="4339650"/>
          </a:xfrm>
          <a:prstGeom prst="rect">
            <a:avLst/>
          </a:prstGeom>
          <a:noFill/>
        </p:spPr>
        <p:txBody>
          <a:bodyPr wrap="square" rtlCol="0" anchor="t">
            <a:spAutoFit/>
          </a:bodyPr>
          <a:lstStyle/>
          <a:p>
            <a:pPr algn="l" fontAlgn="base">
              <a:lnSpc>
                <a:spcPct val="150000"/>
              </a:lnSpc>
              <a:spcAft>
                <a:spcPts val="1200"/>
              </a:spcAft>
            </a:pPr>
            <a:r>
              <a:rPr lang="en-US" altLang="zh-CN" b="1" dirty="0">
                <a:latin typeface="微软雅黑" panose="020B0503020204020204" pitchFamily="34" charset="-122"/>
                <a:ea typeface="微软雅黑" panose="020B0503020204020204" pitchFamily="34" charset="-122"/>
                <a:cs typeface="+mn-ea"/>
                <a:sym typeface="+mn-ea"/>
              </a:rPr>
              <a:t>1.VMware</a:t>
            </a:r>
            <a:r>
              <a:rPr lang="zh-CN" altLang="en-US" b="1" dirty="0">
                <a:latin typeface="微软雅黑" panose="020B0503020204020204" pitchFamily="34" charset="-122"/>
                <a:ea typeface="微软雅黑" panose="020B0503020204020204" pitchFamily="34" charset="-122"/>
                <a:cs typeface="+mn-ea"/>
                <a:sym typeface="+mn-ea"/>
              </a:rPr>
              <a:t>简介</a:t>
            </a:r>
            <a:endParaRPr lang="zh-CN" altLang="en-US" strike="noStrike" noProof="1">
              <a:latin typeface="微软雅黑" panose="020B0503020204020204" pitchFamily="34" charset="-122"/>
              <a:ea typeface="微软雅黑" panose="020B0503020204020204" pitchFamily="34" charset="-122"/>
            </a:endParaRPr>
          </a:p>
          <a:p>
            <a:pPr algn="l" fontAlgn="base">
              <a:lnSpc>
                <a:spcPct val="150000"/>
              </a:lnSpc>
              <a:spcAft>
                <a:spcPts val="1200"/>
              </a:spcAft>
            </a:pPr>
            <a:r>
              <a:rPr lang="en-US" altLang="zh-CN" dirty="0">
                <a:latin typeface="微软雅黑" panose="020B0503020204020204" pitchFamily="34" charset="-122"/>
                <a:ea typeface="微软雅黑" panose="020B0503020204020204" pitchFamily="34" charset="-122"/>
                <a:sym typeface="+mn-ea"/>
              </a:rPr>
              <a:t>        </a:t>
            </a:r>
            <a:r>
              <a:rPr lang="en-US" altLang="zh-CN" noProof="0" dirty="0">
                <a:ln>
                  <a:noFill/>
                </a:ln>
                <a:uLnTx/>
                <a:uFillTx/>
                <a:latin typeface="微软雅黑" panose="020B0503020204020204" pitchFamily="34" charset="-122"/>
                <a:ea typeface="微软雅黑" panose="020B0503020204020204" pitchFamily="34" charset="-122"/>
                <a:sym typeface="+mn-ea"/>
              </a:rPr>
              <a:t>VMware </a:t>
            </a:r>
            <a:r>
              <a:rPr lang="zh-CN" altLang="en-US" noProof="0" dirty="0">
                <a:ln>
                  <a:noFill/>
                </a:ln>
                <a:uLnTx/>
                <a:uFillTx/>
                <a:latin typeface="微软雅黑" panose="020B0503020204020204" pitchFamily="34" charset="-122"/>
                <a:ea typeface="微软雅黑" panose="020B0503020204020204" pitchFamily="34" charset="-122"/>
                <a:sym typeface="+mn-ea"/>
              </a:rPr>
              <a:t>是一个虚拟</a:t>
            </a:r>
            <a:r>
              <a:rPr lang="en-US" altLang="zh-CN" noProof="0" dirty="0">
                <a:ln>
                  <a:noFill/>
                </a:ln>
                <a:uLnTx/>
                <a:uFillTx/>
                <a:latin typeface="微软雅黑" panose="020B0503020204020204" pitchFamily="34" charset="-122"/>
                <a:ea typeface="微软雅黑" panose="020B0503020204020204" pitchFamily="34" charset="-122"/>
                <a:sym typeface="+mn-ea"/>
              </a:rPr>
              <a:t>PC</a:t>
            </a:r>
            <a:r>
              <a:rPr lang="zh-CN" altLang="en-US" noProof="0" dirty="0">
                <a:ln>
                  <a:noFill/>
                </a:ln>
                <a:uLnTx/>
                <a:uFillTx/>
                <a:latin typeface="微软雅黑" panose="020B0503020204020204" pitchFamily="34" charset="-122"/>
                <a:ea typeface="微软雅黑" panose="020B0503020204020204" pitchFamily="34" charset="-122"/>
                <a:sym typeface="+mn-ea"/>
              </a:rPr>
              <a:t>的软件，可以在现有的操作系统上虚拟一个新的硬件环境，相当于模拟出一台新的</a:t>
            </a:r>
            <a:r>
              <a:rPr lang="en-US" altLang="zh-CN" noProof="0" dirty="0">
                <a:ln>
                  <a:noFill/>
                </a:ln>
                <a:uLnTx/>
                <a:uFillTx/>
                <a:latin typeface="微软雅黑" panose="020B0503020204020204" pitchFamily="34" charset="-122"/>
                <a:ea typeface="微软雅黑" panose="020B0503020204020204" pitchFamily="34" charset="-122"/>
                <a:sym typeface="+mn-ea"/>
              </a:rPr>
              <a:t>PC</a:t>
            </a:r>
            <a:r>
              <a:rPr lang="zh-CN" altLang="en-US" noProof="0" dirty="0">
                <a:ln>
                  <a:noFill/>
                </a:ln>
                <a:uLnTx/>
                <a:uFillTx/>
                <a:latin typeface="微软雅黑" panose="020B0503020204020204" pitchFamily="34" charset="-122"/>
                <a:ea typeface="微软雅黑" panose="020B0503020204020204" pitchFamily="34" charset="-122"/>
                <a:sym typeface="+mn-ea"/>
              </a:rPr>
              <a:t>，以此来实现在一台机器上真正运行多个操作系统。</a:t>
            </a:r>
            <a:endParaRPr lang="zh-CN" altLang="en-US" strike="noStrike" noProof="1"/>
          </a:p>
          <a:p>
            <a:pPr fontAlgn="base">
              <a:lnSpc>
                <a:spcPct val="150000"/>
              </a:lnSpc>
              <a:spcAft>
                <a:spcPts val="1200"/>
              </a:spcAft>
            </a:pPr>
            <a:r>
              <a:rPr lang="en-US" altLang="zh-CN" b="1" noProof="0" dirty="0" err="1">
                <a:ln>
                  <a:noFill/>
                </a:ln>
                <a:uLnTx/>
                <a:uFillTx/>
                <a:latin typeface="微软雅黑" panose="020B0503020204020204" pitchFamily="34" charset="-122"/>
                <a:ea typeface="微软雅黑" panose="020B0503020204020204" pitchFamily="34" charset="-122"/>
                <a:sym typeface="+mn-ea"/>
              </a:rPr>
              <a:t>2.Vmware</a:t>
            </a:r>
            <a:r>
              <a:rPr lang="en-US" altLang="zh-CN" b="1" noProof="0" dirty="0">
                <a:ln>
                  <a:noFill/>
                </a:ln>
                <a:uLnTx/>
                <a:uFillTx/>
                <a:latin typeface="微软雅黑" panose="020B0503020204020204" pitchFamily="34" charset="-122"/>
                <a:ea typeface="微软雅黑" panose="020B0503020204020204" pitchFamily="34" charset="-122"/>
                <a:sym typeface="+mn-ea"/>
              </a:rPr>
              <a:t> </a:t>
            </a:r>
            <a:r>
              <a:rPr lang="zh-CN" altLang="en-US" b="1" noProof="0" dirty="0">
                <a:ln>
                  <a:noFill/>
                </a:ln>
                <a:uLnTx/>
                <a:uFillTx/>
                <a:latin typeface="微软雅黑" panose="020B0503020204020204" pitchFamily="34" charset="-122"/>
                <a:ea typeface="微软雅黑" panose="020B0503020204020204" pitchFamily="34" charset="-122"/>
                <a:sym typeface="+mn-ea"/>
              </a:rPr>
              <a:t>官方网站：</a:t>
            </a:r>
            <a:r>
              <a:rPr lang="zh-CN" altLang="en-US" noProof="0" dirty="0">
                <a:ln>
                  <a:noFill/>
                </a:ln>
                <a:uLnTx/>
                <a:uFillTx/>
                <a:latin typeface="微软雅黑" panose="020B0503020204020204" pitchFamily="34" charset="-122"/>
                <a:ea typeface="微软雅黑" panose="020B0503020204020204" pitchFamily="34" charset="-122"/>
                <a:sym typeface="+mn-ea"/>
                <a:hlinkClick r:id="" action="ppaction://noaction"/>
              </a:rPr>
              <a:t>http://www.vmware.com</a:t>
            </a:r>
            <a:endParaRPr lang="zh-CN" altLang="en-US" b="1" strike="noStrike" noProof="0" dirty="0">
              <a:ln>
                <a:noFill/>
              </a:ln>
              <a:uLnTx/>
              <a:uFillTx/>
              <a:latin typeface="微软雅黑" panose="020B0503020204020204" pitchFamily="34" charset="-122"/>
              <a:ea typeface="微软雅黑" panose="020B0503020204020204" pitchFamily="34" charset="-122"/>
              <a:cs typeface="+mn-cs"/>
              <a:sym typeface="+mn-ea"/>
              <a:hlinkClick r:id="" action="ppaction://noaction"/>
            </a:endParaRPr>
          </a:p>
          <a:p>
            <a:pPr marL="0" marR="0" lvl="0" indent="0" algn="l" defTabSz="914400" rtl="0" eaLnBrk="1" fontAlgn="base" latinLnBrk="0" hangingPunct="1">
              <a:lnSpc>
                <a:spcPct val="150000"/>
              </a:lnSpc>
              <a:spcBef>
                <a:spcPct val="0"/>
              </a:spcBef>
              <a:spcAft>
                <a:spcPts val="1200"/>
              </a:spcAft>
              <a:buClrTx/>
              <a:buSzTx/>
              <a:buFontTx/>
              <a:buNone/>
              <a:defRPr/>
            </a:pPr>
            <a:r>
              <a:rPr lang="en-US" altLang="zh-CN" b="1" noProof="0" dirty="0" err="1">
                <a:ln>
                  <a:noFill/>
                </a:ln>
                <a:uLnTx/>
                <a:uFillTx/>
                <a:latin typeface="微软雅黑" panose="020B0503020204020204" pitchFamily="34" charset="-122"/>
                <a:ea typeface="微软雅黑" panose="020B0503020204020204" pitchFamily="34" charset="-122"/>
                <a:sym typeface="+mn-ea"/>
              </a:rPr>
              <a:t>3.Vmware</a:t>
            </a:r>
            <a:r>
              <a:rPr lang="zh-CN" altLang="en-US" b="1" noProof="0" dirty="0">
                <a:ln>
                  <a:noFill/>
                </a:ln>
                <a:uLnTx/>
                <a:uFillTx/>
                <a:latin typeface="微软雅黑" panose="020B0503020204020204" pitchFamily="34" charset="-122"/>
                <a:ea typeface="微软雅黑" panose="020B0503020204020204" pitchFamily="34" charset="-122"/>
                <a:sym typeface="+mn-ea"/>
              </a:rPr>
              <a:t>主要特点</a:t>
            </a:r>
            <a:r>
              <a:rPr lang="en-US" altLang="zh-CN" b="1" noProof="0" dirty="0">
                <a:ln>
                  <a:noFill/>
                </a:ln>
                <a:uLnTx/>
                <a:uFillTx/>
                <a:latin typeface="微软雅黑" panose="020B0503020204020204" pitchFamily="34" charset="-122"/>
                <a:ea typeface="微软雅黑" panose="020B0503020204020204" pitchFamily="34" charset="-122"/>
                <a:sym typeface="+mn-ea"/>
              </a:rPr>
              <a:t>:</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mn-ea"/>
            </a:endParaRPr>
          </a:p>
          <a:p>
            <a:pPr marL="887095" lvl="1" indent="-342900" defTabSz="914400" fontAlgn="base">
              <a:lnSpc>
                <a:spcPct val="150000"/>
              </a:lnSpc>
              <a:spcBef>
                <a:spcPct val="0"/>
              </a:spcBef>
              <a:spcAft>
                <a:spcPts val="1200"/>
              </a:spcAft>
              <a:buFont typeface="Wingdings" panose="05000000000000000000" pitchFamily="2" charset="2"/>
              <a:buChar char="Ø"/>
              <a:defRPr/>
            </a:pPr>
            <a:r>
              <a:rPr lang="zh-CN" altLang="en-US" noProof="0" dirty="0">
                <a:ln>
                  <a:noFill/>
                </a:ln>
                <a:uLnTx/>
                <a:uFillTx/>
                <a:latin typeface="微软雅黑" panose="020B0503020204020204" pitchFamily="34" charset="-122"/>
                <a:ea typeface="微软雅黑" panose="020B0503020204020204" pitchFamily="34" charset="-122"/>
                <a:sym typeface="+mn-ea"/>
              </a:rPr>
              <a:t>不需要分区或重新开机就能在同一台</a:t>
            </a:r>
            <a:r>
              <a:rPr lang="en-US" altLang="zh-CN" noProof="0" dirty="0">
                <a:ln>
                  <a:noFill/>
                </a:ln>
                <a:uLnTx/>
                <a:uFillTx/>
                <a:latin typeface="微软雅黑" panose="020B0503020204020204" pitchFamily="34" charset="-122"/>
                <a:ea typeface="微软雅黑" panose="020B0503020204020204" pitchFamily="34" charset="-122"/>
                <a:sym typeface="+mn-ea"/>
              </a:rPr>
              <a:t>PC</a:t>
            </a:r>
            <a:r>
              <a:rPr lang="zh-CN" altLang="en-US" noProof="0" dirty="0">
                <a:ln>
                  <a:noFill/>
                </a:ln>
                <a:uLnTx/>
                <a:uFillTx/>
                <a:latin typeface="微软雅黑" panose="020B0503020204020204" pitchFamily="34" charset="-122"/>
                <a:ea typeface="微软雅黑" panose="020B0503020204020204" pitchFamily="34" charset="-122"/>
                <a:sym typeface="+mn-ea"/>
              </a:rPr>
              <a:t>机上使用两种以上的操作系统。</a:t>
            </a:r>
            <a:endPar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endParaRPr>
          </a:p>
          <a:p>
            <a:pPr marL="887095" lvl="1" indent="-342900" defTabSz="914400" fontAlgn="base">
              <a:lnSpc>
                <a:spcPct val="150000"/>
              </a:lnSpc>
              <a:spcBef>
                <a:spcPct val="0"/>
              </a:spcBef>
              <a:spcAft>
                <a:spcPts val="1200"/>
              </a:spcAft>
              <a:buFont typeface="Wingdings" panose="05000000000000000000" pitchFamily="2" charset="2"/>
              <a:buChar char="Ø"/>
              <a:defRPr/>
            </a:pPr>
            <a:r>
              <a:rPr lang="zh-CN" altLang="en-US" noProof="0" dirty="0">
                <a:ln>
                  <a:noFill/>
                </a:ln>
                <a:uLnTx/>
                <a:uFillTx/>
                <a:latin typeface="微软雅黑" panose="020B0503020204020204" pitchFamily="34" charset="-122"/>
                <a:ea typeface="微软雅黑" panose="020B0503020204020204" pitchFamily="34" charset="-122"/>
                <a:sym typeface="+mn-ea"/>
              </a:rPr>
              <a:t>本机系统可以与虚拟机系统网络通信</a:t>
            </a:r>
            <a:endPar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endParaRPr>
          </a:p>
          <a:p>
            <a:pPr marL="887095" lvl="1" indent="-342900" defTabSz="914400" fontAlgn="base">
              <a:lnSpc>
                <a:spcPct val="150000"/>
              </a:lnSpc>
              <a:spcBef>
                <a:spcPct val="0"/>
              </a:spcBef>
              <a:spcAft>
                <a:spcPts val="1200"/>
              </a:spcAft>
              <a:buFont typeface="Wingdings" panose="05000000000000000000" pitchFamily="2" charset="2"/>
              <a:buChar char="Ø"/>
              <a:defRPr/>
            </a:pPr>
            <a:r>
              <a:rPr lang="zh-CN" altLang="en-US" noProof="0" dirty="0">
                <a:ln>
                  <a:noFill/>
                </a:ln>
                <a:uLnTx/>
                <a:uFillTx/>
                <a:latin typeface="微软雅黑" panose="020B0503020204020204" pitchFamily="34" charset="-122"/>
                <a:ea typeface="微软雅黑" panose="020B0503020204020204" pitchFamily="34" charset="-122"/>
                <a:sym typeface="+mn-ea"/>
              </a:rPr>
              <a:t>可以随时修改虚拟机操作系统环境</a:t>
            </a:r>
            <a:endParaRPr lang="zh-CN" altLang="en-US" dirty="0"/>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1528</TotalTime>
  <Words>2559</Words>
  <Application>Microsoft Office PowerPoint</Application>
  <PresentationFormat>宽屏</PresentationFormat>
  <Paragraphs>335</Paragraphs>
  <Slides>40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华文中宋</vt:lpstr>
      <vt:lpstr>宋体</vt:lpstr>
      <vt:lpstr>微软雅黑</vt:lpstr>
      <vt:lpstr>Arial</vt:lpstr>
      <vt:lpstr>Calibri</vt:lpstr>
      <vt:lpstr>Calibri Light</vt:lpstr>
      <vt:lpstr>Wingdings</vt:lpstr>
      <vt:lpstr>Wingdings 3</vt:lpstr>
      <vt:lpstr>自定义设计方案</vt:lpstr>
      <vt:lpstr>PowerPoint 演示文稿</vt:lpstr>
      <vt:lpstr>本节目标</vt:lpstr>
      <vt:lpstr>初识Linux系统</vt:lpstr>
      <vt:lpstr>初识Linux系统</vt:lpstr>
      <vt:lpstr>初识Linux系统</vt:lpstr>
      <vt:lpstr>初识Linux系统</vt:lpstr>
      <vt:lpstr>初识Linux系统</vt:lpstr>
      <vt:lpstr>Linux操作系统的发行版本</vt:lpstr>
      <vt:lpstr>VMware虚拟机安装</vt:lpstr>
      <vt:lpstr>虚拟机常见错误（一）</vt:lpstr>
      <vt:lpstr>解决方法</vt:lpstr>
      <vt:lpstr>虚拟机常见错误（二）</vt:lpstr>
      <vt:lpstr>解决方法</vt:lpstr>
      <vt:lpstr>CentOS操作系统</vt:lpstr>
      <vt:lpstr>环境配置</vt:lpstr>
      <vt:lpstr>Linux远程连接工具使用</vt:lpstr>
      <vt:lpstr>Linux远程连接工具使用</vt:lpstr>
      <vt:lpstr>Linux目录结构</vt:lpstr>
      <vt:lpstr>命令格式及基本命令</vt:lpstr>
      <vt:lpstr>基本命令（一）：ls、cd</vt:lpstr>
      <vt:lpstr>基本命令（二）：pwd、clear</vt:lpstr>
      <vt:lpstr>文件管理命令（一）：touch、mkdir</vt:lpstr>
      <vt:lpstr>文件管理命令（二）：rm、rmdir</vt:lpstr>
      <vt:lpstr>文件管理命令（三）：cp、mv</vt:lpstr>
      <vt:lpstr>文件管理命令（四）：cat、more、less</vt:lpstr>
      <vt:lpstr>文件管理命令（五）：head、tail</vt:lpstr>
      <vt:lpstr>Linux用户和用户组</vt:lpstr>
      <vt:lpstr>Linux用户与用户组的管理</vt:lpstr>
      <vt:lpstr>Linux权限管理（一）</vt:lpstr>
      <vt:lpstr>Linux权限管理（一）</vt:lpstr>
      <vt:lpstr>Linux权限管理（一）</vt:lpstr>
      <vt:lpstr>Linux权限管理（一）</vt:lpstr>
      <vt:lpstr>Linux权限管理（二）</vt:lpstr>
      <vt:lpstr>Linux权限管理（二）</vt:lpstr>
      <vt:lpstr>Linux权限管理（二）</vt:lpstr>
      <vt:lpstr>Linux常用符号</vt:lpstr>
      <vt:lpstr>vi编辑器</vt:lpstr>
      <vt:lpstr>帮助命令：man</vt:lpstr>
      <vt:lpstr>查找命令：find</vt:lpstr>
      <vt:lpstr>结束</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范 军</cp:lastModifiedBy>
  <cp:revision>125</cp:revision>
  <dcterms:created xsi:type="dcterms:W3CDTF">2014-03-19T02:43:00Z</dcterms:created>
  <dcterms:modified xsi:type="dcterms:W3CDTF">2020-07-16T05:55:15Z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2052-10.1.0.7669</vt:lpwstr>
  </property>
  <property fmtid="{D5CDD505-2E9C-101B-9397-08002B2CF9AE}" pid="3" name="KSORubyTemplateID">
    <vt:lpwstr>13</vt:lpwstr>
  </property>
</Properties>
</file>