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0" r:id="rId2"/>
    <p:sldId id="325" r:id="rId3"/>
    <p:sldId id="327" r:id="rId4"/>
    <p:sldId id="328" r:id="rId5"/>
    <p:sldId id="332" r:id="rId6"/>
    <p:sldId id="326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50" r:id="rId20"/>
    <p:sldId id="351" r:id="rId21"/>
    <p:sldId id="352" r:id="rId22"/>
    <p:sldId id="348" r:id="rId23"/>
    <p:sldId id="32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9D7"/>
    <a:srgbClr val="1968E0"/>
    <a:srgbClr val="1968DF"/>
    <a:srgbClr val="EE3551"/>
    <a:srgbClr val="F2F9F9"/>
    <a:srgbClr val="FFF7C7"/>
    <a:srgbClr val="F8F7E0"/>
    <a:srgbClr val="EEFDFD"/>
    <a:srgbClr val="F3F3F3"/>
    <a:srgbClr val="E9F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6723" autoAdjust="0"/>
  </p:normalViewPr>
  <p:slideViewPr>
    <p:cSldViewPr snapToGrid="0" showGuides="1">
      <p:cViewPr varScale="1">
        <p:scale>
          <a:sx n="122" d="100"/>
          <a:sy n="122" d="100"/>
        </p:scale>
        <p:origin x="102" y="210"/>
      </p:cViewPr>
      <p:guideLst>
        <p:guide orient="horz" pos="22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34E9-2BD2-426A-A5CB-F9323A332951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5E20-B8E7-4526-9878-C0CF8296F4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封面标题特殊字体为百度简综艺。可以自行下载使用或改为微软雅黑。</a:t>
            </a:r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8455" y="581343"/>
            <a:ext cx="9144000" cy="2387600"/>
          </a:xfrm>
        </p:spPr>
        <p:txBody>
          <a:bodyPr anchor="b"/>
          <a:lstStyle>
            <a:lvl1pPr algn="ctr">
              <a:defRPr kumimoji="0" lang="zh-CN" altLang="en-US" sz="44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kumimoji="0" lang="zh-CN" altLang="en-US" sz="3600" b="1" i="0" u="none" strike="noStrike" kern="1200" cap="none" spc="0" normalizeH="0" baseline="0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390" y="165100"/>
            <a:ext cx="10515600" cy="1097280"/>
          </a:xfrm>
        </p:spPr>
        <p:txBody>
          <a:bodyPr/>
          <a:lstStyle>
            <a:lvl1pPr>
              <a:defRPr kumimoji="0" lang="zh-CN" sz="28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3"/>
          <p:cNvSpPr>
            <a:spLocks noChangeArrowheads="1"/>
          </p:cNvSpPr>
          <p:nvPr userDrawn="1"/>
        </p:nvSpPr>
        <p:spPr bwMode="auto">
          <a:xfrm>
            <a:off x="0" y="436245"/>
            <a:ext cx="1002030" cy="4337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493" y="262195"/>
            <a:ext cx="8230671" cy="752301"/>
          </a:xfrm>
        </p:spPr>
        <p:txBody>
          <a:bodyPr/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2351765" y="2068830"/>
            <a:ext cx="5793574" cy="7017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buNone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           </a:t>
            </a:r>
            <a:r>
              <a:rPr lang="zh-CN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大数据基础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-Linux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4566173" y="3527425"/>
            <a:ext cx="3004349" cy="5909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Linux 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（二）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75945" y="99753"/>
            <a:ext cx="9804920" cy="741131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中的正则表达式及文本处理工具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69232" y="1645358"/>
            <a:ext cx="43909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通配符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常用：“*”  “？”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 ]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应用：文件名的匹配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命令：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ls     find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不支持正则</a:t>
            </a:r>
          </a:p>
        </p:txBody>
      </p:sp>
      <p:sp>
        <p:nvSpPr>
          <p:cNvPr id="13" name="矩形 12"/>
          <p:cNvSpPr/>
          <p:nvPr/>
        </p:nvSpPr>
        <p:spPr>
          <a:xfrm>
            <a:off x="740022" y="3843684"/>
            <a:ext cx="9602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常用：“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^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”  “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$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”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“[a-z]”“[0-9]”“[A-Z]” “*”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\”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　“．”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应用：文件内容的匹配（字符串）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命令：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grep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sed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awk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支持正则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508183" y="1211884"/>
            <a:ext cx="11175842" cy="4722539"/>
          </a:xfrm>
        </p:spPr>
        <p:txBody>
          <a:bodyPr/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、grep ，全面搜索正则表达式并把行打印出来)是一种强大的文本搜索工具，它能使用正则表达式搜索文本，并把匹配的行打印出来。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、常用选项：</a:t>
            </a:r>
          </a:p>
          <a:p>
            <a:pPr lvl="1"/>
            <a:r>
              <a:rPr lang="zh-CN" altLang="en-US" sz="1710" dirty="0"/>
              <a:t>-v ：反向选择，亦即显示出没有 '搜寻字符串' 内容的那一行</a:t>
            </a:r>
            <a:endParaRPr lang="en-US" altLang="zh-CN" sz="171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、用法：将/etc/passwd，有出现 root 的行取出来</a:t>
            </a:r>
          </a:p>
          <a:p>
            <a:pPr marL="0" indent="0">
              <a:buNone/>
            </a:pPr>
            <a:r>
              <a:rPr lang="en-US" altLang="zh-CN" sz="2000" dirty="0"/>
              <a:t>	#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root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</a:t>
            </a:r>
            <a:r>
              <a:rPr lang="zh-CN" altLang="en-US" sz="2000" dirty="0"/>
              <a:t>或 # cat /etc/passwd | grep root 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、用法：将/etc/passwd，将没有出现 root 和nologin的行取出来</a:t>
            </a:r>
          </a:p>
          <a:p>
            <a:pPr marL="0" indent="0">
              <a:buNone/>
            </a:pPr>
            <a:r>
              <a:rPr lang="en-US" altLang="zh-CN" sz="2000" dirty="0"/>
              <a:t>	#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-v root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nologin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25823" y="0"/>
            <a:ext cx="9144000" cy="840885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命令：</a:t>
            </a:r>
            <a:r>
              <a:rPr lang="en-US" altLang="zh-CN" dirty="0" err="1"/>
              <a:t>grep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16767" y="0"/>
            <a:ext cx="9144000" cy="791008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脚本：变量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69233" y="909583"/>
            <a:ext cx="4678917" cy="5354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、环境变量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set</a:t>
            </a:r>
            <a:r>
              <a:rPr lang="zh-CN" altLang="en-US" sz="2000" dirty="0">
                <a:latin typeface="+mn-ea"/>
              </a:rPr>
              <a:t>命令查看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全局：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etc</a:t>
            </a:r>
            <a:r>
              <a:rPr lang="en-US" altLang="zh-CN" sz="2000" dirty="0">
                <a:latin typeface="+mn-ea"/>
              </a:rPr>
              <a:t>/profile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用户：</a:t>
            </a:r>
            <a:r>
              <a:rPr lang="en-US" altLang="zh-CN" sz="2000" dirty="0">
                <a:latin typeface="+mn-ea"/>
              </a:rPr>
              <a:t>~/.</a:t>
            </a:r>
            <a:r>
              <a:rPr lang="en-US" altLang="zh-CN" sz="2000" dirty="0" err="1">
                <a:latin typeface="+mn-ea"/>
              </a:rPr>
              <a:t>bash_profile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、位置变量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传递的参数</a:t>
            </a:r>
            <a:r>
              <a:rPr lang="en-US" altLang="zh-CN" sz="2400" b="1" dirty="0">
                <a:latin typeface="+mn-ea"/>
              </a:rPr>
              <a:t>)</a:t>
            </a:r>
            <a:endParaRPr lang="zh-CN" altLang="en-US" sz="2400" b="1" dirty="0"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$1</a:t>
            </a:r>
            <a:r>
              <a:rPr lang="zh-CN" altLang="en-US" sz="2000" dirty="0">
                <a:latin typeface="+mn-ea"/>
              </a:rPr>
              <a:t>：第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个参数的值</a:t>
            </a:r>
            <a:endParaRPr lang="en-US" altLang="zh-CN" sz="2000" dirty="0"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$2</a:t>
            </a:r>
            <a:r>
              <a:rPr lang="zh-CN" altLang="en-US" sz="2000" dirty="0">
                <a:latin typeface="+mn-ea"/>
              </a:rPr>
              <a:t>：第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个参数的值</a:t>
            </a:r>
            <a:endParaRPr lang="en-US" altLang="zh-CN" sz="2000" dirty="0"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$3</a:t>
            </a:r>
            <a:r>
              <a:rPr lang="zh-CN" altLang="en-US" sz="2000" dirty="0">
                <a:latin typeface="+mn-ea"/>
              </a:rPr>
              <a:t>：第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个参数的值</a:t>
            </a:r>
            <a:endParaRPr lang="en-US" altLang="zh-CN" sz="2000" dirty="0"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……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$9</a:t>
            </a:r>
            <a:r>
              <a:rPr lang="zh-CN" altLang="en-US" sz="2000" dirty="0">
                <a:latin typeface="+mn-ea"/>
              </a:rPr>
              <a:t>：第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个参数的值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0133" y="1017164"/>
            <a:ext cx="67664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、预定义变量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$0</a:t>
            </a:r>
            <a:r>
              <a:rPr lang="zh-CN" altLang="en-US" sz="2000" dirty="0"/>
              <a:t>：脚本的名称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$!</a:t>
            </a:r>
            <a:r>
              <a:rPr lang="zh-CN" altLang="en-US" sz="2000" dirty="0"/>
              <a:t>：进程的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号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$?</a:t>
            </a:r>
            <a:r>
              <a:rPr lang="zh-CN" altLang="en-US" sz="2000" dirty="0"/>
              <a:t>：程序执行的状态，</a:t>
            </a:r>
            <a:r>
              <a:rPr lang="en-US" altLang="zh-CN" sz="2000" dirty="0"/>
              <a:t>0</a:t>
            </a:r>
            <a:r>
              <a:rPr lang="zh-CN" altLang="en-US" sz="2000" dirty="0"/>
              <a:t>成功，非</a:t>
            </a:r>
            <a:r>
              <a:rPr lang="en-US" altLang="zh-CN" sz="2000" dirty="0"/>
              <a:t>0</a:t>
            </a:r>
            <a:r>
              <a:rPr lang="zh-CN" altLang="en-US" sz="2000" dirty="0"/>
              <a:t>不成功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$*</a:t>
            </a:r>
            <a:r>
              <a:rPr lang="zh-CN" altLang="en-US" sz="2000" dirty="0"/>
              <a:t>：所有参数，整体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$$</a:t>
            </a:r>
            <a:r>
              <a:rPr lang="zh-CN" altLang="en-US" sz="2000" dirty="0"/>
              <a:t>：当前进程的</a:t>
            </a:r>
            <a:r>
              <a:rPr lang="en-US" altLang="zh-CN" sz="2000" dirty="0"/>
              <a:t>id</a:t>
            </a:r>
            <a:r>
              <a:rPr lang="zh-CN" altLang="en-US" sz="2000" dirty="0"/>
              <a:t>号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$#</a:t>
            </a:r>
            <a:r>
              <a:rPr lang="zh-CN" altLang="en-US" sz="2000" dirty="0"/>
              <a:t>：参数的总个数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$@</a:t>
            </a:r>
            <a:r>
              <a:rPr lang="zh-CN" altLang="en-US" sz="2000" dirty="0"/>
              <a:t>：所有参数，逐个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、自定义变量</a:t>
            </a:r>
            <a:endParaRPr lang="en-US" altLang="zh-CN" sz="2400" b="1" dirty="0"/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定义：</a:t>
            </a:r>
            <a:r>
              <a:rPr lang="en-US" altLang="zh-CN" sz="2000" dirty="0"/>
              <a:t>a=1     b=</a:t>
            </a:r>
            <a:r>
              <a:rPr lang="en-US" altLang="zh-CN" sz="2000" dirty="0" err="1"/>
              <a:t>abcd</a:t>
            </a:r>
            <a:r>
              <a:rPr lang="en-US" altLang="zh-CN" sz="2000" dirty="0"/>
              <a:t>    c=“wo  hen  </a:t>
            </a:r>
            <a:r>
              <a:rPr lang="en-US" altLang="zh-CN" sz="2000" dirty="0" err="1"/>
              <a:t>shuai</a:t>
            </a:r>
            <a:r>
              <a:rPr lang="en-US" altLang="zh-CN" sz="2000" dirty="0"/>
              <a:t>”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使用：</a:t>
            </a:r>
            <a:r>
              <a:rPr lang="en-US" altLang="zh-CN" sz="2000" dirty="0"/>
              <a:t>echo    "${a} ----${b}----${c}"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5327" y="0"/>
            <a:ext cx="9144000" cy="724507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脚本：常用表达式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69233" y="1201273"/>
            <a:ext cx="4678917" cy="2492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、逻辑连接符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与：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&amp;&amp;</a:t>
            </a:r>
            <a:r>
              <a:rPr lang="en-US" altLang="zh-CN" sz="2000" dirty="0">
                <a:latin typeface="+mn-ea"/>
              </a:rPr>
              <a:t>   A</a:t>
            </a:r>
            <a:r>
              <a:rPr lang="zh-CN" altLang="en-US" sz="2000" dirty="0">
                <a:latin typeface="+mn-ea"/>
              </a:rPr>
              <a:t>执行成功，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才执行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或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||  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成功，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不执行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71BC"/>
              </a:buClr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           A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失败，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执行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;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：无逻辑关系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5894" y="1205879"/>
            <a:ext cx="4678917" cy="203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、运算（</a:t>
            </a:r>
            <a:r>
              <a:rPr lang="en-US" altLang="zh-CN" sz="2400" b="1" dirty="0">
                <a:latin typeface="+mn-ea"/>
              </a:rPr>
              <a:t>a=1,b=2</a:t>
            </a:r>
            <a:r>
              <a:rPr lang="zh-CN" altLang="en-US" sz="2400" b="1" dirty="0">
                <a:latin typeface="+mn-ea"/>
              </a:rPr>
              <a:t>）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$[</a:t>
            </a:r>
            <a:r>
              <a:rPr lang="en-US" altLang="zh-CN" sz="2000" dirty="0" err="1">
                <a:latin typeface="+mn-ea"/>
                <a:sym typeface="Wingdings" panose="05000000000000000000" pitchFamily="2" charset="2"/>
              </a:rPr>
              <a:t>a+b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]   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或者 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$[$a+$b]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$((</a:t>
            </a:r>
            <a:r>
              <a:rPr lang="en-US" altLang="zh-CN" sz="2000" dirty="0" err="1">
                <a:latin typeface="+mn-ea"/>
                <a:sym typeface="Wingdings" panose="05000000000000000000" pitchFamily="2" charset="2"/>
              </a:rPr>
              <a:t>a+b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))  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或者  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$(($a+$b))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expr  $a + $b 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333" y="3626479"/>
            <a:ext cx="6190567" cy="295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、内置判断测试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字符串：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 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!=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\&gt;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\&lt;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-z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-n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数字：在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[]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中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eq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lt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le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ge</a:t>
            </a:r>
            <a:endParaRPr lang="en-US" altLang="zh-CN" sz="20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71BC"/>
              </a:buClr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        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在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(())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中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==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&lt;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!=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&gt;=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&lt;=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文件：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-e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-f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-d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-r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-w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-x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1950" y="3249937"/>
            <a:ext cx="5542717" cy="341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、时间命令</a:t>
            </a:r>
            <a:r>
              <a:rPr lang="en-US" altLang="zh-CN" sz="2400" b="1" dirty="0">
                <a:latin typeface="+mn-ea"/>
              </a:rPr>
              <a:t>:date</a:t>
            </a:r>
            <a:endParaRPr lang="zh-CN" altLang="en-US" sz="2400" b="1" dirty="0">
              <a:latin typeface="+mn-ea"/>
            </a:endParaRP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查看：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71BC"/>
              </a:buClr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date +%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Y%m%d%H%M</a:t>
            </a:r>
            <a:endParaRPr lang="en-US" altLang="zh-CN" sz="20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71BC"/>
              </a:buClr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date -d '1 days ago' '+%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Y%m%d%H%M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‘</a:t>
            </a:r>
          </a:p>
          <a:p>
            <a:pPr lvl="1">
              <a:lnSpc>
                <a:spcPct val="150000"/>
              </a:lnSpc>
              <a:buClr>
                <a:srgbClr val="0071BC"/>
              </a:buClr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date -d ‘-1 day’ ‘+%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Y%m%d%H%M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’</a:t>
            </a:r>
          </a:p>
          <a:p>
            <a:pPr marL="887095" lvl="1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修改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0071BC"/>
              </a:buClr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date -s “2016-10-22 18:00:00”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0266" y="0"/>
            <a:ext cx="9144000" cy="732819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脚本：循环</a:t>
            </a:r>
            <a:r>
              <a:rPr lang="en-US" altLang="zh-CN" dirty="0"/>
              <a:t>-for</a:t>
            </a:r>
          </a:p>
        </p:txBody>
      </p:sp>
      <p:sp>
        <p:nvSpPr>
          <p:cNvPr id="4" name="矩形 3"/>
          <p:cNvSpPr/>
          <p:nvPr/>
        </p:nvSpPr>
        <p:spPr>
          <a:xfrm>
            <a:off x="1057166" y="1594110"/>
            <a:ext cx="3959084" cy="37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for</a:t>
            </a:r>
            <a:r>
              <a:rPr lang="zh-CN" altLang="en-US" sz="2000" b="1" dirty="0">
                <a:latin typeface="+mn-ea"/>
              </a:rPr>
              <a:t>的普通用法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格式：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latin typeface="+mn-ea"/>
              </a:rPr>
              <a:t>  [</a:t>
            </a:r>
            <a:r>
              <a:rPr lang="zh-CN" altLang="en-US" sz="2000" dirty="0">
                <a:latin typeface="+mn-ea"/>
              </a:rPr>
              <a:t>变量</a:t>
            </a:r>
            <a:r>
              <a:rPr lang="en-US" altLang="zh-CN" sz="2000" dirty="0">
                <a:latin typeface="+mn-ea"/>
              </a:rPr>
              <a:t>] in [</a:t>
            </a:r>
            <a:r>
              <a:rPr lang="zh-CN" altLang="en-US" sz="2000" dirty="0">
                <a:latin typeface="+mn-ea"/>
              </a:rPr>
              <a:t>取值范围</a:t>
            </a:r>
            <a:r>
              <a:rPr lang="en-US" altLang="zh-CN" sz="20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 exec  command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done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注：取值范围可以为一个变量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3933" y="1594920"/>
            <a:ext cx="3959084" cy="37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for</a:t>
            </a:r>
            <a:r>
              <a:rPr lang="zh-CN" altLang="en-US" sz="2000" b="1" dirty="0">
                <a:latin typeface="+mn-ea"/>
              </a:rPr>
              <a:t>的高级用法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格式：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latin typeface="+mn-ea"/>
              </a:rPr>
              <a:t> ((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en-US" altLang="zh-CN" sz="2000" dirty="0">
                <a:latin typeface="+mn-ea"/>
              </a:rPr>
              <a:t>=1;i&lt;</a:t>
            </a:r>
            <a:r>
              <a:rPr lang="en-US" altLang="zh-CN" sz="2000" dirty="0" err="1">
                <a:latin typeface="+mn-ea"/>
              </a:rPr>
              <a:t>j;i</a:t>
            </a:r>
            <a:r>
              <a:rPr lang="en-US" altLang="zh-CN" sz="2000" dirty="0">
                <a:latin typeface="+mn-ea"/>
              </a:rPr>
              <a:t>++))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 exec  command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done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注：必须是双括号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00389" y="0"/>
            <a:ext cx="9144000" cy="749445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脚本：循环</a:t>
            </a:r>
            <a:r>
              <a:rPr lang="en-US" altLang="zh-CN" dirty="0"/>
              <a:t>-while</a:t>
            </a:r>
          </a:p>
        </p:txBody>
      </p:sp>
      <p:sp>
        <p:nvSpPr>
          <p:cNvPr id="4" name="矩形 3"/>
          <p:cNvSpPr/>
          <p:nvPr/>
        </p:nvSpPr>
        <p:spPr>
          <a:xfrm>
            <a:off x="1059526" y="1197517"/>
            <a:ext cx="3959084" cy="516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、读取文件或者用户输入：</a:t>
            </a:r>
            <a:r>
              <a:rPr lang="en-US" altLang="zh-CN" sz="2000" b="1" dirty="0">
                <a:latin typeface="+mn-ea"/>
              </a:rPr>
              <a:t>read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格式：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read [</a:t>
            </a:r>
            <a:r>
              <a:rPr lang="en-US" altLang="zh-CN" sz="2000" dirty="0" err="1">
                <a:latin typeface="+mn-ea"/>
              </a:rPr>
              <a:t>rp</a:t>
            </a:r>
            <a:r>
              <a:rPr lang="en-US" altLang="zh-CN" sz="2000" dirty="0">
                <a:latin typeface="+mn-ea"/>
              </a:rPr>
              <a:t>] [“text”] [</a:t>
            </a:r>
            <a:r>
              <a:rPr lang="zh-CN" altLang="en-US" sz="2000" dirty="0">
                <a:latin typeface="+mn-ea"/>
              </a:rPr>
              <a:t>变量</a:t>
            </a:r>
            <a:r>
              <a:rPr lang="en-US" altLang="zh-CN" sz="20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选项：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r</a:t>
            </a:r>
            <a:r>
              <a:rPr lang="zh-CN" altLang="en-US" sz="2000" dirty="0">
                <a:latin typeface="+mn-ea"/>
              </a:rPr>
              <a:t>：允许输入使用转义字符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p</a:t>
            </a:r>
            <a:r>
              <a:rPr lang="zh-CN" altLang="en-US" sz="2000" dirty="0">
                <a:latin typeface="+mn-ea"/>
              </a:rPr>
              <a:t>：打印提示内容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示例：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-1</a:t>
            </a:r>
            <a:r>
              <a:rPr lang="zh-CN" altLang="en-US" sz="2000" dirty="0">
                <a:latin typeface="+mn-ea"/>
              </a:rPr>
              <a:t>、读取用户输入的值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read  input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-2</a:t>
            </a:r>
            <a:r>
              <a:rPr lang="zh-CN" altLang="en-US" sz="2000" dirty="0">
                <a:latin typeface="+mn-ea"/>
              </a:rPr>
              <a:t>、读值并提示用户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read -p “hello” input</a:t>
            </a:r>
          </a:p>
        </p:txBody>
      </p:sp>
      <p:sp>
        <p:nvSpPr>
          <p:cNvPr id="5" name="矩形 4"/>
          <p:cNvSpPr/>
          <p:nvPr/>
        </p:nvSpPr>
        <p:spPr>
          <a:xfrm>
            <a:off x="6407991" y="1197517"/>
            <a:ext cx="3959084" cy="516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while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格式：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while </a:t>
            </a:r>
            <a:r>
              <a:rPr lang="en-US" altLang="zh-CN" sz="2000" dirty="0">
                <a:latin typeface="+mn-ea"/>
              </a:rPr>
              <a:t> [</a:t>
            </a:r>
            <a:r>
              <a:rPr lang="zh-CN" altLang="en-US" sz="2000" dirty="0">
                <a:latin typeface="+mn-ea"/>
              </a:rPr>
              <a:t>条件</a:t>
            </a:r>
            <a:r>
              <a:rPr lang="en-US" altLang="zh-CN" sz="20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 exec  command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done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读文件：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while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read -r line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do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exec command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done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&lt;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file_path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5575" y="0"/>
            <a:ext cx="9144000" cy="766070"/>
          </a:xfrm>
        </p:spPr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脚本：</a:t>
            </a:r>
            <a:r>
              <a:rPr lang="en-US" altLang="zh-CN" dirty="0"/>
              <a:t>if</a:t>
            </a:r>
            <a:r>
              <a:rPr lang="zh-CN" altLang="en-US" dirty="0"/>
              <a:t>判断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594989" y="1427561"/>
            <a:ext cx="3023300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if</a:t>
            </a:r>
            <a:r>
              <a:rPr lang="zh-CN" altLang="en-US" sz="2400" b="1" dirty="0">
                <a:latin typeface="+mn-ea"/>
              </a:rPr>
              <a:t>的用法一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格式：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altLang="zh-CN" sz="2400" dirty="0">
                <a:latin typeface="+mn-ea"/>
              </a:rPr>
              <a:t>  [ </a:t>
            </a:r>
            <a:r>
              <a:rPr lang="zh-CN" altLang="en-US" sz="2400" dirty="0">
                <a:latin typeface="+mn-ea"/>
              </a:rPr>
              <a:t>条件 </a:t>
            </a:r>
            <a:r>
              <a:rPr lang="en-US" altLang="zh-CN" sz="24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en-US" altLang="zh-CN" sz="2400" dirty="0">
                <a:latin typeface="+mn-ea"/>
              </a:rPr>
              <a:t>exec command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fi</a:t>
            </a:r>
          </a:p>
        </p:txBody>
      </p:sp>
      <p:sp>
        <p:nvSpPr>
          <p:cNvPr id="6" name="矩形 5"/>
          <p:cNvSpPr/>
          <p:nvPr/>
        </p:nvSpPr>
        <p:spPr>
          <a:xfrm>
            <a:off x="6772544" y="1413467"/>
            <a:ext cx="3023300" cy="457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if</a:t>
            </a:r>
            <a:r>
              <a:rPr lang="zh-CN" altLang="en-US" sz="2400" b="1" dirty="0">
                <a:latin typeface="+mn-ea"/>
              </a:rPr>
              <a:t>的用法二</a:t>
            </a:r>
            <a:endParaRPr lang="en-US" altLang="zh-CN" sz="2400" b="1" dirty="0"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latin typeface="+mn-ea"/>
              </a:rPr>
              <a:t>格式：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altLang="zh-CN" sz="2400" dirty="0">
                <a:latin typeface="+mn-ea"/>
              </a:rPr>
              <a:t>  [ </a:t>
            </a:r>
            <a:r>
              <a:rPr lang="zh-CN" altLang="en-US" sz="2400" dirty="0">
                <a:latin typeface="+mn-ea"/>
              </a:rPr>
              <a:t>条件 </a:t>
            </a:r>
            <a:r>
              <a:rPr lang="en-US" altLang="zh-CN" sz="2400" dirty="0">
                <a:latin typeface="+mn-ea"/>
              </a:rPr>
              <a:t>]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then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en-US" altLang="zh-CN" sz="2400" dirty="0">
                <a:latin typeface="+mn-ea"/>
              </a:rPr>
              <a:t>exec command1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else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+mn-ea"/>
              </a:rPr>
              <a:t>	exec command2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fi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17493" y="0"/>
            <a:ext cx="9144000" cy="766070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脚本：判断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40517" y="1074633"/>
            <a:ext cx="3023300" cy="470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if</a:t>
            </a:r>
            <a:r>
              <a:rPr lang="zh-CN" altLang="en-US" sz="2000" b="1" dirty="0">
                <a:latin typeface="+mn-ea"/>
              </a:rPr>
              <a:t>的用法三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格式：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altLang="zh-CN" sz="2000" dirty="0">
                <a:latin typeface="+mn-ea"/>
              </a:rPr>
              <a:t>  [ </a:t>
            </a:r>
            <a:r>
              <a:rPr lang="zh-CN" altLang="en-US" sz="2000" dirty="0">
                <a:latin typeface="+mn-ea"/>
              </a:rPr>
              <a:t>条件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en-US" altLang="zh-CN" sz="2000" dirty="0">
                <a:latin typeface="+mn-ea"/>
              </a:rPr>
              <a:t>exec command1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[</a:t>
            </a:r>
            <a:r>
              <a:rPr lang="zh-CN" altLang="en-US" sz="2000" dirty="0">
                <a:latin typeface="+mn-ea"/>
              </a:rPr>
              <a:t>条件</a:t>
            </a:r>
            <a:r>
              <a:rPr lang="en-US" altLang="zh-CN" sz="2000" dirty="0">
                <a:latin typeface="+mn-ea"/>
              </a:rPr>
              <a:t>2]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exec command2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[</a:t>
            </a:r>
            <a:r>
              <a:rPr lang="zh-CN" altLang="en-US" sz="2000" dirty="0">
                <a:latin typeface="+mn-ea"/>
              </a:rPr>
              <a:t>条件</a:t>
            </a:r>
            <a:r>
              <a:rPr lang="en-US" altLang="zh-CN" sz="2000" dirty="0">
                <a:latin typeface="+mn-ea"/>
              </a:rPr>
              <a:t>3]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exec command3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fi</a:t>
            </a:r>
          </a:p>
        </p:txBody>
      </p:sp>
      <p:sp>
        <p:nvSpPr>
          <p:cNvPr id="6" name="矩形 5"/>
          <p:cNvSpPr/>
          <p:nvPr/>
        </p:nvSpPr>
        <p:spPr>
          <a:xfrm>
            <a:off x="8215169" y="737450"/>
            <a:ext cx="3023300" cy="4861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4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case</a:t>
            </a:r>
            <a:r>
              <a:rPr lang="zh-CN" altLang="en-US" sz="2000" b="1" dirty="0">
                <a:latin typeface="+mn-ea"/>
              </a:rPr>
              <a:t>的用法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格式：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case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变量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in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   value1)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	exec command1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;;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value2)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	exec command2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;;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*)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	exec command3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esac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54199" y="1357900"/>
            <a:ext cx="11175842" cy="47225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1. 显示时间</a:t>
            </a:r>
          </a:p>
          <a:p>
            <a:r>
              <a:rPr lang="zh-CN" altLang="en-US" sz="2000" dirty="0"/>
              <a:t>date命令可以按照指定格式显示日期，只键入date则以默认格式显示当前时间。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用 -s选项可以设置系统时间</a:t>
            </a:r>
          </a:p>
          <a:p>
            <a:r>
              <a:rPr lang="en-US" altLang="zh-CN" sz="2000" dirty="0"/>
              <a:t>3.如果需要以指定的格式显示日期，可以使用“+”开头的字符串指定其格式，详细格式如下:</a:t>
            </a:r>
          </a:p>
          <a:p>
            <a:pPr lvl="1"/>
            <a:r>
              <a:rPr lang="en-US" altLang="zh-CN" sz="1710" dirty="0"/>
              <a:t>%H : </a:t>
            </a:r>
            <a:r>
              <a:rPr lang="en-US" altLang="zh-CN" sz="1710" dirty="0" err="1"/>
              <a:t>小时</a:t>
            </a:r>
            <a:r>
              <a:rPr lang="en-US" altLang="zh-CN" sz="1710" dirty="0"/>
              <a:t>(00-23)</a:t>
            </a:r>
          </a:p>
          <a:p>
            <a:pPr lvl="1"/>
            <a:r>
              <a:rPr lang="en-US" altLang="zh-CN" sz="1710" dirty="0"/>
              <a:t>%M : </a:t>
            </a:r>
            <a:r>
              <a:rPr lang="en-US" altLang="zh-CN" sz="1710" dirty="0" err="1"/>
              <a:t>分钟</a:t>
            </a:r>
            <a:r>
              <a:rPr lang="en-US" altLang="zh-CN" sz="1710" dirty="0"/>
              <a:t>(00-59)</a:t>
            </a:r>
          </a:p>
          <a:p>
            <a:pPr lvl="1"/>
            <a:r>
              <a:rPr lang="en-US" altLang="zh-CN" sz="1710" dirty="0"/>
              <a:t>%d : 日 (01-31)</a:t>
            </a:r>
          </a:p>
          <a:p>
            <a:pPr lvl="1"/>
            <a:r>
              <a:rPr lang="en-US" altLang="zh-CN" sz="1710" dirty="0"/>
              <a:t>%Y : </a:t>
            </a:r>
            <a:r>
              <a:rPr lang="en-US" altLang="zh-CN" sz="1710" dirty="0" err="1"/>
              <a:t>完整年份</a:t>
            </a:r>
            <a:r>
              <a:rPr lang="en-US" altLang="zh-CN" sz="1710" dirty="0"/>
              <a:t> (0000-9999)</a:t>
            </a:r>
          </a:p>
          <a:p>
            <a:pPr lvl="1"/>
            <a:r>
              <a:rPr lang="en-US" altLang="zh-CN" sz="1710" dirty="0"/>
              <a:t>%S : 秒(00-60)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9197" y="0"/>
            <a:ext cx="9144000" cy="757758"/>
          </a:xfrm>
        </p:spPr>
        <p:txBody>
          <a:bodyPr/>
          <a:lstStyle/>
          <a:p>
            <a:r>
              <a:rPr lang="zh-CN" altLang="en-US" dirty="0"/>
              <a:t>时间命令：</a:t>
            </a:r>
            <a:r>
              <a:rPr lang="en-US" altLang="zh-CN" dirty="0"/>
              <a:t>date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9197" y="0"/>
            <a:ext cx="9144000" cy="757758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计划任务：</a:t>
            </a:r>
            <a:r>
              <a:rPr lang="en-US" altLang="zh-CN" dirty="0"/>
              <a:t>at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525087" y="1292348"/>
            <a:ext cx="11178429" cy="47236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sym typeface="+mn-ea"/>
              </a:rPr>
              <a:t>at --指定时间执行特定命令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sym typeface="+mn-ea"/>
              </a:rPr>
              <a:t>用法：at [时间]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sym typeface="+mn-ea"/>
              </a:rPr>
              <a:t>举例：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sym typeface="+mn-ea"/>
              </a:rPr>
              <a:t>at 4:17	#指定在当天凌晨4点17分执行计划任务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sym typeface="+mn-ea"/>
              </a:rPr>
              <a:t>at&gt; cp /etc/passwd /tmp	 #计划任务内容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sym typeface="+mn-ea"/>
              </a:rPr>
              <a:t>at&gt; &lt;EOT&gt;	#输入完成后，按ctrl+d结束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54625" y="22088"/>
            <a:ext cx="9144000" cy="812847"/>
          </a:xfrm>
        </p:spPr>
        <p:txBody>
          <a:bodyPr>
            <a:normAutofit/>
          </a:bodyPr>
          <a:lstStyle/>
          <a:p>
            <a:r>
              <a:rPr lang="zh-CN" altLang="en-US" dirty="0"/>
              <a:t>上次课回顾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112167" y="2156097"/>
            <a:ext cx="5200602" cy="10797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ym typeface="+mn-ea"/>
              </a:rPr>
              <a:t>Linux</a:t>
            </a:r>
            <a:r>
              <a:rPr lang="zh-CN" altLang="en-US" sz="2000" dirty="0">
                <a:sym typeface="+mn-ea"/>
              </a:rPr>
              <a:t>起源与发展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2000" dirty="0">
                <a:sym typeface="+mn-ea"/>
              </a:rPr>
              <a:t>常用版本及安装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3400" y="1525428"/>
            <a:ext cx="3858251" cy="646181"/>
            <a:chOff x="5595544" y="1629794"/>
            <a:chExt cx="3859144" cy="646331"/>
          </a:xfrm>
        </p:grpSpPr>
        <p:sp>
          <p:nvSpPr>
            <p:cNvPr id="6" name="流程图: 可选过程 5"/>
            <p:cNvSpPr/>
            <p:nvPr/>
          </p:nvSpPr>
          <p:spPr>
            <a:xfrm flipV="1">
              <a:off x="6023206" y="2184525"/>
              <a:ext cx="3240000" cy="45719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十边形 6"/>
            <p:cNvSpPr/>
            <p:nvPr/>
          </p:nvSpPr>
          <p:spPr>
            <a:xfrm>
              <a:off x="5595544" y="1684609"/>
              <a:ext cx="648000" cy="576000"/>
            </a:xfrm>
            <a:prstGeom prst="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78819" y="1629794"/>
              <a:ext cx="31758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认识</a:t>
              </a: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及常用版本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66550" y="1580230"/>
            <a:ext cx="6705274" cy="2666298"/>
            <a:chOff x="5683327" y="2672116"/>
            <a:chExt cx="6706826" cy="2666915"/>
          </a:xfrm>
        </p:grpSpPr>
        <p:sp>
          <p:nvSpPr>
            <p:cNvPr id="10" name="矩形 9"/>
            <p:cNvSpPr/>
            <p:nvPr/>
          </p:nvSpPr>
          <p:spPr>
            <a:xfrm>
              <a:off x="6297328" y="3400039"/>
              <a:ext cx="6092825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网络配置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常用命令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文件管理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用户管理</a:t>
              </a:r>
              <a:endPara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3327" y="2672116"/>
              <a:ext cx="3667662" cy="646331"/>
              <a:chOff x="5595544" y="1629794"/>
              <a:chExt cx="3667662" cy="646331"/>
            </a:xfrm>
          </p:grpSpPr>
          <p:sp>
            <p:nvSpPr>
              <p:cNvPr id="12" name="流程图: 可选过程 11"/>
              <p:cNvSpPr/>
              <p:nvPr/>
            </p:nvSpPr>
            <p:spPr>
              <a:xfrm flipV="1">
                <a:off x="6023206" y="2184525"/>
                <a:ext cx="3240000" cy="45719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十边形 12"/>
              <p:cNvSpPr/>
              <p:nvPr/>
            </p:nvSpPr>
            <p:spPr>
              <a:xfrm>
                <a:off x="5595544" y="1684609"/>
                <a:ext cx="648000" cy="576000"/>
              </a:xfrm>
              <a:prstGeom prst="dec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</a:t>
                </a:r>
                <a:endParaRPr lang="zh-CN" altLang="en-US" sz="2400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78819" y="1629794"/>
                <a:ext cx="2868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Linux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基本环境配置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370050" y="3758649"/>
            <a:ext cx="3666813" cy="646181"/>
            <a:chOff x="5595544" y="1629794"/>
            <a:chExt cx="3667662" cy="646331"/>
          </a:xfrm>
        </p:grpSpPr>
        <p:sp>
          <p:nvSpPr>
            <p:cNvPr id="16" name="流程图: 可选过程 15"/>
            <p:cNvSpPr/>
            <p:nvPr/>
          </p:nvSpPr>
          <p:spPr>
            <a:xfrm flipV="1">
              <a:off x="6023206" y="2184525"/>
              <a:ext cx="3240000" cy="45719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十边形 16"/>
            <p:cNvSpPr/>
            <p:nvPr/>
          </p:nvSpPr>
          <p:spPr>
            <a:xfrm>
              <a:off x="5595544" y="1684609"/>
              <a:ext cx="648000" cy="576000"/>
            </a:xfrm>
            <a:prstGeom prst="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78819" y="1629794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常用工具命令的使用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19" name="内容占位符 3"/>
          <p:cNvSpPr txBox="1"/>
          <p:nvPr/>
        </p:nvSpPr>
        <p:spPr>
          <a:xfrm>
            <a:off x="2568817" y="4551302"/>
            <a:ext cx="5200602" cy="1079750"/>
          </a:xfrm>
          <a:prstGeom prst="rect">
            <a:avLst/>
          </a:prstGeom>
        </p:spPr>
        <p:txBody>
          <a:bodyPr vert="horz" lIns="91419" tIns="45709" rIns="91419" bIns="45709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8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SzPct val="100000"/>
              <a:buFontTx/>
              <a:buBlip>
                <a:blip r:embed="rId2"/>
              </a:buBlip>
              <a:defRPr sz="24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ym typeface="+mn-ea"/>
              </a:rPr>
              <a:t>帮助命令</a:t>
            </a:r>
            <a:r>
              <a:rPr lang="en-US" altLang="zh-CN" sz="2000" dirty="0">
                <a:sym typeface="+mn-ea"/>
              </a:rPr>
              <a:t>man</a:t>
            </a:r>
            <a:endParaRPr lang="zh-CN" altLang="en-US" sz="2000" dirty="0"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ym typeface="+mn-ea"/>
              </a:rPr>
              <a:t>文本编辑器</a:t>
            </a:r>
            <a:r>
              <a:rPr lang="en-US" altLang="zh-CN" sz="2000" dirty="0">
                <a:sym typeface="+mn-ea"/>
              </a:rPr>
              <a:t>vi/vim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ym typeface="+mn-ea"/>
              </a:rPr>
              <a:t>文件检索</a:t>
            </a:r>
            <a:r>
              <a:rPr lang="en-US" altLang="zh-CN" sz="2000" dirty="0">
                <a:sym typeface="+mn-ea"/>
              </a:rPr>
              <a:t>find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9197" y="0"/>
            <a:ext cx="9144000" cy="757758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计划任务：</a:t>
            </a:r>
            <a:r>
              <a:rPr lang="en-US" altLang="zh-CN" dirty="0" err="1"/>
              <a:t>crontab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67105" y="859790"/>
            <a:ext cx="1054735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crontab	--周期性执行计划任务</a:t>
            </a:r>
          </a:p>
          <a:p>
            <a:pPr lv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服务：使用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crontab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命令，必须先开启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crond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服务，cron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服务是一个定时执行的服务</a:t>
            </a:r>
          </a:p>
          <a:p>
            <a:pPr lv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用法：crontab [-u 用户] [-l|-r|-e]</a:t>
            </a:r>
          </a:p>
          <a:p>
            <a:pPr lv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参数：	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-u：指定某个用户，不加-u选项则为当前用户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-e：制定计划任务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-l：列出计划任务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-r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：删除计划任务，注意：该选项为全部删除，如果要删除个别任务，可单独编辑进行删除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9197" y="0"/>
            <a:ext cx="9144000" cy="757758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计划任务：</a:t>
            </a:r>
            <a:r>
              <a:rPr lang="en-US" altLang="zh-CN" dirty="0" err="1"/>
              <a:t>crontab</a:t>
            </a:r>
            <a:r>
              <a:rPr lang="zh-CN" altLang="en-US" dirty="0"/>
              <a:t>格式</a:t>
            </a:r>
            <a:endParaRPr lang="en-US" alt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533400" y="1541730"/>
            <a:ext cx="11178429" cy="4723632"/>
          </a:xfrm>
          <a:prstGeom prst="rect">
            <a:avLst/>
          </a:prstGeom>
        </p:spPr>
        <p:txBody>
          <a:bodyPr>
            <a:normAutofit fontScale="8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crontab内容格式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如上图，如果时间是时间段，可以使用横杠（-）来表示一段连续的时间，使用（，）表示若干不连续的时间，使用星号（*）表示所有的时间，使用除号（/）表示间隔时间。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72970" y="2343150"/>
          <a:ext cx="8293100" cy="1995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第三列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第四列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第五列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第六列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00~59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00~23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1~31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1~12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0~7(0</a:t>
                      </a: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都表示周日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cmd</a:t>
                      </a:r>
                      <a:endParaRPr lang="en-US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508183" y="1239868"/>
            <a:ext cx="5372126" cy="4722672"/>
          </a:xfrm>
        </p:spPr>
        <p:txBody>
          <a:bodyPr/>
          <a:lstStyle/>
          <a:p>
            <a:r>
              <a:rPr lang="zh-CN" altLang="en-US" sz="2000" dirty="0"/>
              <a:t>用VMware克隆一台主机，相当于又在VMware中装了一台虚拟主机，这样就免去了安装操作系统的繁琐步骤，并且克隆出来的虚拟主机跟原来的虚拟主机一模一样。</a:t>
            </a: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5451" y="0"/>
            <a:ext cx="9144000" cy="741132"/>
          </a:xfrm>
        </p:spPr>
        <p:txBody>
          <a:bodyPr/>
          <a:lstStyle/>
          <a:p>
            <a:r>
              <a:rPr lang="zh-CN" altLang="en-US" dirty="0"/>
              <a:t>克隆虚拟机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04" y="1239868"/>
            <a:ext cx="5396886" cy="43785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7148" y="2061165"/>
            <a:ext cx="7489807" cy="280766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977" y="2996418"/>
            <a:ext cx="7292309" cy="1015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08702" y="72153"/>
            <a:ext cx="9144000" cy="726361"/>
          </a:xfrm>
        </p:spPr>
        <p:txBody>
          <a:bodyPr>
            <a:normAutofit/>
          </a:bodyPr>
          <a:lstStyle/>
          <a:p>
            <a:r>
              <a:rPr lang="zh-CN" altLang="en-US" dirty="0"/>
              <a:t>本次课内容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129150" y="1816576"/>
            <a:ext cx="5200602" cy="256860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>
                <a:sym typeface="+mn-ea"/>
              </a:rPr>
              <a:t>s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udo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的配置与使用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ym typeface="+mn-ea"/>
              </a:rPr>
              <a:t>Linux</a:t>
            </a:r>
            <a:r>
              <a:rPr lang="zh-CN" altLang="en-US" sz="2000" dirty="0">
                <a:sym typeface="+mn-ea"/>
              </a:rPr>
              <a:t>文件压缩管理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软件管理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94568" y="1176235"/>
            <a:ext cx="3666813" cy="670700"/>
            <a:chOff x="1352781" y="1556624"/>
            <a:chExt cx="3667662" cy="670855"/>
          </a:xfrm>
        </p:grpSpPr>
        <p:grpSp>
          <p:nvGrpSpPr>
            <p:cNvPr id="15" name="组合 14"/>
            <p:cNvGrpSpPr/>
            <p:nvPr/>
          </p:nvGrpSpPr>
          <p:grpSpPr>
            <a:xfrm>
              <a:off x="1352781" y="1651479"/>
              <a:ext cx="3667662" cy="576000"/>
              <a:chOff x="1352781" y="1651479"/>
              <a:chExt cx="3667662" cy="576000"/>
            </a:xfrm>
          </p:grpSpPr>
          <p:sp>
            <p:nvSpPr>
              <p:cNvPr id="6" name="流程图: 可选过程 5"/>
              <p:cNvSpPr/>
              <p:nvPr/>
            </p:nvSpPr>
            <p:spPr>
              <a:xfrm flipV="1">
                <a:off x="1780443" y="2151395"/>
                <a:ext cx="3240000" cy="45719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十边形 6"/>
              <p:cNvSpPr/>
              <p:nvPr/>
            </p:nvSpPr>
            <p:spPr>
              <a:xfrm>
                <a:off x="1352781" y="1651479"/>
                <a:ext cx="648000" cy="576000"/>
              </a:xfrm>
              <a:prstGeom prst="dec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</a:t>
                </a:r>
                <a:endParaRPr lang="zh-CN" altLang="en-US" sz="2400" b="1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000781" y="1556624"/>
              <a:ext cx="28680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常用系统管理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4568" y="3854112"/>
            <a:ext cx="6226814" cy="2629142"/>
            <a:chOff x="5683327" y="2672116"/>
            <a:chExt cx="6228255" cy="2629751"/>
          </a:xfrm>
        </p:grpSpPr>
        <p:sp>
          <p:nvSpPr>
            <p:cNvPr id="10" name="矩形 9"/>
            <p:cNvSpPr/>
            <p:nvPr/>
          </p:nvSpPr>
          <p:spPr>
            <a:xfrm>
              <a:off x="5818757" y="3362875"/>
              <a:ext cx="6092825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Linux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中的正则表达式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Shell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中的变量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Shell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中的循环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685800" lvl="1" indent="-228600" defTabSz="914400">
                <a:lnSpc>
                  <a:spcPct val="150000"/>
                </a:lnSpc>
                <a:buSzPct val="100000"/>
                <a:buBlip>
                  <a:blip r:embed="rId2"/>
                </a:buBlip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Shell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中的判断</a:t>
              </a:r>
              <a:endPara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3327" y="2672116"/>
              <a:ext cx="3667662" cy="646331"/>
              <a:chOff x="5595544" y="1629794"/>
              <a:chExt cx="3667662" cy="646331"/>
            </a:xfrm>
          </p:grpSpPr>
          <p:sp>
            <p:nvSpPr>
              <p:cNvPr id="12" name="流程图: 可选过程 11"/>
              <p:cNvSpPr/>
              <p:nvPr/>
            </p:nvSpPr>
            <p:spPr>
              <a:xfrm flipV="1">
                <a:off x="6023206" y="2184525"/>
                <a:ext cx="3240000" cy="45719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十边形 12"/>
              <p:cNvSpPr/>
              <p:nvPr/>
            </p:nvSpPr>
            <p:spPr>
              <a:xfrm>
                <a:off x="5595544" y="1684609"/>
                <a:ext cx="648000" cy="576000"/>
              </a:xfrm>
              <a:prstGeom prst="dec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</a:t>
                </a:r>
                <a:endParaRPr lang="zh-CN" altLang="en-US" sz="2400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78819" y="1629794"/>
                <a:ext cx="2868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Linux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中的脚本编程</a:t>
                </a:r>
              </a:p>
            </p:txBody>
          </p:sp>
        </p:grp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33" y="1930991"/>
            <a:ext cx="5045203" cy="346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08702" y="0"/>
            <a:ext cx="9144000" cy="716194"/>
          </a:xfrm>
        </p:spPr>
        <p:txBody>
          <a:bodyPr/>
          <a:lstStyle/>
          <a:p>
            <a:r>
              <a:rPr lang="en-US" altLang="zh-CN" dirty="0" err="1"/>
              <a:t>sudo</a:t>
            </a:r>
            <a:r>
              <a:rPr lang="zh-CN" altLang="en-US" dirty="0"/>
              <a:t>的配置与使用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87090" y="1269500"/>
            <a:ext cx="9573784" cy="466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配置命令：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visudo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配置格式：用户名    操作主机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执行用户身份    执行命令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配置文件：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etc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sudoers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     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beifeng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身份在任意主机上执行关闭防火墙命令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beifeng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ALL=(root)     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sbin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/service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iptables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start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使用方式：登录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beifeng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用户执行：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service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iptables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stop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需要配置：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beifeng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用户可以免密码以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用户执行任何命令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beifeng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ALL=(ALL)      NOPASSWD:ALL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5072" y="5990"/>
            <a:ext cx="9144000" cy="705707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系统常用管理命令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98657" y="1992768"/>
            <a:ext cx="4291832" cy="13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ifconfig</a:t>
            </a:r>
            <a:r>
              <a:rPr lang="zh-CN" altLang="en-US" dirty="0"/>
              <a:t>：查看配置网卡信息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route</a:t>
            </a:r>
            <a:r>
              <a:rPr lang="en-US" altLang="zh-CN" dirty="0"/>
              <a:t>:</a:t>
            </a:r>
            <a:r>
              <a:rPr lang="zh-CN" altLang="en-US" dirty="0"/>
              <a:t>查看路由信息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0071BC"/>
              </a:buClr>
            </a:pPr>
            <a:r>
              <a:rPr lang="en-US" altLang="zh-CN" dirty="0"/>
              <a:t>                 route     -n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69494" y="1304883"/>
            <a:ext cx="3096199" cy="646181"/>
            <a:chOff x="1054290" y="4034687"/>
            <a:chExt cx="3096916" cy="646331"/>
          </a:xfrm>
        </p:grpSpPr>
        <p:sp>
          <p:nvSpPr>
            <p:cNvPr id="2" name="圆角矩形 1"/>
            <p:cNvSpPr/>
            <p:nvPr/>
          </p:nvSpPr>
          <p:spPr>
            <a:xfrm>
              <a:off x="1054290" y="4221794"/>
              <a:ext cx="504000" cy="43200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09950" y="4581794"/>
              <a:ext cx="2741256" cy="72000"/>
              <a:chOff x="1409950" y="4581794"/>
              <a:chExt cx="2741256" cy="7200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558290" y="4581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409950" y="4653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652543" y="4034687"/>
              <a:ext cx="20409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网络管理命令</a:t>
              </a:r>
              <a:endParaRPr lang="en-US" altLang="zh-CN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498657" y="4448339"/>
            <a:ext cx="4291832" cy="13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service</a:t>
            </a:r>
            <a:r>
              <a:rPr lang="zh-CN" altLang="en-US" dirty="0"/>
              <a:t>：管理服务命令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chkconfig</a:t>
            </a:r>
            <a:r>
              <a:rPr lang="en-US" altLang="zh-CN" dirty="0"/>
              <a:t>:</a:t>
            </a:r>
            <a:r>
              <a:rPr lang="zh-CN" altLang="en-US" dirty="0"/>
              <a:t>服务开机启动配置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0071BC"/>
              </a:buClr>
            </a:pPr>
            <a:r>
              <a:rPr lang="en-US" altLang="zh-CN" dirty="0"/>
              <a:t>                 </a:t>
            </a:r>
            <a:r>
              <a:rPr lang="en-US" altLang="zh-CN" dirty="0" err="1"/>
              <a:t>chkconfig</a:t>
            </a:r>
            <a:r>
              <a:rPr lang="en-US" altLang="zh-CN" dirty="0"/>
              <a:t>     </a:t>
            </a:r>
            <a:r>
              <a:rPr lang="en-US" altLang="zh-CN" dirty="0" err="1"/>
              <a:t>iptables</a:t>
            </a:r>
            <a:r>
              <a:rPr lang="en-US" altLang="zh-CN" dirty="0"/>
              <a:t>    off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95413" y="3834344"/>
            <a:ext cx="3096199" cy="646181"/>
            <a:chOff x="1054290" y="4034687"/>
            <a:chExt cx="3096916" cy="646331"/>
          </a:xfrm>
        </p:grpSpPr>
        <p:sp>
          <p:nvSpPr>
            <p:cNvPr id="14" name="圆角矩形 13"/>
            <p:cNvSpPr/>
            <p:nvPr/>
          </p:nvSpPr>
          <p:spPr>
            <a:xfrm>
              <a:off x="1054290" y="4221794"/>
              <a:ext cx="504000" cy="43200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09950" y="4581794"/>
              <a:ext cx="2741256" cy="72000"/>
              <a:chOff x="1409950" y="4581794"/>
              <a:chExt cx="2741256" cy="72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558290" y="4581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409950" y="4653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652543" y="4034687"/>
              <a:ext cx="20409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服务管理命令</a:t>
              </a:r>
              <a:endParaRPr lang="en-US" altLang="zh-CN" sz="2400" b="1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7060120" y="1992768"/>
            <a:ext cx="4291832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netstat</a:t>
            </a:r>
            <a:r>
              <a:rPr lang="zh-CN" altLang="en-US" dirty="0"/>
              <a:t>：查看端口信息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0071BC"/>
              </a:buClr>
            </a:pPr>
            <a:r>
              <a:rPr lang="en-US" altLang="zh-CN" dirty="0"/>
              <a:t>                 </a:t>
            </a:r>
            <a:r>
              <a:rPr lang="en-US" altLang="zh-CN" dirty="0" err="1"/>
              <a:t>netstat</a:t>
            </a:r>
            <a:r>
              <a:rPr lang="en-US" altLang="zh-CN" dirty="0"/>
              <a:t>       -</a:t>
            </a:r>
            <a:r>
              <a:rPr lang="en-US" altLang="zh-CN" dirty="0" err="1"/>
              <a:t>atunlp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567451" y="1346586"/>
            <a:ext cx="3096199" cy="646181"/>
            <a:chOff x="1054290" y="4034687"/>
            <a:chExt cx="3096916" cy="646331"/>
          </a:xfrm>
        </p:grpSpPr>
        <p:sp>
          <p:nvSpPr>
            <p:cNvPr id="21" name="圆角矩形 20"/>
            <p:cNvSpPr/>
            <p:nvPr/>
          </p:nvSpPr>
          <p:spPr>
            <a:xfrm>
              <a:off x="1054290" y="4221794"/>
              <a:ext cx="504000" cy="43200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09950" y="4581794"/>
              <a:ext cx="2741256" cy="72000"/>
              <a:chOff x="1409950" y="4581794"/>
              <a:chExt cx="2741256" cy="7200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558290" y="4581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409950" y="4653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1652543" y="4034687"/>
              <a:ext cx="20409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端口管理命令</a:t>
              </a:r>
              <a:endParaRPr lang="en-US" altLang="zh-CN" sz="2400" b="1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7246903" y="4525007"/>
            <a:ext cx="4291832" cy="175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top</a:t>
            </a:r>
            <a:r>
              <a:rPr lang="zh-CN" altLang="en-US" dirty="0"/>
              <a:t>：查看当前任务及资源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ps</a:t>
            </a:r>
            <a:r>
              <a:rPr lang="en-US" altLang="zh-CN" dirty="0"/>
              <a:t>:</a:t>
            </a:r>
            <a:r>
              <a:rPr lang="zh-CN" altLang="en-US" dirty="0"/>
              <a:t>查看进程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jps</a:t>
            </a:r>
            <a:r>
              <a:rPr lang="en-US" altLang="zh-CN" dirty="0"/>
              <a:t>:</a:t>
            </a:r>
            <a:r>
              <a:rPr lang="zh-CN" altLang="en-US" dirty="0"/>
              <a:t>查看</a:t>
            </a:r>
            <a:r>
              <a:rPr lang="en-US" altLang="zh-CN" dirty="0"/>
              <a:t>java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rgbClr val="0071B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kill</a:t>
            </a:r>
            <a:r>
              <a:rPr lang="en-US" altLang="zh-CN" dirty="0"/>
              <a:t>:</a:t>
            </a:r>
            <a:r>
              <a:rPr lang="zh-CN" altLang="en-US" dirty="0"/>
              <a:t>关闭某个进程</a:t>
            </a:r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660842" y="3837123"/>
            <a:ext cx="3096199" cy="646181"/>
            <a:chOff x="1054290" y="4034687"/>
            <a:chExt cx="3096916" cy="646331"/>
          </a:xfrm>
        </p:grpSpPr>
        <p:sp>
          <p:nvSpPr>
            <p:cNvPr id="28" name="圆角矩形 27"/>
            <p:cNvSpPr/>
            <p:nvPr/>
          </p:nvSpPr>
          <p:spPr>
            <a:xfrm>
              <a:off x="1054290" y="4221794"/>
              <a:ext cx="504000" cy="43200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09950" y="4581794"/>
              <a:ext cx="2741256" cy="72000"/>
              <a:chOff x="1409950" y="4581794"/>
              <a:chExt cx="2741256" cy="7200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558290" y="4581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409950" y="4653794"/>
                <a:ext cx="25929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1652543" y="4034687"/>
              <a:ext cx="20409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进程管理命令</a:t>
              </a:r>
              <a:endParaRPr lang="en-US" altLang="zh-CN" sz="24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49702" y="184104"/>
            <a:ext cx="9144000" cy="730872"/>
          </a:xfrm>
        </p:spPr>
        <p:txBody>
          <a:bodyPr/>
          <a:lstStyle/>
          <a:p>
            <a:r>
              <a:rPr lang="zh-CN" altLang="en-US" dirty="0"/>
              <a:t>防火墙及</a:t>
            </a:r>
            <a:r>
              <a:rPr lang="en-US" altLang="zh-CN" dirty="0" err="1"/>
              <a:t>SElinux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709114" y="1384111"/>
            <a:ext cx="3884588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SELinux</a:t>
            </a:r>
            <a:r>
              <a:rPr lang="en-US" altLang="zh-CN" sz="2400" b="1" dirty="0"/>
              <a:t>:   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selinux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config</a:t>
            </a: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220785" y="1411632"/>
            <a:ext cx="1112547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防火墙</a:t>
            </a:r>
            <a:endParaRPr lang="en-US" altLang="zh-CN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6" y="2064598"/>
            <a:ext cx="4209264" cy="238369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1817" y="4683696"/>
            <a:ext cx="5723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Centos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防火墙服务：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/>
              <a:t>	</a:t>
            </a:r>
            <a:r>
              <a:rPr lang="en-US" altLang="zh-CN" sz="2400" dirty="0" err="1"/>
              <a:t>systemctl</a:t>
            </a:r>
            <a:r>
              <a:rPr lang="en-US" altLang="zh-CN" sz="2400" dirty="0"/>
              <a:t> stop </a:t>
            </a:r>
            <a:r>
              <a:rPr lang="en-US" altLang="zh-CN" sz="2400" dirty="0" err="1"/>
              <a:t>firewalld.service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systemctl</a:t>
            </a:r>
            <a:r>
              <a:rPr lang="en-US" altLang="zh-CN" sz="2400" dirty="0"/>
              <a:t> disable </a:t>
            </a:r>
            <a:r>
              <a:rPr lang="en-US" altLang="zh-CN" sz="2400" dirty="0" err="1"/>
              <a:t>firewalld.service</a:t>
            </a:r>
            <a:endParaRPr lang="en-US" altLang="zh-CN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67" y="2053067"/>
            <a:ext cx="3340580" cy="220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4" y="4650709"/>
            <a:ext cx="4822884" cy="14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75204" y="0"/>
            <a:ext cx="9144000" cy="844196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常用压缩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769233" y="1135533"/>
            <a:ext cx="4758584" cy="5197306"/>
            <a:chOff x="1191520" y="1179157"/>
            <a:chExt cx="4759686" cy="5198509"/>
          </a:xfrm>
        </p:grpSpPr>
        <p:sp>
          <p:nvSpPr>
            <p:cNvPr id="4" name="矩形 3"/>
            <p:cNvSpPr/>
            <p:nvPr/>
          </p:nvSpPr>
          <p:spPr>
            <a:xfrm>
              <a:off x="1191520" y="1853351"/>
              <a:ext cx="4759686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1BC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gzip</a:t>
              </a:r>
              <a:endParaRPr lang="en-US" altLang="zh-CN" sz="2400" dirty="0">
                <a:solidFill>
                  <a:srgbClr val="FF0000"/>
                </a:solidFill>
              </a:endParaRPr>
            </a:p>
            <a:p>
              <a:pPr lvl="2"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dirty="0"/>
                <a:t>后缀：</a:t>
              </a:r>
              <a:r>
                <a:rPr lang="en-US" altLang="zh-CN" dirty="0"/>
                <a:t>.</a:t>
              </a:r>
              <a:r>
                <a:rPr lang="en-US" altLang="zh-CN" dirty="0" err="1"/>
                <a:t>gz</a:t>
              </a:r>
              <a:endParaRPr lang="en-US" altLang="zh-CN" dirty="0"/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dirty="0"/>
                <a:t>	</a:t>
              </a:r>
              <a:r>
                <a:rPr lang="zh-CN" altLang="en-US" dirty="0"/>
                <a:t>压缩：</a:t>
              </a:r>
              <a:r>
                <a:rPr lang="en-US" altLang="zh-CN" dirty="0" err="1"/>
                <a:t>gzip</a:t>
              </a:r>
              <a:r>
                <a:rPr lang="en-US" altLang="zh-CN" dirty="0"/>
                <a:t>     file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dirty="0"/>
                <a:t>	</a:t>
              </a:r>
              <a:r>
                <a:rPr lang="zh-CN" altLang="en-US" dirty="0"/>
                <a:t>解压：</a:t>
              </a:r>
              <a:r>
                <a:rPr lang="en-US" altLang="zh-CN" dirty="0" err="1"/>
                <a:t>gunzip</a:t>
              </a:r>
              <a:r>
                <a:rPr lang="en-US" altLang="zh-CN" dirty="0"/>
                <a:t>    file.gz</a:t>
              </a:r>
            </a:p>
            <a:p>
              <a:pPr marL="342900" indent="-342900">
                <a:lnSpc>
                  <a:spcPct val="150000"/>
                </a:lnSpc>
                <a:buClr>
                  <a:srgbClr val="0071BC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FF0000"/>
                  </a:solidFill>
                </a:rPr>
                <a:t>bzip2</a:t>
              </a:r>
            </a:p>
            <a:p>
              <a:pPr lvl="2"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dirty="0"/>
                <a:t>后缀：</a:t>
              </a:r>
              <a:r>
                <a:rPr lang="en-US" altLang="zh-CN" dirty="0"/>
                <a:t>.bz2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dirty="0"/>
                <a:t>	</a:t>
              </a:r>
              <a:r>
                <a:rPr lang="zh-CN" altLang="en-US" dirty="0"/>
                <a:t>压缩：</a:t>
              </a:r>
              <a:r>
                <a:rPr lang="en-US" altLang="zh-CN" dirty="0"/>
                <a:t>bzip2   file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dirty="0"/>
                <a:t>	</a:t>
              </a:r>
              <a:r>
                <a:rPr lang="zh-CN" altLang="en-US" dirty="0"/>
                <a:t>解压：</a:t>
              </a:r>
              <a:r>
                <a:rPr lang="en-US" altLang="zh-CN" dirty="0" err="1"/>
                <a:t>bunzip</a:t>
              </a:r>
              <a:r>
                <a:rPr lang="en-US" altLang="zh-CN" dirty="0"/>
                <a:t>    file.bz2 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b="1" dirty="0">
                  <a:solidFill>
                    <a:srgbClr val="FF0000"/>
                  </a:solidFill>
                </a:rPr>
                <a:t>注意：只能压缩文件，不能压缩目录</a:t>
              </a:r>
              <a:r>
                <a:rPr lang="en-US" altLang="zh-CN" b="1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	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dirty="0"/>
                <a:t>                 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91520" y="1179157"/>
              <a:ext cx="23503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常用压缩格式：</a:t>
              </a:r>
              <a:endParaRPr lang="en-US" altLang="zh-CN" sz="24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880050" y="1138494"/>
            <a:ext cx="6118584" cy="5197306"/>
            <a:chOff x="1191520" y="1179157"/>
            <a:chExt cx="4759686" cy="5198509"/>
          </a:xfrm>
        </p:grpSpPr>
        <p:sp>
          <p:nvSpPr>
            <p:cNvPr id="12" name="矩形 11"/>
            <p:cNvSpPr/>
            <p:nvPr/>
          </p:nvSpPr>
          <p:spPr>
            <a:xfrm>
              <a:off x="1191520" y="1853351"/>
              <a:ext cx="4759686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1BC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/>
                <a:t>格式</a:t>
              </a:r>
              <a:endParaRPr lang="en-US" altLang="zh-CN" sz="2000" dirty="0"/>
            </a:p>
            <a:p>
              <a:pPr lvl="1"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sz="2000" dirty="0"/>
                <a:t>     打包：</a:t>
              </a:r>
              <a:r>
                <a:rPr lang="en-US" altLang="zh-CN" sz="2000" dirty="0"/>
                <a:t>tar     [</a:t>
              </a:r>
              <a:r>
                <a:rPr lang="zh-CN" altLang="en-US" sz="2000" dirty="0"/>
                <a:t>选项</a:t>
              </a:r>
              <a:r>
                <a:rPr lang="en-US" altLang="zh-CN" sz="2000" dirty="0"/>
                <a:t>]   target.tar    source</a:t>
              </a:r>
            </a:p>
            <a:p>
              <a:pPr lvl="1"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sz="2000" dirty="0"/>
                <a:t>     </a:t>
              </a:r>
              <a:r>
                <a:rPr lang="zh-CN" altLang="en-US" sz="2000" dirty="0"/>
                <a:t>解包：</a:t>
              </a:r>
              <a:r>
                <a:rPr lang="en-US" altLang="zh-CN" sz="2000" dirty="0"/>
                <a:t>tar     [</a:t>
              </a:r>
              <a:r>
                <a:rPr lang="zh-CN" altLang="en-US" sz="2000" dirty="0"/>
                <a:t>选项</a:t>
              </a:r>
              <a:r>
                <a:rPr lang="en-US" altLang="zh-CN" sz="2000" dirty="0"/>
                <a:t>]   source.tar     -C    target</a:t>
              </a:r>
            </a:p>
            <a:p>
              <a:pPr marL="342900" indent="-342900">
                <a:lnSpc>
                  <a:spcPct val="150000"/>
                </a:lnSpc>
                <a:buClr>
                  <a:srgbClr val="0071BC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/>
                <a:t>常用参数</a:t>
              </a:r>
              <a:endParaRPr lang="en-US" altLang="zh-CN" sz="2000" dirty="0"/>
            </a:p>
            <a:p>
              <a:pPr lvl="1">
                <a:lnSpc>
                  <a:spcPct val="150000"/>
                </a:lnSpc>
                <a:buClr>
                  <a:srgbClr val="0071BC"/>
                </a:buClr>
              </a:pPr>
              <a:r>
                <a:rPr lang="en-US" altLang="zh-CN" sz="2000" dirty="0"/>
                <a:t>-</a:t>
              </a:r>
              <a:r>
                <a:rPr lang="en-US" altLang="zh-CN" sz="2000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dirty="0"/>
                <a:t>  :  </a:t>
              </a:r>
              <a:r>
                <a:rPr lang="zh-CN" altLang="en-US" sz="2000" dirty="0"/>
                <a:t>打包     </a:t>
              </a:r>
              <a:r>
                <a:rPr lang="en-US" altLang="zh-CN" sz="2000" dirty="0"/>
                <a:t>-</a:t>
              </a:r>
              <a:r>
                <a:rPr lang="en-US" altLang="zh-CN" sz="2000" dirty="0">
                  <a:solidFill>
                    <a:srgbClr val="FF0000"/>
                  </a:solidFill>
                </a:rPr>
                <a:t>x</a:t>
              </a:r>
              <a:r>
                <a:rPr lang="en-US" altLang="zh-CN" sz="2000" dirty="0"/>
                <a:t>  :  </a:t>
              </a:r>
              <a:r>
                <a:rPr lang="zh-CN" altLang="en-US" sz="2000" dirty="0"/>
                <a:t>解包      </a:t>
              </a:r>
              <a:r>
                <a:rPr lang="en-US" altLang="zh-CN" sz="2000" dirty="0"/>
                <a:t>-</a:t>
              </a:r>
              <a:r>
                <a:rPr lang="en-US" altLang="zh-CN" sz="2000" dirty="0">
                  <a:solidFill>
                    <a:srgbClr val="FF0000"/>
                  </a:solidFill>
                </a:rPr>
                <a:t>v</a:t>
              </a:r>
              <a:r>
                <a:rPr lang="en-US" altLang="zh-CN" sz="2000" dirty="0"/>
                <a:t>    :    </a:t>
              </a:r>
              <a:r>
                <a:rPr lang="zh-CN" altLang="en-US" sz="2000" dirty="0"/>
                <a:t>显示       </a:t>
              </a:r>
              <a:r>
                <a:rPr lang="en-US" altLang="zh-CN" sz="2000" dirty="0"/>
                <a:t>-</a:t>
              </a:r>
              <a:r>
                <a:rPr lang="en-US" altLang="zh-CN" sz="2000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dirty="0"/>
                <a:t>  :  </a:t>
              </a:r>
              <a:r>
                <a:rPr lang="zh-CN" altLang="en-US" sz="2000" dirty="0"/>
                <a:t>查看                       </a:t>
              </a:r>
              <a:r>
                <a:rPr lang="en-US" altLang="zh-CN" sz="2000" dirty="0"/>
                <a:t>-</a:t>
              </a:r>
              <a:r>
                <a:rPr lang="en-US" altLang="zh-CN" sz="2000" dirty="0">
                  <a:solidFill>
                    <a:srgbClr val="FF0000"/>
                  </a:solidFill>
                </a:rPr>
                <a:t>z </a:t>
              </a:r>
              <a:r>
                <a:rPr lang="en-US" altLang="zh-CN" sz="2000" dirty="0"/>
                <a:t>  :  </a:t>
              </a:r>
              <a:r>
                <a:rPr lang="en-US" altLang="zh-CN" sz="2000" dirty="0" err="1"/>
                <a:t>gzip</a:t>
              </a:r>
              <a:r>
                <a:rPr lang="en-US" altLang="zh-CN" sz="2000" dirty="0"/>
                <a:t>      -</a:t>
              </a:r>
              <a:r>
                <a:rPr lang="en-US" altLang="zh-CN" sz="2000" dirty="0">
                  <a:solidFill>
                    <a:srgbClr val="FF0000"/>
                  </a:solidFill>
                </a:rPr>
                <a:t>j</a:t>
              </a:r>
              <a:r>
                <a:rPr lang="en-US" altLang="zh-CN" sz="2000" dirty="0"/>
                <a:t>   :  bzip2      -</a:t>
              </a:r>
              <a:r>
                <a:rPr lang="en-US" altLang="zh-CN" sz="2000" dirty="0">
                  <a:solidFill>
                    <a:srgbClr val="FF0000"/>
                  </a:solidFill>
                </a:rPr>
                <a:t>f </a:t>
              </a:r>
              <a:r>
                <a:rPr lang="en-US" altLang="zh-CN" sz="2000" dirty="0"/>
                <a:t>    :    </a:t>
              </a:r>
              <a:r>
                <a:rPr lang="zh-CN" altLang="en-US" sz="2000" dirty="0"/>
                <a:t>使用档名</a:t>
              </a:r>
              <a:endParaRPr lang="en-US" altLang="zh-CN" sz="2000" dirty="0"/>
            </a:p>
            <a:p>
              <a:pPr marL="342900" indent="-342900">
                <a:lnSpc>
                  <a:spcPct val="150000"/>
                </a:lnSpc>
                <a:buClr>
                  <a:srgbClr val="0071BC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/>
                <a:t>示例</a:t>
              </a:r>
              <a:r>
                <a:rPr lang="en-US" altLang="zh-CN" sz="2000" dirty="0"/>
                <a:t>	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dirty="0"/>
                <a:t>打包并压缩为</a:t>
              </a:r>
              <a:r>
                <a:rPr lang="en-US" altLang="zh-CN" dirty="0" err="1"/>
                <a:t>gzip</a:t>
              </a:r>
              <a:r>
                <a:rPr lang="zh-CN" altLang="en-US" dirty="0"/>
                <a:t>格式：</a:t>
              </a:r>
              <a:r>
                <a:rPr lang="en-US" altLang="zh-CN" dirty="0"/>
                <a:t>tar  -</a:t>
              </a:r>
              <a:r>
                <a:rPr lang="en-US" altLang="zh-CN" dirty="0" err="1"/>
                <a:t>zcvf</a:t>
              </a:r>
              <a:r>
                <a:rPr lang="en-US" altLang="zh-CN" dirty="0"/>
                <a:t>   etc.tar.gz    /</a:t>
              </a:r>
              <a:r>
                <a:rPr lang="en-US" altLang="zh-CN" dirty="0" err="1"/>
                <a:t>etc</a:t>
              </a:r>
              <a:endParaRPr lang="en-US" altLang="zh-CN" dirty="0"/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dirty="0"/>
                <a:t>解压</a:t>
              </a:r>
              <a:r>
                <a:rPr lang="en-US" altLang="zh-CN" dirty="0"/>
                <a:t>etc.tar.bz2</a:t>
              </a:r>
              <a:r>
                <a:rPr lang="zh-CN" altLang="en-US" dirty="0"/>
                <a:t>到</a:t>
              </a:r>
              <a:r>
                <a:rPr lang="en-US" altLang="zh-CN" dirty="0"/>
                <a:t>/</a:t>
              </a:r>
              <a:r>
                <a:rPr lang="zh-CN" altLang="en-US" dirty="0"/>
                <a:t>目录：</a:t>
              </a:r>
              <a:r>
                <a:rPr lang="en-US" altLang="zh-CN" dirty="0"/>
                <a:t>tar  -</a:t>
              </a:r>
              <a:r>
                <a:rPr lang="en-US" altLang="zh-CN" dirty="0" err="1"/>
                <a:t>jxvf</a:t>
              </a:r>
              <a:r>
                <a:rPr lang="en-US" altLang="zh-CN" dirty="0"/>
                <a:t>    etc.tar.bz2  -C   /</a:t>
              </a:r>
            </a:p>
            <a:p>
              <a:pPr>
                <a:lnSpc>
                  <a:spcPct val="150000"/>
                </a:lnSpc>
                <a:buClr>
                  <a:srgbClr val="0071BC"/>
                </a:buClr>
              </a:pPr>
              <a:r>
                <a:rPr lang="zh-CN" altLang="en-US" sz="1600" b="1" dirty="0">
                  <a:solidFill>
                    <a:srgbClr val="FF0000"/>
                  </a:solidFill>
                </a:rPr>
                <a:t>注意：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c/x/t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一条命令只能存在一个，使用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f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时，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f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必须放在最后</a:t>
              </a:r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1520" y="1179157"/>
              <a:ext cx="16310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打包命令：</a:t>
              </a:r>
              <a:r>
                <a:rPr lang="en-US" altLang="zh-CN" sz="2400" b="1" dirty="0"/>
                <a:t>tar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578" y="0"/>
            <a:ext cx="9144000" cy="787010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软件管理（一）：安装包类型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05017" y="1469204"/>
            <a:ext cx="891385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RPM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99919" y="4681230"/>
            <a:ext cx="4319000" cy="156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RPM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RedHat</a:t>
            </a:r>
            <a:r>
              <a:rPr lang="en-US" altLang="zh-CN" sz="1600" dirty="0"/>
              <a:t> Package Manager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RedHat</a:t>
            </a:r>
            <a:r>
              <a:rPr lang="zh-CN" altLang="en-US" sz="1600" dirty="0"/>
              <a:t>软件包管理工具）的缩写，原始设计理念是开放式的，现在包括</a:t>
            </a:r>
            <a:r>
              <a:rPr lang="en-US" altLang="zh-CN" sz="1600" dirty="0" err="1"/>
              <a:t>OpenLinux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S.u.S.E</a:t>
            </a:r>
            <a:r>
              <a:rPr lang="en-US" altLang="zh-CN" sz="1600" dirty="0"/>
              <a:t>.</a:t>
            </a:r>
            <a:r>
              <a:rPr lang="zh-CN" altLang="en-US" sz="1600" dirty="0"/>
              <a:t>以及</a:t>
            </a:r>
            <a:r>
              <a:rPr lang="en-US" altLang="zh-CN" sz="1600" dirty="0"/>
              <a:t>Turbo Linux</a:t>
            </a:r>
            <a:r>
              <a:rPr lang="zh-CN" altLang="en-US" sz="1600" dirty="0"/>
              <a:t>等</a:t>
            </a:r>
            <a:r>
              <a:rPr lang="en-US" altLang="zh-CN" sz="1600" dirty="0"/>
              <a:t>Linux</a:t>
            </a:r>
            <a:r>
              <a:rPr lang="zh-CN" altLang="en-US" sz="1600" dirty="0"/>
              <a:t>的分发版本都有采用。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15" y="2421233"/>
            <a:ext cx="2740616" cy="20554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0300" y="4681231"/>
            <a:ext cx="3910301" cy="120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Debain package. </a:t>
            </a:r>
            <a:r>
              <a:rPr lang="zh-CN" altLang="en-US" sz="1600" dirty="0"/>
              <a:t>是</a:t>
            </a:r>
            <a:r>
              <a:rPr lang="en-US" altLang="zh-CN" sz="1600" dirty="0"/>
              <a:t>Debain Linux</a:t>
            </a:r>
            <a:r>
              <a:rPr lang="zh-CN" altLang="en-US" sz="1600" dirty="0"/>
              <a:t>提供的一种包封装格式</a:t>
            </a:r>
            <a:r>
              <a:rPr lang="en-US" altLang="zh-CN" sz="1600" dirty="0"/>
              <a:t>. </a:t>
            </a:r>
            <a:r>
              <a:rPr lang="zh-CN" altLang="en-US" sz="1600" dirty="0"/>
              <a:t>是</a:t>
            </a:r>
            <a:r>
              <a:rPr lang="en-US" altLang="zh-CN" sz="1600" dirty="0"/>
              <a:t>Debain, Ubuntu</a:t>
            </a:r>
            <a:r>
              <a:rPr lang="zh-CN" altLang="en-US" sz="1600" dirty="0"/>
              <a:t>等系统可用的安装格式</a:t>
            </a:r>
            <a:r>
              <a:rPr lang="en-US" altLang="zh-CN" sz="1600" dirty="0"/>
              <a:t>. </a:t>
            </a:r>
            <a:r>
              <a:rPr lang="zh-CN" altLang="en-US" sz="1600" dirty="0"/>
              <a:t>如</a:t>
            </a:r>
            <a:r>
              <a:rPr lang="en-US" altLang="zh-CN" sz="1600" dirty="0"/>
              <a:t>software-1.2.3-1.deb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928995" y="1469204"/>
            <a:ext cx="1223717" cy="58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dpkg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33" y="2385470"/>
            <a:ext cx="2031068" cy="20310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51200" y="1469203"/>
            <a:ext cx="1727600" cy="58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source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9214964" y="4681230"/>
            <a:ext cx="2400072" cy="156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源码编译：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./configure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make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make install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529" y="2421234"/>
            <a:ext cx="3088942" cy="1918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>
            <a:off x="2778077" y="4059864"/>
            <a:ext cx="7774200" cy="203085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2784767" y="1521753"/>
            <a:ext cx="7774200" cy="203085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83764" y="0"/>
            <a:ext cx="9144000" cy="729696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软件管理（二）：安装方式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13709" y="2277267"/>
            <a:ext cx="2179033" cy="51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RPM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包的安装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2700" y="1521751"/>
            <a:ext cx="7918167" cy="175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查看：</a:t>
            </a:r>
            <a:r>
              <a:rPr lang="en-US" altLang="zh-CN" dirty="0"/>
              <a:t>rpm   -</a:t>
            </a:r>
            <a:r>
              <a:rPr lang="en-US" altLang="zh-CN" dirty="0" err="1"/>
              <a:t>qa</a:t>
            </a:r>
            <a:r>
              <a:rPr lang="en-US" altLang="zh-CN" dirty="0"/>
              <a:t>    (</a:t>
            </a:r>
            <a:r>
              <a:rPr lang="zh-CN" altLang="en-US" dirty="0"/>
              <a:t>通常与管道符和</a:t>
            </a:r>
            <a:r>
              <a:rPr lang="en-US" altLang="zh-CN" dirty="0" err="1"/>
              <a:t>grep</a:t>
            </a:r>
            <a:r>
              <a:rPr lang="zh-CN" altLang="en-US" dirty="0"/>
              <a:t>连用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安装：</a:t>
            </a:r>
            <a:r>
              <a:rPr lang="en-US" altLang="zh-CN" dirty="0"/>
              <a:t>rpm   -</a:t>
            </a:r>
            <a:r>
              <a:rPr lang="en-US" altLang="zh-CN" dirty="0" err="1"/>
              <a:t>ivh</a:t>
            </a:r>
            <a:r>
              <a:rPr lang="en-US" altLang="zh-CN" dirty="0"/>
              <a:t>      ****.rpm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检索：</a:t>
            </a:r>
            <a:r>
              <a:rPr lang="en-US" altLang="zh-CN" dirty="0"/>
              <a:t>rpm   -</a:t>
            </a:r>
            <a:r>
              <a:rPr lang="en-US" altLang="zh-CN" dirty="0" err="1"/>
              <a:t>qf</a:t>
            </a:r>
            <a:r>
              <a:rPr lang="en-US" altLang="zh-CN" dirty="0"/>
              <a:t>    command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卸载：</a:t>
            </a:r>
            <a:r>
              <a:rPr lang="en-US" altLang="zh-CN" dirty="0"/>
              <a:t>rpm    -e [--</a:t>
            </a:r>
            <a:r>
              <a:rPr lang="en-US" altLang="zh-CN" dirty="0" err="1"/>
              <a:t>nodeps</a:t>
            </a:r>
            <a:r>
              <a:rPr lang="en-US" altLang="zh-CN" dirty="0"/>
              <a:t>]   </a:t>
            </a:r>
            <a:r>
              <a:rPr lang="en-US" altLang="zh-CN" dirty="0" err="1"/>
              <a:t>package_name</a:t>
            </a:r>
            <a:r>
              <a:rPr lang="en-US" altLang="zh-CN" dirty="0"/>
              <a:t>      (--</a:t>
            </a:r>
            <a:r>
              <a:rPr lang="en-US" altLang="zh-CN" dirty="0" err="1"/>
              <a:t>nodeps</a:t>
            </a:r>
            <a:r>
              <a:rPr lang="en-US" altLang="zh-CN" dirty="0"/>
              <a:t>    </a:t>
            </a:r>
            <a:r>
              <a:rPr lang="zh-CN" altLang="en-US" dirty="0"/>
              <a:t>不考虑依赖</a:t>
            </a:r>
            <a:r>
              <a:rPr lang="en-US" altLang="zh-CN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18686" y="4555464"/>
            <a:ext cx="2179033" cy="5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YUM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的安装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4107" y="4302181"/>
            <a:ext cx="7918167" cy="13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查看：</a:t>
            </a:r>
            <a:r>
              <a:rPr lang="en-US" altLang="zh-CN" dirty="0"/>
              <a:t>yum   list   [installed]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安装：</a:t>
            </a:r>
            <a:r>
              <a:rPr lang="en-US" altLang="zh-CN" dirty="0"/>
              <a:t>yum  install  [-y]   </a:t>
            </a:r>
            <a:r>
              <a:rPr lang="en-US" altLang="zh-CN" dirty="0" err="1"/>
              <a:t>package_name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卸载：</a:t>
            </a:r>
            <a:r>
              <a:rPr lang="en-US" altLang="zh-CN" dirty="0"/>
              <a:t>yum  remove  [-y]  </a:t>
            </a:r>
            <a:r>
              <a:rPr lang="en-US" altLang="zh-CN" dirty="0" err="1"/>
              <a:t>package_name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1952</Words>
  <Application>Microsoft Office PowerPoint</Application>
  <PresentationFormat>宽屏</PresentationFormat>
  <Paragraphs>308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自定义设计方案</vt:lpstr>
      <vt:lpstr>PowerPoint 演示文稿</vt:lpstr>
      <vt:lpstr>上次课回顾</vt:lpstr>
      <vt:lpstr>本次课内容</vt:lpstr>
      <vt:lpstr>sudo的配置与使用</vt:lpstr>
      <vt:lpstr>Linux系统常用管理命令</vt:lpstr>
      <vt:lpstr>防火墙及SElinux</vt:lpstr>
      <vt:lpstr>Linux常用压缩</vt:lpstr>
      <vt:lpstr>Linux软件管理（一）：安装包类型</vt:lpstr>
      <vt:lpstr>Linux软件管理（二）：安装方式</vt:lpstr>
      <vt:lpstr>Linux中的正则表达式及文本处理工具</vt:lpstr>
      <vt:lpstr>Linux命令：grep</vt:lpstr>
      <vt:lpstr>Shell脚本：变量</vt:lpstr>
      <vt:lpstr>Shell脚本：常用表达式</vt:lpstr>
      <vt:lpstr>Shell脚本：循环-for</vt:lpstr>
      <vt:lpstr>Shell脚本：循环-while</vt:lpstr>
      <vt:lpstr>Shell脚本：if判断</vt:lpstr>
      <vt:lpstr>Shell脚本：判断</vt:lpstr>
      <vt:lpstr>时间命令：date</vt:lpstr>
      <vt:lpstr>Linux计划任务：at</vt:lpstr>
      <vt:lpstr>Linux计划任务：crontab</vt:lpstr>
      <vt:lpstr>Linux计划任务：crontab格式</vt:lpstr>
      <vt:lpstr>克隆虚拟机</vt:lpstr>
      <vt:lpstr>结束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范 军</cp:lastModifiedBy>
  <cp:revision>126</cp:revision>
  <dcterms:created xsi:type="dcterms:W3CDTF">2014-03-19T02:43:00Z</dcterms:created>
  <dcterms:modified xsi:type="dcterms:W3CDTF">2020-04-03T03:21:03Z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  <property fmtid="{D5CDD505-2E9C-101B-9397-08002B2CF9AE}" pid="3" name="KSORubyTemplateID">
    <vt:lpwstr>13</vt:lpwstr>
  </property>
</Properties>
</file>