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70" r:id="rId3"/>
    <p:sldId id="257" r:id="rId4"/>
    <p:sldId id="258" r:id="rId5"/>
    <p:sldId id="259" r:id="rId6"/>
    <p:sldId id="260" r:id="rId7"/>
    <p:sldId id="261" r:id="rId8"/>
    <p:sldId id="262" r:id="rId9"/>
    <p:sldId id="265" r:id="rId10"/>
    <p:sldId id="263" r:id="rId11"/>
    <p:sldId id="266" r:id="rId12"/>
    <p:sldId id="264" r:id="rId13"/>
    <p:sldId id="271"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52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3/5/2023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693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3/5/2023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087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3/5/2023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955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3/5/2023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269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3/5/2023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78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3/5/2023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40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3/5/2023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747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3/5/2023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275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3/5/2023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1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3/5/2023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458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3/5/2023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062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3/5/2023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23377636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9"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4680660-7E23-4F0F-A679-BF913E945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esthetic liquid watercolor and ink">
            <a:extLst>
              <a:ext uri="{FF2B5EF4-FFF2-40B4-BE49-F238E27FC236}">
                <a16:creationId xmlns:a16="http://schemas.microsoft.com/office/drawing/2014/main" id="{222CE5D1-AF27-B886-5C4B-0473E3625A26}"/>
              </a:ext>
            </a:extLst>
          </p:cNvPr>
          <p:cNvPicPr>
            <a:picLocks noChangeAspect="1"/>
          </p:cNvPicPr>
          <p:nvPr/>
        </p:nvPicPr>
        <p:blipFill rotWithShape="1">
          <a:blip r:embed="rId2">
            <a:duotone>
              <a:schemeClr val="accent1">
                <a:shade val="45000"/>
                <a:satMod val="135000"/>
              </a:schemeClr>
              <a:prstClr val="white"/>
            </a:duotone>
            <a:alphaModFix amt="35000"/>
          </a:blip>
          <a:srcRect t="2697" b="5839"/>
          <a:stretch/>
        </p:blipFill>
        <p:spPr>
          <a:xfrm>
            <a:off x="20" y="-8877"/>
            <a:ext cx="12191980" cy="6858000"/>
          </a:xfrm>
          <a:prstGeom prst="rect">
            <a:avLst/>
          </a:prstGeom>
        </p:spPr>
      </p:pic>
      <p:sp>
        <p:nvSpPr>
          <p:cNvPr id="3" name="Subtitle 2">
            <a:extLst>
              <a:ext uri="{FF2B5EF4-FFF2-40B4-BE49-F238E27FC236}">
                <a16:creationId xmlns:a16="http://schemas.microsoft.com/office/drawing/2014/main" id="{B4A4106B-6DD6-6141-1CEE-6B385F63F9F6}"/>
              </a:ext>
            </a:extLst>
          </p:cNvPr>
          <p:cNvSpPr>
            <a:spLocks noGrp="1"/>
          </p:cNvSpPr>
          <p:nvPr>
            <p:ph type="subTitle" idx="1"/>
          </p:nvPr>
        </p:nvSpPr>
        <p:spPr>
          <a:xfrm>
            <a:off x="1539379" y="3315183"/>
            <a:ext cx="8578699" cy="691768"/>
          </a:xfrm>
        </p:spPr>
        <p:txBody>
          <a:bodyPr>
            <a:normAutofit/>
          </a:bodyPr>
          <a:lstStyle/>
          <a:p>
            <a:pPr algn="ctr"/>
            <a:r>
              <a:rPr lang="en-GB" dirty="0">
                <a:solidFill>
                  <a:srgbClr val="FFFFFF"/>
                </a:solidFill>
              </a:rPr>
              <a:t>Aiming to encourage sustainability of Edinburgh students </a:t>
            </a:r>
          </a:p>
        </p:txBody>
      </p:sp>
      <p:sp>
        <p:nvSpPr>
          <p:cNvPr id="3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38" name="Straight Connector 3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5" name="Subtitle 2">
            <a:extLst>
              <a:ext uri="{FF2B5EF4-FFF2-40B4-BE49-F238E27FC236}">
                <a16:creationId xmlns:a16="http://schemas.microsoft.com/office/drawing/2014/main" id="{EB7305C8-1389-9096-7757-AC8F82C88A5E}"/>
              </a:ext>
            </a:extLst>
          </p:cNvPr>
          <p:cNvSpPr txBox="1">
            <a:spLocks/>
          </p:cNvSpPr>
          <p:nvPr/>
        </p:nvSpPr>
        <p:spPr>
          <a:xfrm>
            <a:off x="5286969" y="6461346"/>
            <a:ext cx="8578699" cy="69176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GB" sz="2000" dirty="0">
                <a:solidFill>
                  <a:schemeClr val="bg1"/>
                </a:solidFill>
              </a:rPr>
              <a:t>With Chris, </a:t>
            </a:r>
            <a:r>
              <a:rPr lang="en-GB" sz="2000" dirty="0" err="1">
                <a:solidFill>
                  <a:schemeClr val="bg1"/>
                </a:solidFill>
              </a:rPr>
              <a:t>Stefi</a:t>
            </a:r>
            <a:r>
              <a:rPr lang="en-GB" sz="2000" dirty="0">
                <a:solidFill>
                  <a:schemeClr val="bg1"/>
                </a:solidFill>
              </a:rPr>
              <a:t>, Adam, Kate, Lyle and Anna</a:t>
            </a:r>
          </a:p>
          <a:p>
            <a:pPr algn="ctr"/>
            <a:endParaRPr lang="en-GB" sz="2000" dirty="0">
              <a:solidFill>
                <a:srgbClr val="FFFFFF"/>
              </a:solidFill>
            </a:endParaRPr>
          </a:p>
        </p:txBody>
      </p:sp>
      <p:sp>
        <p:nvSpPr>
          <p:cNvPr id="27" name="Subtitle 2">
            <a:extLst>
              <a:ext uri="{FF2B5EF4-FFF2-40B4-BE49-F238E27FC236}">
                <a16:creationId xmlns:a16="http://schemas.microsoft.com/office/drawing/2014/main" id="{F9817EE6-1C9A-A604-4192-77B8A6155680}"/>
              </a:ext>
            </a:extLst>
          </p:cNvPr>
          <p:cNvSpPr txBox="1">
            <a:spLocks/>
          </p:cNvSpPr>
          <p:nvPr/>
        </p:nvSpPr>
        <p:spPr>
          <a:xfrm>
            <a:off x="1460714" y="2490974"/>
            <a:ext cx="8736027" cy="97493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GB" sz="5400" b="1" dirty="0">
                <a:solidFill>
                  <a:srgbClr val="FFFFFF"/>
                </a:solidFill>
                <a:latin typeface="Century Gothic" panose="020B0502020202020204" pitchFamily="34" charset="0"/>
              </a:rPr>
              <a:t>Find a Bin</a:t>
            </a:r>
          </a:p>
        </p:txBody>
      </p:sp>
    </p:spTree>
    <p:extLst>
      <p:ext uri="{BB962C8B-B14F-4D97-AF65-F5344CB8AC3E}">
        <p14:creationId xmlns:p14="http://schemas.microsoft.com/office/powerpoint/2010/main" val="58389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7DB8-A473-D466-935D-B614AC35FF46}"/>
              </a:ext>
            </a:extLst>
          </p:cNvPr>
          <p:cNvSpPr>
            <a:spLocks noGrp="1"/>
          </p:cNvSpPr>
          <p:nvPr>
            <p:ph type="title"/>
          </p:nvPr>
        </p:nvSpPr>
        <p:spPr>
          <a:xfrm>
            <a:off x="831850" y="1532456"/>
            <a:ext cx="10515600" cy="893503"/>
          </a:xfrm>
        </p:spPr>
        <p:txBody>
          <a:bodyPr>
            <a:normAutofit fontScale="90000"/>
          </a:bodyPr>
          <a:lstStyle/>
          <a:p>
            <a:r>
              <a:rPr lang="en-GB" dirty="0"/>
              <a:t>Implementation</a:t>
            </a:r>
          </a:p>
        </p:txBody>
      </p:sp>
      <p:sp>
        <p:nvSpPr>
          <p:cNvPr id="3" name="Text Placeholder 2">
            <a:extLst>
              <a:ext uri="{FF2B5EF4-FFF2-40B4-BE49-F238E27FC236}">
                <a16:creationId xmlns:a16="http://schemas.microsoft.com/office/drawing/2014/main" id="{F71E58AC-5B65-8739-08C2-ADCABE42D10C}"/>
              </a:ext>
            </a:extLst>
          </p:cNvPr>
          <p:cNvSpPr>
            <a:spLocks noGrp="1"/>
          </p:cNvSpPr>
          <p:nvPr>
            <p:ph type="body" idx="1"/>
          </p:nvPr>
        </p:nvSpPr>
        <p:spPr>
          <a:xfrm>
            <a:off x="831850" y="2425959"/>
            <a:ext cx="10515600" cy="3663692"/>
          </a:xfrm>
        </p:spPr>
        <p:txBody>
          <a:bodyPr>
            <a:normAutofit/>
          </a:bodyPr>
          <a:lstStyle/>
          <a:p>
            <a:r>
              <a:rPr lang="en-GB" dirty="0"/>
              <a:t>Using a mixture of react, HTML, JavaScript and CSS we created an intuitive, GUI that was user friendly on both mobile and PC using device responsive scaling. We kept our design minimalist to ensure ease of use but aimed to keep a level of aesthetic to encourage users to return to our application to recycle as often as they could.</a:t>
            </a:r>
          </a:p>
          <a:p>
            <a:endParaRPr lang="en-GB" dirty="0"/>
          </a:p>
          <a:p>
            <a:r>
              <a:rPr lang="en-GB" dirty="0"/>
              <a:t>We used tasteful images to reflect the nature of where our application was intended to be used and ensured inclusive development through the use of colour blind friendly design choices and alt text throughout all our images. </a:t>
            </a:r>
          </a:p>
        </p:txBody>
      </p:sp>
    </p:spTree>
    <p:extLst>
      <p:ext uri="{BB962C8B-B14F-4D97-AF65-F5344CB8AC3E}">
        <p14:creationId xmlns:p14="http://schemas.microsoft.com/office/powerpoint/2010/main" val="373534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D4E2-B13E-067F-8374-6E9ED36E9AD0}"/>
              </a:ext>
            </a:extLst>
          </p:cNvPr>
          <p:cNvSpPr>
            <a:spLocks noGrp="1"/>
          </p:cNvSpPr>
          <p:nvPr>
            <p:ph type="title"/>
          </p:nvPr>
        </p:nvSpPr>
        <p:spPr/>
        <p:txBody>
          <a:bodyPr/>
          <a:lstStyle/>
          <a:p>
            <a:r>
              <a:rPr lang="en-GB" dirty="0"/>
              <a:t>Deployment</a:t>
            </a:r>
          </a:p>
        </p:txBody>
      </p:sp>
      <p:sp>
        <p:nvSpPr>
          <p:cNvPr id="3" name="Text Placeholder 2">
            <a:extLst>
              <a:ext uri="{FF2B5EF4-FFF2-40B4-BE49-F238E27FC236}">
                <a16:creationId xmlns:a16="http://schemas.microsoft.com/office/drawing/2014/main" id="{DE566A36-D6FE-E168-033C-17714A805AEC}"/>
              </a:ext>
            </a:extLst>
          </p:cNvPr>
          <p:cNvSpPr>
            <a:spLocks noGrp="1"/>
          </p:cNvSpPr>
          <p:nvPr>
            <p:ph type="body" idx="1"/>
          </p:nvPr>
        </p:nvSpPr>
        <p:spPr/>
        <p:txBody>
          <a:bodyPr/>
          <a:lstStyle/>
          <a:p>
            <a:r>
              <a:rPr lang="en-GB" dirty="0"/>
              <a:t>We used Netlify to host and obtained our domain name from domains.com</a:t>
            </a:r>
          </a:p>
          <a:p>
            <a:r>
              <a:rPr lang="en-GB" b="1" dirty="0"/>
              <a:t>Now available at www.findabin.tech</a:t>
            </a:r>
          </a:p>
        </p:txBody>
      </p:sp>
    </p:spTree>
    <p:extLst>
      <p:ext uri="{BB962C8B-B14F-4D97-AF65-F5344CB8AC3E}">
        <p14:creationId xmlns:p14="http://schemas.microsoft.com/office/powerpoint/2010/main" val="186882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79C60ED7-11F7-478C-AC8E-0865FABDA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a:extLst>
              <a:ext uri="{FF2B5EF4-FFF2-40B4-BE49-F238E27FC236}">
                <a16:creationId xmlns:a16="http://schemas.microsoft.com/office/drawing/2014/main" id="{7195B1D4-9E23-62E5-DD03-161E5245B526}"/>
              </a:ext>
            </a:extLst>
          </p:cNvPr>
          <p:cNvPicPr>
            <a:picLocks noChangeAspect="1"/>
          </p:cNvPicPr>
          <p:nvPr/>
        </p:nvPicPr>
        <p:blipFill rotWithShape="1">
          <a:blip r:embed="rId2">
            <a:duotone>
              <a:schemeClr val="accent1">
                <a:shade val="45000"/>
                <a:satMod val="135000"/>
              </a:schemeClr>
              <a:prstClr val="white"/>
            </a:duotone>
            <a:alphaModFix amt="35000"/>
          </a:blip>
          <a:srcRect t="25593" b="18157"/>
          <a:stretch/>
        </p:blipFill>
        <p:spPr>
          <a:xfrm>
            <a:off x="20" y="-8877"/>
            <a:ext cx="12191980" cy="6858000"/>
          </a:xfrm>
          <a:prstGeom prst="rect">
            <a:avLst/>
          </a:prstGeom>
        </p:spPr>
      </p:pic>
      <p:sp>
        <p:nvSpPr>
          <p:cNvPr id="2" name="Title 1">
            <a:extLst>
              <a:ext uri="{FF2B5EF4-FFF2-40B4-BE49-F238E27FC236}">
                <a16:creationId xmlns:a16="http://schemas.microsoft.com/office/drawing/2014/main" id="{AF381C3C-D492-3042-F444-4213ABAC272A}"/>
              </a:ext>
            </a:extLst>
          </p:cNvPr>
          <p:cNvSpPr>
            <a:spLocks noGrp="1"/>
          </p:cNvSpPr>
          <p:nvPr>
            <p:ph type="title"/>
          </p:nvPr>
        </p:nvSpPr>
        <p:spPr>
          <a:xfrm>
            <a:off x="994873" y="2271449"/>
            <a:ext cx="6347918" cy="3670098"/>
          </a:xfrm>
        </p:spPr>
        <p:txBody>
          <a:bodyPr vert="horz" lIns="91440" tIns="45720" rIns="91440" bIns="45720" rtlCol="0" anchor="b">
            <a:normAutofit/>
          </a:bodyPr>
          <a:lstStyle/>
          <a:p>
            <a:r>
              <a:rPr lang="en-US" sz="5100" b="1" i="0" kern="1200" cap="all" baseline="0" dirty="0">
                <a:solidFill>
                  <a:srgbClr val="FFFFFF"/>
                </a:solidFill>
                <a:latin typeface="+mj-lt"/>
                <a:ea typeface="+mj-ea"/>
                <a:cs typeface="+mj-cs"/>
              </a:rPr>
              <a:t>Reflection</a:t>
            </a:r>
          </a:p>
        </p:txBody>
      </p:sp>
      <p:sp>
        <p:nvSpPr>
          <p:cNvPr id="3" name="Text Placeholder 2">
            <a:extLst>
              <a:ext uri="{FF2B5EF4-FFF2-40B4-BE49-F238E27FC236}">
                <a16:creationId xmlns:a16="http://schemas.microsoft.com/office/drawing/2014/main" id="{3456DD7B-DC51-8520-A293-F4EDC83D1539}"/>
              </a:ext>
            </a:extLst>
          </p:cNvPr>
          <p:cNvSpPr>
            <a:spLocks noGrp="1"/>
          </p:cNvSpPr>
          <p:nvPr>
            <p:ph type="body" idx="1"/>
          </p:nvPr>
        </p:nvSpPr>
        <p:spPr>
          <a:xfrm>
            <a:off x="7342791" y="4106498"/>
            <a:ext cx="4520996" cy="2397488"/>
          </a:xfrm>
        </p:spPr>
        <p:txBody>
          <a:bodyPr vert="horz" lIns="91440" tIns="45720" rIns="91440" bIns="45720" rtlCol="0" anchor="ctr">
            <a:normAutofit/>
          </a:bodyPr>
          <a:lstStyle/>
          <a:p>
            <a:r>
              <a:rPr lang="en-US" sz="2000" kern="1200" dirty="0">
                <a:solidFill>
                  <a:srgbClr val="FFFFFF"/>
                </a:solidFill>
                <a:latin typeface="+mn-lt"/>
                <a:ea typeface="+mn-ea"/>
                <a:cs typeface="+mn-cs"/>
              </a:rPr>
              <a:t>While our app deployed successfully and is fully functional, this project was not without difficulty, and we definitely could have done some things differently </a:t>
            </a: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200070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7DB8-A473-D466-935D-B614AC35FF46}"/>
              </a:ext>
            </a:extLst>
          </p:cNvPr>
          <p:cNvSpPr>
            <a:spLocks noGrp="1"/>
          </p:cNvSpPr>
          <p:nvPr>
            <p:ph type="title"/>
          </p:nvPr>
        </p:nvSpPr>
        <p:spPr>
          <a:xfrm>
            <a:off x="831850" y="1532456"/>
            <a:ext cx="10515600" cy="893503"/>
          </a:xfrm>
        </p:spPr>
        <p:txBody>
          <a:bodyPr>
            <a:noAutofit/>
          </a:bodyPr>
          <a:lstStyle/>
          <a:p>
            <a:r>
              <a:rPr lang="en-GB" sz="4800" dirty="0"/>
              <a:t>What’s next for find a bin</a:t>
            </a:r>
          </a:p>
        </p:txBody>
      </p:sp>
      <p:sp>
        <p:nvSpPr>
          <p:cNvPr id="3" name="Text Placeholder 2">
            <a:extLst>
              <a:ext uri="{FF2B5EF4-FFF2-40B4-BE49-F238E27FC236}">
                <a16:creationId xmlns:a16="http://schemas.microsoft.com/office/drawing/2014/main" id="{F71E58AC-5B65-8739-08C2-ADCABE42D10C}"/>
              </a:ext>
            </a:extLst>
          </p:cNvPr>
          <p:cNvSpPr>
            <a:spLocks noGrp="1"/>
          </p:cNvSpPr>
          <p:nvPr>
            <p:ph type="body" idx="1"/>
          </p:nvPr>
        </p:nvSpPr>
        <p:spPr>
          <a:xfrm>
            <a:off x="831850" y="2425959"/>
            <a:ext cx="10515600" cy="3663692"/>
          </a:xfrm>
        </p:spPr>
        <p:txBody>
          <a:bodyPr>
            <a:normAutofit/>
          </a:bodyPr>
          <a:lstStyle/>
          <a:p>
            <a:pPr marL="342900" indent="-342900">
              <a:lnSpc>
                <a:spcPct val="150000"/>
              </a:lnSpc>
              <a:buFont typeface="Arial" panose="020B0604020202020204" pitchFamily="34" charset="0"/>
              <a:buChar char="•"/>
            </a:pPr>
            <a:r>
              <a:rPr lang="en-GB" dirty="0"/>
              <a:t>Live route pathing to the closest bin</a:t>
            </a:r>
          </a:p>
          <a:p>
            <a:pPr marL="342900" indent="-342900">
              <a:lnSpc>
                <a:spcPct val="150000"/>
              </a:lnSpc>
              <a:buFont typeface="Arial" panose="020B0604020202020204" pitchFamily="34" charset="0"/>
              <a:buChar char="•"/>
            </a:pPr>
            <a:r>
              <a:rPr lang="en-GB" dirty="0"/>
              <a:t>Display multiple bins based off multiple recyclable material </a:t>
            </a:r>
          </a:p>
          <a:p>
            <a:pPr marL="342900" indent="-342900">
              <a:lnSpc>
                <a:spcPct val="150000"/>
              </a:lnSpc>
              <a:buFont typeface="Arial" panose="020B0604020202020204" pitchFamily="34" charset="0"/>
              <a:buChar char="•"/>
            </a:pPr>
            <a:r>
              <a:rPr lang="en-GB" dirty="0"/>
              <a:t>Expand to entirety of Edinburgh not just campus based</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398386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BC34-5FF5-76B6-A185-3DDF20A02053}"/>
              </a:ext>
            </a:extLst>
          </p:cNvPr>
          <p:cNvSpPr>
            <a:spLocks noGrp="1"/>
          </p:cNvSpPr>
          <p:nvPr>
            <p:ph type="title"/>
          </p:nvPr>
        </p:nvSpPr>
        <p:spPr>
          <a:xfrm>
            <a:off x="831850" y="1709738"/>
            <a:ext cx="10515600" cy="1252537"/>
          </a:xfrm>
        </p:spPr>
        <p:txBody>
          <a:bodyPr/>
          <a:lstStyle/>
          <a:p>
            <a:r>
              <a:rPr lang="en-GB" dirty="0"/>
              <a:t>What we learned</a:t>
            </a:r>
          </a:p>
        </p:txBody>
      </p:sp>
      <p:sp>
        <p:nvSpPr>
          <p:cNvPr id="3" name="Text Placeholder 2">
            <a:extLst>
              <a:ext uri="{FF2B5EF4-FFF2-40B4-BE49-F238E27FC236}">
                <a16:creationId xmlns:a16="http://schemas.microsoft.com/office/drawing/2014/main" id="{7882B8AA-F3E8-2DB2-C930-2C1B911C4EAD}"/>
              </a:ext>
            </a:extLst>
          </p:cNvPr>
          <p:cNvSpPr>
            <a:spLocks noGrp="1"/>
          </p:cNvSpPr>
          <p:nvPr>
            <p:ph type="body" idx="1"/>
          </p:nvPr>
        </p:nvSpPr>
        <p:spPr>
          <a:xfrm>
            <a:off x="831850" y="2962275"/>
            <a:ext cx="10515600" cy="3127376"/>
          </a:xfrm>
        </p:spPr>
        <p:txBody>
          <a:bodyPr/>
          <a:lstStyle/>
          <a:p>
            <a:pPr marL="342900" indent="-342900">
              <a:buFont typeface="Arial" panose="020B0604020202020204" pitchFamily="34" charset="0"/>
              <a:buChar char="•"/>
            </a:pPr>
            <a:r>
              <a:rPr lang="en-GB" dirty="0"/>
              <a:t>Quite a bit about web development; as a team with relatively little web experience learning reacts syntax in such short time and how hosting, map APIs and mobile considerations it was quite an advantageous project that involved a lot of on the go learning </a:t>
            </a:r>
          </a:p>
          <a:p>
            <a:pPr marL="342900" indent="-342900">
              <a:buFont typeface="Arial" panose="020B0604020202020204" pitchFamily="34" charset="0"/>
              <a:buChar char="•"/>
            </a:pPr>
            <a:r>
              <a:rPr lang="en-GB" dirty="0"/>
              <a:t>Better understanding of Version control issues and coordination with git</a:t>
            </a:r>
          </a:p>
          <a:p>
            <a:pPr marL="342900" indent="-342900">
              <a:buFont typeface="Arial" panose="020B0604020202020204" pitchFamily="34" charset="0"/>
              <a:buChar char="•"/>
            </a:pPr>
            <a:r>
              <a:rPr lang="en-GB" dirty="0"/>
              <a:t>How web applications interact with JSON files </a:t>
            </a:r>
          </a:p>
          <a:p>
            <a:pPr marL="342900" indent="-342900">
              <a:buFont typeface="Arial" panose="020B0604020202020204" pitchFamily="34" charset="0"/>
              <a:buChar char="•"/>
            </a:pPr>
            <a:r>
              <a:rPr lang="en-GB" dirty="0"/>
              <a:t>How to delegate tasks on such a linked project </a:t>
            </a:r>
          </a:p>
        </p:txBody>
      </p:sp>
    </p:spTree>
    <p:extLst>
      <p:ext uri="{BB962C8B-B14F-4D97-AF65-F5344CB8AC3E}">
        <p14:creationId xmlns:p14="http://schemas.microsoft.com/office/powerpoint/2010/main" val="124366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F8EE0-69BE-B1FF-722A-83A2C1DA1432}"/>
              </a:ext>
            </a:extLst>
          </p:cNvPr>
          <p:cNvSpPr>
            <a:spLocks noGrp="1"/>
          </p:cNvSpPr>
          <p:nvPr>
            <p:ph type="title"/>
          </p:nvPr>
        </p:nvSpPr>
        <p:spPr>
          <a:xfrm>
            <a:off x="793159" y="1377146"/>
            <a:ext cx="4076460" cy="3626217"/>
          </a:xfrm>
        </p:spPr>
        <p:txBody>
          <a:bodyPr vert="horz" lIns="91440" tIns="45720" rIns="91440" bIns="45720" rtlCol="0" anchor="b">
            <a:normAutofit/>
          </a:bodyPr>
          <a:lstStyle/>
          <a:p>
            <a:pPr algn="r"/>
            <a:r>
              <a:rPr lang="en-US" sz="5000" b="1" i="0" kern="1200" cap="all" baseline="0">
                <a:solidFill>
                  <a:schemeClr val="bg1"/>
                </a:solidFill>
                <a:latin typeface="+mj-lt"/>
                <a:ea typeface="+mj-ea"/>
                <a:cs typeface="+mj-cs"/>
              </a:rPr>
              <a:t>Thanks for listening</a:t>
            </a:r>
          </a:p>
        </p:txBody>
      </p:sp>
      <p:pic>
        <p:nvPicPr>
          <p:cNvPr id="4" name="Picture 3" descr="A picture containing text&#10;&#10;Description automatically generated">
            <a:extLst>
              <a:ext uri="{FF2B5EF4-FFF2-40B4-BE49-F238E27FC236}">
                <a16:creationId xmlns:a16="http://schemas.microsoft.com/office/drawing/2014/main" id="{6F3B788F-BC1A-7031-8D9C-9AEA9F1F7CDA}"/>
              </a:ext>
            </a:extLst>
          </p:cNvPr>
          <p:cNvPicPr>
            <a:picLocks noChangeAspect="1"/>
          </p:cNvPicPr>
          <p:nvPr/>
        </p:nvPicPr>
        <p:blipFill rotWithShape="1">
          <a:blip r:embed="rId2">
            <a:duotone>
              <a:schemeClr val="accent2">
                <a:shade val="45000"/>
                <a:satMod val="135000"/>
              </a:schemeClr>
              <a:prstClr val="white"/>
            </a:duotone>
            <a:alphaModFix amt="50000"/>
            <a:extLst>
              <a:ext uri="{28A0092B-C50C-407E-A947-70E740481C1C}">
                <a14:useLocalDpi xmlns:a14="http://schemas.microsoft.com/office/drawing/2010/main" val="0"/>
              </a:ext>
            </a:extLst>
          </a:blip>
          <a:srcRect t="25976" r="-3" b="26655"/>
          <a:stretch/>
        </p:blipFill>
        <p:spPr>
          <a:xfrm>
            <a:off x="5457027" y="4"/>
            <a:ext cx="6734973" cy="3190255"/>
          </a:xfrm>
          <a:prstGeom prst="rect">
            <a:avLst/>
          </a:prstGeom>
        </p:spPr>
      </p:pic>
      <p:cxnSp>
        <p:nvCxnSpPr>
          <p:cNvPr id="30" name="Straight Connector 2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17892"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4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381C3C-D492-3042-F444-4213ABAC272A}"/>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sz="6000" b="1" i="0" kern="1200" cap="all" baseline="0" dirty="0">
                <a:solidFill>
                  <a:schemeClr val="bg1"/>
                </a:solidFill>
                <a:latin typeface="+mj-lt"/>
                <a:ea typeface="+mj-ea"/>
                <a:cs typeface="+mj-cs"/>
              </a:rPr>
              <a:t>Live Demo</a:t>
            </a:r>
          </a:p>
        </p:txBody>
      </p:sp>
      <p:sp>
        <p:nvSpPr>
          <p:cNvPr id="3" name="Text Placeholder 2">
            <a:extLst>
              <a:ext uri="{FF2B5EF4-FFF2-40B4-BE49-F238E27FC236}">
                <a16:creationId xmlns:a16="http://schemas.microsoft.com/office/drawing/2014/main" id="{3456DD7B-DC51-8520-A293-F4EDC83D1539}"/>
              </a:ext>
            </a:extLst>
          </p:cNvPr>
          <p:cNvSpPr>
            <a:spLocks noGrp="1"/>
          </p:cNvSpPr>
          <p:nvPr>
            <p:ph type="body" idx="1"/>
          </p:nvPr>
        </p:nvSpPr>
        <p:spPr>
          <a:xfrm>
            <a:off x="1522030" y="3605577"/>
            <a:ext cx="9147940" cy="1324303"/>
          </a:xfrm>
        </p:spPr>
        <p:txBody>
          <a:bodyPr vert="horz" lIns="91440" tIns="45720" rIns="91440" bIns="45720" rtlCol="0" anchor="t">
            <a:normAutofit/>
          </a:bodyPr>
          <a:lstStyle/>
          <a:p>
            <a:pPr algn="ctr"/>
            <a:endParaRPr lang="en-US" sz="2000" kern="1200" dirty="0">
              <a:solidFill>
                <a:schemeClr val="bg1"/>
              </a:solidFill>
              <a:latin typeface="+mn-lt"/>
              <a:ea typeface="+mn-ea"/>
              <a:cs typeface="+mn-cs"/>
            </a:endParaRPr>
          </a:p>
        </p:txBody>
      </p:sp>
      <p:sp>
        <p:nvSpPr>
          <p:cNvPr id="1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183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64680660-7E23-4F0F-A679-BF913E945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a:extLst>
              <a:ext uri="{FF2B5EF4-FFF2-40B4-BE49-F238E27FC236}">
                <a16:creationId xmlns:a16="http://schemas.microsoft.com/office/drawing/2014/main" id="{8B9768CB-9B5F-34B4-76C3-D8E75D043EF3}"/>
              </a:ext>
            </a:extLst>
          </p:cNvPr>
          <p:cNvPicPr>
            <a:picLocks noChangeAspect="1"/>
          </p:cNvPicPr>
          <p:nvPr/>
        </p:nvPicPr>
        <p:blipFill rotWithShape="1">
          <a:blip r:embed="rId2">
            <a:duotone>
              <a:schemeClr val="accent1">
                <a:shade val="45000"/>
                <a:satMod val="135000"/>
              </a:schemeClr>
              <a:prstClr val="white"/>
            </a:duotone>
            <a:alphaModFix amt="35000"/>
          </a:blip>
          <a:srcRect l="11111"/>
          <a:stretch/>
        </p:blipFill>
        <p:spPr>
          <a:xfrm>
            <a:off x="20" y="-8877"/>
            <a:ext cx="12191980" cy="6858000"/>
          </a:xfrm>
          <a:prstGeom prst="rect">
            <a:avLst/>
          </a:prstGeom>
        </p:spPr>
      </p:pic>
      <p:sp>
        <p:nvSpPr>
          <p:cNvPr id="2" name="Title 1">
            <a:extLst>
              <a:ext uri="{FF2B5EF4-FFF2-40B4-BE49-F238E27FC236}">
                <a16:creationId xmlns:a16="http://schemas.microsoft.com/office/drawing/2014/main" id="{A1FA62D1-8791-C7C6-E64F-C62D2EC478C9}"/>
              </a:ext>
            </a:extLst>
          </p:cNvPr>
          <p:cNvSpPr>
            <a:spLocks noGrp="1"/>
          </p:cNvSpPr>
          <p:nvPr>
            <p:ph type="title"/>
          </p:nvPr>
        </p:nvSpPr>
        <p:spPr>
          <a:xfrm>
            <a:off x="33219" y="229770"/>
            <a:ext cx="7160357" cy="4164820"/>
          </a:xfrm>
        </p:spPr>
        <p:txBody>
          <a:bodyPr vert="horz" lIns="91440" tIns="45720" rIns="91440" bIns="45720" rtlCol="0" anchor="t">
            <a:normAutofit/>
          </a:bodyPr>
          <a:lstStyle/>
          <a:p>
            <a:r>
              <a:rPr lang="en-US" sz="7200" b="1" i="0" kern="1200" cap="all" baseline="0" dirty="0">
                <a:solidFill>
                  <a:srgbClr val="FFFFFF"/>
                </a:solidFill>
                <a:latin typeface="+mj-lt"/>
                <a:ea typeface="+mj-ea"/>
                <a:cs typeface="+mj-cs"/>
              </a:rPr>
              <a:t>Idea</a:t>
            </a:r>
          </a:p>
        </p:txBody>
      </p:sp>
      <p:sp>
        <p:nvSpPr>
          <p:cNvPr id="3" name="Text Placeholder 2">
            <a:extLst>
              <a:ext uri="{FF2B5EF4-FFF2-40B4-BE49-F238E27FC236}">
                <a16:creationId xmlns:a16="http://schemas.microsoft.com/office/drawing/2014/main" id="{8A56867C-F2F1-FE36-5194-B6198672FB41}"/>
              </a:ext>
            </a:extLst>
          </p:cNvPr>
          <p:cNvSpPr>
            <a:spLocks noGrp="1"/>
          </p:cNvSpPr>
          <p:nvPr>
            <p:ph type="body" idx="1"/>
          </p:nvPr>
        </p:nvSpPr>
        <p:spPr>
          <a:xfrm>
            <a:off x="3543878" y="3625394"/>
            <a:ext cx="8578699" cy="1367547"/>
          </a:xfrm>
          <a:solidFill>
            <a:schemeClr val="bg2">
              <a:alpha val="65000"/>
            </a:schemeClr>
          </a:solidFill>
        </p:spPr>
        <p:txBody>
          <a:bodyPr vert="horz" lIns="91440" tIns="45720" rIns="91440" bIns="45720" rtlCol="0">
            <a:normAutofit/>
          </a:bodyPr>
          <a:lstStyle/>
          <a:p>
            <a:pPr algn="r"/>
            <a:r>
              <a:rPr lang="en-US" sz="2000" kern="1200" dirty="0">
                <a:solidFill>
                  <a:schemeClr val="tx1"/>
                </a:solidFill>
                <a:latin typeface="+mn-lt"/>
                <a:ea typeface="+mn-ea"/>
                <a:cs typeface="+mn-cs"/>
              </a:rPr>
              <a:t>To address </a:t>
            </a:r>
            <a:r>
              <a:rPr lang="en-US" sz="2000" dirty="0">
                <a:solidFill>
                  <a:schemeClr val="tx1"/>
                </a:solidFill>
              </a:rPr>
              <a:t>sustainability we believed a good place to start would be to address recycling on campus. We aimed to inform users not only what local recycling facilities were available, but also give them a map view of the nearest recycling facilities from their current location</a:t>
            </a:r>
            <a:r>
              <a:rPr lang="en-US" sz="2000" dirty="0">
                <a:solidFill>
                  <a:srgbClr val="FFFFFF"/>
                </a:solidFill>
              </a:rPr>
              <a:t>. </a:t>
            </a:r>
            <a:endParaRPr lang="en-US" sz="2000" kern="1200" dirty="0">
              <a:solidFill>
                <a:srgbClr val="FFFFFF"/>
              </a:solidFill>
              <a:latin typeface="+mn-lt"/>
              <a:ea typeface="+mn-ea"/>
              <a:cs typeface="+mn-cs"/>
            </a:endParaRPr>
          </a:p>
        </p:txBody>
      </p:sp>
      <p:sp>
        <p:nvSpPr>
          <p:cNvPr id="1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21" name="Straight Connector 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3"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5"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68548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AA04A-81C8-92D4-8C6B-15FBAF47FB01}"/>
              </a:ext>
            </a:extLst>
          </p:cNvPr>
          <p:cNvSpPr>
            <a:spLocks noGrp="1"/>
          </p:cNvSpPr>
          <p:nvPr>
            <p:ph type="title"/>
          </p:nvPr>
        </p:nvSpPr>
        <p:spPr>
          <a:xfrm>
            <a:off x="717550" y="590550"/>
            <a:ext cx="10515600" cy="1133475"/>
          </a:xfrm>
        </p:spPr>
        <p:txBody>
          <a:bodyPr/>
          <a:lstStyle/>
          <a:p>
            <a:pPr algn="ctr"/>
            <a:r>
              <a:rPr lang="en-GB" dirty="0"/>
              <a:t>Aims</a:t>
            </a:r>
          </a:p>
        </p:txBody>
      </p:sp>
      <p:sp>
        <p:nvSpPr>
          <p:cNvPr id="3" name="Text Placeholder 2">
            <a:extLst>
              <a:ext uri="{FF2B5EF4-FFF2-40B4-BE49-F238E27FC236}">
                <a16:creationId xmlns:a16="http://schemas.microsoft.com/office/drawing/2014/main" id="{29A85543-C87F-F082-D921-D68F97CF9EE3}"/>
              </a:ext>
            </a:extLst>
          </p:cNvPr>
          <p:cNvSpPr>
            <a:spLocks noGrp="1"/>
          </p:cNvSpPr>
          <p:nvPr>
            <p:ph type="body" idx="1"/>
          </p:nvPr>
        </p:nvSpPr>
        <p:spPr>
          <a:xfrm>
            <a:off x="831850" y="1819470"/>
            <a:ext cx="10515600" cy="4743256"/>
          </a:xfrm>
        </p:spPr>
        <p:txBody>
          <a:bodyPr>
            <a:noAutofit/>
          </a:bodyPr>
          <a:lstStyle/>
          <a:p>
            <a:pPr marL="342900" indent="-342900">
              <a:lnSpc>
                <a:spcPct val="150000"/>
              </a:lnSpc>
              <a:buFont typeface="Arial" panose="020B0604020202020204" pitchFamily="34" charset="0"/>
              <a:buChar char="•"/>
            </a:pPr>
            <a:r>
              <a:rPr lang="en-GB" sz="2000" dirty="0">
                <a:solidFill>
                  <a:schemeClr val="tx1">
                    <a:lumMod val="75000"/>
                    <a:lumOff val="25000"/>
                  </a:schemeClr>
                </a:solidFill>
              </a:rPr>
              <a:t>Inform users of local recycling options to them </a:t>
            </a:r>
          </a:p>
          <a:p>
            <a:pPr marL="342900" indent="-342900">
              <a:lnSpc>
                <a:spcPct val="150000"/>
              </a:lnSpc>
              <a:buFont typeface="Arial" panose="020B0604020202020204" pitchFamily="34" charset="0"/>
              <a:buChar char="•"/>
            </a:pPr>
            <a:r>
              <a:rPr lang="en-GB" sz="2000" dirty="0">
                <a:solidFill>
                  <a:schemeClr val="tx1">
                    <a:lumMod val="75000"/>
                    <a:lumOff val="25000"/>
                  </a:schemeClr>
                </a:solidFill>
              </a:rPr>
              <a:t>Allow them to filter their search based off what campus they were on (Central or Kings)</a:t>
            </a:r>
          </a:p>
          <a:p>
            <a:pPr marL="342900" indent="-342900">
              <a:lnSpc>
                <a:spcPct val="150000"/>
              </a:lnSpc>
              <a:buFont typeface="Arial" panose="020B0604020202020204" pitchFamily="34" charset="0"/>
              <a:buChar char="•"/>
            </a:pPr>
            <a:r>
              <a:rPr lang="en-GB" sz="2000" dirty="0">
                <a:solidFill>
                  <a:schemeClr val="tx1">
                    <a:lumMod val="75000"/>
                    <a:lumOff val="25000"/>
                  </a:schemeClr>
                </a:solidFill>
              </a:rPr>
              <a:t>Filter what bins shown based on what their wished to recycle</a:t>
            </a:r>
          </a:p>
          <a:p>
            <a:pPr marL="342900" indent="-342900">
              <a:lnSpc>
                <a:spcPct val="150000"/>
              </a:lnSpc>
              <a:buFont typeface="Arial" panose="020B0604020202020204" pitchFamily="34" charset="0"/>
              <a:buChar char="•"/>
            </a:pPr>
            <a:r>
              <a:rPr lang="en-GB" sz="2000" dirty="0">
                <a:solidFill>
                  <a:schemeClr val="tx1">
                    <a:lumMod val="75000"/>
                    <a:lumOff val="25000"/>
                  </a:schemeClr>
                </a:solidFill>
              </a:rPr>
              <a:t>Engage with an external map system and using their API display the closest bin to their location </a:t>
            </a:r>
          </a:p>
          <a:p>
            <a:pPr marL="342900" indent="-342900">
              <a:lnSpc>
                <a:spcPct val="150000"/>
              </a:lnSpc>
              <a:buFont typeface="Arial" panose="020B0604020202020204" pitchFamily="34" charset="0"/>
              <a:buChar char="•"/>
            </a:pPr>
            <a:r>
              <a:rPr lang="en-GB" sz="2000" dirty="0">
                <a:solidFill>
                  <a:schemeClr val="tx1">
                    <a:lumMod val="75000"/>
                    <a:lumOff val="25000"/>
                  </a:schemeClr>
                </a:solidFill>
              </a:rPr>
              <a:t>Make campus more sustainable by increasing recycling through informing students of recycling facilities </a:t>
            </a:r>
          </a:p>
          <a:p>
            <a:pPr marL="342900" indent="-342900">
              <a:lnSpc>
                <a:spcPct val="150000"/>
              </a:lnSpc>
              <a:buFont typeface="Arial" panose="020B0604020202020204" pitchFamily="34" charset="0"/>
              <a:buChar char="•"/>
            </a:pPr>
            <a:r>
              <a:rPr lang="en-GB" sz="2000" dirty="0">
                <a:solidFill>
                  <a:schemeClr val="tx1">
                    <a:lumMod val="75000"/>
                    <a:lumOff val="25000"/>
                  </a:schemeClr>
                </a:solidFill>
              </a:rPr>
              <a:t>Encourage the local council to provide more recycling services through active use of our app by students and staff at the university </a:t>
            </a:r>
          </a:p>
        </p:txBody>
      </p:sp>
    </p:spTree>
    <p:extLst>
      <p:ext uri="{BB962C8B-B14F-4D97-AF65-F5344CB8AC3E}">
        <p14:creationId xmlns:p14="http://schemas.microsoft.com/office/powerpoint/2010/main" val="397838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DCA5A6-D1E3-F414-D789-3572E7B684CB}"/>
              </a:ext>
            </a:extLst>
          </p:cNvPr>
          <p:cNvSpPr>
            <a:spLocks noGrp="1"/>
          </p:cNvSpPr>
          <p:nvPr>
            <p:ph type="title"/>
          </p:nvPr>
        </p:nvSpPr>
        <p:spPr>
          <a:xfrm>
            <a:off x="1256275" y="2271449"/>
            <a:ext cx="9679449" cy="2847058"/>
          </a:xfrm>
        </p:spPr>
        <p:txBody>
          <a:bodyPr vert="horz" lIns="91440" tIns="45720" rIns="91440" bIns="45720" rtlCol="0" anchor="b">
            <a:normAutofit/>
          </a:bodyPr>
          <a:lstStyle/>
          <a:p>
            <a:r>
              <a:rPr lang="en-US" sz="7200" b="1" i="0" kern="1200" cap="all" baseline="0" dirty="0">
                <a:solidFill>
                  <a:schemeClr val="bg1"/>
                </a:solidFill>
                <a:latin typeface="+mj-lt"/>
                <a:ea typeface="+mj-ea"/>
                <a:cs typeface="+mj-cs"/>
              </a:rPr>
              <a:t>Data </a:t>
            </a:r>
          </a:p>
        </p:txBody>
      </p:sp>
      <p:sp>
        <p:nvSpPr>
          <p:cNvPr id="3" name="Text Placeholder 2">
            <a:extLst>
              <a:ext uri="{FF2B5EF4-FFF2-40B4-BE49-F238E27FC236}">
                <a16:creationId xmlns:a16="http://schemas.microsoft.com/office/drawing/2014/main" id="{B5EDB5E2-A9D6-B908-7F35-51ADD02C8F30}"/>
              </a:ext>
            </a:extLst>
          </p:cNvPr>
          <p:cNvSpPr>
            <a:spLocks noGrp="1"/>
          </p:cNvSpPr>
          <p:nvPr>
            <p:ph type="body" idx="1"/>
          </p:nvPr>
        </p:nvSpPr>
        <p:spPr>
          <a:xfrm>
            <a:off x="1256275" y="5098254"/>
            <a:ext cx="9679449" cy="750259"/>
          </a:xfrm>
        </p:spPr>
        <p:txBody>
          <a:bodyPr vert="horz" lIns="91440" tIns="45720" rIns="91440" bIns="45720" rtlCol="0" anchor="ctr">
            <a:normAutofit/>
          </a:bodyPr>
          <a:lstStyle/>
          <a:p>
            <a:r>
              <a:rPr lang="en-US" sz="2000" dirty="0">
                <a:solidFill>
                  <a:schemeClr val="bg1"/>
                </a:solidFill>
              </a:rPr>
              <a:t>We obtained our data from the public CSV from Edinburgh City council </a:t>
            </a:r>
            <a:endParaRPr lang="en-US" sz="2000" kern="1200" dirty="0">
              <a:solidFill>
                <a:schemeClr val="bg1"/>
              </a:solidFill>
              <a:latin typeface="+mn-lt"/>
              <a:ea typeface="+mn-ea"/>
              <a:cs typeface="+mn-cs"/>
            </a:endParaRPr>
          </a:p>
        </p:txBody>
      </p:sp>
      <p:cxnSp>
        <p:nvCxnSpPr>
          <p:cNvPr id="12" name="Straight Connector 1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5832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69D5-DF0F-5CBA-6334-E4A97E79A4CE}"/>
              </a:ext>
            </a:extLst>
          </p:cNvPr>
          <p:cNvSpPr>
            <a:spLocks noGrp="1"/>
          </p:cNvSpPr>
          <p:nvPr>
            <p:ph type="title"/>
          </p:nvPr>
        </p:nvSpPr>
        <p:spPr>
          <a:xfrm>
            <a:off x="838200" y="816769"/>
            <a:ext cx="10515600" cy="1214437"/>
          </a:xfrm>
        </p:spPr>
        <p:txBody>
          <a:bodyPr/>
          <a:lstStyle/>
          <a:p>
            <a:r>
              <a:rPr lang="en-GB" dirty="0"/>
              <a:t>Data Processing</a:t>
            </a:r>
          </a:p>
        </p:txBody>
      </p:sp>
      <p:sp>
        <p:nvSpPr>
          <p:cNvPr id="3" name="Text Placeholder 2">
            <a:extLst>
              <a:ext uri="{FF2B5EF4-FFF2-40B4-BE49-F238E27FC236}">
                <a16:creationId xmlns:a16="http://schemas.microsoft.com/office/drawing/2014/main" id="{85D882AD-06A3-DDB7-C03D-79C2A085001E}"/>
              </a:ext>
            </a:extLst>
          </p:cNvPr>
          <p:cNvSpPr>
            <a:spLocks noGrp="1"/>
          </p:cNvSpPr>
          <p:nvPr>
            <p:ph type="body" idx="1"/>
          </p:nvPr>
        </p:nvSpPr>
        <p:spPr>
          <a:xfrm>
            <a:off x="831850" y="2705101"/>
            <a:ext cx="10515600" cy="3384550"/>
          </a:xfrm>
        </p:spPr>
        <p:txBody>
          <a:bodyPr>
            <a:normAutofit lnSpcReduction="10000"/>
          </a:bodyPr>
          <a:lstStyle/>
          <a:p>
            <a:r>
              <a:rPr lang="en-GB" sz="2800" dirty="0"/>
              <a:t>We used a Python Script to separate the data into separate CSVs based on category of recycling waste. We then converted CSVs into JSON files to integrate better with the JavaScript environment we were working with.</a:t>
            </a:r>
          </a:p>
          <a:p>
            <a:endParaRPr lang="en-GB" sz="1200" dirty="0"/>
          </a:p>
          <a:p>
            <a:r>
              <a:rPr lang="en-GB" sz="2800" dirty="0"/>
              <a:t>We then used this data to extract which bin was closest to the users current position, which involved calculating the distance from the current position to each given bin and extracting the bin with minimum distance to be displayed on the map for the user. </a:t>
            </a:r>
          </a:p>
        </p:txBody>
      </p:sp>
    </p:spTree>
    <p:extLst>
      <p:ext uri="{BB962C8B-B14F-4D97-AF65-F5344CB8AC3E}">
        <p14:creationId xmlns:p14="http://schemas.microsoft.com/office/powerpoint/2010/main" val="144533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381C3C-D492-3042-F444-4213ABAC272A}"/>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sz="6000" b="1" i="0" kern="1200" cap="all" baseline="0" dirty="0">
                <a:solidFill>
                  <a:schemeClr val="bg1"/>
                </a:solidFill>
                <a:latin typeface="+mj-lt"/>
                <a:ea typeface="+mj-ea"/>
                <a:cs typeface="+mj-cs"/>
              </a:rPr>
              <a:t>Back End </a:t>
            </a:r>
            <a:r>
              <a:rPr lang="en-US" sz="6000" b="1" i="0" kern="1200" cap="all" baseline="0" dirty="0" err="1">
                <a:solidFill>
                  <a:schemeClr val="bg1"/>
                </a:solidFill>
                <a:latin typeface="+mj-lt"/>
                <a:ea typeface="+mj-ea"/>
                <a:cs typeface="+mj-cs"/>
              </a:rPr>
              <a:t>dEVELOPMENT</a:t>
            </a:r>
            <a:endParaRPr lang="en-US" sz="6000" b="1" i="0" kern="1200" cap="all" baseline="0" dirty="0">
              <a:solidFill>
                <a:schemeClr val="bg1"/>
              </a:solidFill>
              <a:latin typeface="+mj-lt"/>
              <a:ea typeface="+mj-ea"/>
              <a:cs typeface="+mj-cs"/>
            </a:endParaRPr>
          </a:p>
        </p:txBody>
      </p:sp>
      <p:sp>
        <p:nvSpPr>
          <p:cNvPr id="3" name="Text Placeholder 2">
            <a:extLst>
              <a:ext uri="{FF2B5EF4-FFF2-40B4-BE49-F238E27FC236}">
                <a16:creationId xmlns:a16="http://schemas.microsoft.com/office/drawing/2014/main" id="{3456DD7B-DC51-8520-A293-F4EDC83D1539}"/>
              </a:ext>
            </a:extLst>
          </p:cNvPr>
          <p:cNvSpPr>
            <a:spLocks noGrp="1"/>
          </p:cNvSpPr>
          <p:nvPr>
            <p:ph type="body" idx="1"/>
          </p:nvPr>
        </p:nvSpPr>
        <p:spPr>
          <a:xfrm>
            <a:off x="1522030" y="3605577"/>
            <a:ext cx="9147940" cy="1324303"/>
          </a:xfrm>
        </p:spPr>
        <p:txBody>
          <a:bodyPr vert="horz" lIns="91440" tIns="45720" rIns="91440" bIns="45720" rtlCol="0" anchor="t">
            <a:normAutofit/>
          </a:bodyPr>
          <a:lstStyle/>
          <a:p>
            <a:pPr algn="ctr"/>
            <a:endParaRPr lang="en-US" sz="2000" kern="1200" dirty="0">
              <a:solidFill>
                <a:schemeClr val="bg1"/>
              </a:solidFill>
              <a:latin typeface="+mn-lt"/>
              <a:ea typeface="+mn-ea"/>
              <a:cs typeface="+mn-cs"/>
            </a:endParaRPr>
          </a:p>
        </p:txBody>
      </p:sp>
      <p:sp>
        <p:nvSpPr>
          <p:cNvPr id="1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402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EECF7-3AC9-0F59-AE3F-18EE4377B559}"/>
              </a:ext>
            </a:extLst>
          </p:cNvPr>
          <p:cNvSpPr>
            <a:spLocks noGrp="1"/>
          </p:cNvSpPr>
          <p:nvPr>
            <p:ph type="title"/>
          </p:nvPr>
        </p:nvSpPr>
        <p:spPr>
          <a:xfrm>
            <a:off x="831850" y="1138238"/>
            <a:ext cx="10515600" cy="1423987"/>
          </a:xfrm>
        </p:spPr>
        <p:txBody>
          <a:bodyPr/>
          <a:lstStyle/>
          <a:p>
            <a:r>
              <a:rPr lang="en-GB" dirty="0"/>
              <a:t>Implementation</a:t>
            </a:r>
          </a:p>
        </p:txBody>
      </p:sp>
      <p:sp>
        <p:nvSpPr>
          <p:cNvPr id="3" name="Text Placeholder 2">
            <a:extLst>
              <a:ext uri="{FF2B5EF4-FFF2-40B4-BE49-F238E27FC236}">
                <a16:creationId xmlns:a16="http://schemas.microsoft.com/office/drawing/2014/main" id="{9919D109-BA06-169A-CFA3-2ED2AE581E8A}"/>
              </a:ext>
            </a:extLst>
          </p:cNvPr>
          <p:cNvSpPr>
            <a:spLocks noGrp="1"/>
          </p:cNvSpPr>
          <p:nvPr>
            <p:ph type="body" idx="1"/>
          </p:nvPr>
        </p:nvSpPr>
        <p:spPr>
          <a:xfrm>
            <a:off x="831850" y="2562225"/>
            <a:ext cx="10515600" cy="3527425"/>
          </a:xfrm>
        </p:spPr>
        <p:txBody>
          <a:bodyPr>
            <a:normAutofit/>
          </a:bodyPr>
          <a:lstStyle/>
          <a:p>
            <a:r>
              <a:rPr lang="en-GB" dirty="0"/>
              <a:t>We created a dynamic, reactive web app for use on both PC and mobile devices using React and Node.js. We used </a:t>
            </a:r>
            <a:r>
              <a:rPr lang="en-GB" dirty="0" err="1"/>
              <a:t>OpenStreetMaps</a:t>
            </a:r>
            <a:r>
              <a:rPr lang="en-GB" dirty="0"/>
              <a:t> and Leaflet for visualising our map view.</a:t>
            </a:r>
          </a:p>
          <a:p>
            <a:endParaRPr lang="en-GB" dirty="0"/>
          </a:p>
          <a:p>
            <a:r>
              <a:rPr lang="en-GB" dirty="0"/>
              <a:t>We had appropriate filtering based off button selection which would determine which data set to be searched for closest bin depending on what was wished to be recycled, as well as the algorithm for determining the distances between latitude and longitude values. </a:t>
            </a:r>
          </a:p>
        </p:txBody>
      </p:sp>
    </p:spTree>
    <p:extLst>
      <p:ext uri="{BB962C8B-B14F-4D97-AF65-F5344CB8AC3E}">
        <p14:creationId xmlns:p14="http://schemas.microsoft.com/office/powerpoint/2010/main" val="309206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381C3C-D492-3042-F444-4213ABAC272A}"/>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sz="6000" b="1" i="0" kern="1200" cap="all" baseline="0" dirty="0">
                <a:solidFill>
                  <a:schemeClr val="bg1"/>
                </a:solidFill>
                <a:latin typeface="+mj-lt"/>
                <a:ea typeface="+mj-ea"/>
                <a:cs typeface="+mj-cs"/>
              </a:rPr>
              <a:t>Front End </a:t>
            </a:r>
            <a:r>
              <a:rPr lang="en-US" sz="6000" b="1" i="0" kern="1200" cap="all" baseline="0" dirty="0" err="1">
                <a:solidFill>
                  <a:schemeClr val="bg1"/>
                </a:solidFill>
                <a:latin typeface="+mj-lt"/>
                <a:ea typeface="+mj-ea"/>
                <a:cs typeface="+mj-cs"/>
              </a:rPr>
              <a:t>dEVELOPMENT</a:t>
            </a:r>
            <a:endParaRPr lang="en-US" sz="6000" b="1" i="0" kern="1200" cap="all" baseline="0" dirty="0">
              <a:solidFill>
                <a:schemeClr val="bg1"/>
              </a:solidFill>
              <a:latin typeface="+mj-lt"/>
              <a:ea typeface="+mj-ea"/>
              <a:cs typeface="+mj-cs"/>
            </a:endParaRPr>
          </a:p>
        </p:txBody>
      </p:sp>
      <p:sp>
        <p:nvSpPr>
          <p:cNvPr id="3" name="Text Placeholder 2">
            <a:extLst>
              <a:ext uri="{FF2B5EF4-FFF2-40B4-BE49-F238E27FC236}">
                <a16:creationId xmlns:a16="http://schemas.microsoft.com/office/drawing/2014/main" id="{3456DD7B-DC51-8520-A293-F4EDC83D1539}"/>
              </a:ext>
            </a:extLst>
          </p:cNvPr>
          <p:cNvSpPr>
            <a:spLocks noGrp="1"/>
          </p:cNvSpPr>
          <p:nvPr>
            <p:ph type="body" idx="1"/>
          </p:nvPr>
        </p:nvSpPr>
        <p:spPr>
          <a:xfrm>
            <a:off x="1522030" y="3605577"/>
            <a:ext cx="9147940" cy="1324303"/>
          </a:xfrm>
        </p:spPr>
        <p:txBody>
          <a:bodyPr vert="horz" lIns="91440" tIns="45720" rIns="91440" bIns="45720" rtlCol="0" anchor="t">
            <a:normAutofit/>
          </a:bodyPr>
          <a:lstStyle/>
          <a:p>
            <a:pPr algn="ctr"/>
            <a:endParaRPr lang="en-US" sz="2000" kern="1200" dirty="0">
              <a:solidFill>
                <a:schemeClr val="bg1"/>
              </a:solidFill>
              <a:latin typeface="+mn-lt"/>
              <a:ea typeface="+mn-ea"/>
              <a:cs typeface="+mn-cs"/>
            </a:endParaRPr>
          </a:p>
        </p:txBody>
      </p:sp>
      <p:sp>
        <p:nvSpPr>
          <p:cNvPr id="1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021982"/>
      </p:ext>
    </p:extLst>
  </p:cSld>
  <p:clrMapOvr>
    <a:masterClrMapping/>
  </p:clrMapOvr>
</p:sld>
</file>

<file path=ppt/theme/theme1.xml><?xml version="1.0" encoding="utf-8"?>
<a:theme xmlns:a="http://schemas.openxmlformats.org/drawingml/2006/main" name="GradientVTI">
  <a:themeElements>
    <a:clrScheme name="AnalogousFromRegularSeedRightStep">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134</TotalTime>
  <Words>611</Words>
  <Application>Microsoft Office PowerPoint</Application>
  <PresentationFormat>Widescreen</PresentationFormat>
  <Paragraphs>44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Gill Sans Nova</vt:lpstr>
      <vt:lpstr>Univers</vt:lpstr>
      <vt:lpstr>GradientVTI</vt:lpstr>
      <vt:lpstr>PowerPoint Presentation</vt:lpstr>
      <vt:lpstr>Live Demo</vt:lpstr>
      <vt:lpstr>Idea</vt:lpstr>
      <vt:lpstr>Aims</vt:lpstr>
      <vt:lpstr>Data </vt:lpstr>
      <vt:lpstr>Data Processing</vt:lpstr>
      <vt:lpstr>Back End dEVELOPMENT</vt:lpstr>
      <vt:lpstr>Implementation</vt:lpstr>
      <vt:lpstr>Front End dEVELOPMENT</vt:lpstr>
      <vt:lpstr>Implementation</vt:lpstr>
      <vt:lpstr>Deployment</vt:lpstr>
      <vt:lpstr>Reflection</vt:lpstr>
      <vt:lpstr>What’s next for find a bin</vt:lpstr>
      <vt:lpstr>What we learned</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A Bin </dc:title>
  <dc:creator>Anna Forbes</dc:creator>
  <cp:lastModifiedBy>Anna Forbes</cp:lastModifiedBy>
  <cp:revision>4</cp:revision>
  <dcterms:created xsi:type="dcterms:W3CDTF">2023-03-05T11:37:01Z</dcterms:created>
  <dcterms:modified xsi:type="dcterms:W3CDTF">2023-03-05T13:51:50Z</dcterms:modified>
</cp:coreProperties>
</file>