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307" r:id="rId4"/>
    <p:sldId id="265" r:id="rId5"/>
    <p:sldId id="281" r:id="rId6"/>
    <p:sldId id="298" r:id="rId7"/>
    <p:sldId id="299" r:id="rId8"/>
    <p:sldId id="306" r:id="rId9"/>
    <p:sldId id="304" r:id="rId10"/>
    <p:sldId id="300" r:id="rId11"/>
    <p:sldId id="276" r:id="rId12"/>
    <p:sldId id="280" r:id="rId13"/>
    <p:sldId id="308" r:id="rId14"/>
    <p:sldId id="282" r:id="rId15"/>
    <p:sldId id="277" r:id="rId16"/>
    <p:sldId id="278" r:id="rId17"/>
    <p:sldId id="283" r:id="rId18"/>
    <p:sldId id="284" r:id="rId19"/>
    <p:sldId id="285" r:id="rId20"/>
    <p:sldId id="288" r:id="rId21"/>
    <p:sldId id="286" r:id="rId22"/>
    <p:sldId id="287" r:id="rId23"/>
    <p:sldId id="289" r:id="rId24"/>
    <p:sldId id="290" r:id="rId25"/>
    <p:sldId id="309" r:id="rId26"/>
    <p:sldId id="291" r:id="rId27"/>
    <p:sldId id="303" r:id="rId28"/>
    <p:sldId id="302" r:id="rId29"/>
    <p:sldId id="292" r:id="rId30"/>
    <p:sldId id="301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98" autoAdjust="0"/>
    <p:restoredTop sz="86410" autoAdjust="0"/>
  </p:normalViewPr>
  <p:slideViewPr>
    <p:cSldViewPr>
      <p:cViewPr varScale="1">
        <p:scale>
          <a:sx n="144" d="100"/>
          <a:sy n="144" d="100"/>
        </p:scale>
        <p:origin x="276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0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1936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fragments of this code</a:t>
            </a:r>
            <a:r>
              <a:rPr lang="en-US" baseline="0" dirty="0"/>
              <a:t> is still in the </a:t>
            </a:r>
            <a:r>
              <a:rPr lang="en-US" baseline="0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ne.Macaulay@IOACT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two@ktwo.c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clists.org/bugtraq/1997/Aug/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ndangregg.com/FlameGraph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FlameGraphs/cpu-bash-flamegraph.svg" TargetMode="External"/><Relationship Id="rId2" Type="http://schemas.openxmlformats.org/officeDocument/2006/relationships/hyperlink" Target="file:///C:\Users\files\Pictures\cpu-bash-flamegraph%20(1).sv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K2/EhTrace/blob/master/support/x1_100k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2/EhTrace/wiki" TargetMode="External"/><Relationship Id="rId2" Type="http://schemas.openxmlformats.org/officeDocument/2006/relationships/hyperlink" Target="http://x86asm.net/articles/backdoor-support-for-control-transfer-breakpoint-feat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dbg.x86asm.net/add_debugctl_support_ws2008R2_w7.UEFI.BIOS.ver048.zi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iton.quarkslab.com/" TargetMode="External"/><Relationship Id="rId2" Type="http://schemas.openxmlformats.org/officeDocument/2006/relationships/hyperlink" Target="http://www.defcon.org/images/defcon-15/dc15-presentations/dc-15-quist_and_valsmi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BlockFighting</a:t>
            </a:r>
            <a:r>
              <a:rPr lang="en-US" dirty="0"/>
              <a:t> with a HOOKER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4400"/>
            <a:ext cx="10058400" cy="9144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2900" dirty="0">
                <a:hlinkClick r:id="rId3"/>
              </a:rPr>
              <a:t>Shane.Macaulay@IOACTIVE.com</a:t>
            </a:r>
            <a:r>
              <a:rPr lang="en-US" sz="2900" dirty="0"/>
              <a:t>    </a:t>
            </a:r>
          </a:p>
          <a:p>
            <a:pPr lvl="1"/>
            <a:endParaRPr lang="en-US" dirty="0"/>
          </a:p>
          <a:p>
            <a:pPr lvl="0"/>
            <a:r>
              <a:rPr lang="en-US" sz="4200" dirty="0"/>
              <a:t>BLOCKFIGHTER</a:t>
            </a:r>
            <a:r>
              <a:rPr lang="en-US" sz="4200" baseline="0" dirty="0"/>
              <a:t> II    (@DEFCON24</a:t>
            </a:r>
            <a:r>
              <a:rPr lang="en-US" sz="4200" dirty="0"/>
              <a:t> #w00w00 #Blah!)</a:t>
            </a:r>
            <a:endParaRPr lang="en-US" sz="4200" baseline="0" dirty="0"/>
          </a:p>
        </p:txBody>
      </p:sp>
      <p:pic>
        <p:nvPicPr>
          <p:cNvPr id="4098" name="Picture 2" descr="IOAc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59" y="1524000"/>
            <a:ext cx="474784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000" y="4692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(K2) </a:t>
            </a:r>
            <a:r>
              <a:rPr lang="en-US" dirty="0">
                <a:hlinkClick r:id="rId5"/>
              </a:rPr>
              <a:t>ktwo@ktwo.ca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Detours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Requires</a:t>
            </a:r>
            <a:r>
              <a:rPr lang="en-US" dirty="0"/>
              <a:t> an instruction length decoder</a:t>
            </a:r>
          </a:p>
          <a:p>
            <a:pPr lvl="1"/>
            <a:r>
              <a:rPr lang="en-US" dirty="0"/>
              <a:t>Rewrites</a:t>
            </a:r>
            <a:r>
              <a:rPr lang="en-US" baseline="0" dirty="0"/>
              <a:t> function prolog into a specialized function which performs logging, analysis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r>
              <a:rPr lang="en-US" dirty="0"/>
              <a:t>Usually static, can be dynamic/jitter, </a:t>
            </a:r>
          </a:p>
          <a:p>
            <a:pPr lvl="1"/>
            <a:r>
              <a:rPr lang="en-US" dirty="0"/>
              <a:t>may </a:t>
            </a:r>
            <a:r>
              <a:rPr lang="en-US" dirty="0" err="1"/>
              <a:t>jmp</a:t>
            </a:r>
            <a:r>
              <a:rPr lang="en-US" dirty="0"/>
              <a:t> to a leaf like detour which can work</a:t>
            </a:r>
            <a:r>
              <a:rPr lang="en-US" baseline="0" dirty="0"/>
              <a:t> without knowing the function prototype/stack requirements</a:t>
            </a:r>
          </a:p>
          <a:p>
            <a:r>
              <a:rPr lang="en-US" baseline="0" dirty="0"/>
              <a:t>Most</a:t>
            </a:r>
            <a:r>
              <a:rPr lang="en-US" dirty="0"/>
              <a:t> of the time you will </a:t>
            </a:r>
            <a:r>
              <a:rPr lang="en-US" dirty="0">
                <a:solidFill>
                  <a:schemeClr val="accent2"/>
                </a:solidFill>
              </a:rPr>
              <a:t>need symbols </a:t>
            </a:r>
            <a:r>
              <a:rPr lang="en-US" dirty="0"/>
              <a:t>or really good logic in the hooker to not break execution</a:t>
            </a:r>
          </a:p>
          <a:p>
            <a:endParaRPr lang="en-US" baseline="0" dirty="0"/>
          </a:p>
          <a:p>
            <a:r>
              <a:rPr lang="en-US" dirty="0"/>
              <a:t>Perf not perfect since were blowing shared cache, adding code and may require more 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2033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Debuggers are slow, </a:t>
            </a:r>
            <a:r>
              <a:rPr lang="en-US" b="1" u="sng" dirty="0">
                <a:solidFill>
                  <a:srgbClr val="FFC000"/>
                </a:solidFill>
              </a:rPr>
              <a:t>really slow </a:t>
            </a:r>
          </a:p>
          <a:p>
            <a:pPr lvl="1"/>
            <a:r>
              <a:rPr lang="en-US" dirty="0"/>
              <a:t>Second process</a:t>
            </a:r>
            <a:r>
              <a:rPr lang="en-US" baseline="0" dirty="0"/>
              <a:t> context switching is fairly expensive</a:t>
            </a:r>
          </a:p>
          <a:p>
            <a:pPr lvl="1"/>
            <a:r>
              <a:rPr lang="en-US" dirty="0"/>
              <a:t>Logic for conditional</a:t>
            </a:r>
            <a:r>
              <a:rPr lang="en-US" baseline="0" dirty="0"/>
              <a:t> breakpoints is exponentially more expensive</a:t>
            </a:r>
          </a:p>
          <a:p>
            <a:endParaRPr lang="en-US" dirty="0"/>
          </a:p>
          <a:p>
            <a:r>
              <a:rPr lang="en-US" dirty="0"/>
              <a:t>Being detected by </a:t>
            </a:r>
            <a:r>
              <a:rPr lang="en-US" dirty="0">
                <a:solidFill>
                  <a:schemeClr val="accent5"/>
                </a:solidFill>
              </a:rPr>
              <a:t>EVIL</a:t>
            </a:r>
            <a:r>
              <a:rPr lang="en-US" dirty="0"/>
              <a:t> c0d3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Checksums</a:t>
            </a:r>
          </a:p>
          <a:p>
            <a:pPr lvl="1"/>
            <a:r>
              <a:rPr lang="en-US" dirty="0"/>
              <a:t>Malicious</a:t>
            </a:r>
            <a:r>
              <a:rPr lang="en-US" baseline="0" dirty="0"/>
              <a:t> binaries often checksum their code to validate they are not being analyzed</a:t>
            </a:r>
          </a:p>
          <a:p>
            <a:pPr lvl="1"/>
            <a:r>
              <a:rPr lang="en-US" dirty="0"/>
              <a:t>Highly secure environments may checksum their binaries to make sure they are not tampered with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 is mostly setting up the exception pump</a:t>
            </a:r>
          </a:p>
          <a:p>
            <a:pPr lvl="1"/>
            <a:r>
              <a:rPr lang="en-US" dirty="0"/>
              <a:t>logging(trace),</a:t>
            </a:r>
            <a:r>
              <a:rPr lang="en-US" baseline="0" dirty="0"/>
              <a:t>  </a:t>
            </a:r>
            <a:r>
              <a:rPr lang="en-US" baseline="0" dirty="0" err="1"/>
              <a:t>RoP</a:t>
            </a:r>
            <a:r>
              <a:rPr lang="en-US" baseline="0" dirty="0"/>
              <a:t> defender &amp; Key Escrow very</a:t>
            </a:r>
            <a:r>
              <a:rPr lang="en-US" dirty="0"/>
              <a:t> cheap on top of A pump ;)</a:t>
            </a:r>
          </a:p>
          <a:p>
            <a:pPr lvl="1"/>
            <a:endParaRPr lang="en-US" dirty="0"/>
          </a:p>
          <a:p>
            <a:r>
              <a:rPr lang="en-US" dirty="0" err="1"/>
              <a:t>Microbenchmarks</a:t>
            </a:r>
            <a:r>
              <a:rPr lang="en-US" dirty="0"/>
              <a:t> show between 20-150% performance hit</a:t>
            </a:r>
          </a:p>
          <a:p>
            <a:pPr lvl="1"/>
            <a:r>
              <a:rPr lang="en-US" dirty="0"/>
              <a:t>TODO: Cache / Checkpoint implementation</a:t>
            </a:r>
          </a:p>
          <a:p>
            <a:pPr lvl="2"/>
            <a:r>
              <a:rPr lang="en-US" dirty="0"/>
              <a:t>Dynamically turn on/off depending on needs</a:t>
            </a:r>
          </a:p>
          <a:p>
            <a:pPr lvl="2"/>
            <a:r>
              <a:rPr lang="en-US" dirty="0"/>
              <a:t>Detect self-modifying code &amp; otherwise adversarial stuff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TBH un-sliced hookers looking at 1000% TOTAL worst case, hey one order of magnitude is better than 2+!!</a:t>
            </a:r>
          </a:p>
          <a:p>
            <a:r>
              <a:rPr lang="en-US" dirty="0"/>
              <a:t>Theoretically can execute faster than native execution</a:t>
            </a:r>
          </a:p>
          <a:p>
            <a:pPr lvl="1"/>
            <a:r>
              <a:rPr lang="en-US" dirty="0"/>
              <a:t>Sort of the purpose of some of these trace interfaces to accelerate slow code or to bypass calls which can be simulated in a mem-cache </a:t>
            </a:r>
          </a:p>
          <a:p>
            <a:pPr lvl="2"/>
            <a:r>
              <a:rPr lang="en-US" dirty="0"/>
              <a:t>Eternal Space/Time trade off exercise left to an exercise by the reader</a:t>
            </a:r>
          </a:p>
        </p:txBody>
      </p:sp>
    </p:spTree>
    <p:extLst>
      <p:ext uri="{BB962C8B-B14F-4D97-AF65-F5344CB8AC3E}">
        <p14:creationId xmlns:p14="http://schemas.microsoft.com/office/powerpoint/2010/main" val="7086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855323"/>
            <a:ext cx="6477000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EhTrace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Aboot</a:t>
            </a:r>
            <a:r>
              <a:rPr lang="en-US" dirty="0"/>
              <a:t> time for a trace eh?</a:t>
            </a:r>
          </a:p>
          <a:p>
            <a:pPr lvl="1"/>
            <a:r>
              <a:rPr lang="en-US" dirty="0"/>
              <a:t>Whatever I’m </a:t>
            </a:r>
            <a:r>
              <a:rPr lang="en-US"/>
              <a:t>dual citizen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Uses VEH under the covers</a:t>
            </a:r>
          </a:p>
          <a:p>
            <a:pPr lvl="1"/>
            <a:r>
              <a:rPr lang="en-US" dirty="0"/>
              <a:t>Need to be a little careful</a:t>
            </a:r>
          </a:p>
          <a:p>
            <a:pPr lvl="1"/>
            <a:r>
              <a:rPr lang="en-US" dirty="0"/>
              <a:t>Don’t want to alter or change</a:t>
            </a:r>
          </a:p>
          <a:p>
            <a:pPr marL="685800" lvl="2" indent="0">
              <a:buNone/>
            </a:pPr>
            <a:r>
              <a:rPr lang="en-US" dirty="0"/>
              <a:t>behavior of what were looking at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2737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Ret2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</a:t>
            </a:r>
            <a:r>
              <a:rPr lang="en-US" baseline="0" dirty="0" err="1"/>
              <a:t>libc</a:t>
            </a:r>
            <a:r>
              <a:rPr lang="en-US" baseline="0" dirty="0"/>
              <a:t> work, Solar designer </a:t>
            </a:r>
          </a:p>
          <a:p>
            <a:pPr lvl="1"/>
            <a:r>
              <a:rPr lang="en-US" dirty="0">
                <a:hlinkClick r:id="rId3"/>
              </a:rPr>
              <a:t>http://seclists.org/bugtraq/1997/Aug/63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Handy since most overflows contain a pointer to useful addresses</a:t>
            </a:r>
          </a:p>
          <a:p>
            <a:pPr lvl="1"/>
            <a:r>
              <a:rPr lang="en-US" dirty="0"/>
              <a:t>Your input</a:t>
            </a:r>
          </a:p>
          <a:p>
            <a:pPr lvl="1"/>
            <a:r>
              <a:rPr lang="en-US" dirty="0"/>
              <a:t>System libraries</a:t>
            </a:r>
          </a:p>
          <a:p>
            <a:endParaRPr lang="en-US" dirty="0"/>
          </a:p>
          <a:p>
            <a:r>
              <a:rPr lang="en-US" dirty="0"/>
              <a:t>Still used to this day (</a:t>
            </a:r>
            <a:r>
              <a:rPr lang="en-US" dirty="0" err="1"/>
              <a:t>RoP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r>
              <a:rPr lang="en-US" baseline="0" dirty="0"/>
              <a:t> Hooking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Attempted to use as alternative to what we</a:t>
            </a:r>
            <a:r>
              <a:rPr lang="en-US" baseline="0" dirty="0"/>
              <a:t> wound up using</a:t>
            </a:r>
          </a:p>
          <a:p>
            <a:r>
              <a:rPr lang="en-US" dirty="0"/>
              <a:t>From a second “manager” thread</a:t>
            </a:r>
          </a:p>
          <a:p>
            <a:pPr lvl="1"/>
            <a:r>
              <a:rPr lang="en-US" dirty="0"/>
              <a:t>Load from a </a:t>
            </a:r>
            <a:r>
              <a:rPr lang="en-US" dirty="0" err="1"/>
              <a:t>RoP</a:t>
            </a:r>
            <a:r>
              <a:rPr lang="en-US" dirty="0"/>
              <a:t> chain pool (memory area with </a:t>
            </a:r>
            <a:r>
              <a:rPr lang="en-US" dirty="0" err="1"/>
              <a:t>RoP</a:t>
            </a:r>
            <a:r>
              <a:rPr lang="en-US" dirty="0"/>
              <a:t> </a:t>
            </a:r>
            <a:r>
              <a:rPr lang="en-US" dirty="0" err="1"/>
              <a:t>gagets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Borrow memory from the executing stack  from above the stack top</a:t>
            </a:r>
          </a:p>
          <a:p>
            <a:pPr lvl="2"/>
            <a:r>
              <a:rPr lang="en-US" dirty="0"/>
              <a:t>Usually some spare memory there</a:t>
            </a:r>
          </a:p>
          <a:p>
            <a:r>
              <a:rPr lang="en-US" dirty="0"/>
              <a:t>Not very great</a:t>
            </a:r>
          </a:p>
          <a:p>
            <a:pPr lvl="1"/>
            <a:r>
              <a:rPr lang="en-US" dirty="0"/>
              <a:t>Only post condition hooking</a:t>
            </a:r>
          </a:p>
          <a:p>
            <a:pPr lvl="1"/>
            <a:r>
              <a:rPr lang="en-US" dirty="0"/>
              <a:t>Have to find a way to get notification on new calls</a:t>
            </a:r>
          </a:p>
          <a:p>
            <a:pPr lvl="2"/>
            <a:r>
              <a:rPr lang="en-US" dirty="0"/>
              <a:t>Do some sort of shadow stack/memory protection trickery</a:t>
            </a:r>
          </a:p>
          <a:p>
            <a:pPr lvl="2"/>
            <a:r>
              <a:rPr lang="en-US" dirty="0"/>
              <a:t>Tends to be fairly fragile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UPDATE:</a:t>
            </a:r>
            <a:r>
              <a:rPr lang="en-US" dirty="0">
                <a:solidFill>
                  <a:schemeClr val="tx1"/>
                </a:solidFill>
              </a:rPr>
              <a:t>  Plan to use this method to configure checkpoints for enable/disable of tracing (huge perf boost and new functionality)</a:t>
            </a:r>
          </a:p>
          <a:p>
            <a:pPr lvl="2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0" y="20574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0" y="2515907"/>
            <a:ext cx="12192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0" y="2973107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0" y="3430307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09483" y="3887507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79003" y="4340789"/>
            <a:ext cx="12192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879003" y="4801907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9372601" y="2741241"/>
            <a:ext cx="609600" cy="136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</p:cNvCxnSpPr>
          <p:nvPr/>
        </p:nvCxnSpPr>
        <p:spPr>
          <a:xfrm rot="10800000" flipV="1">
            <a:off x="9372601" y="4569388"/>
            <a:ext cx="506403" cy="964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EhTrace</a:t>
            </a:r>
            <a:r>
              <a:rPr lang="en-US" dirty="0"/>
              <a:t> –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47930"/>
            <a:ext cx="9753600" cy="215287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Remarkably easy to trigger branch stepping of a binary</a:t>
            </a:r>
          </a:p>
          <a:p>
            <a:pPr lvl="1"/>
            <a:r>
              <a:rPr lang="en-US" sz="2400" dirty="0"/>
              <a:t>In the VEH handler set 3 bits and return.</a:t>
            </a:r>
          </a:p>
          <a:p>
            <a:pPr lvl="2"/>
            <a:r>
              <a:rPr lang="en-US" sz="2000" b="1" u="sng" dirty="0">
                <a:solidFill>
                  <a:srgbClr val="00B0F0"/>
                </a:solidFill>
              </a:rPr>
              <a:t>THAT’S IT</a:t>
            </a:r>
          </a:p>
          <a:p>
            <a:pPr lvl="2"/>
            <a:r>
              <a:rPr lang="en-US" sz="2000" b="1" u="sng" dirty="0">
                <a:solidFill>
                  <a:srgbClr val="00B0F0"/>
                </a:solidFill>
              </a:rPr>
              <a:t>TRAP FLAG</a:t>
            </a:r>
          </a:p>
          <a:p>
            <a:pPr lvl="2"/>
            <a:r>
              <a:rPr lang="en-US" b="1" u="sng" dirty="0">
                <a:solidFill>
                  <a:srgbClr val="00B0F0"/>
                </a:solidFill>
              </a:rPr>
              <a:t>OTHER FLAGS :D</a:t>
            </a:r>
            <a:br>
              <a:rPr lang="en-US" b="1" u="sng" dirty="0">
                <a:solidFill>
                  <a:srgbClr val="00B0F0"/>
                </a:solidFill>
              </a:rPr>
            </a:br>
            <a:endParaRPr lang="en-US" b="1" u="sng" dirty="0">
              <a:solidFill>
                <a:srgbClr val="00B0F0"/>
              </a:solidFill>
            </a:endParaRPr>
          </a:p>
          <a:p>
            <a:pPr lvl="2"/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752600"/>
            <a:ext cx="1005840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LONG WINAPI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vEhTracer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PEXCEPTION_POINTERS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ExceptionInfo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432048"/>
            <a:ext cx="10058400" cy="181588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57A64A"/>
                </a:solidFill>
                <a:latin typeface="Consolas" panose="020B0609020204030204" pitchFamily="49" charset="0"/>
              </a:rPr>
              <a:t>// single step</a:t>
            </a:r>
            <a:r>
              <a:rPr lang="en-US" alt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ExceptionInfo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ContextRecord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EFlags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57A64A"/>
                </a:solidFill>
                <a:latin typeface="Consolas" panose="020B0609020204030204" pitchFamily="49" charset="0"/>
              </a:rPr>
              <a:t>// setup branch tracing </a:t>
            </a:r>
            <a:endParaRPr lang="en-US" alt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ExceptionInfo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ContextRecord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Dr7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9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EhTrace</a:t>
            </a:r>
            <a:r>
              <a:rPr lang="en-US" baseline="0" dirty="0"/>
              <a:t> – </a:t>
            </a:r>
            <a:r>
              <a:rPr lang="en-US" baseline="0" dirty="0" err="1"/>
              <a:t>RoP</a:t>
            </a:r>
            <a:r>
              <a:rPr lang="en-US" baseline="0" dirty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VEH handler </a:t>
            </a:r>
            <a:r>
              <a:rPr lang="en-US" dirty="0" err="1"/>
              <a:t>CreateRemoteThread</a:t>
            </a:r>
            <a:r>
              <a:rPr lang="en-US" dirty="0"/>
              <a:t>(… &amp;</a:t>
            </a:r>
            <a:r>
              <a:rPr lang="en-US" dirty="0" err="1"/>
              <a:t>VeH_RoP</a:t>
            </a:r>
            <a:r>
              <a:rPr lang="en-US" dirty="0"/>
              <a:t>,..);</a:t>
            </a:r>
          </a:p>
          <a:p>
            <a:pPr lvl="1"/>
            <a:r>
              <a:rPr lang="en-US" dirty="0" err="1"/>
              <a:t>VeH_RoP</a:t>
            </a:r>
            <a:r>
              <a:rPr lang="en-US" dirty="0"/>
              <a:t> – use a </a:t>
            </a:r>
            <a:r>
              <a:rPr lang="en-US" dirty="0" err="1"/>
              <a:t>RoP</a:t>
            </a:r>
            <a:r>
              <a:rPr lang="en-US" dirty="0"/>
              <a:t> gadget finder (there are many)</a:t>
            </a:r>
          </a:p>
          <a:p>
            <a:pPr lvl="1"/>
            <a:r>
              <a:rPr lang="en-US" dirty="0"/>
              <a:t>Handler only needs to set the 3 bits then exit with continue status</a:t>
            </a:r>
          </a:p>
          <a:p>
            <a:pPr lvl="1"/>
            <a:endParaRPr lang="en-US" dirty="0"/>
          </a:p>
          <a:p>
            <a:r>
              <a:rPr lang="en-US" dirty="0"/>
              <a:t>Using the exception dispatcher were able to now get the preconditions we missed with the stack/shadow model</a:t>
            </a:r>
          </a:p>
          <a:p>
            <a:endParaRPr lang="en-US" dirty="0"/>
          </a:p>
          <a:p>
            <a:r>
              <a:rPr lang="en-US" dirty="0"/>
              <a:t>Pretty straight forward, just need to maintain control in flags since it’s cleared out of </a:t>
            </a:r>
            <a:r>
              <a:rPr lang="en-US"/>
              <a:t>the context.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3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it good</a:t>
            </a:r>
            <a:r>
              <a:rPr lang="en-US" baseline="0" dirty="0"/>
              <a:t>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</a:t>
            </a:r>
            <a:r>
              <a:rPr lang="en-US" baseline="0" dirty="0"/>
              <a:t> stepping is pretty sweet!</a:t>
            </a:r>
          </a:p>
          <a:p>
            <a:pPr lvl="1"/>
            <a:r>
              <a:rPr lang="en-US" dirty="0"/>
              <a:t>A lot more than</a:t>
            </a:r>
            <a:r>
              <a:rPr lang="en-US" baseline="0" dirty="0"/>
              <a:t> detours on functions</a:t>
            </a:r>
          </a:p>
          <a:p>
            <a:pPr lvl="1"/>
            <a:r>
              <a:rPr lang="en-US" baseline="0" dirty="0"/>
              <a:t>Basic block analysis</a:t>
            </a:r>
          </a:p>
          <a:p>
            <a:pPr lvl="1"/>
            <a:r>
              <a:rPr lang="en-US" baseline="0" dirty="0"/>
              <a:t>Code coverages</a:t>
            </a:r>
          </a:p>
          <a:p>
            <a:pPr lvl="1"/>
            <a:r>
              <a:rPr lang="en-US" baseline="0" dirty="0"/>
              <a:t>Can we put this into a DBI (Dynamic Binary Instrumentation) framework?</a:t>
            </a:r>
          </a:p>
          <a:p>
            <a:pPr lvl="1"/>
            <a:endParaRPr lang="en-US" dirty="0"/>
          </a:p>
          <a:p>
            <a:r>
              <a:rPr lang="en-US" dirty="0"/>
              <a:t>Do we need to emulate?  Isn’t that slow?</a:t>
            </a:r>
          </a:p>
          <a:p>
            <a:pPr lvl="1"/>
            <a:r>
              <a:rPr lang="en-US" dirty="0"/>
              <a:t>If were dealing with a malicious binary we have several things to consider.</a:t>
            </a:r>
          </a:p>
          <a:p>
            <a:pPr lvl="1"/>
            <a:r>
              <a:rPr lang="en-US" dirty="0"/>
              <a:t>Of</a:t>
            </a:r>
            <a:r>
              <a:rPr lang="en-US" baseline="0" dirty="0"/>
              <a:t> course we need to also watch out for an otherwise non-mal binary doing something that might disrupt our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1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use page protection to force an exception on execution (don’t want to place an int3 obviously) </a:t>
            </a:r>
          </a:p>
          <a:p>
            <a:pPr lvl="1"/>
            <a:r>
              <a:rPr lang="en-US" dirty="0"/>
              <a:t>When page is attempted</a:t>
            </a:r>
            <a:r>
              <a:rPr lang="en-US" baseline="0" dirty="0"/>
              <a:t> to be executed we check to see what emulation is needed</a:t>
            </a:r>
          </a:p>
          <a:p>
            <a:pPr lvl="2"/>
            <a:r>
              <a:rPr lang="en-US" dirty="0"/>
              <a:t>If somebody tries to take</a:t>
            </a:r>
            <a:r>
              <a:rPr lang="en-US" baseline="0" dirty="0"/>
              <a:t> over VEH</a:t>
            </a:r>
          </a:p>
          <a:p>
            <a:pPr lvl="0"/>
            <a:r>
              <a:rPr lang="en-US" dirty="0"/>
              <a:t>What about intra-block</a:t>
            </a:r>
            <a:r>
              <a:rPr lang="en-US" baseline="0" dirty="0"/>
              <a:t> stuff?</a:t>
            </a:r>
          </a:p>
          <a:p>
            <a:pPr lvl="1"/>
            <a:r>
              <a:rPr lang="en-US" dirty="0"/>
              <a:t>Can’t they just write over our VEH handler in</a:t>
            </a:r>
            <a:r>
              <a:rPr lang="en-US" baseline="0" dirty="0"/>
              <a:t> memory?</a:t>
            </a:r>
          </a:p>
          <a:p>
            <a:pPr lvl="1"/>
            <a:r>
              <a:rPr lang="en-US" baseline="0" dirty="0"/>
              <a:t>Sure, maybe register 2! Also setup the VEH continue handler</a:t>
            </a:r>
          </a:p>
          <a:p>
            <a:pPr lvl="1"/>
            <a:endParaRPr lang="en-US" dirty="0"/>
          </a:p>
          <a:p>
            <a:r>
              <a:rPr lang="en-US" dirty="0"/>
              <a:t>Do some hybrid stack rewriting (inject LOP’s) + </a:t>
            </a:r>
            <a:r>
              <a:rPr lang="en-US" dirty="0" err="1"/>
              <a:t>EhTrace</a:t>
            </a:r>
            <a:r>
              <a:rPr lang="en-US" dirty="0"/>
              <a:t> to steer and manage target binary</a:t>
            </a:r>
          </a:p>
        </p:txBody>
      </p:sp>
    </p:spTree>
    <p:extLst>
      <p:ext uri="{BB962C8B-B14F-4D97-AF65-F5344CB8AC3E}">
        <p14:creationId xmlns:p14="http://schemas.microsoft.com/office/powerpoint/2010/main" val="6616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439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Methodology &amp; tools for high speed</a:t>
            </a:r>
            <a:r>
              <a:rPr lang="en-US" baseline="0" dirty="0"/>
              <a:t> comprehension</a:t>
            </a:r>
            <a:r>
              <a:rPr lang="en-US" dirty="0"/>
              <a:t> binary trace/analysis/steering</a:t>
            </a:r>
          </a:p>
          <a:p>
            <a:pPr lvl="1"/>
            <a:r>
              <a:rPr lang="en-US" dirty="0"/>
              <a:t>Super simple to use and FUN!</a:t>
            </a:r>
          </a:p>
          <a:p>
            <a:pPr lvl="1"/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Monitor and Alter execution</a:t>
            </a:r>
          </a:p>
          <a:p>
            <a:r>
              <a:rPr lang="en-US" dirty="0" err="1"/>
              <a:t>BlockFighters</a:t>
            </a:r>
            <a:r>
              <a:rPr lang="en-US" baseline="0" dirty="0"/>
              <a:t> </a:t>
            </a:r>
          </a:p>
          <a:p>
            <a:pPr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ROP DEFENDER</a:t>
            </a:r>
          </a:p>
          <a:p>
            <a:pPr lvl="2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RAN$OM E$CROW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I HAVE A CERTAIN SET OF SKILLS</a:t>
            </a:r>
          </a:p>
          <a:p>
            <a:pPr lvl="2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EhWinAFL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dirty="0"/>
              <a:t>Almost defiantly not the best backend ever ;(</a:t>
            </a:r>
          </a:p>
          <a:p>
            <a:pPr lvl="0"/>
            <a:r>
              <a:rPr lang="en-US" dirty="0" err="1"/>
              <a:t>Hyepervisor</a:t>
            </a:r>
            <a:r>
              <a:rPr lang="en-US" dirty="0"/>
              <a:t> </a:t>
            </a:r>
            <a:r>
              <a:rPr lang="en-US" dirty="0" err="1"/>
              <a:t>DoS</a:t>
            </a:r>
            <a:r>
              <a:rPr lang="en-US" dirty="0"/>
              <a:t> / detection!</a:t>
            </a:r>
          </a:p>
          <a:p>
            <a:pPr lvl="0"/>
            <a:r>
              <a:rPr lang="en-US" dirty="0"/>
              <a:t>Execution</a:t>
            </a:r>
            <a:r>
              <a:rPr lang="en-US" baseline="0" dirty="0"/>
              <a:t> Graph tools</a:t>
            </a:r>
          </a:p>
          <a:p>
            <a:pPr lvl="1"/>
            <a:r>
              <a:rPr lang="en-US" dirty="0"/>
              <a:t>Block</a:t>
            </a:r>
            <a:r>
              <a:rPr lang="en-US" baseline="0" dirty="0"/>
              <a:t> views   </a:t>
            </a:r>
            <a:r>
              <a:rPr lang="en-US" dirty="0"/>
              <a:t>Also + disassembly   FLAME</a:t>
            </a:r>
            <a:r>
              <a:rPr lang="en-US" baseline="0" dirty="0"/>
              <a:t> GRAPH!</a:t>
            </a:r>
          </a:p>
        </p:txBody>
      </p:sp>
    </p:spTree>
    <p:extLst>
      <p:ext uri="{BB962C8B-B14F-4D97-AF65-F5344CB8AC3E}">
        <p14:creationId xmlns:p14="http://schemas.microsoft.com/office/powerpoint/2010/main" val="419342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ame-art-hq.com/wp-content/uploads/Ryu-vs.-Ken-Street-Fighter-II-by-Ori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"/>
            <a:ext cx="11049000" cy="69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</a:rPr>
              <a:t>Blockfighting</a:t>
            </a:r>
            <a:r>
              <a:rPr lang="en-US" sz="4400" b="1" u="sng" dirty="0">
                <a:solidFill>
                  <a:schemeClr val="bg1"/>
                </a:solidFill>
              </a:rPr>
              <a:t> with a</a:t>
            </a:r>
            <a:r>
              <a:rPr lang="en-US" sz="4400" b="1" u="sng" baseline="0" dirty="0">
                <a:solidFill>
                  <a:schemeClr val="bg1"/>
                </a:solidFill>
              </a:rPr>
              <a:t> hooker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BlockFighter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has to be smart, fast and in total control!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Much like a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StreetFighterII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champ!</a:t>
            </a:r>
          </a:p>
        </p:txBody>
      </p:sp>
    </p:spTree>
    <p:extLst>
      <p:ext uri="{BB962C8B-B14F-4D97-AF65-F5344CB8AC3E}">
        <p14:creationId xmlns:p14="http://schemas.microsoft.com/office/powerpoint/2010/main" val="257056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BlockFighting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4800"/>
            <a:ext cx="10553748" cy="59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Simplified</a:t>
            </a:r>
            <a:r>
              <a:rPr lang="en-US" sz="2800" baseline="0" dirty="0"/>
              <a:t> analysis</a:t>
            </a:r>
            <a:endParaRPr lang="en-US" sz="2800" dirty="0"/>
          </a:p>
          <a:p>
            <a:pPr lvl="1"/>
            <a:r>
              <a:rPr lang="en-US" sz="2400" dirty="0"/>
              <a:t>Using</a:t>
            </a:r>
            <a:r>
              <a:rPr lang="en-US" sz="2400" baseline="0" dirty="0"/>
              <a:t> capstone we &amp; the branch step</a:t>
            </a:r>
          </a:p>
          <a:p>
            <a:pPr lvl="1"/>
            <a:r>
              <a:rPr lang="en-US" sz="2400" dirty="0"/>
              <a:t>At the point of any </a:t>
            </a:r>
            <a:r>
              <a:rPr lang="en-US" sz="2400" dirty="0" err="1"/>
              <a:t>jmp</a:t>
            </a:r>
            <a:r>
              <a:rPr lang="en-US" sz="2400" dirty="0"/>
              <a:t>/ret/call control transfer we can stop our fight until the next round</a:t>
            </a:r>
          </a:p>
          <a:p>
            <a:pPr lvl="2"/>
            <a:r>
              <a:rPr lang="en-US" sz="2000" dirty="0"/>
              <a:t>Round 2 FIGHT!</a:t>
            </a:r>
          </a:p>
          <a:p>
            <a:pPr lvl="2"/>
            <a:r>
              <a:rPr lang="en-US" sz="2000" dirty="0"/>
              <a:t>Actually were so good we always “</a:t>
            </a:r>
            <a:r>
              <a:rPr lang="en-US" sz="2000" dirty="0">
                <a:solidFill>
                  <a:schemeClr val="accent2"/>
                </a:solidFill>
              </a:rPr>
              <a:t>give second round</a:t>
            </a:r>
            <a:r>
              <a:rPr lang="en-US" sz="2000" dirty="0"/>
              <a:t>”!</a:t>
            </a:r>
          </a:p>
          <a:p>
            <a:pPr lvl="2"/>
            <a:r>
              <a:rPr lang="en-US" dirty="0"/>
              <a:t>That means really that if there’s a conditional we need to follow through a conditional</a:t>
            </a:r>
          </a:p>
          <a:p>
            <a:pPr lvl="3"/>
            <a:r>
              <a:rPr lang="en-US" dirty="0" err="1"/>
              <a:t>Jne</a:t>
            </a:r>
            <a:r>
              <a:rPr lang="en-US" dirty="0"/>
              <a:t> – we follow the non-jump to ensure we complete the context until a ret/</a:t>
            </a:r>
            <a:r>
              <a:rPr lang="en-US" dirty="0" err="1"/>
              <a:t>jmp</a:t>
            </a:r>
            <a:r>
              <a:rPr lang="en-US" dirty="0"/>
              <a:t>/call</a:t>
            </a:r>
          </a:p>
          <a:p>
            <a:pPr lvl="3"/>
            <a:endParaRPr lang="en-US" dirty="0"/>
          </a:p>
          <a:p>
            <a:r>
              <a:rPr lang="en-US" dirty="0"/>
              <a:t>Eventually add [RJL]</a:t>
            </a:r>
            <a:r>
              <a:rPr lang="en-US" dirty="0" err="1"/>
              <a:t>oP</a:t>
            </a:r>
            <a:r>
              <a:rPr lang="en-US" dirty="0"/>
              <a:t> engine and things get a lot more easy with binary steering… (perf good, nearly native speed, drop most exception overhead!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</a:t>
            </a:r>
            <a:r>
              <a:rPr lang="en-US" baseline="0" dirty="0"/>
              <a:t> the </a:t>
            </a:r>
            <a:r>
              <a:rPr lang="en-US" baseline="0" dirty="0" err="1"/>
              <a:t>eflags</a:t>
            </a:r>
            <a:r>
              <a:rPr lang="en-US" baseline="0" dirty="0"/>
              <a:t> &amp; DR any manipulation will cause problems for us</a:t>
            </a:r>
          </a:p>
          <a:p>
            <a:pPr lvl="0"/>
            <a:r>
              <a:rPr lang="en-US" dirty="0"/>
              <a:t>DEBUG_MSR ?</a:t>
            </a:r>
          </a:p>
          <a:p>
            <a:pPr lvl="0"/>
            <a:r>
              <a:rPr lang="en-US" dirty="0"/>
              <a:t>Lots of things probably</a:t>
            </a:r>
          </a:p>
          <a:p>
            <a:pPr lvl="0"/>
            <a:r>
              <a:rPr lang="en-US" dirty="0"/>
              <a:t>Overall however we have a platform to build primitives on that can eventually do battle in a structured way</a:t>
            </a:r>
          </a:p>
          <a:p>
            <a:pPr lvl="1"/>
            <a:r>
              <a:rPr lang="en-US" dirty="0"/>
              <a:t>Maybe combine </a:t>
            </a:r>
            <a:r>
              <a:rPr lang="en-US" dirty="0" err="1"/>
              <a:t>blockfighter</a:t>
            </a:r>
            <a:r>
              <a:rPr lang="en-US" dirty="0"/>
              <a:t> with stack injection to ensure we have additional post-condition checks on our flag/branch-step/</a:t>
            </a:r>
            <a:r>
              <a:rPr lang="en-US" dirty="0" err="1"/>
              <a:t>veh</a:t>
            </a:r>
            <a:r>
              <a:rPr lang="en-US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57322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 Warrior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 cryptographic key escrow </a:t>
            </a:r>
          </a:p>
          <a:p>
            <a:pPr lvl="1"/>
            <a:r>
              <a:rPr lang="en-US" dirty="0"/>
              <a:t>Trace the binary</a:t>
            </a:r>
          </a:p>
          <a:p>
            <a:pPr lvl="2"/>
            <a:r>
              <a:rPr lang="en-US" dirty="0"/>
              <a:t>Escape random read’s =&gt; network, protected enclave / hypervisor assisted</a:t>
            </a:r>
          </a:p>
          <a:p>
            <a:pPr lvl="1"/>
            <a:r>
              <a:rPr lang="en-US" dirty="0"/>
              <a:t>Prototype block fighter can expand into a more refined set of interfaces</a:t>
            </a:r>
          </a:p>
          <a:p>
            <a:pPr lvl="2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ROP / JOP / LOP Building</a:t>
            </a:r>
            <a:r>
              <a:rPr lang="en-US" dirty="0"/>
              <a:t> got to love the lop op – LOP!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hear me</a:t>
            </a:r>
            <a:r>
              <a:rPr lang="en-US" baseline="0" dirty="0"/>
              <a:t> now?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Flame graph</a:t>
            </a:r>
          </a:p>
          <a:p>
            <a:pPr lvl="1"/>
            <a:r>
              <a:rPr lang="en-US" dirty="0"/>
              <a:t>Current</a:t>
            </a:r>
            <a:r>
              <a:rPr lang="en-US" baseline="0" dirty="0"/>
              <a:t> minimal state includes RIP, LAST_RIP, TID, FLAGS and ESP</a:t>
            </a:r>
          </a:p>
          <a:p>
            <a:pPr lvl="1"/>
            <a:r>
              <a:rPr lang="en-US" baseline="0" dirty="0"/>
              <a:t>This is sufficient to build any code graph! </a:t>
            </a:r>
            <a:r>
              <a:rPr lang="en-US" baseline="0" dirty="0">
                <a:solidFill>
                  <a:schemeClr val="accent2"/>
                </a:solidFill>
              </a:rPr>
              <a:t>Intra-procedural</a:t>
            </a:r>
            <a:r>
              <a:rPr lang="en-US" dirty="0">
                <a:solidFill>
                  <a:schemeClr val="accent2"/>
                </a:solidFill>
              </a:rPr>
              <a:t>, call graph or full trace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FLAMING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BlockFighter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http://www.brendangregg.com/FlameGraphs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3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history –</a:t>
            </a:r>
            <a:r>
              <a:rPr lang="en-US" baseline="0" dirty="0"/>
              <a:t> Blocks</a:t>
            </a:r>
            <a:endParaRPr lang="en-US" dirty="0"/>
          </a:p>
        </p:txBody>
      </p:sp>
      <p:pic>
        <p:nvPicPr>
          <p:cNvPr id="3074" name="Picture 2" descr="notepad-from-CSW.PNG (3498×1590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4218"/>
            <a:ext cx="9144000" cy="41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1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history – With ASM</a:t>
            </a:r>
          </a:p>
        </p:txBody>
      </p:sp>
      <p:pic>
        <p:nvPicPr>
          <p:cNvPr id="2050" name="Picture 2" descr="with-dissassembly.PNG (3686×2093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99" y="1828800"/>
            <a:ext cx="751500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10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FLAME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CLICK HERE</a:t>
            </a:r>
            <a:endParaRPr lang="en-US" dirty="0"/>
          </a:p>
          <a:p>
            <a:r>
              <a:rPr lang="en-US" dirty="0" err="1">
                <a:hlinkClick r:id="rId3"/>
              </a:rPr>
              <a:t>Orig</a:t>
            </a:r>
            <a:r>
              <a:rPr lang="en-US" dirty="0">
                <a:hlinkClick r:id="rId3"/>
              </a:rPr>
              <a:t> from here -&gt; http://www.brendangregg.com/FlameGraphs/cpu-bash-flamegraph.svg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(PowerPoint doesn’t do </a:t>
            </a:r>
            <a:r>
              <a:rPr lang="en-US" dirty="0" err="1"/>
              <a:t>SVG’z</a:t>
            </a:r>
            <a:r>
              <a:rPr lang="en-US" baseline="0" dirty="0"/>
              <a:t> i.e. SVG is navigable)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5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81000"/>
            <a:ext cx="9144000" cy="1143000"/>
          </a:xfrm>
        </p:spPr>
        <p:txBody>
          <a:bodyPr/>
          <a:lstStyle/>
          <a:p>
            <a:r>
              <a:rPr lang="en-US" dirty="0"/>
              <a:t>CPU</a:t>
            </a:r>
            <a:r>
              <a:rPr lang="en-US" baseline="0" dirty="0"/>
              <a:t> FLAME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23925"/>
            <a:ext cx="9144000" cy="426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https://github.com/K2/EhTrace/blob/master/support/x1_100k.png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raw.githubusercontent.com/K2/EhTrace/master/support/x1_100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1143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4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Intro/Outline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Hooking/Tracing</a:t>
            </a:r>
          </a:p>
          <a:p>
            <a:pPr lvl="1"/>
            <a:r>
              <a:rPr lang="en-US" sz="2400" dirty="0"/>
              <a:t>Trace: What is executing?</a:t>
            </a:r>
          </a:p>
          <a:p>
            <a:pPr lvl="1"/>
            <a:r>
              <a:rPr lang="en-US" sz="2400" dirty="0"/>
              <a:t>Hooker: Can we also modify/detour flow?</a:t>
            </a:r>
            <a:endParaRPr sz="2400" dirty="0"/>
          </a:p>
          <a:p>
            <a:r>
              <a:rPr lang="en-US" sz="2800" dirty="0"/>
              <a:t>Frustrations/Hurdles</a:t>
            </a:r>
          </a:p>
          <a:p>
            <a:pPr lvl="1"/>
            <a:r>
              <a:rPr lang="en-US" sz="2400" dirty="0"/>
              <a:t>What worked, what didn’t</a:t>
            </a:r>
            <a:r>
              <a:rPr lang="en-US" sz="2400" baseline="0" dirty="0"/>
              <a:t> work, what also works ;)</a:t>
            </a:r>
            <a:endParaRPr lang="en-US" sz="2400" dirty="0"/>
          </a:p>
          <a:p>
            <a:r>
              <a:rPr lang="en-US" sz="2800" dirty="0"/>
              <a:t>Friendly inputs </a:t>
            </a:r>
          </a:p>
          <a:p>
            <a:pPr lvl="1"/>
            <a:r>
              <a:rPr lang="en-US" sz="2400" dirty="0"/>
              <a:t>Symbol support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Evil</a:t>
            </a:r>
            <a:r>
              <a:rPr lang="en-US" sz="2800" b="1" u="sng" baseline="0" dirty="0">
                <a:solidFill>
                  <a:srgbClr val="FF0000"/>
                </a:solidFill>
              </a:rPr>
              <a:t> </a:t>
            </a:r>
            <a:r>
              <a:rPr lang="en-US" sz="2800" baseline="0" dirty="0"/>
              <a:t>inputs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stuff…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MSAGL </a:t>
            </a:r>
            <a:r>
              <a:rPr lang="en-US" dirty="0" err="1"/>
              <a:t>graphmaps</a:t>
            </a:r>
            <a:r>
              <a:rPr lang="en-US" dirty="0"/>
              <a:t> – fun/interactive mesh graph, sort of looks like an expandable </a:t>
            </a:r>
            <a:r>
              <a:rPr lang="en-US" dirty="0" err="1"/>
              <a:t>spiderweb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SVG builder (without the .</a:t>
            </a:r>
            <a:r>
              <a:rPr lang="en-US" dirty="0" err="1"/>
              <a:t>pl</a:t>
            </a:r>
            <a:r>
              <a:rPr lang="en-US" dirty="0"/>
              <a:t> scripts from Brendan)</a:t>
            </a:r>
          </a:p>
          <a:p>
            <a:endParaRPr lang="en-US" dirty="0"/>
          </a:p>
          <a:p>
            <a:r>
              <a:rPr lang="en-US" dirty="0"/>
              <a:t>Tighter Symbols (graphs and images not as  fun without English eh?)</a:t>
            </a:r>
          </a:p>
          <a:p>
            <a:endParaRPr lang="en-US" dirty="0"/>
          </a:p>
          <a:p>
            <a:r>
              <a:rPr lang="en-US" dirty="0"/>
              <a:t>Stack hooking to enable/disable</a:t>
            </a:r>
          </a:p>
          <a:p>
            <a:endParaRPr lang="en-US" dirty="0"/>
          </a:p>
          <a:p>
            <a:r>
              <a:rPr lang="en-US" dirty="0"/>
              <a:t>PE Analysis to improve exception handling (.</a:t>
            </a:r>
            <a:r>
              <a:rPr lang="en-US" dirty="0" err="1"/>
              <a:t>pdata</a:t>
            </a:r>
            <a:r>
              <a:rPr lang="en-US" dirty="0"/>
              <a:t>/.</a:t>
            </a:r>
            <a:r>
              <a:rPr lang="en-US" dirty="0" err="1"/>
              <a:t>rdata</a:t>
            </a:r>
            <a:r>
              <a:rPr lang="en-US" dirty="0"/>
              <a:t> can help tune/optimize)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30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stuff:</a:t>
            </a:r>
            <a:r>
              <a:rPr lang="en-US" baseline="0" dirty="0"/>
              <a:t> </a:t>
            </a:r>
            <a:r>
              <a:rPr lang="en-US" baseline="0" dirty="0" err="1"/>
              <a:t>Blockfighters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Flagfighter</a:t>
            </a:r>
            <a:endParaRPr lang="en-US" dirty="0"/>
          </a:p>
          <a:p>
            <a:pPr lvl="1"/>
            <a:r>
              <a:rPr lang="en-US" dirty="0" err="1"/>
              <a:t>Rflags</a:t>
            </a:r>
            <a:r>
              <a:rPr lang="en-US" baseline="0" dirty="0"/>
              <a:t> checks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PageFighter</a:t>
            </a:r>
            <a:endParaRPr lang="en-US" dirty="0"/>
          </a:p>
          <a:p>
            <a:pPr lvl="1"/>
            <a:r>
              <a:rPr lang="en-US" dirty="0"/>
              <a:t>Page protection monitor</a:t>
            </a:r>
          </a:p>
          <a:p>
            <a:pPr lvl="1"/>
            <a:r>
              <a:rPr lang="en-US" dirty="0"/>
              <a:t>E.g. protect the </a:t>
            </a:r>
            <a:r>
              <a:rPr lang="en-US" dirty="0" err="1"/>
              <a:t>entrypoint</a:t>
            </a:r>
            <a:r>
              <a:rPr lang="en-US" dirty="0"/>
              <a:t> </a:t>
            </a:r>
            <a:r>
              <a:rPr lang="en-US" dirty="0" err="1"/>
              <a:t>CreateRemoteThread</a:t>
            </a:r>
            <a:r>
              <a:rPr lang="en-US" dirty="0"/>
              <a:t> call’s before it calls the specified &amp;</a:t>
            </a:r>
            <a:r>
              <a:rPr lang="en-US" dirty="0" err="1"/>
              <a:t>func</a:t>
            </a:r>
            <a:r>
              <a:rPr lang="en-US" dirty="0"/>
              <a:t> argument to detect remote threads before the DLL thread notification run’s</a:t>
            </a:r>
          </a:p>
          <a:p>
            <a:pPr lvl="2"/>
            <a:r>
              <a:rPr lang="en-US" dirty="0"/>
              <a:t>Use tricks like this to ensure your not being tricked yourself</a:t>
            </a:r>
          </a:p>
          <a:p>
            <a:pPr lvl="1"/>
            <a:r>
              <a:rPr lang="en-US" dirty="0"/>
              <a:t>Page fighter should be slicing the input based on what you want to trace (i.e. manage trace A B or C .DLL and leverage page protection as </a:t>
            </a:r>
          </a:p>
          <a:p>
            <a:pPr lvl="0"/>
            <a:r>
              <a:rPr lang="en-US" dirty="0"/>
              <a:t>Emu</a:t>
            </a:r>
            <a:r>
              <a:rPr lang="en-US" baseline="0" dirty="0"/>
              <a:t> Fighter</a:t>
            </a:r>
          </a:p>
          <a:p>
            <a:pPr lvl="1"/>
            <a:r>
              <a:rPr lang="en-US" dirty="0"/>
              <a:t>Emulate an operation that would otherwise detect us</a:t>
            </a:r>
          </a:p>
          <a:p>
            <a:pPr lvl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5778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implementations differ!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aseline="0" dirty="0"/>
          </a:p>
          <a:p>
            <a:r>
              <a:rPr lang="en-US" dirty="0"/>
              <a:t>Your fighters will be various</a:t>
            </a:r>
          </a:p>
          <a:p>
            <a:pPr lvl="1"/>
            <a:r>
              <a:rPr lang="en-US" dirty="0"/>
              <a:t>i.e. if your not using any system/runtime API you don’t need to worry about locking as much (obviously)</a:t>
            </a:r>
          </a:p>
        </p:txBody>
      </p:sp>
    </p:spTree>
    <p:extLst>
      <p:ext uri="{BB962C8B-B14F-4D97-AF65-F5344CB8AC3E}">
        <p14:creationId xmlns:p14="http://schemas.microsoft.com/office/powerpoint/2010/main" val="3246797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-- </a:t>
            </a:r>
            <a:r>
              <a:rPr lang="en-US" dirty="0" err="1"/>
              <a:t>DEMOz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Feedback,</a:t>
            </a:r>
            <a:r>
              <a:rPr lang="en-US" baseline="0" dirty="0"/>
              <a:t> bugs &amp; Feature requests please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>
                <a:hlinkClick r:id="rId2"/>
              </a:rPr>
              <a:t>https://github.com/K2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8464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4267200"/>
            <a:ext cx="487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br>
              <a:rPr lang="en-US" baseline="0" dirty="0"/>
            </a:br>
            <a:endParaRPr lang="en-US" baseline="0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" descr="IOA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59" y="1524000"/>
            <a:ext cx="474784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OA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474784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Current &amp; OTHER / TOOLs</a:t>
            </a:r>
            <a:r>
              <a:rPr lang="en-US" baseline="0" dirty="0"/>
              <a:t> /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https://Github.com/K2</a:t>
            </a:r>
            <a:endParaRPr lang="en-US" dirty="0"/>
          </a:p>
          <a:p>
            <a:pPr lvl="1"/>
            <a:r>
              <a:rPr lang="en-US" dirty="0"/>
              <a:t>Github.com/ShaneK2/inVtero.net</a:t>
            </a:r>
          </a:p>
          <a:p>
            <a:pPr lvl="2"/>
            <a:r>
              <a:rPr lang="en-US" dirty="0"/>
              <a:t>Evolution from CSW14 (process detection)</a:t>
            </a:r>
          </a:p>
          <a:p>
            <a:pPr lvl="2"/>
            <a:r>
              <a:rPr lang="en-US" dirty="0"/>
              <a:t>Cross platform (Windows, *BSD, Linux) memory analysis</a:t>
            </a:r>
          </a:p>
          <a:p>
            <a:pPr lvl="2"/>
            <a:r>
              <a:rPr lang="en-US" dirty="0"/>
              <a:t>Cross </a:t>
            </a:r>
            <a:r>
              <a:rPr lang="en-US" dirty="0" err="1"/>
              <a:t>microarchitechture</a:t>
            </a:r>
            <a:r>
              <a:rPr lang="en-US" dirty="0"/>
              <a:t> (sandy bridge, sky lake, …) 0</a:t>
            </a:r>
          </a:p>
          <a:p>
            <a:pPr lvl="2"/>
            <a:r>
              <a:rPr lang="en-US" dirty="0"/>
              <a:t>Cross hypervisor (based on auto-magic VMCS / EPTP extraction)</a:t>
            </a:r>
          </a:p>
          <a:p>
            <a:pPr lvl="3"/>
            <a:r>
              <a:rPr lang="en-US" dirty="0"/>
              <a:t>Includes nested support (D33P introspection)</a:t>
            </a:r>
          </a:p>
          <a:p>
            <a:pPr lvl="3"/>
            <a:endParaRPr lang="en-US" dirty="0"/>
          </a:p>
          <a:p>
            <a:pPr lvl="1"/>
            <a:r>
              <a:rPr lang="en-US" sz="2400" dirty="0" err="1"/>
              <a:t>EhTrace</a:t>
            </a:r>
            <a:r>
              <a:rPr lang="en-US" sz="2400" dirty="0"/>
              <a:t> (pronounced “A Trace”)</a:t>
            </a:r>
          </a:p>
          <a:p>
            <a:pPr lvl="2"/>
            <a:r>
              <a:rPr lang="en-US" sz="2000" dirty="0"/>
              <a:t>What were going to cover this time 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DEFCON24!!!   &lt;&lt;&lt;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==============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lvl="2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Let me know if I missed any code in the check-in!!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60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PRE-ALPHA!!!#(%@ check in is cowboy coding / lazy /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uhhh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54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Trace or Modify execution </a:t>
            </a:r>
          </a:p>
          <a:p>
            <a:pPr lvl="1"/>
            <a:r>
              <a:rPr lang="en-US" baseline="0" dirty="0"/>
              <a:t>Bare metal</a:t>
            </a:r>
          </a:p>
          <a:p>
            <a:pPr lvl="2"/>
            <a:r>
              <a:rPr lang="en-US" baseline="0" dirty="0"/>
              <a:t>Can run under a hypervisor</a:t>
            </a:r>
            <a:endParaRPr lang="en-US" dirty="0"/>
          </a:p>
          <a:p>
            <a:pPr lvl="0"/>
            <a:r>
              <a:rPr lang="en-US" dirty="0"/>
              <a:t>Binary steering</a:t>
            </a:r>
          </a:p>
          <a:p>
            <a:pPr lvl="1"/>
            <a:r>
              <a:rPr lang="en-US" dirty="0"/>
              <a:t>This</a:t>
            </a:r>
            <a:r>
              <a:rPr lang="en-US" baseline="0" dirty="0"/>
              <a:t> method (</a:t>
            </a:r>
            <a:r>
              <a:rPr lang="en-US" baseline="0" dirty="0" err="1"/>
              <a:t>EhTrace</a:t>
            </a:r>
            <a:r>
              <a:rPr lang="en-US" baseline="0" dirty="0"/>
              <a:t>) </a:t>
            </a:r>
            <a:r>
              <a:rPr lang="en-US" b="1" u="sng" baseline="0" dirty="0">
                <a:solidFill>
                  <a:schemeClr val="accent1"/>
                </a:solidFill>
              </a:rPr>
              <a:t>d</a:t>
            </a:r>
            <a:r>
              <a:rPr lang="en-US" b="1" u="sng" dirty="0">
                <a:solidFill>
                  <a:schemeClr val="accent1"/>
                </a:solidFill>
              </a:rPr>
              <a:t>oes not require</a:t>
            </a:r>
            <a:r>
              <a:rPr lang="en-US" b="1" u="sng" baseline="0" dirty="0">
                <a:solidFill>
                  <a:schemeClr val="accent1"/>
                </a:solidFill>
              </a:rPr>
              <a:t> multiple executions</a:t>
            </a:r>
          </a:p>
          <a:p>
            <a:pPr lvl="2"/>
            <a:r>
              <a:rPr lang="en-US" baseline="0" dirty="0"/>
              <a:t>Using profiling hardware supported logging is faster at run time yet slower in some cases due to requiring us to re-run our target </a:t>
            </a:r>
          </a:p>
          <a:p>
            <a:pPr marL="685800" lvl="2" indent="0">
              <a:buNone/>
            </a:pPr>
            <a:endParaRPr lang="en-US" baseline="0" dirty="0"/>
          </a:p>
          <a:p>
            <a:pPr lvl="1"/>
            <a:r>
              <a:rPr lang="en-US" baseline="0" dirty="0" err="1"/>
              <a:t>EhTrace</a:t>
            </a:r>
            <a:r>
              <a:rPr lang="en-US" baseline="0" dirty="0"/>
              <a:t> in a DBI – for fuzzing?</a:t>
            </a:r>
          </a:p>
          <a:p>
            <a:pPr lvl="2"/>
            <a:r>
              <a:rPr lang="en-US" baseline="0" dirty="0"/>
              <a:t>Maybe in the cloud or malicious binaries</a:t>
            </a:r>
          </a:p>
          <a:p>
            <a:pPr lvl="2"/>
            <a:r>
              <a:rPr lang="en-US" dirty="0"/>
              <a:t>B</a:t>
            </a:r>
            <a:r>
              <a:rPr lang="en-US" baseline="0" dirty="0"/>
              <a:t>enign binaries check out Richard Johnson’s work “Go Speed Tracer”</a:t>
            </a:r>
          </a:p>
          <a:p>
            <a:pPr lvl="2"/>
            <a:r>
              <a:rPr lang="en-US" dirty="0"/>
              <a:t>Let’s see what AFL does in any event (</a:t>
            </a:r>
            <a:r>
              <a:rPr lang="en-US" dirty="0" err="1"/>
              <a:t>hohooooo</a:t>
            </a:r>
            <a:r>
              <a:rPr lang="en-US" dirty="0"/>
              <a:t>)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3104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 sandbox that is flexible and easy to play with</a:t>
            </a:r>
          </a:p>
          <a:p>
            <a:pPr lvl="0"/>
            <a:r>
              <a:rPr lang="en-US" dirty="0"/>
              <a:t>Lots of </a:t>
            </a:r>
            <a:r>
              <a:rPr lang="en-US" dirty="0" err="1"/>
              <a:t>blockfighters</a:t>
            </a:r>
            <a:endParaRPr lang="en-US" dirty="0"/>
          </a:p>
          <a:p>
            <a:pPr lvl="1"/>
            <a:r>
              <a:rPr lang="en-US" dirty="0"/>
              <a:t>Swiss</a:t>
            </a:r>
            <a:r>
              <a:rPr lang="en-US" baseline="0" dirty="0"/>
              <a:t> Army stuff</a:t>
            </a:r>
          </a:p>
          <a:p>
            <a:pPr lvl="1"/>
            <a:r>
              <a:rPr lang="en-US" baseline="0" dirty="0"/>
              <a:t>Defend against mal-code</a:t>
            </a:r>
          </a:p>
          <a:p>
            <a:pPr lvl="1"/>
            <a:r>
              <a:rPr lang="en-US" baseline="0" dirty="0"/>
              <a:t>Attack to understand anything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Uber perf</a:t>
            </a:r>
          </a:p>
          <a:p>
            <a:pPr lvl="1"/>
            <a:r>
              <a:rPr lang="en-US" dirty="0"/>
              <a:t>Slicing is your friend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Kernel</a:t>
            </a:r>
            <a:r>
              <a:rPr lang="en-US" baseline="0" dirty="0"/>
              <a:t>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Windows 10 x64</a:t>
            </a:r>
          </a:p>
          <a:p>
            <a:r>
              <a:rPr lang="en-US" dirty="0"/>
              <a:t>Cloud / older versions YMMV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hlinkClick r:id="rId2"/>
              </a:rPr>
              <a:t>Thanks </a:t>
            </a:r>
            <a:r>
              <a:rPr lang="en-US" sz="2000" kern="1200" dirty="0" err="1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hlinkClick r:id="rId2"/>
              </a:rPr>
              <a:t>Feryno</a:t>
            </a:r>
            <a:endParaRPr lang="en-US" sz="2000" kern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+mn-ea"/>
              <a:cs typeface="+mn-cs"/>
              <a:hlinkClick r:id="rId2"/>
            </a:endParaRPr>
          </a:p>
          <a:p>
            <a:pPr lvl="1"/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http://x86asm.net/articles/backdoor-support-for-control-transfer-breakpoint-features/</a:t>
            </a:r>
            <a:endParaRPr lang="en-US" sz="1800" kern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https://github.com/K2/EhTrace/wiki</a:t>
            </a:r>
            <a:endParaRPr lang="en-US" sz="1800" b="0" i="0" kern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800" b="0" i="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Thanks </a:t>
            </a:r>
            <a:r>
              <a:rPr lang="en-US" sz="1800" b="0" i="0" kern="1200" dirty="0" err="1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InGap</a:t>
            </a:r>
            <a:r>
              <a:rPr lang="en-US" sz="1800" b="0" i="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Jeong</a:t>
            </a:r>
            <a:r>
              <a:rPr lang="en-US" sz="1800" b="0" i="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800" b="0" i="0" kern="1200" dirty="0" err="1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laughfool</a:t>
            </a:r>
            <a:r>
              <a:rPr lang="en-US" sz="1800" b="0" i="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600" b="0" i="0" u="sng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http://fdbg.x86asm.net/add_debugctl_support_ws2008R2_w7.UEFI.BIOS.ver048.zip</a:t>
            </a:r>
            <a:endParaRPr lang="en-US" sz="1600" b="0" i="0" u="sng" kern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600" b="0" i="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For detail information's check below link. </a:t>
            </a:r>
            <a:r>
              <a:rPr lang="en-US" sz="1600" b="0" i="0" u="none" strike="noStrike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http://fdbg.x86asm.net/debugctl.article.txt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Danny Quist, </a:t>
            </a:r>
            <a:r>
              <a:rPr lang="en-US" dirty="0" err="1"/>
              <a:t>Valsmith</a:t>
            </a:r>
            <a:r>
              <a:rPr lang="en-US" dirty="0"/>
              <a:t> – DEFCON15</a:t>
            </a:r>
          </a:p>
          <a:p>
            <a:pPr lvl="1"/>
            <a:r>
              <a:rPr lang="en-US" dirty="0">
                <a:hlinkClick r:id="rId2"/>
              </a:rPr>
              <a:t>http://www.defcon.org/images/defcon-15/dc15-presentations/dc-15-quist_and_valsmith.pdf</a:t>
            </a:r>
            <a:endParaRPr lang="en-US" dirty="0"/>
          </a:p>
          <a:p>
            <a:pPr lvl="1"/>
            <a:r>
              <a:rPr lang="en-US" dirty="0"/>
              <a:t>Covert debugging / </a:t>
            </a:r>
            <a:r>
              <a:rPr lang="en-US" dirty="0" err="1"/>
              <a:t>vm</a:t>
            </a:r>
            <a:r>
              <a:rPr lang="en-US" dirty="0"/>
              <a:t> / debugger detection &amp; countermeasures</a:t>
            </a:r>
          </a:p>
          <a:p>
            <a:pPr lvl="1"/>
            <a:r>
              <a:rPr lang="en-US" dirty="0"/>
              <a:t>Page fault assisted “Saffron” </a:t>
            </a:r>
          </a:p>
          <a:p>
            <a:pPr lvl="1"/>
            <a:endParaRPr lang="en-US" dirty="0"/>
          </a:p>
          <a:p>
            <a:r>
              <a:rPr lang="en-US" dirty="0"/>
              <a:t>Super modern stuff =&gt; </a:t>
            </a:r>
            <a:r>
              <a:rPr lang="en-US" dirty="0">
                <a:hlinkClick r:id="rId3"/>
              </a:rPr>
              <a:t>http://triton.quarkslab.com/</a:t>
            </a:r>
            <a:r>
              <a:rPr lang="en-US" dirty="0"/>
              <a:t>  (seems like ideal design! </a:t>
            </a:r>
            <a:r>
              <a:rPr lang="en-US" dirty="0">
                <a:sym typeface="Wingdings" panose="05000000000000000000" pitchFamily="2" charset="2"/>
              </a:rPr>
              <a:t>?.. hosted on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, (also since lots of </a:t>
            </a:r>
            <a:r>
              <a:rPr lang="en-US" dirty="0" err="1">
                <a:sym typeface="Wingdings" panose="05000000000000000000" pitchFamily="2" charset="2"/>
              </a:rPr>
              <a:t>darpa</a:t>
            </a:r>
            <a:r>
              <a:rPr lang="en-US" dirty="0">
                <a:sym typeface="Wingdings" panose="05000000000000000000" pitchFamily="2" charset="2"/>
              </a:rPr>
              <a:t> challengers do binary trace… Trail Of Bits GRR  &amp; tools)</a:t>
            </a:r>
            <a:endParaRPr lang="en-US" dirty="0"/>
          </a:p>
          <a:p>
            <a:pPr lvl="1"/>
            <a:r>
              <a:rPr lang="en-US" dirty="0"/>
              <a:t>Speed taint,</a:t>
            </a:r>
          </a:p>
          <a:p>
            <a:pPr lvl="1"/>
            <a:r>
              <a:rPr lang="en-US" dirty="0"/>
              <a:t> dynamic symbolic execution, </a:t>
            </a:r>
          </a:p>
          <a:p>
            <a:pPr lvl="1"/>
            <a:r>
              <a:rPr lang="en-US" dirty="0"/>
              <a:t>replay trace’s with snapshot, </a:t>
            </a:r>
          </a:p>
          <a:p>
            <a:pPr lvl="1"/>
            <a:r>
              <a:rPr lang="en-US" dirty="0"/>
              <a:t>SMT/constraint solvers, AST logic,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tracer independent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&amp;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</a:rPr>
              <a:t>pythong</a:t>
            </a: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lvl="1"/>
            <a:endParaRPr lang="en-US" dirty="0"/>
          </a:p>
        </p:txBody>
      </p:sp>
      <p:pic>
        <p:nvPicPr>
          <p:cNvPr id="1026" name="Picture 2" descr="Triton's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66770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7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Trace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hooking -- disassembly required</a:t>
            </a:r>
          </a:p>
          <a:p>
            <a:pPr lvl="1"/>
            <a:r>
              <a:rPr lang="en-US" dirty="0"/>
              <a:t>Insertion of a “detour” we need to know how</a:t>
            </a:r>
            <a:r>
              <a:rPr lang="en-US" baseline="0" dirty="0"/>
              <a:t> to insert a trampoline</a:t>
            </a:r>
          </a:p>
          <a:p>
            <a:pPr lvl="2"/>
            <a:r>
              <a:rPr lang="en-US" dirty="0"/>
              <a:t>Stack</a:t>
            </a:r>
            <a:r>
              <a:rPr lang="en-US" baseline="0" dirty="0"/>
              <a:t> stuff “arguments(A,B);”</a:t>
            </a:r>
          </a:p>
          <a:p>
            <a:pPr lvl="2"/>
            <a:r>
              <a:rPr lang="en-US" baseline="0" dirty="0"/>
              <a:t>Replicate instructions</a:t>
            </a:r>
          </a:p>
          <a:p>
            <a:pPr lvl="0"/>
            <a:r>
              <a:rPr lang="en-US" dirty="0"/>
              <a:t>Slow</a:t>
            </a:r>
          </a:p>
          <a:p>
            <a:pPr lvl="1"/>
            <a:r>
              <a:rPr lang="en-US" dirty="0"/>
              <a:t>Deb</a:t>
            </a:r>
            <a:r>
              <a:rPr lang="en-US" baseline="0" dirty="0"/>
              <a:t>uggers – </a:t>
            </a:r>
            <a:r>
              <a:rPr lang="en-US" baseline="0" dirty="0" err="1"/>
              <a:t>EhTrace</a:t>
            </a:r>
            <a:r>
              <a:rPr lang="en-US" baseline="0" dirty="0"/>
              <a:t> is sort of an in proc debugger</a:t>
            </a:r>
          </a:p>
          <a:p>
            <a:pPr lvl="1"/>
            <a:r>
              <a:rPr lang="en-US" dirty="0"/>
              <a:t>Less context switching and avoids having to use based pointers everywhere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baseline="0" dirty="0"/>
          </a:p>
          <a:p>
            <a:pPr lvl="1"/>
            <a:endParaRPr lang="en-US" dirty="0"/>
          </a:p>
          <a:p>
            <a:r>
              <a:rPr lang="en-US" baseline="0" dirty="0"/>
              <a:t>Disassembly</a:t>
            </a:r>
            <a:r>
              <a:rPr lang="en-US" dirty="0"/>
              <a:t> needed for some circumstances, not explicit requirement</a:t>
            </a:r>
          </a:p>
          <a:p>
            <a:pPr lvl="1"/>
            <a:r>
              <a:rPr lang="en-US" baseline="0" dirty="0"/>
              <a:t>Thanks to capstone this</a:t>
            </a:r>
            <a:r>
              <a:rPr lang="en-US" dirty="0"/>
              <a:t> is not a hard problem</a:t>
            </a:r>
          </a:p>
          <a:p>
            <a:pPr lvl="2"/>
            <a:r>
              <a:rPr lang="en-US" baseline="0" dirty="0"/>
              <a:t>Perf</a:t>
            </a:r>
            <a:r>
              <a:rPr lang="en-US" dirty="0"/>
              <a:t> is an ongoing thing</a:t>
            </a:r>
            <a:endParaRPr lang="en-US" baseline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283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1761</Words>
  <Application>Microsoft Office PowerPoint</Application>
  <PresentationFormat>Widescreen</PresentationFormat>
  <Paragraphs>285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Candara</vt:lpstr>
      <vt:lpstr>Consolas</vt:lpstr>
      <vt:lpstr>Wingdings</vt:lpstr>
      <vt:lpstr>Tech Computer 16x9</vt:lpstr>
      <vt:lpstr>BlockFighting with a HOOKER</vt:lpstr>
      <vt:lpstr>What are we doing here?</vt:lpstr>
      <vt:lpstr>Intro/Outline</vt:lpstr>
      <vt:lpstr>Intro: Current &amp; OTHER / TOOLs / CODE </vt:lpstr>
      <vt:lpstr>Goals</vt:lpstr>
      <vt:lpstr>Dreams</vt:lpstr>
      <vt:lpstr>Dependencies</vt:lpstr>
      <vt:lpstr>More References</vt:lpstr>
      <vt:lpstr>Traditional Trace Techniques</vt:lpstr>
      <vt:lpstr>Hooking execution</vt:lpstr>
      <vt:lpstr>What’s the problem again?</vt:lpstr>
      <vt:lpstr>Perf</vt:lpstr>
      <vt:lpstr>EhTrace</vt:lpstr>
      <vt:lpstr>Ret2 code</vt:lpstr>
      <vt:lpstr>Stack Hooking</vt:lpstr>
      <vt:lpstr>EhTrace – how it works</vt:lpstr>
      <vt:lpstr>EhTrace – RoP Hooks</vt:lpstr>
      <vt:lpstr>What else is it good for?</vt:lpstr>
      <vt:lpstr>Maintaining control</vt:lpstr>
      <vt:lpstr>Blockfighting with a hooker</vt:lpstr>
      <vt:lpstr>BlockFighting</vt:lpstr>
      <vt:lpstr>BlockFighting</vt:lpstr>
      <vt:lpstr>BlockFighting</vt:lpstr>
      <vt:lpstr>Ransom Warrior</vt:lpstr>
      <vt:lpstr>Coverage</vt:lpstr>
      <vt:lpstr>Execution history – Blocks</vt:lpstr>
      <vt:lpstr>Execution history – With ASM</vt:lpstr>
      <vt:lpstr>CPU FLAME GRAPH</vt:lpstr>
      <vt:lpstr>CPU FLAME GRAPH </vt:lpstr>
      <vt:lpstr>Upcoming stuff…</vt:lpstr>
      <vt:lpstr>Upcoming stuff: Blockfighters</vt:lpstr>
      <vt:lpstr>Private implementations differ!</vt:lpstr>
      <vt:lpstr>Questions -- DEMOz?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Hooks</dc:title>
  <dc:creator/>
  <cp:keywords/>
  <cp:lastModifiedBy/>
  <cp:revision>2</cp:revision>
  <dcterms:created xsi:type="dcterms:W3CDTF">2016-03-01T13:40:57Z</dcterms:created>
  <dcterms:modified xsi:type="dcterms:W3CDTF">2016-09-06T19:58:48Z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