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4" r:id="rId6"/>
    <p:sldId id="312" r:id="rId7"/>
    <p:sldId id="315" r:id="rId8"/>
    <p:sldId id="316" r:id="rId9"/>
    <p:sldId id="317" r:id="rId10"/>
    <p:sldId id="318" r:id="rId11"/>
    <p:sldId id="319" r:id="rId12"/>
    <p:sldId id="320" r:id="rId13"/>
    <p:sldId id="321" r:id="rId14"/>
    <p:sldId id="322" r:id="rId15"/>
    <p:sldId id="323" r:id="rId16"/>
    <p:sldId id="324" r:id="rId17"/>
    <p:sldId id="32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19" autoAdjust="0"/>
  </p:normalViewPr>
  <p:slideViewPr>
    <p:cSldViewPr snapToGrid="0">
      <p:cViewPr varScale="1">
        <p:scale>
          <a:sx n="88" d="100"/>
          <a:sy n="88" d="100"/>
        </p:scale>
        <p:origin x="8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0E4C0-2D4D-4156-88D3-4ECB96061AD1}"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6B60934F-2DEC-4958-AA0B-7800AC8ABBA5}">
      <dgm:prSet/>
      <dgm:spPr/>
      <dgm:t>
        <a:bodyPr/>
        <a:lstStyle/>
        <a:p>
          <a:r>
            <a:rPr lang="en-MY" dirty="0"/>
            <a:t>Articulated robots</a:t>
          </a:r>
          <a:endParaRPr lang="en-US" dirty="0"/>
        </a:p>
      </dgm:t>
    </dgm:pt>
    <dgm:pt modelId="{B12016D7-2244-479A-8FCD-BAA7AFA75C9B}" type="parTrans" cxnId="{EF0A3CC5-F870-4845-B4FA-3F8A51DB5239}">
      <dgm:prSet/>
      <dgm:spPr/>
      <dgm:t>
        <a:bodyPr/>
        <a:lstStyle/>
        <a:p>
          <a:endParaRPr lang="en-US"/>
        </a:p>
      </dgm:t>
    </dgm:pt>
    <dgm:pt modelId="{172FA3B8-A492-4220-8E27-08778FB1BEF9}" type="sibTrans" cxnId="{EF0A3CC5-F870-4845-B4FA-3F8A51DB5239}">
      <dgm:prSet/>
      <dgm:spPr/>
      <dgm:t>
        <a:bodyPr/>
        <a:lstStyle/>
        <a:p>
          <a:endParaRPr lang="en-US"/>
        </a:p>
      </dgm:t>
    </dgm:pt>
    <dgm:pt modelId="{079B0C5A-A083-4E60-897B-2C688ABFD868}">
      <dgm:prSet/>
      <dgm:spPr/>
      <dgm:t>
        <a:bodyPr/>
        <a:lstStyle/>
        <a:p>
          <a:r>
            <a:rPr lang="en-MY" dirty="0"/>
            <a:t>Cartesian coordinate robots</a:t>
          </a:r>
          <a:endParaRPr lang="en-US" dirty="0"/>
        </a:p>
      </dgm:t>
    </dgm:pt>
    <dgm:pt modelId="{40610C17-BED2-4D06-9DCC-48B4342AC1F1}" type="parTrans" cxnId="{F6F6B412-0EB8-4952-8EC9-1F1054B3B058}">
      <dgm:prSet/>
      <dgm:spPr/>
      <dgm:t>
        <a:bodyPr/>
        <a:lstStyle/>
        <a:p>
          <a:endParaRPr lang="en-US"/>
        </a:p>
      </dgm:t>
    </dgm:pt>
    <dgm:pt modelId="{6EA48C8B-30E0-4212-A03D-B1065A145B9E}" type="sibTrans" cxnId="{F6F6B412-0EB8-4952-8EC9-1F1054B3B058}">
      <dgm:prSet/>
      <dgm:spPr/>
      <dgm:t>
        <a:bodyPr/>
        <a:lstStyle/>
        <a:p>
          <a:endParaRPr lang="en-US"/>
        </a:p>
      </dgm:t>
    </dgm:pt>
    <dgm:pt modelId="{87543CB6-A2B8-45E8-899E-42473D3A6354}">
      <dgm:prSet/>
      <dgm:spPr/>
      <dgm:t>
        <a:bodyPr/>
        <a:lstStyle/>
        <a:p>
          <a:r>
            <a:rPr lang="en-MY" dirty="0"/>
            <a:t>Cylindrical coordinate robots</a:t>
          </a:r>
          <a:endParaRPr lang="en-US" dirty="0"/>
        </a:p>
      </dgm:t>
    </dgm:pt>
    <dgm:pt modelId="{E7BAEDF2-95F7-411E-9F33-33CAAE47C8E5}" type="parTrans" cxnId="{C9221CB6-0EE8-4333-A49E-9F49AA8777F7}">
      <dgm:prSet/>
      <dgm:spPr/>
      <dgm:t>
        <a:bodyPr/>
        <a:lstStyle/>
        <a:p>
          <a:endParaRPr lang="en-US"/>
        </a:p>
      </dgm:t>
    </dgm:pt>
    <dgm:pt modelId="{26BF4891-C19B-4FA5-8730-E74EA4FA2685}" type="sibTrans" cxnId="{C9221CB6-0EE8-4333-A49E-9F49AA8777F7}">
      <dgm:prSet/>
      <dgm:spPr/>
      <dgm:t>
        <a:bodyPr/>
        <a:lstStyle/>
        <a:p>
          <a:endParaRPr lang="en-US"/>
        </a:p>
      </dgm:t>
    </dgm:pt>
    <dgm:pt modelId="{E9F4575E-C22D-4A97-9BDF-04B925FEA051}">
      <dgm:prSet/>
      <dgm:spPr/>
      <dgm:t>
        <a:bodyPr/>
        <a:lstStyle/>
        <a:p>
          <a:r>
            <a:rPr lang="en-MY" dirty="0"/>
            <a:t>Spherical coordinate robots</a:t>
          </a:r>
          <a:endParaRPr lang="en-US" dirty="0"/>
        </a:p>
      </dgm:t>
    </dgm:pt>
    <dgm:pt modelId="{526373CF-E402-47FD-BE2D-4B1ECAA83BD5}" type="parTrans" cxnId="{89CFB55B-DC21-4518-9645-93C40B88EEE3}">
      <dgm:prSet/>
      <dgm:spPr/>
      <dgm:t>
        <a:bodyPr/>
        <a:lstStyle/>
        <a:p>
          <a:endParaRPr lang="en-US"/>
        </a:p>
      </dgm:t>
    </dgm:pt>
    <dgm:pt modelId="{3EC7606B-23BD-402F-BF81-02E63DF91E2A}" type="sibTrans" cxnId="{89CFB55B-DC21-4518-9645-93C40B88EEE3}">
      <dgm:prSet/>
      <dgm:spPr/>
      <dgm:t>
        <a:bodyPr/>
        <a:lstStyle/>
        <a:p>
          <a:endParaRPr lang="en-US"/>
        </a:p>
      </dgm:t>
    </dgm:pt>
    <dgm:pt modelId="{D8D24928-2B16-4C0A-A420-197F10E31B7D}">
      <dgm:prSet/>
      <dgm:spPr/>
      <dgm:t>
        <a:bodyPr/>
        <a:lstStyle/>
        <a:p>
          <a:r>
            <a:rPr lang="en-MY" dirty="0"/>
            <a:t>SCARA robots</a:t>
          </a:r>
          <a:endParaRPr lang="en-US" dirty="0"/>
        </a:p>
      </dgm:t>
    </dgm:pt>
    <dgm:pt modelId="{579FEF25-17FB-44C6-AB61-49F708BA920D}" type="parTrans" cxnId="{20E7A42A-B724-44FD-8909-5541FA69F958}">
      <dgm:prSet/>
      <dgm:spPr/>
      <dgm:t>
        <a:bodyPr/>
        <a:lstStyle/>
        <a:p>
          <a:endParaRPr lang="en-US"/>
        </a:p>
      </dgm:t>
    </dgm:pt>
    <dgm:pt modelId="{8EAB06B1-BD15-431A-8911-AE51D09046AA}" type="sibTrans" cxnId="{20E7A42A-B724-44FD-8909-5541FA69F958}">
      <dgm:prSet/>
      <dgm:spPr/>
      <dgm:t>
        <a:bodyPr/>
        <a:lstStyle/>
        <a:p>
          <a:endParaRPr lang="en-US"/>
        </a:p>
      </dgm:t>
    </dgm:pt>
    <dgm:pt modelId="{64D8041A-5B4E-4FD3-A686-66992DE7996E}">
      <dgm:prSet/>
      <dgm:spPr/>
      <dgm:t>
        <a:bodyPr/>
        <a:lstStyle/>
        <a:p>
          <a:r>
            <a:rPr lang="en-MY" dirty="0"/>
            <a:t>Delta robots</a:t>
          </a:r>
          <a:endParaRPr lang="en-US" dirty="0"/>
        </a:p>
      </dgm:t>
    </dgm:pt>
    <dgm:pt modelId="{A1B6F461-9A46-4EBA-A0A3-1F5581009710}" type="parTrans" cxnId="{A68C56EF-592F-4CAD-88FF-6016CA6D52F5}">
      <dgm:prSet/>
      <dgm:spPr/>
      <dgm:t>
        <a:bodyPr/>
        <a:lstStyle/>
        <a:p>
          <a:endParaRPr lang="en-US"/>
        </a:p>
      </dgm:t>
    </dgm:pt>
    <dgm:pt modelId="{52AF74C0-E136-4DB7-8477-B130DBDB7577}" type="sibTrans" cxnId="{A68C56EF-592F-4CAD-88FF-6016CA6D52F5}">
      <dgm:prSet/>
      <dgm:spPr/>
      <dgm:t>
        <a:bodyPr/>
        <a:lstStyle/>
        <a:p>
          <a:endParaRPr lang="en-US"/>
        </a:p>
      </dgm:t>
    </dgm:pt>
    <dgm:pt modelId="{F4365BBA-60DC-412C-A3D5-19FF874702A3}" type="pres">
      <dgm:prSet presAssocID="{9090E4C0-2D4D-4156-88D3-4ECB96061AD1}" presName="diagram" presStyleCnt="0">
        <dgm:presLayoutVars>
          <dgm:dir/>
          <dgm:resizeHandles val="exact"/>
        </dgm:presLayoutVars>
      </dgm:prSet>
      <dgm:spPr/>
    </dgm:pt>
    <dgm:pt modelId="{A524ABBA-81F8-479A-AA67-9B9E1E34FA0D}" type="pres">
      <dgm:prSet presAssocID="{6B60934F-2DEC-4958-AA0B-7800AC8ABBA5}" presName="node" presStyleLbl="node1" presStyleIdx="0" presStyleCnt="6">
        <dgm:presLayoutVars>
          <dgm:bulletEnabled val="1"/>
        </dgm:presLayoutVars>
      </dgm:prSet>
      <dgm:spPr/>
    </dgm:pt>
    <dgm:pt modelId="{5D256543-9A96-4914-AB23-1D630DDF34C6}" type="pres">
      <dgm:prSet presAssocID="{172FA3B8-A492-4220-8E27-08778FB1BEF9}" presName="sibTrans" presStyleCnt="0"/>
      <dgm:spPr/>
    </dgm:pt>
    <dgm:pt modelId="{85924577-83BE-4450-ADE6-0512674F2B23}" type="pres">
      <dgm:prSet presAssocID="{079B0C5A-A083-4E60-897B-2C688ABFD868}" presName="node" presStyleLbl="node1" presStyleIdx="1" presStyleCnt="6">
        <dgm:presLayoutVars>
          <dgm:bulletEnabled val="1"/>
        </dgm:presLayoutVars>
      </dgm:prSet>
      <dgm:spPr/>
    </dgm:pt>
    <dgm:pt modelId="{3A481F0D-3352-4473-BA39-A668AAB385E8}" type="pres">
      <dgm:prSet presAssocID="{6EA48C8B-30E0-4212-A03D-B1065A145B9E}" presName="sibTrans" presStyleCnt="0"/>
      <dgm:spPr/>
    </dgm:pt>
    <dgm:pt modelId="{00B05089-D2F6-40B9-A128-7EFC0A737A01}" type="pres">
      <dgm:prSet presAssocID="{87543CB6-A2B8-45E8-899E-42473D3A6354}" presName="node" presStyleLbl="node1" presStyleIdx="2" presStyleCnt="6">
        <dgm:presLayoutVars>
          <dgm:bulletEnabled val="1"/>
        </dgm:presLayoutVars>
      </dgm:prSet>
      <dgm:spPr/>
    </dgm:pt>
    <dgm:pt modelId="{F221BB1D-6D72-4C9A-92E5-352132398006}" type="pres">
      <dgm:prSet presAssocID="{26BF4891-C19B-4FA5-8730-E74EA4FA2685}" presName="sibTrans" presStyleCnt="0"/>
      <dgm:spPr/>
    </dgm:pt>
    <dgm:pt modelId="{F6274E62-6D9C-4A27-A47E-1D368DDA061B}" type="pres">
      <dgm:prSet presAssocID="{E9F4575E-C22D-4A97-9BDF-04B925FEA051}" presName="node" presStyleLbl="node1" presStyleIdx="3" presStyleCnt="6">
        <dgm:presLayoutVars>
          <dgm:bulletEnabled val="1"/>
        </dgm:presLayoutVars>
      </dgm:prSet>
      <dgm:spPr/>
    </dgm:pt>
    <dgm:pt modelId="{11380390-7A15-4BD1-A4A2-BFD2E9BC7494}" type="pres">
      <dgm:prSet presAssocID="{3EC7606B-23BD-402F-BF81-02E63DF91E2A}" presName="sibTrans" presStyleCnt="0"/>
      <dgm:spPr/>
    </dgm:pt>
    <dgm:pt modelId="{0C346C10-B7CD-4424-9537-2E54F05FF871}" type="pres">
      <dgm:prSet presAssocID="{D8D24928-2B16-4C0A-A420-197F10E31B7D}" presName="node" presStyleLbl="node1" presStyleIdx="4" presStyleCnt="6">
        <dgm:presLayoutVars>
          <dgm:bulletEnabled val="1"/>
        </dgm:presLayoutVars>
      </dgm:prSet>
      <dgm:spPr/>
    </dgm:pt>
    <dgm:pt modelId="{8AFDC9A0-BEB6-4DB6-9F3C-6FB858175A53}" type="pres">
      <dgm:prSet presAssocID="{8EAB06B1-BD15-431A-8911-AE51D09046AA}" presName="sibTrans" presStyleCnt="0"/>
      <dgm:spPr/>
    </dgm:pt>
    <dgm:pt modelId="{9CBDFEBE-7134-4ACC-9225-DD60C6859265}" type="pres">
      <dgm:prSet presAssocID="{64D8041A-5B4E-4FD3-A686-66992DE7996E}" presName="node" presStyleLbl="node1" presStyleIdx="5" presStyleCnt="6">
        <dgm:presLayoutVars>
          <dgm:bulletEnabled val="1"/>
        </dgm:presLayoutVars>
      </dgm:prSet>
      <dgm:spPr/>
    </dgm:pt>
  </dgm:ptLst>
  <dgm:cxnLst>
    <dgm:cxn modelId="{F6F6B412-0EB8-4952-8EC9-1F1054B3B058}" srcId="{9090E4C0-2D4D-4156-88D3-4ECB96061AD1}" destId="{079B0C5A-A083-4E60-897B-2C688ABFD868}" srcOrd="1" destOrd="0" parTransId="{40610C17-BED2-4D06-9DCC-48B4342AC1F1}" sibTransId="{6EA48C8B-30E0-4212-A03D-B1065A145B9E}"/>
    <dgm:cxn modelId="{20E7A42A-B724-44FD-8909-5541FA69F958}" srcId="{9090E4C0-2D4D-4156-88D3-4ECB96061AD1}" destId="{D8D24928-2B16-4C0A-A420-197F10E31B7D}" srcOrd="4" destOrd="0" parTransId="{579FEF25-17FB-44C6-AB61-49F708BA920D}" sibTransId="{8EAB06B1-BD15-431A-8911-AE51D09046AA}"/>
    <dgm:cxn modelId="{89CFB55B-DC21-4518-9645-93C40B88EEE3}" srcId="{9090E4C0-2D4D-4156-88D3-4ECB96061AD1}" destId="{E9F4575E-C22D-4A97-9BDF-04B925FEA051}" srcOrd="3" destOrd="0" parTransId="{526373CF-E402-47FD-BE2D-4B1ECAA83BD5}" sibTransId="{3EC7606B-23BD-402F-BF81-02E63DF91E2A}"/>
    <dgm:cxn modelId="{38C76E4D-2D63-4DA9-A97D-79E0B2553829}" type="presOf" srcId="{D8D24928-2B16-4C0A-A420-197F10E31B7D}" destId="{0C346C10-B7CD-4424-9537-2E54F05FF871}" srcOrd="0" destOrd="0" presId="urn:microsoft.com/office/officeart/2005/8/layout/default"/>
    <dgm:cxn modelId="{3807DF81-45DB-49AC-8B62-9E00EB5B887D}" type="presOf" srcId="{079B0C5A-A083-4E60-897B-2C688ABFD868}" destId="{85924577-83BE-4450-ADE6-0512674F2B23}" srcOrd="0" destOrd="0" presId="urn:microsoft.com/office/officeart/2005/8/layout/default"/>
    <dgm:cxn modelId="{8083F790-604B-4ED0-B1E7-0D15514FDF8C}" type="presOf" srcId="{6B60934F-2DEC-4958-AA0B-7800AC8ABBA5}" destId="{A524ABBA-81F8-479A-AA67-9B9E1E34FA0D}" srcOrd="0" destOrd="0" presId="urn:microsoft.com/office/officeart/2005/8/layout/default"/>
    <dgm:cxn modelId="{F1E1F9A2-3E18-403E-95FE-343744B04724}" type="presOf" srcId="{9090E4C0-2D4D-4156-88D3-4ECB96061AD1}" destId="{F4365BBA-60DC-412C-A3D5-19FF874702A3}" srcOrd="0" destOrd="0" presId="urn:microsoft.com/office/officeart/2005/8/layout/default"/>
    <dgm:cxn modelId="{B0C051B4-B340-4989-839D-6C1E787AACA6}" type="presOf" srcId="{87543CB6-A2B8-45E8-899E-42473D3A6354}" destId="{00B05089-D2F6-40B9-A128-7EFC0A737A01}" srcOrd="0" destOrd="0" presId="urn:microsoft.com/office/officeart/2005/8/layout/default"/>
    <dgm:cxn modelId="{C9221CB6-0EE8-4333-A49E-9F49AA8777F7}" srcId="{9090E4C0-2D4D-4156-88D3-4ECB96061AD1}" destId="{87543CB6-A2B8-45E8-899E-42473D3A6354}" srcOrd="2" destOrd="0" parTransId="{E7BAEDF2-95F7-411E-9F33-33CAAE47C8E5}" sibTransId="{26BF4891-C19B-4FA5-8730-E74EA4FA2685}"/>
    <dgm:cxn modelId="{9F4557B7-9A72-4C5D-836D-3528C666435F}" type="presOf" srcId="{E9F4575E-C22D-4A97-9BDF-04B925FEA051}" destId="{F6274E62-6D9C-4A27-A47E-1D368DDA061B}" srcOrd="0" destOrd="0" presId="urn:microsoft.com/office/officeart/2005/8/layout/default"/>
    <dgm:cxn modelId="{EF0A3CC5-F870-4845-B4FA-3F8A51DB5239}" srcId="{9090E4C0-2D4D-4156-88D3-4ECB96061AD1}" destId="{6B60934F-2DEC-4958-AA0B-7800AC8ABBA5}" srcOrd="0" destOrd="0" parTransId="{B12016D7-2244-479A-8FCD-BAA7AFA75C9B}" sibTransId="{172FA3B8-A492-4220-8E27-08778FB1BEF9}"/>
    <dgm:cxn modelId="{A68C56EF-592F-4CAD-88FF-6016CA6D52F5}" srcId="{9090E4C0-2D4D-4156-88D3-4ECB96061AD1}" destId="{64D8041A-5B4E-4FD3-A686-66992DE7996E}" srcOrd="5" destOrd="0" parTransId="{A1B6F461-9A46-4EBA-A0A3-1F5581009710}" sibTransId="{52AF74C0-E136-4DB7-8477-B130DBDB7577}"/>
    <dgm:cxn modelId="{748B46FE-DFAC-456D-A170-ADD39AA8E0CD}" type="presOf" srcId="{64D8041A-5B4E-4FD3-A686-66992DE7996E}" destId="{9CBDFEBE-7134-4ACC-9225-DD60C6859265}" srcOrd="0" destOrd="0" presId="urn:microsoft.com/office/officeart/2005/8/layout/default"/>
    <dgm:cxn modelId="{F4B9FE6B-B740-40D5-8918-E08FF67C9D57}" type="presParOf" srcId="{F4365BBA-60DC-412C-A3D5-19FF874702A3}" destId="{A524ABBA-81F8-479A-AA67-9B9E1E34FA0D}" srcOrd="0" destOrd="0" presId="urn:microsoft.com/office/officeart/2005/8/layout/default"/>
    <dgm:cxn modelId="{24F6C8EC-15AF-4420-AB05-B2776B0DA1A9}" type="presParOf" srcId="{F4365BBA-60DC-412C-A3D5-19FF874702A3}" destId="{5D256543-9A96-4914-AB23-1D630DDF34C6}" srcOrd="1" destOrd="0" presId="urn:microsoft.com/office/officeart/2005/8/layout/default"/>
    <dgm:cxn modelId="{F8469EF2-33F1-4574-A8AB-AA9DA97B8AF4}" type="presParOf" srcId="{F4365BBA-60DC-412C-A3D5-19FF874702A3}" destId="{85924577-83BE-4450-ADE6-0512674F2B23}" srcOrd="2" destOrd="0" presId="urn:microsoft.com/office/officeart/2005/8/layout/default"/>
    <dgm:cxn modelId="{A9337158-27BE-4820-93B6-616A646B245E}" type="presParOf" srcId="{F4365BBA-60DC-412C-A3D5-19FF874702A3}" destId="{3A481F0D-3352-4473-BA39-A668AAB385E8}" srcOrd="3" destOrd="0" presId="urn:microsoft.com/office/officeart/2005/8/layout/default"/>
    <dgm:cxn modelId="{B6E64AD5-A633-4433-A65A-FA4BBD831ABD}" type="presParOf" srcId="{F4365BBA-60DC-412C-A3D5-19FF874702A3}" destId="{00B05089-D2F6-40B9-A128-7EFC0A737A01}" srcOrd="4" destOrd="0" presId="urn:microsoft.com/office/officeart/2005/8/layout/default"/>
    <dgm:cxn modelId="{65EA6817-AD61-408C-A9E7-FB4FBBB48078}" type="presParOf" srcId="{F4365BBA-60DC-412C-A3D5-19FF874702A3}" destId="{F221BB1D-6D72-4C9A-92E5-352132398006}" srcOrd="5" destOrd="0" presId="urn:microsoft.com/office/officeart/2005/8/layout/default"/>
    <dgm:cxn modelId="{4F0ABC77-8760-4798-9432-781FA90080F8}" type="presParOf" srcId="{F4365BBA-60DC-412C-A3D5-19FF874702A3}" destId="{F6274E62-6D9C-4A27-A47E-1D368DDA061B}" srcOrd="6" destOrd="0" presId="urn:microsoft.com/office/officeart/2005/8/layout/default"/>
    <dgm:cxn modelId="{78793E65-EBE4-4088-AD84-F188AAEFA1F9}" type="presParOf" srcId="{F4365BBA-60DC-412C-A3D5-19FF874702A3}" destId="{11380390-7A15-4BD1-A4A2-BFD2E9BC7494}" srcOrd="7" destOrd="0" presId="urn:microsoft.com/office/officeart/2005/8/layout/default"/>
    <dgm:cxn modelId="{9083DAC9-6223-4AB7-ADB9-C0A2FA6C0F37}" type="presParOf" srcId="{F4365BBA-60DC-412C-A3D5-19FF874702A3}" destId="{0C346C10-B7CD-4424-9537-2E54F05FF871}" srcOrd="8" destOrd="0" presId="urn:microsoft.com/office/officeart/2005/8/layout/default"/>
    <dgm:cxn modelId="{776B549A-F783-43E8-80F0-BBCB220FF105}" type="presParOf" srcId="{F4365BBA-60DC-412C-A3D5-19FF874702A3}" destId="{8AFDC9A0-BEB6-4DB6-9F3C-6FB858175A53}" srcOrd="9" destOrd="0" presId="urn:microsoft.com/office/officeart/2005/8/layout/default"/>
    <dgm:cxn modelId="{40351C4F-489F-4457-94E1-5C5D26B6962F}" type="presParOf" srcId="{F4365BBA-60DC-412C-A3D5-19FF874702A3}" destId="{9CBDFEBE-7134-4ACC-9225-DD60C685926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4ABBA-81F8-479A-AA67-9B9E1E34FA0D}">
      <dsp:nvSpPr>
        <dsp:cNvPr id="0" name=""/>
        <dsp:cNvSpPr/>
      </dsp:nvSpPr>
      <dsp:spPr>
        <a:xfrm>
          <a:off x="447913" y="1658"/>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MY" sz="3500" kern="1200" dirty="0"/>
            <a:t>Articulated robots</a:t>
          </a:r>
          <a:endParaRPr lang="en-US" sz="3500" kern="1200" dirty="0"/>
        </a:p>
      </dsp:txBody>
      <dsp:txXfrm>
        <a:off x="447913" y="1658"/>
        <a:ext cx="2863304" cy="1717982"/>
      </dsp:txXfrm>
    </dsp:sp>
    <dsp:sp modelId="{85924577-83BE-4450-ADE6-0512674F2B23}">
      <dsp:nvSpPr>
        <dsp:cNvPr id="0" name=""/>
        <dsp:cNvSpPr/>
      </dsp:nvSpPr>
      <dsp:spPr>
        <a:xfrm>
          <a:off x="3597547" y="1658"/>
          <a:ext cx="2863304" cy="171798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MY" sz="3500" kern="1200" dirty="0"/>
            <a:t>Cartesian coordinate robots</a:t>
          </a:r>
          <a:endParaRPr lang="en-US" sz="3500" kern="1200" dirty="0"/>
        </a:p>
      </dsp:txBody>
      <dsp:txXfrm>
        <a:off x="3597547" y="1658"/>
        <a:ext cx="2863304" cy="1717982"/>
      </dsp:txXfrm>
    </dsp:sp>
    <dsp:sp modelId="{00B05089-D2F6-40B9-A128-7EFC0A737A01}">
      <dsp:nvSpPr>
        <dsp:cNvPr id="0" name=""/>
        <dsp:cNvSpPr/>
      </dsp:nvSpPr>
      <dsp:spPr>
        <a:xfrm>
          <a:off x="6747182" y="1658"/>
          <a:ext cx="2863304" cy="171798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MY" sz="3500" kern="1200" dirty="0"/>
            <a:t>Cylindrical coordinate robots</a:t>
          </a:r>
          <a:endParaRPr lang="en-US" sz="3500" kern="1200" dirty="0"/>
        </a:p>
      </dsp:txBody>
      <dsp:txXfrm>
        <a:off x="6747182" y="1658"/>
        <a:ext cx="2863304" cy="1717982"/>
      </dsp:txXfrm>
    </dsp:sp>
    <dsp:sp modelId="{F6274E62-6D9C-4A27-A47E-1D368DDA061B}">
      <dsp:nvSpPr>
        <dsp:cNvPr id="0" name=""/>
        <dsp:cNvSpPr/>
      </dsp:nvSpPr>
      <dsp:spPr>
        <a:xfrm>
          <a:off x="447913" y="2005971"/>
          <a:ext cx="2863304" cy="171798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MY" sz="3500" kern="1200" dirty="0"/>
            <a:t>Spherical coordinate robots</a:t>
          </a:r>
          <a:endParaRPr lang="en-US" sz="3500" kern="1200" dirty="0"/>
        </a:p>
      </dsp:txBody>
      <dsp:txXfrm>
        <a:off x="447913" y="2005971"/>
        <a:ext cx="2863304" cy="1717982"/>
      </dsp:txXfrm>
    </dsp:sp>
    <dsp:sp modelId="{0C346C10-B7CD-4424-9537-2E54F05FF871}">
      <dsp:nvSpPr>
        <dsp:cNvPr id="0" name=""/>
        <dsp:cNvSpPr/>
      </dsp:nvSpPr>
      <dsp:spPr>
        <a:xfrm>
          <a:off x="3597547" y="2005971"/>
          <a:ext cx="2863304" cy="171798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MY" sz="3500" kern="1200" dirty="0"/>
            <a:t>SCARA robots</a:t>
          </a:r>
          <a:endParaRPr lang="en-US" sz="3500" kern="1200" dirty="0"/>
        </a:p>
      </dsp:txBody>
      <dsp:txXfrm>
        <a:off x="3597547" y="2005971"/>
        <a:ext cx="2863304" cy="1717982"/>
      </dsp:txXfrm>
    </dsp:sp>
    <dsp:sp modelId="{9CBDFEBE-7134-4ACC-9225-DD60C6859265}">
      <dsp:nvSpPr>
        <dsp:cNvPr id="0" name=""/>
        <dsp:cNvSpPr/>
      </dsp:nvSpPr>
      <dsp:spPr>
        <a:xfrm>
          <a:off x="6747182" y="2005971"/>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MY" sz="3500" kern="1200" dirty="0"/>
            <a:t>Delta robots</a:t>
          </a:r>
          <a:endParaRPr lang="en-US" sz="3500" kern="1200" dirty="0"/>
        </a:p>
      </dsp:txBody>
      <dsp:txXfrm>
        <a:off x="6747182" y="2005971"/>
        <a:ext cx="2863304" cy="17179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Industrial Robots</a:t>
            </a:r>
          </a:p>
        </p:txBody>
      </p:sp>
      <p:sp>
        <p:nvSpPr>
          <p:cNvPr id="6" name="Subtitle 5">
            <a:extLst>
              <a:ext uri="{FF2B5EF4-FFF2-40B4-BE49-F238E27FC236}">
                <a16:creationId xmlns:a16="http://schemas.microsoft.com/office/drawing/2014/main" id="{62465423-3AD5-1139-6115-AE262AF8CDE2}"/>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CDA - High performance delta robots">
            <a:extLst>
              <a:ext uri="{FF2B5EF4-FFF2-40B4-BE49-F238E27FC236}">
                <a16:creationId xmlns:a16="http://schemas.microsoft.com/office/drawing/2014/main" id="{A73D4B0E-6745-1607-7C1C-69C938F105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416008"/>
            <a:ext cx="5367165" cy="4038791"/>
          </a:xfrm>
          <a:prstGeom prst="rect">
            <a:avLst/>
          </a:prstGeom>
          <a:noFill/>
          <a:extLst>
            <a:ext uri="{909E8E84-426E-40DD-AFC4-6F175D3DCCD1}">
              <a14:hiddenFill xmlns:a14="http://schemas.microsoft.com/office/drawing/2010/main">
                <a:solidFill>
                  <a:srgbClr val="FFFFFF"/>
                </a:solidFill>
              </a14:hiddenFill>
            </a:ext>
          </a:extLst>
        </p:spPr>
      </p:pic>
      <p:sp>
        <p:nvSpPr>
          <p:cNvPr id="7177" name="Rectangle 7176">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8D864-8144-B59C-D51D-EEB247EF9A02}"/>
              </a:ext>
            </a:extLst>
          </p:cNvPr>
          <p:cNvSpPr>
            <a:spLocks noGrp="1"/>
          </p:cNvSpPr>
          <p:nvPr>
            <p:ph type="title"/>
          </p:nvPr>
        </p:nvSpPr>
        <p:spPr>
          <a:xfrm>
            <a:off x="7064082" y="642594"/>
            <a:ext cx="4472921" cy="1371600"/>
          </a:xfrm>
        </p:spPr>
        <p:txBody>
          <a:bodyPr>
            <a:normAutofit/>
          </a:bodyPr>
          <a:lstStyle/>
          <a:p>
            <a:r>
              <a:rPr lang="en-MY" dirty="0"/>
              <a:t>Delta robots</a:t>
            </a:r>
          </a:p>
        </p:txBody>
      </p:sp>
      <p:sp>
        <p:nvSpPr>
          <p:cNvPr id="3" name="Content Placeholder 2">
            <a:extLst>
              <a:ext uri="{FF2B5EF4-FFF2-40B4-BE49-F238E27FC236}">
                <a16:creationId xmlns:a16="http://schemas.microsoft.com/office/drawing/2014/main" id="{C116980B-61EB-03DB-5B8D-421C7790C87B}"/>
              </a:ext>
            </a:extLst>
          </p:cNvPr>
          <p:cNvSpPr>
            <a:spLocks noGrp="1"/>
          </p:cNvSpPr>
          <p:nvPr>
            <p:ph idx="1"/>
          </p:nvPr>
        </p:nvSpPr>
        <p:spPr>
          <a:xfrm>
            <a:off x="7064082" y="2103120"/>
            <a:ext cx="4472922" cy="3931920"/>
          </a:xfrm>
        </p:spPr>
        <p:txBody>
          <a:bodyPr>
            <a:normAutofit/>
          </a:bodyPr>
          <a:lstStyle/>
          <a:p>
            <a:r>
              <a:rPr lang="en-US" dirty="0"/>
              <a:t>Delta robots are also referred to as parallel link robots. They consist of parallel links connected to a common base. Delta robots are particularly useful for direct control tasks and high maneuvering operations (such as quick pick-and-place tasks). Delta robots take advantage of four bar or parallelogram linkage systems.</a:t>
            </a:r>
          </a:p>
          <a:p>
            <a:endParaRPr lang="en-US" dirty="0"/>
          </a:p>
          <a:p>
            <a:r>
              <a:rPr lang="en-US" dirty="0"/>
              <a:t>Furthermore, industrial robots can have a serial or parallel architecture.</a:t>
            </a:r>
            <a:endParaRPr lang="en-MY" dirty="0"/>
          </a:p>
        </p:txBody>
      </p:sp>
    </p:spTree>
    <p:extLst>
      <p:ext uri="{BB962C8B-B14F-4D97-AF65-F5344CB8AC3E}">
        <p14:creationId xmlns:p14="http://schemas.microsoft.com/office/powerpoint/2010/main" val="16938636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ACDC4D5-6D63-48C0-83F2-F7033452F1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192" y="1458997"/>
            <a:ext cx="6202238" cy="3936881"/>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DD71DC0-6D20-0F67-2FD1-AAA211AFDF67}"/>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sz="3000" cap="all" spc="-100">
                <a:solidFill>
                  <a:schemeClr val="bg1"/>
                </a:solidFill>
              </a:rPr>
              <a:t>Controllers</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7D81EA1-772F-48F7-B753-B8AF68D9F6BE}"/>
              </a:ext>
            </a:extLst>
          </p:cNvPr>
          <p:cNvSpPr txBox="1"/>
          <p:nvPr/>
        </p:nvSpPr>
        <p:spPr>
          <a:xfrm>
            <a:off x="7754221" y="4051200"/>
            <a:ext cx="367645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3600" dirty="0">
                <a:solidFill>
                  <a:schemeClr val="bg1"/>
                </a:solidFill>
              </a:rPr>
              <a:t>R32TB Pendant</a:t>
            </a:r>
            <a:endParaRPr lang="en-MY" sz="3600" dirty="0">
              <a:solidFill>
                <a:schemeClr val="bg1"/>
              </a:solidFill>
            </a:endParaRPr>
          </a:p>
        </p:txBody>
      </p:sp>
    </p:spTree>
    <p:extLst>
      <p:ext uri="{BB962C8B-B14F-4D97-AF65-F5344CB8AC3E}">
        <p14:creationId xmlns:p14="http://schemas.microsoft.com/office/powerpoint/2010/main" val="319680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37" name="Rectangle 36">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47580D91-84C7-3A0E-9BFD-3BA1B42A1A00}"/>
              </a:ext>
            </a:extLst>
          </p:cNvPr>
          <p:cNvPicPr>
            <a:picLocks noGrp="1" noChangeAspect="1"/>
          </p:cNvPicPr>
          <p:nvPr>
            <p:ph idx="1"/>
          </p:nvPr>
        </p:nvPicPr>
        <p:blipFill>
          <a:blip r:embed="rId2"/>
          <a:stretch>
            <a:fillRect/>
          </a:stretch>
        </p:blipFill>
        <p:spPr>
          <a:xfrm>
            <a:off x="1295859" y="1993855"/>
            <a:ext cx="5600897" cy="3273560"/>
          </a:xfrm>
          <a:prstGeom prst="rect">
            <a:avLst/>
          </a:prstGeom>
        </p:spPr>
      </p:pic>
      <p:sp>
        <p:nvSpPr>
          <p:cNvPr id="45" name="Rectangle 44">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0F343-81D1-339D-D2B9-0A20F8216617}"/>
              </a:ext>
            </a:extLst>
          </p:cNvPr>
          <p:cNvSpPr>
            <a:spLocks noGrp="1"/>
          </p:cNvSpPr>
          <p:nvPr>
            <p:ph type="title"/>
          </p:nvPr>
        </p:nvSpPr>
        <p:spPr>
          <a:xfrm>
            <a:off x="8560024" y="1182454"/>
            <a:ext cx="3238829" cy="3480794"/>
          </a:xfrm>
        </p:spPr>
        <p:txBody>
          <a:bodyPr vert="horz" lIns="91440" tIns="45720" rIns="91440" bIns="45720" rtlCol="0" anchor="ctr">
            <a:normAutofit/>
          </a:bodyPr>
          <a:lstStyle/>
          <a:p>
            <a:pPr algn="ctr">
              <a:lnSpc>
                <a:spcPct val="83000"/>
              </a:lnSpc>
            </a:pPr>
            <a:r>
              <a:rPr lang="en-US" sz="3000" cap="all" spc="-100"/>
              <a:t>Data Transmission</a:t>
            </a:r>
          </a:p>
        </p:txBody>
      </p:sp>
    </p:spTree>
    <p:extLst>
      <p:ext uri="{BB962C8B-B14F-4D97-AF65-F5344CB8AC3E}">
        <p14:creationId xmlns:p14="http://schemas.microsoft.com/office/powerpoint/2010/main" val="17646090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Rectangle 8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9" name="Rectangle 8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0" name="Rectangle 89">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21" name="Rectangle 9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2" name="Group 9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95" name="Straight Connector 94">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23" name="Rectangle 98">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00">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25" name="Rectangle 102">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04">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27" name="Rectangle 106">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28" name="Rectangle 108">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9" name="Straight Connector 110">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12">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14">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93D772-295B-794A-5A0C-5A355E3E0823}"/>
              </a:ext>
            </a:extLst>
          </p:cNvPr>
          <p:cNvPicPr>
            <a:picLocks noChangeAspect="1"/>
          </p:cNvPicPr>
          <p:nvPr/>
        </p:nvPicPr>
        <p:blipFill>
          <a:blip r:embed="rId2"/>
          <a:stretch>
            <a:fillRect/>
          </a:stretch>
        </p:blipFill>
        <p:spPr>
          <a:xfrm>
            <a:off x="860926" y="1880378"/>
            <a:ext cx="6485275" cy="3202658"/>
          </a:xfrm>
          <a:prstGeom prst="rect">
            <a:avLst/>
          </a:prstGeom>
        </p:spPr>
      </p:pic>
      <p:sp>
        <p:nvSpPr>
          <p:cNvPr id="117" name="Rectangle 116">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0F343-81D1-339D-D2B9-0A20F8216617}"/>
              </a:ext>
            </a:extLst>
          </p:cNvPr>
          <p:cNvSpPr>
            <a:spLocks noGrp="1"/>
          </p:cNvSpPr>
          <p:nvPr>
            <p:ph type="title"/>
          </p:nvPr>
        </p:nvSpPr>
        <p:spPr>
          <a:xfrm>
            <a:off x="8560024" y="1182454"/>
            <a:ext cx="3238829" cy="3480794"/>
          </a:xfrm>
        </p:spPr>
        <p:txBody>
          <a:bodyPr vert="horz" lIns="91440" tIns="45720" rIns="91440" bIns="45720" rtlCol="0" anchor="ctr">
            <a:normAutofit/>
          </a:bodyPr>
          <a:lstStyle/>
          <a:p>
            <a:pPr algn="ctr">
              <a:lnSpc>
                <a:spcPct val="83000"/>
              </a:lnSpc>
            </a:pPr>
            <a:r>
              <a:rPr lang="en-US" sz="3000" cap="all" spc="-100"/>
              <a:t>Data Transmission</a:t>
            </a:r>
          </a:p>
        </p:txBody>
      </p:sp>
    </p:spTree>
    <p:extLst>
      <p:ext uri="{BB962C8B-B14F-4D97-AF65-F5344CB8AC3E}">
        <p14:creationId xmlns:p14="http://schemas.microsoft.com/office/powerpoint/2010/main" val="21473562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82A699F-B0D9-415A-8C6D-0338DE1B5218}"/>
              </a:ext>
            </a:extLst>
          </p:cNvPr>
          <p:cNvPicPr>
            <a:picLocks noGrp="1" noChangeAspect="1"/>
          </p:cNvPicPr>
          <p:nvPr>
            <p:ph idx="1"/>
          </p:nvPr>
        </p:nvPicPr>
        <p:blipFill>
          <a:blip r:embed="rId3"/>
          <a:stretch>
            <a:fillRect/>
          </a:stretch>
        </p:blipFill>
        <p:spPr>
          <a:xfrm>
            <a:off x="2151356" y="645106"/>
            <a:ext cx="7876281" cy="3229275"/>
          </a:xfrm>
          <a:prstGeom prst="rect">
            <a:avLst/>
          </a:prstGeom>
        </p:spPr>
      </p:pic>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61FA4BB-F300-1E25-31FB-B4FDA7C01E2C}"/>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800" cap="all" spc="-100">
                <a:solidFill>
                  <a:schemeClr val="bg1"/>
                </a:solidFill>
              </a:rPr>
              <a:t>Power System Management</a:t>
            </a:r>
          </a:p>
        </p:txBody>
      </p:sp>
    </p:spTree>
    <p:extLst>
      <p:ext uri="{BB962C8B-B14F-4D97-AF65-F5344CB8AC3E}">
        <p14:creationId xmlns:p14="http://schemas.microsoft.com/office/powerpoint/2010/main" val="240948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35" name="Rectangle 103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37" name="Rectangle 103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39" name="Group 10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40" name="Straight Connector 103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44" name="Rectangle 1043">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86BDEA9-1D4B-F925-02F3-D5A277769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807"/>
          <a:stretch/>
        </p:blipFill>
        <p:spPr bwMode="auto">
          <a:xfrm>
            <a:off x="1754059" y="86305"/>
            <a:ext cx="5006396" cy="6224583"/>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17CC5-2EDF-7EB5-9D09-9505C9C4CDB0}"/>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a:t>History of Industrial Robots</a:t>
            </a:r>
          </a:p>
        </p:txBody>
      </p:sp>
      <p:sp>
        <p:nvSpPr>
          <p:cNvPr id="1052" name="Rectangle 1051">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4" name="Straight Connector 1053">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61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35" name="Rectangle 103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37" name="Rectangle 103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39" name="Group 10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40" name="Straight Connector 103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44" name="Rectangle 1043">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86BDEA9-1D4B-F925-02F3-D5A277769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755"/>
          <a:stretch/>
        </p:blipFill>
        <p:spPr bwMode="auto">
          <a:xfrm>
            <a:off x="929520" y="253220"/>
            <a:ext cx="6501144" cy="6111782"/>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1049">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17CC5-2EDF-7EB5-9D09-9505C9C4CDB0}"/>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a:t>History of Industrial Robots</a:t>
            </a:r>
          </a:p>
        </p:txBody>
      </p:sp>
      <p:sp>
        <p:nvSpPr>
          <p:cNvPr id="1052" name="Rectangle 1051">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4" name="Straight Connector 1053">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5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72651FEC-0F77-AA3D-CAE6-57372B0217E5}"/>
              </a:ext>
            </a:extLst>
          </p:cNvPr>
          <p:cNvSpPr>
            <a:spLocks noGrp="1"/>
          </p:cNvSpPr>
          <p:nvPr>
            <p:ph type="title"/>
          </p:nvPr>
        </p:nvSpPr>
        <p:spPr>
          <a:xfrm>
            <a:off x="1066800" y="642594"/>
            <a:ext cx="10058400" cy="1371600"/>
          </a:xfrm>
        </p:spPr>
        <p:txBody>
          <a:bodyPr>
            <a:normAutofit/>
          </a:bodyPr>
          <a:lstStyle/>
          <a:p>
            <a:pPr algn="ctr"/>
            <a:r>
              <a:rPr lang="en-MY" dirty="0"/>
              <a:t>Types of Industrial Robots</a:t>
            </a:r>
            <a:endParaRPr lang="en-MY"/>
          </a:p>
        </p:txBody>
      </p:sp>
      <p:graphicFrame>
        <p:nvGraphicFramePr>
          <p:cNvPr id="5" name="Content Placeholder 2">
            <a:extLst>
              <a:ext uri="{FF2B5EF4-FFF2-40B4-BE49-F238E27FC236}">
                <a16:creationId xmlns:a16="http://schemas.microsoft.com/office/drawing/2014/main" id="{B34C9CAE-F1C7-3473-8FD9-47A056235CAC}"/>
              </a:ext>
            </a:extLst>
          </p:cNvPr>
          <p:cNvGraphicFramePr>
            <a:graphicFrameLocks noGrp="1"/>
          </p:cNvGraphicFramePr>
          <p:nvPr>
            <p:ph idx="1"/>
            <p:extLst>
              <p:ext uri="{D42A27DB-BD31-4B8C-83A1-F6EECF244321}">
                <p14:modId xmlns:p14="http://schemas.microsoft.com/office/powerpoint/2010/main" val="80105442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63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3" name="Rectangle 2054">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F906A58-1BF0-C35D-08C8-0C5D01EF33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691075"/>
            <a:ext cx="5367165" cy="3488657"/>
          </a:xfrm>
          <a:prstGeom prst="rect">
            <a:avLst/>
          </a:prstGeom>
          <a:noFill/>
          <a:extLst>
            <a:ext uri="{909E8E84-426E-40DD-AFC4-6F175D3DCCD1}">
              <a14:hiddenFill xmlns:a14="http://schemas.microsoft.com/office/drawing/2010/main">
                <a:solidFill>
                  <a:srgbClr val="FFFFFF"/>
                </a:solidFill>
              </a14:hiddenFill>
            </a:ext>
          </a:extLst>
        </p:spPr>
      </p:pic>
      <p:sp>
        <p:nvSpPr>
          <p:cNvPr id="2064" name="Rectangle 2056">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58">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8037F-DDCE-29E2-B3BE-0E311F0346B6}"/>
              </a:ext>
            </a:extLst>
          </p:cNvPr>
          <p:cNvSpPr>
            <a:spLocks noGrp="1"/>
          </p:cNvSpPr>
          <p:nvPr>
            <p:ph type="title"/>
          </p:nvPr>
        </p:nvSpPr>
        <p:spPr>
          <a:xfrm>
            <a:off x="7064082" y="642594"/>
            <a:ext cx="4472921" cy="1371600"/>
          </a:xfrm>
        </p:spPr>
        <p:txBody>
          <a:bodyPr>
            <a:normAutofit/>
          </a:bodyPr>
          <a:lstStyle/>
          <a:p>
            <a:r>
              <a:rPr lang="en-MY"/>
              <a:t>Articulated robots</a:t>
            </a:r>
            <a:endParaRPr lang="en-MY" dirty="0"/>
          </a:p>
        </p:txBody>
      </p:sp>
      <p:sp>
        <p:nvSpPr>
          <p:cNvPr id="3" name="Content Placeholder 2">
            <a:extLst>
              <a:ext uri="{FF2B5EF4-FFF2-40B4-BE49-F238E27FC236}">
                <a16:creationId xmlns:a16="http://schemas.microsoft.com/office/drawing/2014/main" id="{0E2BECC8-1813-9E44-F43B-919426C16AAA}"/>
              </a:ext>
            </a:extLst>
          </p:cNvPr>
          <p:cNvSpPr>
            <a:spLocks noGrp="1"/>
          </p:cNvSpPr>
          <p:nvPr>
            <p:ph idx="1"/>
          </p:nvPr>
        </p:nvSpPr>
        <p:spPr>
          <a:xfrm>
            <a:off x="7064082" y="2103120"/>
            <a:ext cx="4472922" cy="3931920"/>
          </a:xfrm>
        </p:spPr>
        <p:txBody>
          <a:bodyPr>
            <a:normAutofit/>
          </a:bodyPr>
          <a:lstStyle/>
          <a:p>
            <a:r>
              <a:rPr lang="en-US"/>
              <a:t>Articulated robots are the most common industrial robots. They look like a human arm, which is why they are also called robotic arm or manipulator arm. Their articulations with several degrees of freedom allow the articulated arms a wide range of movements.</a:t>
            </a:r>
            <a:endParaRPr lang="en-MY" dirty="0"/>
          </a:p>
        </p:txBody>
      </p:sp>
    </p:spTree>
    <p:extLst>
      <p:ext uri="{BB962C8B-B14F-4D97-AF65-F5344CB8AC3E}">
        <p14:creationId xmlns:p14="http://schemas.microsoft.com/office/powerpoint/2010/main" val="42767067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5" name="Rectangle 3078">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3080">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7" name="Rectangle 3082">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3091BE21-7C05-A557-5429-C3F81183CE2F}"/>
              </a:ext>
            </a:extLst>
          </p:cNvPr>
          <p:cNvSpPr>
            <a:spLocks noGrp="1"/>
          </p:cNvSpPr>
          <p:nvPr>
            <p:ph type="title"/>
          </p:nvPr>
        </p:nvSpPr>
        <p:spPr>
          <a:xfrm>
            <a:off x="1066800" y="642594"/>
            <a:ext cx="10058400" cy="1371600"/>
          </a:xfrm>
        </p:spPr>
        <p:txBody>
          <a:bodyPr>
            <a:normAutofit/>
          </a:bodyPr>
          <a:lstStyle/>
          <a:p>
            <a:r>
              <a:rPr lang="en-MY" dirty="0"/>
              <a:t>Cartesian coordinate robots</a:t>
            </a:r>
          </a:p>
        </p:txBody>
      </p:sp>
      <p:sp>
        <p:nvSpPr>
          <p:cNvPr id="3" name="Content Placeholder 2">
            <a:extLst>
              <a:ext uri="{FF2B5EF4-FFF2-40B4-BE49-F238E27FC236}">
                <a16:creationId xmlns:a16="http://schemas.microsoft.com/office/drawing/2014/main" id="{EF48C288-4A91-A200-1A71-D1942E6B7D50}"/>
              </a:ext>
            </a:extLst>
          </p:cNvPr>
          <p:cNvSpPr>
            <a:spLocks noGrp="1"/>
          </p:cNvSpPr>
          <p:nvPr>
            <p:ph idx="1"/>
          </p:nvPr>
        </p:nvSpPr>
        <p:spPr>
          <a:xfrm>
            <a:off x="1066800" y="2103120"/>
            <a:ext cx="6485467" cy="3931920"/>
          </a:xfrm>
        </p:spPr>
        <p:txBody>
          <a:bodyPr>
            <a:normAutofit/>
          </a:bodyPr>
          <a:lstStyle/>
          <a:p>
            <a:r>
              <a:rPr lang="en-US" b="0" i="0">
                <a:effectLst/>
                <a:latin typeface="Arial" panose="020B0604020202020204" pitchFamily="34" charset="0"/>
              </a:rPr>
              <a:t>Cartesian robots, also called rectilinear, gantry robots, and x-y-z robots have three </a:t>
            </a:r>
            <a:r>
              <a:rPr lang="en-US" b="0" i="0" strike="noStrike">
                <a:effectLst/>
                <a:latin typeface="Arial" panose="020B0604020202020204" pitchFamily="34" charset="0"/>
              </a:rPr>
              <a:t>prismatic joints</a:t>
            </a:r>
            <a:r>
              <a:rPr lang="en-US" b="0" i="0">
                <a:effectLst/>
                <a:latin typeface="Arial" panose="020B0604020202020204" pitchFamily="34" charset="0"/>
              </a:rPr>
              <a:t> for the movement of the tool and three rotary joints for its orientation in space.</a:t>
            </a:r>
          </a:p>
          <a:p>
            <a:r>
              <a:rPr lang="en-US" b="0" i="0">
                <a:effectLst/>
                <a:latin typeface="Arial" panose="020B0604020202020204" pitchFamily="34" charset="0"/>
              </a:rPr>
              <a:t>To be able to move and orient the effector organ in all directions, such a robot needs 6 axes (or degrees of freedom). In a 2-dimensional environment, three axes are sufficient, two for displacement and one for orientation.</a:t>
            </a:r>
          </a:p>
          <a:p>
            <a:endParaRPr lang="en-MY" dirty="0"/>
          </a:p>
        </p:txBody>
      </p:sp>
      <p:pic>
        <p:nvPicPr>
          <p:cNvPr id="3074" name="Picture 2" descr="How to simplify the control architecture of cartesian coordinate robots">
            <a:extLst>
              <a:ext uri="{FF2B5EF4-FFF2-40B4-BE49-F238E27FC236}">
                <a16:creationId xmlns:a16="http://schemas.microsoft.com/office/drawing/2014/main" id="{A3AEE0EA-7474-5CD4-AEA2-591C0D65E4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2467986"/>
            <a:ext cx="3019646" cy="301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3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18E8-A578-B4F9-256C-6313D9EB5FA0}"/>
              </a:ext>
            </a:extLst>
          </p:cNvPr>
          <p:cNvSpPr>
            <a:spLocks noGrp="1"/>
          </p:cNvSpPr>
          <p:nvPr>
            <p:ph type="title"/>
          </p:nvPr>
        </p:nvSpPr>
        <p:spPr>
          <a:xfrm>
            <a:off x="6579450" y="727627"/>
            <a:ext cx="4957553" cy="1645920"/>
          </a:xfrm>
        </p:spPr>
        <p:txBody>
          <a:bodyPr>
            <a:normAutofit/>
          </a:bodyPr>
          <a:lstStyle/>
          <a:p>
            <a:r>
              <a:rPr lang="en-MY" dirty="0"/>
              <a:t>Cylindrical coordinate robots</a:t>
            </a:r>
          </a:p>
        </p:txBody>
      </p:sp>
      <p:sp>
        <p:nvSpPr>
          <p:cNvPr id="4103" name="Rectangle 4102">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4105" name="Rectangle 4104">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4098" name="Picture 2" descr="Cylindrical Robot : Diagram , Construction , Applications">
            <a:extLst>
              <a:ext uri="{FF2B5EF4-FFF2-40B4-BE49-F238E27FC236}">
                <a16:creationId xmlns:a16="http://schemas.microsoft.com/office/drawing/2014/main" id="{41EF7D63-6068-C6C3-E6FE-BA5A57CF7B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5256" y="1425735"/>
            <a:ext cx="4414438" cy="40246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119052E-4A0A-CA8D-ECCF-9722F9D302B8}"/>
              </a:ext>
            </a:extLst>
          </p:cNvPr>
          <p:cNvSpPr>
            <a:spLocks noGrp="1"/>
          </p:cNvSpPr>
          <p:nvPr>
            <p:ph idx="1"/>
          </p:nvPr>
        </p:nvSpPr>
        <p:spPr>
          <a:xfrm>
            <a:off x="6579450" y="2538919"/>
            <a:ext cx="4957554" cy="3496120"/>
          </a:xfrm>
        </p:spPr>
        <p:txBody>
          <a:bodyPr>
            <a:normAutofit/>
          </a:bodyPr>
          <a:lstStyle/>
          <a:p>
            <a:r>
              <a:rPr lang="en-US" dirty="0"/>
              <a:t>The cylindrical coordinate robots are characterized by their rotary joint at the base and at least one prismatic joint connecting its links. They can move vertically and horizontally by sliding. The compact effector design allows the robot to reach tight workspaces without any loss of speed.</a:t>
            </a:r>
            <a:endParaRPr lang="en-MY" dirty="0"/>
          </a:p>
        </p:txBody>
      </p:sp>
    </p:spTree>
    <p:extLst>
      <p:ext uri="{BB962C8B-B14F-4D97-AF65-F5344CB8AC3E}">
        <p14:creationId xmlns:p14="http://schemas.microsoft.com/office/powerpoint/2010/main" val="287226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5126">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ROBOTICS (VII Semester, B.Tech. Mechatronics) - ppt video online download">
            <a:extLst>
              <a:ext uri="{FF2B5EF4-FFF2-40B4-BE49-F238E27FC236}">
                <a16:creationId xmlns:a16="http://schemas.microsoft.com/office/drawing/2014/main" id="{966800B9-1512-AB8E-3C80-BB3268400F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422717"/>
            <a:ext cx="5367165" cy="4025373"/>
          </a:xfrm>
          <a:prstGeom prst="rect">
            <a:avLst/>
          </a:prstGeom>
          <a:noFill/>
          <a:extLst>
            <a:ext uri="{909E8E84-426E-40DD-AFC4-6F175D3DCCD1}">
              <a14:hiddenFill xmlns:a14="http://schemas.microsoft.com/office/drawing/2010/main">
                <a:solidFill>
                  <a:srgbClr val="FFFFFF"/>
                </a:solidFill>
              </a14:hiddenFill>
            </a:ext>
          </a:extLst>
        </p:spPr>
      </p:pic>
      <p:sp>
        <p:nvSpPr>
          <p:cNvPr id="5136" name="Rectangle 5128">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0">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9F925-B00F-A210-F18D-10CF5482D6B5}"/>
              </a:ext>
            </a:extLst>
          </p:cNvPr>
          <p:cNvSpPr>
            <a:spLocks noGrp="1"/>
          </p:cNvSpPr>
          <p:nvPr>
            <p:ph type="title"/>
          </p:nvPr>
        </p:nvSpPr>
        <p:spPr>
          <a:xfrm>
            <a:off x="7064082" y="642594"/>
            <a:ext cx="4472921" cy="1371600"/>
          </a:xfrm>
        </p:spPr>
        <p:txBody>
          <a:bodyPr>
            <a:normAutofit/>
          </a:bodyPr>
          <a:lstStyle/>
          <a:p>
            <a:r>
              <a:rPr lang="en-MY"/>
              <a:t>Spherical coordinate robots</a:t>
            </a:r>
            <a:endParaRPr lang="en-MY" dirty="0"/>
          </a:p>
        </p:txBody>
      </p:sp>
      <p:sp>
        <p:nvSpPr>
          <p:cNvPr id="3" name="Content Placeholder 2">
            <a:extLst>
              <a:ext uri="{FF2B5EF4-FFF2-40B4-BE49-F238E27FC236}">
                <a16:creationId xmlns:a16="http://schemas.microsoft.com/office/drawing/2014/main" id="{4E67F746-52B1-2953-D667-B5077A3A80AC}"/>
              </a:ext>
            </a:extLst>
          </p:cNvPr>
          <p:cNvSpPr>
            <a:spLocks noGrp="1"/>
          </p:cNvSpPr>
          <p:nvPr>
            <p:ph idx="1"/>
          </p:nvPr>
        </p:nvSpPr>
        <p:spPr>
          <a:xfrm>
            <a:off x="7064082" y="2103120"/>
            <a:ext cx="4472922" cy="3931920"/>
          </a:xfrm>
        </p:spPr>
        <p:txBody>
          <a:bodyPr>
            <a:normAutofit/>
          </a:bodyPr>
          <a:lstStyle/>
          <a:p>
            <a:r>
              <a:rPr lang="en-US"/>
              <a:t>Spherical coordinate robots only have rotary joints. They are one of the first robots to have been used in industrial applications. They are commonly used for machine tending in die-casting, plastic injection and extrusion, and for welding.</a:t>
            </a:r>
            <a:endParaRPr lang="en-MY" dirty="0"/>
          </a:p>
        </p:txBody>
      </p:sp>
    </p:spTree>
    <p:extLst>
      <p:ext uri="{BB962C8B-B14F-4D97-AF65-F5344CB8AC3E}">
        <p14:creationId xmlns:p14="http://schemas.microsoft.com/office/powerpoint/2010/main" val="14314066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sp>
      <p:pic>
        <p:nvPicPr>
          <p:cNvPr id="6146" name="Picture 2" descr="SCARA Robot Renovation | Automation World">
            <a:extLst>
              <a:ext uri="{FF2B5EF4-FFF2-40B4-BE49-F238E27FC236}">
                <a16:creationId xmlns:a16="http://schemas.microsoft.com/office/drawing/2014/main" id="{46D6C3EA-143F-D8C0-7F23-C75D85FF09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0401"/>
          <a:stretch/>
        </p:blipFill>
        <p:spPr bwMode="auto">
          <a:xfrm>
            <a:off x="424928" y="419292"/>
            <a:ext cx="5522976" cy="6053328"/>
          </a:xfrm>
          <a:prstGeom prst="rect">
            <a:avLst/>
          </a:prstGeom>
          <a:noFill/>
          <a:extLst>
            <a:ext uri="{909E8E84-426E-40DD-AFC4-6F175D3DCCD1}">
              <a14:hiddenFill xmlns:a14="http://schemas.microsoft.com/office/drawing/2010/main">
                <a:solidFill>
                  <a:srgbClr val="FFFFFF"/>
                </a:solidFill>
              </a14:hiddenFill>
            </a:ext>
          </a:extLst>
        </p:spPr>
      </p:pic>
      <p:sp>
        <p:nvSpPr>
          <p:cNvPr id="6155" name="Rectangle 6154">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D98AD-735A-1EC2-0EFC-9931D4BA2C4F}"/>
              </a:ext>
            </a:extLst>
          </p:cNvPr>
          <p:cNvSpPr>
            <a:spLocks noGrp="1"/>
          </p:cNvSpPr>
          <p:nvPr>
            <p:ph type="title"/>
          </p:nvPr>
        </p:nvSpPr>
        <p:spPr>
          <a:xfrm>
            <a:off x="6846137" y="727626"/>
            <a:ext cx="4602152" cy="1718225"/>
          </a:xfrm>
        </p:spPr>
        <p:txBody>
          <a:bodyPr>
            <a:normAutofit/>
          </a:bodyPr>
          <a:lstStyle/>
          <a:p>
            <a:r>
              <a:rPr lang="en-MY" dirty="0"/>
              <a:t>SCARA robots</a:t>
            </a:r>
          </a:p>
        </p:txBody>
      </p:sp>
      <p:sp>
        <p:nvSpPr>
          <p:cNvPr id="3" name="Content Placeholder 2">
            <a:extLst>
              <a:ext uri="{FF2B5EF4-FFF2-40B4-BE49-F238E27FC236}">
                <a16:creationId xmlns:a16="http://schemas.microsoft.com/office/drawing/2014/main" id="{122E3B1D-9848-A7B0-295B-B02227EDAD3D}"/>
              </a:ext>
            </a:extLst>
          </p:cNvPr>
          <p:cNvSpPr>
            <a:spLocks noGrp="1"/>
          </p:cNvSpPr>
          <p:nvPr>
            <p:ph idx="1"/>
          </p:nvPr>
        </p:nvSpPr>
        <p:spPr>
          <a:xfrm>
            <a:off x="6846137" y="2538919"/>
            <a:ext cx="4602152" cy="3557805"/>
          </a:xfrm>
        </p:spPr>
        <p:txBody>
          <a:bodyPr>
            <a:normAutofit/>
          </a:bodyPr>
          <a:lstStyle/>
          <a:p>
            <a:r>
              <a:rPr lang="en-US" dirty="0"/>
              <a:t>SCARA is an acronym for Selective Compliance Assembly Robot Arm. SCARA robots are recognized by their two parallel joints which provide movement in the X-Y plane. Rotating shafts are positioned vertically at the effector..</a:t>
            </a:r>
          </a:p>
          <a:p>
            <a:endParaRPr lang="en-US" dirty="0"/>
          </a:p>
          <a:p>
            <a:r>
              <a:rPr lang="en-US" dirty="0"/>
              <a:t>SCARA robots are used for jobs that require precise lateral movements. They are ideal for assembly applications.</a:t>
            </a:r>
            <a:endParaRPr lang="en-MY" dirty="0"/>
          </a:p>
        </p:txBody>
      </p:sp>
    </p:spTree>
    <p:extLst>
      <p:ext uri="{BB962C8B-B14F-4D97-AF65-F5344CB8AC3E}">
        <p14:creationId xmlns:p14="http://schemas.microsoft.com/office/powerpoint/2010/main" val="1841497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{AFD03D73-D0DC-4431-BF94-DCFC290FDE9F}tf78829772_win32</Template>
  <TotalTime>14</TotalTime>
  <Words>390</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Sagona Book</vt:lpstr>
      <vt:lpstr>Sagona ExtraLight</vt:lpstr>
      <vt:lpstr>SavonVTI</vt:lpstr>
      <vt:lpstr>Industrial Robots</vt:lpstr>
      <vt:lpstr>History of Industrial Robots</vt:lpstr>
      <vt:lpstr>History of Industrial Robots</vt:lpstr>
      <vt:lpstr>Types of Industrial Robots</vt:lpstr>
      <vt:lpstr>Articulated robots</vt:lpstr>
      <vt:lpstr>Cartesian coordinate robots</vt:lpstr>
      <vt:lpstr>Cylindrical coordinate robots</vt:lpstr>
      <vt:lpstr>Spherical coordinate robots</vt:lpstr>
      <vt:lpstr>SCARA robots</vt:lpstr>
      <vt:lpstr>Delta robots</vt:lpstr>
      <vt:lpstr>Controllers</vt:lpstr>
      <vt:lpstr>Data Transmission</vt:lpstr>
      <vt:lpstr>Data Transmission</vt:lpstr>
      <vt:lpstr>Power System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Robots</dc:title>
  <dc:creator>SYED AHMAD ALSAGOFF BIN SYED ALWEE</dc:creator>
  <cp:lastModifiedBy>SYED AHMAD ALSAGOFF BIN SYED ALWEE</cp:lastModifiedBy>
  <cp:revision>1</cp:revision>
  <dcterms:created xsi:type="dcterms:W3CDTF">2022-06-29T13:46:58Z</dcterms:created>
  <dcterms:modified xsi:type="dcterms:W3CDTF">2022-06-29T14:01:38Z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