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9" r:id="rId3"/>
    <p:sldId id="257" r:id="rId4"/>
    <p:sldId id="270" r:id="rId5"/>
    <p:sldId id="259" r:id="rId6"/>
    <p:sldId id="260" r:id="rId7"/>
    <p:sldId id="271" r:id="rId8"/>
    <p:sldId id="283" r:id="rId9"/>
    <p:sldId id="272" r:id="rId10"/>
    <p:sldId id="268" r:id="rId11"/>
    <p:sldId id="273" r:id="rId12"/>
    <p:sldId id="275" r:id="rId13"/>
    <p:sldId id="274" r:id="rId14"/>
    <p:sldId id="276" r:id="rId15"/>
    <p:sldId id="277" r:id="rId16"/>
    <p:sldId id="278" r:id="rId17"/>
    <p:sldId id="279" r:id="rId18"/>
    <p:sldId id="281"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6" autoAdjust="0"/>
    <p:restoredTop sz="94660"/>
  </p:normalViewPr>
  <p:slideViewPr>
    <p:cSldViewPr snapToGrid="0">
      <p:cViewPr varScale="1">
        <p:scale>
          <a:sx n="114" d="100"/>
          <a:sy n="114" d="100"/>
        </p:scale>
        <p:origin x="9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00323CD-8ECC-4E10-8D7E-D48964B2B458}" type="datetimeFigureOut">
              <a:rPr lang="en-MY" smtClean="0"/>
              <a:t>29/6/2022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D847B21-BEEE-486C-BC14-BBF634785BF1}" type="slidenum">
              <a:rPr lang="en-MY" smtClean="0"/>
              <a:t>‹#›</a:t>
            </a:fld>
            <a:endParaRPr lang="en-MY"/>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482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0323CD-8ECC-4E10-8D7E-D48964B2B458}" type="datetimeFigureOut">
              <a:rPr lang="en-MY" smtClean="0"/>
              <a:t>29/6/2022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D847B21-BEEE-486C-BC14-BBF634785BF1}" type="slidenum">
              <a:rPr lang="en-MY" smtClean="0"/>
              <a:t>‹#›</a:t>
            </a:fld>
            <a:endParaRPr lang="en-MY"/>
          </a:p>
        </p:txBody>
      </p:sp>
    </p:spTree>
    <p:extLst>
      <p:ext uri="{BB962C8B-B14F-4D97-AF65-F5344CB8AC3E}">
        <p14:creationId xmlns:p14="http://schemas.microsoft.com/office/powerpoint/2010/main" val="66592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0323CD-8ECC-4E10-8D7E-D48964B2B458}" type="datetimeFigureOut">
              <a:rPr lang="en-MY" smtClean="0"/>
              <a:t>29/6/2022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D847B21-BEEE-486C-BC14-BBF634785BF1}" type="slidenum">
              <a:rPr lang="en-MY" smtClean="0"/>
              <a:t>‹#›</a:t>
            </a:fld>
            <a:endParaRPr lang="en-MY"/>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77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0323CD-8ECC-4E10-8D7E-D48964B2B458}" type="datetimeFigureOut">
              <a:rPr lang="en-MY" smtClean="0"/>
              <a:t>29/6/2022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D847B21-BEEE-486C-BC14-BBF634785BF1}" type="slidenum">
              <a:rPr lang="en-MY" smtClean="0"/>
              <a:t>‹#›</a:t>
            </a:fld>
            <a:endParaRPr lang="en-MY"/>
          </a:p>
        </p:txBody>
      </p:sp>
    </p:spTree>
    <p:extLst>
      <p:ext uri="{BB962C8B-B14F-4D97-AF65-F5344CB8AC3E}">
        <p14:creationId xmlns:p14="http://schemas.microsoft.com/office/powerpoint/2010/main" val="2759092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0323CD-8ECC-4E10-8D7E-D48964B2B458}" type="datetimeFigureOut">
              <a:rPr lang="en-MY" smtClean="0"/>
              <a:t>29/6/2022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D847B21-BEEE-486C-BC14-BBF634785BF1}" type="slidenum">
              <a:rPr lang="en-MY" smtClean="0"/>
              <a:t>‹#›</a:t>
            </a:fld>
            <a:endParaRPr lang="en-MY"/>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011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0323CD-8ECC-4E10-8D7E-D48964B2B458}" type="datetimeFigureOut">
              <a:rPr lang="en-MY" smtClean="0"/>
              <a:t>29/6/2022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D847B21-BEEE-486C-BC14-BBF634785BF1}" type="slidenum">
              <a:rPr lang="en-MY" smtClean="0"/>
              <a:t>‹#›</a:t>
            </a:fld>
            <a:endParaRPr lang="en-MY"/>
          </a:p>
        </p:txBody>
      </p:sp>
    </p:spTree>
    <p:extLst>
      <p:ext uri="{BB962C8B-B14F-4D97-AF65-F5344CB8AC3E}">
        <p14:creationId xmlns:p14="http://schemas.microsoft.com/office/powerpoint/2010/main" val="3920190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0323CD-8ECC-4E10-8D7E-D48964B2B458}" type="datetimeFigureOut">
              <a:rPr lang="en-MY" smtClean="0"/>
              <a:t>29/6/2022</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D847B21-BEEE-486C-BC14-BBF634785BF1}" type="slidenum">
              <a:rPr lang="en-MY" smtClean="0"/>
              <a:t>‹#›</a:t>
            </a:fld>
            <a:endParaRPr lang="en-MY"/>
          </a:p>
        </p:txBody>
      </p:sp>
    </p:spTree>
    <p:extLst>
      <p:ext uri="{BB962C8B-B14F-4D97-AF65-F5344CB8AC3E}">
        <p14:creationId xmlns:p14="http://schemas.microsoft.com/office/powerpoint/2010/main" val="740758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0323CD-8ECC-4E10-8D7E-D48964B2B458}" type="datetimeFigureOut">
              <a:rPr lang="en-MY" smtClean="0"/>
              <a:t>29/6/2022</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D847B21-BEEE-486C-BC14-BBF634785BF1}" type="slidenum">
              <a:rPr lang="en-MY" smtClean="0"/>
              <a:t>‹#›</a:t>
            </a:fld>
            <a:endParaRPr lang="en-MY"/>
          </a:p>
        </p:txBody>
      </p:sp>
    </p:spTree>
    <p:extLst>
      <p:ext uri="{BB962C8B-B14F-4D97-AF65-F5344CB8AC3E}">
        <p14:creationId xmlns:p14="http://schemas.microsoft.com/office/powerpoint/2010/main" val="3685790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323CD-8ECC-4E10-8D7E-D48964B2B458}" type="datetimeFigureOut">
              <a:rPr lang="en-MY" smtClean="0"/>
              <a:t>29/6/2022</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D847B21-BEEE-486C-BC14-BBF634785BF1}" type="slidenum">
              <a:rPr lang="en-MY" smtClean="0"/>
              <a:t>‹#›</a:t>
            </a:fld>
            <a:endParaRPr lang="en-MY"/>
          </a:p>
        </p:txBody>
      </p:sp>
    </p:spTree>
    <p:extLst>
      <p:ext uri="{BB962C8B-B14F-4D97-AF65-F5344CB8AC3E}">
        <p14:creationId xmlns:p14="http://schemas.microsoft.com/office/powerpoint/2010/main" val="176969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0323CD-8ECC-4E10-8D7E-D48964B2B458}" type="datetimeFigureOut">
              <a:rPr lang="en-MY" smtClean="0"/>
              <a:t>29/6/2022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D847B21-BEEE-486C-BC14-BBF634785BF1}" type="slidenum">
              <a:rPr lang="en-MY" smtClean="0"/>
              <a:t>‹#›</a:t>
            </a:fld>
            <a:endParaRPr lang="en-MY"/>
          </a:p>
        </p:txBody>
      </p:sp>
    </p:spTree>
    <p:extLst>
      <p:ext uri="{BB962C8B-B14F-4D97-AF65-F5344CB8AC3E}">
        <p14:creationId xmlns:p14="http://schemas.microsoft.com/office/powerpoint/2010/main" val="379001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0323CD-8ECC-4E10-8D7E-D48964B2B458}" type="datetimeFigureOut">
              <a:rPr lang="en-MY" smtClean="0"/>
              <a:t>29/6/2022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D847B21-BEEE-486C-BC14-BBF634785BF1}" type="slidenum">
              <a:rPr lang="en-MY" smtClean="0"/>
              <a:t>‹#›</a:t>
            </a:fld>
            <a:endParaRPr lang="en-MY"/>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893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00323CD-8ECC-4E10-8D7E-D48964B2B458}" type="datetimeFigureOut">
              <a:rPr lang="en-MY" smtClean="0"/>
              <a:t>29/6/2022</a:t>
            </a:fld>
            <a:endParaRPr lang="en-MY"/>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MY"/>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D847B21-BEEE-486C-BC14-BBF634785BF1}" type="slidenum">
              <a:rPr lang="en-MY" smtClean="0"/>
              <a:t>‹#›</a:t>
            </a:fld>
            <a:endParaRPr lang="en-MY"/>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3138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ack, red, and white paint splatter">
            <a:extLst>
              <a:ext uri="{FF2B5EF4-FFF2-40B4-BE49-F238E27FC236}">
                <a16:creationId xmlns:a16="http://schemas.microsoft.com/office/drawing/2014/main" id="{89E3A72B-E537-FE20-C0B5-5D862BBD3F7F}"/>
              </a:ext>
            </a:extLst>
          </p:cNvPr>
          <p:cNvPicPr>
            <a:picLocks noChangeAspect="1"/>
          </p:cNvPicPr>
          <p:nvPr/>
        </p:nvPicPr>
        <p:blipFill rotWithShape="1">
          <a:blip r:embed="rId2">
            <a:alphaModFix amt="45000"/>
          </a:blip>
          <a:srcRect r="25"/>
          <a:stretch/>
        </p:blipFill>
        <p:spPr>
          <a:xfrm>
            <a:off x="20" y="-1"/>
            <a:ext cx="12188932" cy="6858000"/>
          </a:xfrm>
          <a:prstGeom prst="rect">
            <a:avLst/>
          </a:prstGeom>
        </p:spPr>
      </p:pic>
      <p:sp>
        <p:nvSpPr>
          <p:cNvPr id="2" name="Title 1">
            <a:extLst>
              <a:ext uri="{FF2B5EF4-FFF2-40B4-BE49-F238E27FC236}">
                <a16:creationId xmlns:a16="http://schemas.microsoft.com/office/drawing/2014/main" id="{D9E3D0F7-805D-84E4-CDD0-31186317F1E0}"/>
              </a:ext>
            </a:extLst>
          </p:cNvPr>
          <p:cNvSpPr>
            <a:spLocks noGrp="1"/>
          </p:cNvSpPr>
          <p:nvPr>
            <p:ph type="ctrTitle"/>
          </p:nvPr>
        </p:nvSpPr>
        <p:spPr>
          <a:xfrm>
            <a:off x="643467" y="643467"/>
            <a:ext cx="7164674" cy="5571066"/>
          </a:xfrm>
        </p:spPr>
        <p:txBody>
          <a:bodyPr>
            <a:normAutofit/>
          </a:bodyPr>
          <a:lstStyle/>
          <a:p>
            <a:r>
              <a:rPr lang="en-MY" sz="6600">
                <a:solidFill>
                  <a:schemeClr val="tx1"/>
                </a:solidFill>
              </a:rPr>
              <a:t>Swarm robot</a:t>
            </a:r>
          </a:p>
        </p:txBody>
      </p:sp>
      <p:cxnSp>
        <p:nvCxnSpPr>
          <p:cNvPr id="10" name="Straight Connector 9">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6561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23416DF-B283-4D9F-A625-146552CA9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Oval 5">
            <a:extLst>
              <a:ext uri="{FF2B5EF4-FFF2-40B4-BE49-F238E27FC236}">
                <a16:creationId xmlns:a16="http://schemas.microsoft.com/office/drawing/2014/main" id="{73834904-4D9B-41F7-8DA6-0709FD9F7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C00D1207-ECAF-48E9-8834-2CE4D21982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9A3FD3A-4B27-4028-BA57-0810F205B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0461F8B-A17E-4AE4-92BC-BA2E49E1A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661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D3C1A-3892-F417-2FAC-91F19B702B51}"/>
              </a:ext>
            </a:extLst>
          </p:cNvPr>
          <p:cNvSpPr>
            <a:spLocks noGrp="1"/>
          </p:cNvSpPr>
          <p:nvPr>
            <p:ph type="title"/>
          </p:nvPr>
        </p:nvSpPr>
        <p:spPr>
          <a:xfrm>
            <a:off x="457200" y="640080"/>
            <a:ext cx="3185917" cy="3034857"/>
          </a:xfrm>
        </p:spPr>
        <p:txBody>
          <a:bodyPr vert="horz" lIns="91440" tIns="45720" rIns="91440" bIns="45720" rtlCol="0" anchor="b">
            <a:normAutofit/>
          </a:bodyPr>
          <a:lstStyle/>
          <a:p>
            <a:pPr algn="r"/>
            <a:r>
              <a:rPr lang="en-US" sz="4400" spc="200" dirty="0">
                <a:solidFill>
                  <a:srgbClr val="FFFFFF"/>
                </a:solidFill>
              </a:rPr>
              <a:t>MOTORS</a:t>
            </a:r>
          </a:p>
        </p:txBody>
      </p:sp>
      <p:cxnSp>
        <p:nvCxnSpPr>
          <p:cNvPr id="31" name="Straight Connector 30">
            <a:extLst>
              <a:ext uri="{FF2B5EF4-FFF2-40B4-BE49-F238E27FC236}">
                <a16:creationId xmlns:a16="http://schemas.microsoft.com/office/drawing/2014/main" id="{5E450F13-FCAB-474F-93BB-704690139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749" y="3765314"/>
            <a:ext cx="2834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FB6DCC1-FA16-2794-54DD-33F9DAD60ED7}"/>
              </a:ext>
            </a:extLst>
          </p:cNvPr>
          <p:cNvPicPr>
            <a:picLocks noChangeAspect="1"/>
          </p:cNvPicPr>
          <p:nvPr/>
        </p:nvPicPr>
        <p:blipFill>
          <a:blip r:embed="rId2"/>
          <a:stretch>
            <a:fillRect/>
          </a:stretch>
        </p:blipFill>
        <p:spPr>
          <a:xfrm>
            <a:off x="4273157" y="1789254"/>
            <a:ext cx="3659111" cy="3275130"/>
          </a:xfrm>
          <a:prstGeom prst="rect">
            <a:avLst/>
          </a:prstGeom>
        </p:spPr>
      </p:pic>
      <p:cxnSp>
        <p:nvCxnSpPr>
          <p:cNvPr id="33" name="Straight Connector 32">
            <a:extLst>
              <a:ext uri="{FF2B5EF4-FFF2-40B4-BE49-F238E27FC236}">
                <a16:creationId xmlns:a16="http://schemas.microsoft.com/office/drawing/2014/main" id="{00E7859C-56C8-49DC-ABF5-6C538427CD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5130" y="1963779"/>
            <a:ext cx="0" cy="29260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CE59E3D3-318E-F0F3-3557-ACC5DC920A95}"/>
              </a:ext>
            </a:extLst>
          </p:cNvPr>
          <p:cNvPicPr>
            <a:picLocks noChangeAspect="1"/>
          </p:cNvPicPr>
          <p:nvPr/>
        </p:nvPicPr>
        <p:blipFill>
          <a:blip r:embed="rId3"/>
          <a:stretch>
            <a:fillRect/>
          </a:stretch>
        </p:blipFill>
        <p:spPr>
          <a:xfrm>
            <a:off x="8254001" y="1557008"/>
            <a:ext cx="3644400" cy="3739621"/>
          </a:xfrm>
          <a:prstGeom prst="rect">
            <a:avLst/>
          </a:prstGeom>
        </p:spPr>
      </p:pic>
    </p:spTree>
    <p:extLst>
      <p:ext uri="{BB962C8B-B14F-4D97-AF65-F5344CB8AC3E}">
        <p14:creationId xmlns:p14="http://schemas.microsoft.com/office/powerpoint/2010/main" val="3922483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C23416DF-B283-4D9F-A625-146552CA9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5">
            <a:extLst>
              <a:ext uri="{FF2B5EF4-FFF2-40B4-BE49-F238E27FC236}">
                <a16:creationId xmlns:a16="http://schemas.microsoft.com/office/drawing/2014/main" id="{73834904-4D9B-41F7-8DA6-0709FD9F7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9">
            <a:extLst>
              <a:ext uri="{FF2B5EF4-FFF2-40B4-BE49-F238E27FC236}">
                <a16:creationId xmlns:a16="http://schemas.microsoft.com/office/drawing/2014/main" id="{C00D1207-ECAF-48E9-8834-2CE4D21982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Rectangle 21">
            <a:extLst>
              <a:ext uri="{FF2B5EF4-FFF2-40B4-BE49-F238E27FC236}">
                <a16:creationId xmlns:a16="http://schemas.microsoft.com/office/drawing/2014/main" id="{D8CF7905-56DB-4950-ABDD-540F2F837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3">
            <a:extLst>
              <a:ext uri="{FF2B5EF4-FFF2-40B4-BE49-F238E27FC236}">
                <a16:creationId xmlns:a16="http://schemas.microsoft.com/office/drawing/2014/main" id="{9A0E0D8E-B442-45FE-887A-5103CCD2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EA67FE-CF38-FB07-0890-241F2CD02AB4}"/>
              </a:ext>
            </a:extLst>
          </p:cNvPr>
          <p:cNvSpPr>
            <a:spLocks noGrp="1"/>
          </p:cNvSpPr>
          <p:nvPr>
            <p:ph type="title"/>
          </p:nvPr>
        </p:nvSpPr>
        <p:spPr>
          <a:xfrm>
            <a:off x="634276" y="640080"/>
            <a:ext cx="6265288" cy="3034857"/>
          </a:xfrm>
        </p:spPr>
        <p:txBody>
          <a:bodyPr vert="horz" lIns="91440" tIns="45720" rIns="91440" bIns="45720" rtlCol="0" anchor="b">
            <a:normAutofit/>
          </a:bodyPr>
          <a:lstStyle/>
          <a:p>
            <a:pPr algn="r"/>
            <a:r>
              <a:rPr lang="en-US" b="1" spc="200" dirty="0">
                <a:solidFill>
                  <a:srgbClr val="FFFFFF"/>
                </a:solidFill>
              </a:rPr>
              <a:t>MOTOR CONTROLLER</a:t>
            </a:r>
          </a:p>
        </p:txBody>
      </p:sp>
      <p:pic>
        <p:nvPicPr>
          <p:cNvPr id="11" name="Picture 10">
            <a:extLst>
              <a:ext uri="{FF2B5EF4-FFF2-40B4-BE49-F238E27FC236}">
                <a16:creationId xmlns:a16="http://schemas.microsoft.com/office/drawing/2014/main" id="{886DD743-5630-7779-1224-16F72D209819}"/>
              </a:ext>
            </a:extLst>
          </p:cNvPr>
          <p:cNvPicPr>
            <a:picLocks noChangeAspect="1"/>
          </p:cNvPicPr>
          <p:nvPr/>
        </p:nvPicPr>
        <p:blipFill>
          <a:blip r:embed="rId2"/>
          <a:stretch>
            <a:fillRect/>
          </a:stretch>
        </p:blipFill>
        <p:spPr>
          <a:xfrm>
            <a:off x="7992055" y="3429000"/>
            <a:ext cx="3739271" cy="2595645"/>
          </a:xfrm>
          <a:prstGeom prst="rect">
            <a:avLst/>
          </a:prstGeom>
        </p:spPr>
      </p:pic>
      <p:cxnSp>
        <p:nvCxnSpPr>
          <p:cNvPr id="26" name="Straight Connector 25">
            <a:extLst>
              <a:ext uri="{FF2B5EF4-FFF2-40B4-BE49-F238E27FC236}">
                <a16:creationId xmlns:a16="http://schemas.microsoft.com/office/drawing/2014/main" id="{2B5BB601-08A7-443A-BDC2-A0C7DA6694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59436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963AB7B2-4AD1-770B-25EE-F050CC0BC122}"/>
              </a:ext>
            </a:extLst>
          </p:cNvPr>
          <p:cNvPicPr>
            <a:picLocks noChangeAspect="1"/>
          </p:cNvPicPr>
          <p:nvPr/>
        </p:nvPicPr>
        <p:blipFill>
          <a:blip r:embed="rId3"/>
          <a:stretch>
            <a:fillRect/>
          </a:stretch>
        </p:blipFill>
        <p:spPr>
          <a:xfrm>
            <a:off x="7879291" y="1691654"/>
            <a:ext cx="3737397" cy="1765919"/>
          </a:xfrm>
          <a:prstGeom prst="rect">
            <a:avLst/>
          </a:prstGeom>
        </p:spPr>
      </p:pic>
    </p:spTree>
    <p:extLst>
      <p:ext uri="{BB962C8B-B14F-4D97-AF65-F5344CB8AC3E}">
        <p14:creationId xmlns:p14="http://schemas.microsoft.com/office/powerpoint/2010/main" val="4025824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FF143-D0CE-7C39-B22A-8CA1D00F5EE8}"/>
              </a:ext>
            </a:extLst>
          </p:cNvPr>
          <p:cNvSpPr>
            <a:spLocks noGrp="1"/>
          </p:cNvSpPr>
          <p:nvPr>
            <p:ph type="title"/>
          </p:nvPr>
        </p:nvSpPr>
        <p:spPr>
          <a:xfrm>
            <a:off x="2007695" y="3278635"/>
            <a:ext cx="9261438" cy="2317832"/>
          </a:xfrm>
        </p:spPr>
        <p:txBody>
          <a:bodyPr>
            <a:normAutofit/>
          </a:bodyPr>
          <a:lstStyle/>
          <a:p>
            <a:r>
              <a:rPr lang="en-MY" sz="7200" b="1" dirty="0"/>
              <a:t>NAVIGATION SYSTEM AND CONTROLLER</a:t>
            </a:r>
          </a:p>
        </p:txBody>
      </p:sp>
    </p:spTree>
    <p:extLst>
      <p:ext uri="{BB962C8B-B14F-4D97-AF65-F5344CB8AC3E}">
        <p14:creationId xmlns:p14="http://schemas.microsoft.com/office/powerpoint/2010/main" val="143953199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17991C-AFFE-1302-203B-20D64AF7B144}"/>
              </a:ext>
            </a:extLst>
          </p:cNvPr>
          <p:cNvPicPr>
            <a:picLocks noGrp="1" noChangeAspect="1"/>
          </p:cNvPicPr>
          <p:nvPr>
            <p:ph idx="1"/>
          </p:nvPr>
        </p:nvPicPr>
        <p:blipFill>
          <a:blip r:embed="rId2"/>
          <a:stretch>
            <a:fillRect/>
          </a:stretch>
        </p:blipFill>
        <p:spPr>
          <a:xfrm>
            <a:off x="1169526" y="1130898"/>
            <a:ext cx="5025454" cy="4995836"/>
          </a:xfrm>
        </p:spPr>
      </p:pic>
      <p:pic>
        <p:nvPicPr>
          <p:cNvPr id="7" name="Picture 6">
            <a:extLst>
              <a:ext uri="{FF2B5EF4-FFF2-40B4-BE49-F238E27FC236}">
                <a16:creationId xmlns:a16="http://schemas.microsoft.com/office/drawing/2014/main" id="{55ECD70D-AF3E-CD5C-F2B4-6E0672E85E00}"/>
              </a:ext>
            </a:extLst>
          </p:cNvPr>
          <p:cNvPicPr>
            <a:picLocks noChangeAspect="1"/>
          </p:cNvPicPr>
          <p:nvPr/>
        </p:nvPicPr>
        <p:blipFill rotWithShape="1">
          <a:blip r:embed="rId3"/>
          <a:srcRect b="80574"/>
          <a:stretch/>
        </p:blipFill>
        <p:spPr>
          <a:xfrm>
            <a:off x="6279409" y="2334410"/>
            <a:ext cx="6038850" cy="325648"/>
          </a:xfrm>
          <a:prstGeom prst="rect">
            <a:avLst/>
          </a:prstGeom>
        </p:spPr>
      </p:pic>
      <p:pic>
        <p:nvPicPr>
          <p:cNvPr id="11" name="Picture 10">
            <a:extLst>
              <a:ext uri="{FF2B5EF4-FFF2-40B4-BE49-F238E27FC236}">
                <a16:creationId xmlns:a16="http://schemas.microsoft.com/office/drawing/2014/main" id="{CEC669F2-2CA2-68BC-90DC-9DA8BF677D7D}"/>
              </a:ext>
            </a:extLst>
          </p:cNvPr>
          <p:cNvPicPr>
            <a:picLocks noChangeAspect="1"/>
          </p:cNvPicPr>
          <p:nvPr/>
        </p:nvPicPr>
        <p:blipFill>
          <a:blip r:embed="rId4"/>
          <a:stretch>
            <a:fillRect/>
          </a:stretch>
        </p:blipFill>
        <p:spPr>
          <a:xfrm>
            <a:off x="6596535" y="3133529"/>
            <a:ext cx="3966319" cy="2341023"/>
          </a:xfrm>
          <a:prstGeom prst="rect">
            <a:avLst/>
          </a:prstGeom>
        </p:spPr>
      </p:pic>
    </p:spTree>
    <p:extLst>
      <p:ext uri="{BB962C8B-B14F-4D97-AF65-F5344CB8AC3E}">
        <p14:creationId xmlns:p14="http://schemas.microsoft.com/office/powerpoint/2010/main" val="2191245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FF143-D0CE-7C39-B22A-8CA1D00F5EE8}"/>
              </a:ext>
            </a:extLst>
          </p:cNvPr>
          <p:cNvSpPr>
            <a:spLocks noGrp="1"/>
          </p:cNvSpPr>
          <p:nvPr>
            <p:ph type="title"/>
          </p:nvPr>
        </p:nvSpPr>
        <p:spPr>
          <a:xfrm>
            <a:off x="2007695" y="3278635"/>
            <a:ext cx="9261438" cy="2317832"/>
          </a:xfrm>
        </p:spPr>
        <p:txBody>
          <a:bodyPr>
            <a:normAutofit/>
          </a:bodyPr>
          <a:lstStyle/>
          <a:p>
            <a:r>
              <a:rPr lang="en-MY" sz="7200" b="1" dirty="0"/>
              <a:t>DATA COLLECTION</a:t>
            </a:r>
          </a:p>
        </p:txBody>
      </p:sp>
    </p:spTree>
    <p:extLst>
      <p:ext uri="{BB962C8B-B14F-4D97-AF65-F5344CB8AC3E}">
        <p14:creationId xmlns:p14="http://schemas.microsoft.com/office/powerpoint/2010/main" val="340635923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BBCED3-2F0D-694A-BAD7-D215BFE3DAEE}"/>
              </a:ext>
            </a:extLst>
          </p:cNvPr>
          <p:cNvSpPr>
            <a:spLocks noGrp="1"/>
          </p:cNvSpPr>
          <p:nvPr>
            <p:ph type="title"/>
          </p:nvPr>
        </p:nvSpPr>
        <p:spPr>
          <a:xfrm>
            <a:off x="1024128" y="459317"/>
            <a:ext cx="4389120" cy="1749552"/>
          </a:xfrm>
        </p:spPr>
        <p:txBody>
          <a:bodyPr vert="horz" lIns="91440" tIns="45720" rIns="91440" bIns="45720" rtlCol="0" anchor="ctr">
            <a:normAutofit/>
          </a:bodyPr>
          <a:lstStyle/>
          <a:p>
            <a:r>
              <a:rPr lang="en-US" sz="4400" dirty="0"/>
              <a:t>CAMERA</a:t>
            </a:r>
          </a:p>
        </p:txBody>
      </p:sp>
      <p:cxnSp>
        <p:nvCxnSpPr>
          <p:cNvPr id="18" name="Straight Connector 17">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D10235D-A0C0-FD13-54CA-8F852EA1A04C}"/>
              </a:ext>
            </a:extLst>
          </p:cNvPr>
          <p:cNvSpPr txBox="1"/>
          <p:nvPr/>
        </p:nvSpPr>
        <p:spPr>
          <a:xfrm>
            <a:off x="1024128" y="2090853"/>
            <a:ext cx="4389120" cy="4265341"/>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MY" sz="1000" b="1" i="0" dirty="0">
                <a:solidFill>
                  <a:srgbClr val="000000"/>
                </a:solidFill>
                <a:effectLst/>
                <a:latin typeface="Roboto" panose="02000000000000000000" pitchFamily="2" charset="0"/>
              </a:rPr>
              <a:t>Mini 5.8GHz 48CH 25mW VTX With 700TVL 1/4 CMOS NTSC FPV Camera For RC Drone</a:t>
            </a:r>
          </a:p>
          <a:p>
            <a:pPr defTabSz="914400">
              <a:lnSpc>
                <a:spcPct val="90000"/>
              </a:lnSpc>
              <a:spcAft>
                <a:spcPts val="600"/>
              </a:spcAft>
              <a:buClr>
                <a:schemeClr val="accent1"/>
              </a:buClr>
            </a:pPr>
            <a:br>
              <a:rPr lang="en-US" sz="1000" b="1" i="0" dirty="0">
                <a:effectLst/>
              </a:rPr>
            </a:br>
            <a:r>
              <a:rPr lang="en-US" sz="1000" b="1" i="0" dirty="0">
                <a:effectLst/>
              </a:rPr>
              <a:t>Description:</a:t>
            </a:r>
            <a:br>
              <a:rPr lang="en-US" sz="1000" dirty="0"/>
            </a:br>
            <a:r>
              <a:rPr lang="en-US" sz="1000" b="0" i="0" dirty="0">
                <a:effectLst/>
              </a:rPr>
              <a:t>Item Name: VTX + FPV Camera</a:t>
            </a:r>
            <a:br>
              <a:rPr lang="en-US" sz="1000" dirty="0"/>
            </a:br>
            <a:r>
              <a:rPr lang="en-US" sz="1000" b="0" i="0" dirty="0">
                <a:effectLst/>
              </a:rPr>
              <a:t>Working Temperature: -10 ℃ ~ +60℃</a:t>
            </a:r>
            <a:br>
              <a:rPr lang="en-US" sz="1000" dirty="0"/>
            </a:br>
            <a:r>
              <a:rPr lang="en-US" sz="1000" b="0" i="0" dirty="0">
                <a:effectLst/>
              </a:rPr>
              <a:t>Dimension: 153x122mm + 16.1x14.5mm</a:t>
            </a:r>
            <a:br>
              <a:rPr lang="en-US" sz="1000" dirty="0"/>
            </a:br>
            <a:r>
              <a:rPr lang="en-US" sz="1000" b="0" i="0" dirty="0">
                <a:effectLst/>
              </a:rPr>
              <a:t>Weight: 4g</a:t>
            </a:r>
            <a:br>
              <a:rPr lang="en-US" sz="1000" dirty="0"/>
            </a:br>
            <a:br>
              <a:rPr lang="en-US" sz="1000" dirty="0"/>
            </a:br>
            <a:r>
              <a:rPr lang="en-US" sz="1000" b="1" i="0" dirty="0">
                <a:effectLst/>
              </a:rPr>
              <a:t>Specifications of Camera:</a:t>
            </a:r>
            <a:br>
              <a:rPr lang="en-US" sz="1000" dirty="0"/>
            </a:br>
            <a:r>
              <a:rPr lang="en-US" sz="1000" b="0" i="0" dirty="0">
                <a:effectLst/>
              </a:rPr>
              <a:t>Sensor: 1/4" CMOS</a:t>
            </a:r>
            <a:br>
              <a:rPr lang="en-US" sz="1000" dirty="0"/>
            </a:br>
            <a:r>
              <a:rPr lang="en-US" sz="1000" b="0" i="0" dirty="0">
                <a:effectLst/>
              </a:rPr>
              <a:t>Resolution: 700TVL</a:t>
            </a:r>
            <a:br>
              <a:rPr lang="en-US" sz="1000" dirty="0"/>
            </a:br>
            <a:r>
              <a:rPr lang="en-US" sz="1000" b="0" i="0" dirty="0">
                <a:effectLst/>
              </a:rPr>
              <a:t>Angle: H: 120° / V: 100°</a:t>
            </a:r>
            <a:br>
              <a:rPr lang="en-US" sz="1000" dirty="0"/>
            </a:br>
            <a:r>
              <a:rPr lang="en-US" sz="1000" b="0" i="0" dirty="0">
                <a:effectLst/>
              </a:rPr>
              <a:t>Format: NTSC 640X480</a:t>
            </a:r>
            <a:br>
              <a:rPr lang="en-US" sz="1000" dirty="0"/>
            </a:br>
            <a:r>
              <a:rPr lang="en-US" sz="1000" b="0" i="0" dirty="0">
                <a:effectLst/>
              </a:rPr>
              <a:t>Power Consumption: 250±20mA, 5V DCN</a:t>
            </a:r>
            <a:br>
              <a:rPr lang="en-US" sz="1000" dirty="0"/>
            </a:br>
            <a:r>
              <a:rPr lang="en-US" sz="1000" b="0" i="0" dirty="0">
                <a:effectLst/>
              </a:rPr>
              <a:t>Working Voltage: 3.7V ~ 5.5V</a:t>
            </a:r>
            <a:br>
              <a:rPr lang="en-US" sz="1000" dirty="0"/>
            </a:br>
            <a:br>
              <a:rPr lang="en-US" sz="1000" dirty="0"/>
            </a:br>
            <a:r>
              <a:rPr lang="en-US" sz="1000" b="1" i="0" dirty="0">
                <a:effectLst/>
              </a:rPr>
              <a:t>Specifications of VTX:</a:t>
            </a:r>
            <a:br>
              <a:rPr lang="en-US" sz="1000" dirty="0"/>
            </a:br>
            <a:r>
              <a:rPr lang="en-US" sz="1000" b="0" i="0" dirty="0">
                <a:effectLst/>
              </a:rPr>
              <a:t>Frequency: 5645 ~ 5945MHz</a:t>
            </a:r>
            <a:br>
              <a:rPr lang="en-US" sz="1000" dirty="0"/>
            </a:br>
            <a:r>
              <a:rPr lang="en-US" sz="1000" b="0" i="0" dirty="0">
                <a:effectLst/>
              </a:rPr>
              <a:t>Channel: 40</a:t>
            </a:r>
            <a:br>
              <a:rPr lang="en-US" sz="1000" dirty="0"/>
            </a:br>
            <a:r>
              <a:rPr lang="en-US" sz="1000" b="0" i="0" dirty="0">
                <a:effectLst/>
              </a:rPr>
              <a:t>Working Voltage: 3.7V ~ 5.5V</a:t>
            </a:r>
            <a:br>
              <a:rPr lang="en-US" sz="1000" dirty="0"/>
            </a:br>
            <a:r>
              <a:rPr lang="en-US" sz="1000" b="0" i="0" dirty="0">
                <a:effectLst/>
              </a:rPr>
              <a:t>Output Power: 25mw</a:t>
            </a:r>
            <a:br>
              <a:rPr lang="en-US" sz="1000" dirty="0"/>
            </a:br>
            <a:r>
              <a:rPr lang="en-US" sz="1000" b="0" i="0" dirty="0">
                <a:effectLst/>
              </a:rPr>
              <a:t>Output Signal Strength: 13±1dBm</a:t>
            </a:r>
            <a:br>
              <a:rPr lang="en-US" sz="1000" dirty="0"/>
            </a:br>
            <a:r>
              <a:rPr lang="en-US" sz="1000" b="0" i="0" dirty="0">
                <a:effectLst/>
              </a:rPr>
              <a:t>Frequency Stability: ±100kHz (TYP)</a:t>
            </a:r>
            <a:br>
              <a:rPr lang="en-US" sz="1000" dirty="0"/>
            </a:br>
            <a:r>
              <a:rPr lang="en-US" sz="1000" b="0" i="0" dirty="0">
                <a:effectLst/>
              </a:rPr>
              <a:t>Frequency Accuracy:±200kHz (TYP)</a:t>
            </a:r>
            <a:br>
              <a:rPr lang="en-US" sz="1000" dirty="0"/>
            </a:br>
            <a:r>
              <a:rPr lang="en-US" sz="1000" b="0" i="0" dirty="0">
                <a:effectLst/>
              </a:rPr>
              <a:t>Channel Carrier Error: 1dB</a:t>
            </a:r>
            <a:br>
              <a:rPr lang="en-US" sz="1000" dirty="0"/>
            </a:br>
            <a:r>
              <a:rPr lang="en-US" sz="1000" b="0" i="0" dirty="0">
                <a:effectLst/>
              </a:rPr>
              <a:t>All Harmonics: -50dBm (Max)</a:t>
            </a:r>
            <a:br>
              <a:rPr lang="en-US" sz="1000" dirty="0"/>
            </a:br>
            <a:r>
              <a:rPr lang="en-US" sz="1000" b="0" i="0" dirty="0">
                <a:effectLst/>
              </a:rPr>
              <a:t>Antenna Port: 50ΩMini 5.8GHz 48CH 25mW VTX With 700TVL 1/4 CMOS NTSC FPV Camera For RC Drone</a:t>
            </a:r>
          </a:p>
        </p:txBody>
      </p:sp>
      <p:pic>
        <p:nvPicPr>
          <p:cNvPr id="8" name="Picture 7">
            <a:extLst>
              <a:ext uri="{FF2B5EF4-FFF2-40B4-BE49-F238E27FC236}">
                <a16:creationId xmlns:a16="http://schemas.microsoft.com/office/drawing/2014/main" id="{5328760F-30E3-C861-544B-DA060FFBE688}"/>
              </a:ext>
            </a:extLst>
          </p:cNvPr>
          <p:cNvPicPr>
            <a:picLocks noChangeAspect="1"/>
          </p:cNvPicPr>
          <p:nvPr/>
        </p:nvPicPr>
        <p:blipFill>
          <a:blip r:embed="rId2"/>
          <a:stretch>
            <a:fillRect/>
          </a:stretch>
        </p:blipFill>
        <p:spPr>
          <a:xfrm>
            <a:off x="7056116" y="1289129"/>
            <a:ext cx="4175762" cy="4282833"/>
          </a:xfrm>
          <a:prstGeom prst="rect">
            <a:avLst/>
          </a:prstGeom>
        </p:spPr>
      </p:pic>
    </p:spTree>
    <p:extLst>
      <p:ext uri="{BB962C8B-B14F-4D97-AF65-F5344CB8AC3E}">
        <p14:creationId xmlns:p14="http://schemas.microsoft.com/office/powerpoint/2010/main" val="4272364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FF143-D0CE-7C39-B22A-8CA1D00F5EE8}"/>
              </a:ext>
            </a:extLst>
          </p:cNvPr>
          <p:cNvSpPr>
            <a:spLocks noGrp="1"/>
          </p:cNvSpPr>
          <p:nvPr>
            <p:ph type="title"/>
          </p:nvPr>
        </p:nvSpPr>
        <p:spPr>
          <a:xfrm>
            <a:off x="2007695" y="3278635"/>
            <a:ext cx="9261438" cy="2317832"/>
          </a:xfrm>
        </p:spPr>
        <p:txBody>
          <a:bodyPr>
            <a:normAutofit/>
          </a:bodyPr>
          <a:lstStyle/>
          <a:p>
            <a:r>
              <a:rPr lang="en-MY" sz="7200" b="1" dirty="0"/>
              <a:t>DATA TRANSMISSION</a:t>
            </a:r>
          </a:p>
        </p:txBody>
      </p:sp>
    </p:spTree>
    <p:extLst>
      <p:ext uri="{BB962C8B-B14F-4D97-AF65-F5344CB8AC3E}">
        <p14:creationId xmlns:p14="http://schemas.microsoft.com/office/powerpoint/2010/main" val="936550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AD464B1-6279-C63D-9F0C-2D9FE2A8EB39}"/>
              </a:ext>
            </a:extLst>
          </p:cNvPr>
          <p:cNvPicPr>
            <a:picLocks noChangeAspect="1"/>
          </p:cNvPicPr>
          <p:nvPr/>
        </p:nvPicPr>
        <p:blipFill>
          <a:blip r:embed="rId2"/>
          <a:stretch>
            <a:fillRect/>
          </a:stretch>
        </p:blipFill>
        <p:spPr>
          <a:xfrm>
            <a:off x="3906406" y="718795"/>
            <a:ext cx="5486365" cy="3062642"/>
          </a:xfrm>
          <a:prstGeom prst="rect">
            <a:avLst/>
          </a:prstGeom>
        </p:spPr>
      </p:pic>
      <p:pic>
        <p:nvPicPr>
          <p:cNvPr id="12" name="Picture 11">
            <a:extLst>
              <a:ext uri="{FF2B5EF4-FFF2-40B4-BE49-F238E27FC236}">
                <a16:creationId xmlns:a16="http://schemas.microsoft.com/office/drawing/2014/main" id="{78E8F559-BEF8-2AA7-8785-3A006A8ED2CD}"/>
              </a:ext>
            </a:extLst>
          </p:cNvPr>
          <p:cNvPicPr>
            <a:picLocks noChangeAspect="1"/>
          </p:cNvPicPr>
          <p:nvPr/>
        </p:nvPicPr>
        <p:blipFill>
          <a:blip r:embed="rId3"/>
          <a:stretch>
            <a:fillRect/>
          </a:stretch>
        </p:blipFill>
        <p:spPr>
          <a:xfrm>
            <a:off x="900953" y="3993049"/>
            <a:ext cx="10746441" cy="1897195"/>
          </a:xfrm>
          <a:prstGeom prst="rect">
            <a:avLst/>
          </a:prstGeom>
        </p:spPr>
      </p:pic>
    </p:spTree>
    <p:extLst>
      <p:ext uri="{BB962C8B-B14F-4D97-AF65-F5344CB8AC3E}">
        <p14:creationId xmlns:p14="http://schemas.microsoft.com/office/powerpoint/2010/main" val="2823310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FF143-D0CE-7C39-B22A-8CA1D00F5EE8}"/>
              </a:ext>
            </a:extLst>
          </p:cNvPr>
          <p:cNvSpPr>
            <a:spLocks noGrp="1"/>
          </p:cNvSpPr>
          <p:nvPr>
            <p:ph type="title"/>
          </p:nvPr>
        </p:nvSpPr>
        <p:spPr>
          <a:xfrm>
            <a:off x="2007695" y="3278635"/>
            <a:ext cx="9261438" cy="2317832"/>
          </a:xfrm>
        </p:spPr>
        <p:txBody>
          <a:bodyPr>
            <a:normAutofit/>
          </a:bodyPr>
          <a:lstStyle/>
          <a:p>
            <a:r>
              <a:rPr lang="en-MY" sz="7200" b="1" dirty="0"/>
              <a:t>POWER SYSTEM MANAGEMENT</a:t>
            </a:r>
          </a:p>
        </p:txBody>
      </p:sp>
    </p:spTree>
    <p:extLst>
      <p:ext uri="{BB962C8B-B14F-4D97-AF65-F5344CB8AC3E}">
        <p14:creationId xmlns:p14="http://schemas.microsoft.com/office/powerpoint/2010/main" val="2077510743"/>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49EFF-F6F1-220A-BF64-4683E340BDFB}"/>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dirty="0">
                <a:solidFill>
                  <a:schemeClr val="tx1">
                    <a:lumMod val="95000"/>
                    <a:lumOff val="5000"/>
                  </a:schemeClr>
                </a:solidFill>
                <a:latin typeface="+mj-lt"/>
                <a:ea typeface="+mj-ea"/>
                <a:cs typeface="+mj-cs"/>
              </a:rPr>
              <a:t>Lithium-Potassium Battery</a:t>
            </a:r>
          </a:p>
        </p:txBody>
      </p:sp>
      <p:cxnSp>
        <p:nvCxnSpPr>
          <p:cNvPr id="20" name="Straight Connector 19">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DBFA2CB-2A79-85EE-1886-BF244F1C2A1A}"/>
              </a:ext>
            </a:extLst>
          </p:cNvPr>
          <p:cNvPicPr>
            <a:picLocks noChangeAspect="1"/>
          </p:cNvPicPr>
          <p:nvPr/>
        </p:nvPicPr>
        <p:blipFill>
          <a:blip r:embed="rId2"/>
          <a:stretch>
            <a:fillRect/>
          </a:stretch>
        </p:blipFill>
        <p:spPr>
          <a:xfrm>
            <a:off x="4654984" y="1291438"/>
            <a:ext cx="6896936" cy="4276100"/>
          </a:xfrm>
          <a:prstGeom prst="rect">
            <a:avLst/>
          </a:prstGeom>
        </p:spPr>
      </p:pic>
    </p:spTree>
    <p:extLst>
      <p:ext uri="{BB962C8B-B14F-4D97-AF65-F5344CB8AC3E}">
        <p14:creationId xmlns:p14="http://schemas.microsoft.com/office/powerpoint/2010/main" val="330590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FF143-D0CE-7C39-B22A-8CA1D00F5EE8}"/>
              </a:ext>
            </a:extLst>
          </p:cNvPr>
          <p:cNvSpPr>
            <a:spLocks noGrp="1"/>
          </p:cNvSpPr>
          <p:nvPr>
            <p:ph type="title"/>
          </p:nvPr>
        </p:nvSpPr>
        <p:spPr>
          <a:xfrm>
            <a:off x="4462758" y="2846140"/>
            <a:ext cx="3782291" cy="1165720"/>
          </a:xfrm>
        </p:spPr>
        <p:txBody>
          <a:bodyPr>
            <a:normAutofit/>
          </a:bodyPr>
          <a:lstStyle/>
          <a:p>
            <a:r>
              <a:rPr lang="en-MY" sz="7200" b="1" dirty="0"/>
              <a:t>HISTORY</a:t>
            </a:r>
          </a:p>
        </p:txBody>
      </p:sp>
    </p:spTree>
    <p:extLst>
      <p:ext uri="{BB962C8B-B14F-4D97-AF65-F5344CB8AC3E}">
        <p14:creationId xmlns:p14="http://schemas.microsoft.com/office/powerpoint/2010/main" val="6919442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B999-2361-6F89-ECE2-EFC0A1427F44}"/>
              </a:ext>
            </a:extLst>
          </p:cNvPr>
          <p:cNvSpPr>
            <a:spLocks noGrp="1"/>
          </p:cNvSpPr>
          <p:nvPr>
            <p:ph type="title"/>
          </p:nvPr>
        </p:nvSpPr>
        <p:spPr>
          <a:xfrm>
            <a:off x="1024128" y="585216"/>
            <a:ext cx="8018272" cy="1499616"/>
          </a:xfrm>
        </p:spPr>
        <p:txBody>
          <a:bodyPr>
            <a:normAutofit/>
          </a:bodyPr>
          <a:lstStyle/>
          <a:p>
            <a:r>
              <a:rPr lang="en-MY" b="1" dirty="0"/>
              <a:t>HISTORY OF SWARM ROBOT</a:t>
            </a:r>
            <a:endParaRPr lang="en-MY" b="1"/>
          </a:p>
        </p:txBody>
      </p:sp>
      <p:sp>
        <p:nvSpPr>
          <p:cNvPr id="3" name="Content Placeholder 2">
            <a:extLst>
              <a:ext uri="{FF2B5EF4-FFF2-40B4-BE49-F238E27FC236}">
                <a16:creationId xmlns:a16="http://schemas.microsoft.com/office/drawing/2014/main" id="{C3559561-85D7-FEEC-A598-17EA1C315AC1}"/>
              </a:ext>
            </a:extLst>
          </p:cNvPr>
          <p:cNvSpPr>
            <a:spLocks noGrp="1"/>
          </p:cNvSpPr>
          <p:nvPr>
            <p:ph idx="1"/>
          </p:nvPr>
        </p:nvSpPr>
        <p:spPr>
          <a:xfrm>
            <a:off x="1024128" y="2286000"/>
            <a:ext cx="8018271" cy="4023360"/>
          </a:xfrm>
        </p:spPr>
        <p:txBody>
          <a:bodyPr>
            <a:normAutofit/>
          </a:bodyPr>
          <a:lstStyle/>
          <a:p>
            <a:r>
              <a:rPr lang="en-US" dirty="0"/>
              <a:t>Swarm robotics has its origins in swarm intelligence and, in fact, could be defined as "embodied swarm intelligence". Initially, the main focus of swarm robotics research was to study and validate biological research (Beni, 2005). Early collaboration between roboticists and biologists helped bootstrap swarm robotics research, which has since become a research field in its own right. In recent years, the focus of swarm robotics has been shifting: from a bio-inspired field of robotics, swarm robotics is increasingly becoming an engineering field whose focus is on the development of tools and methods to solve real problems (Brambilla et al., 2013).</a:t>
            </a:r>
            <a:endParaRPr lang="en-MY"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5458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FF143-D0CE-7C39-B22A-8CA1D00F5EE8}"/>
              </a:ext>
            </a:extLst>
          </p:cNvPr>
          <p:cNvSpPr>
            <a:spLocks noGrp="1"/>
          </p:cNvSpPr>
          <p:nvPr>
            <p:ph type="title"/>
          </p:nvPr>
        </p:nvSpPr>
        <p:spPr>
          <a:xfrm>
            <a:off x="3027928" y="2685272"/>
            <a:ext cx="7212775" cy="2276193"/>
          </a:xfrm>
        </p:spPr>
        <p:txBody>
          <a:bodyPr>
            <a:normAutofit/>
          </a:bodyPr>
          <a:lstStyle/>
          <a:p>
            <a:r>
              <a:rPr lang="en-MY" sz="7200" b="1" dirty="0"/>
              <a:t>BASIC SYSTEM ARCHICTECTURE</a:t>
            </a:r>
          </a:p>
        </p:txBody>
      </p:sp>
    </p:spTree>
    <p:extLst>
      <p:ext uri="{BB962C8B-B14F-4D97-AF65-F5344CB8AC3E}">
        <p14:creationId xmlns:p14="http://schemas.microsoft.com/office/powerpoint/2010/main" val="187698839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5442-A099-BE75-E785-0116690186E1}"/>
              </a:ext>
            </a:extLst>
          </p:cNvPr>
          <p:cNvSpPr>
            <a:spLocks noGrp="1"/>
          </p:cNvSpPr>
          <p:nvPr>
            <p:ph type="title"/>
          </p:nvPr>
        </p:nvSpPr>
        <p:spPr>
          <a:xfrm>
            <a:off x="2662766" y="127000"/>
            <a:ext cx="7018867" cy="643467"/>
          </a:xfrm>
        </p:spPr>
        <p:txBody>
          <a:bodyPr>
            <a:normAutofit fontScale="90000"/>
          </a:bodyPr>
          <a:lstStyle/>
          <a:p>
            <a:r>
              <a:rPr lang="en-MY" b="1" dirty="0"/>
              <a:t>BASIC SYSTEM ARCHITECTURE</a:t>
            </a:r>
          </a:p>
        </p:txBody>
      </p:sp>
      <p:pic>
        <p:nvPicPr>
          <p:cNvPr id="4" name="Content Placeholder 3">
            <a:extLst>
              <a:ext uri="{FF2B5EF4-FFF2-40B4-BE49-F238E27FC236}">
                <a16:creationId xmlns:a16="http://schemas.microsoft.com/office/drawing/2014/main" id="{42FBE866-C885-1504-B683-2C0166D967B1}"/>
              </a:ext>
            </a:extLst>
          </p:cNvPr>
          <p:cNvPicPr>
            <a:picLocks noGrp="1" noChangeAspect="1"/>
          </p:cNvPicPr>
          <p:nvPr>
            <p:ph idx="1"/>
          </p:nvPr>
        </p:nvPicPr>
        <p:blipFill>
          <a:blip r:embed="rId2"/>
          <a:stretch>
            <a:fillRect/>
          </a:stretch>
        </p:blipFill>
        <p:spPr>
          <a:xfrm>
            <a:off x="2160057" y="1205403"/>
            <a:ext cx="8024283" cy="4447193"/>
          </a:xfrm>
          <a:prstGeom prst="rect">
            <a:avLst/>
          </a:prstGeom>
        </p:spPr>
      </p:pic>
    </p:spTree>
    <p:extLst>
      <p:ext uri="{BB962C8B-B14F-4D97-AF65-F5344CB8AC3E}">
        <p14:creationId xmlns:p14="http://schemas.microsoft.com/office/powerpoint/2010/main" val="2187439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5442-A099-BE75-E785-0116690186E1}"/>
              </a:ext>
            </a:extLst>
          </p:cNvPr>
          <p:cNvSpPr>
            <a:spLocks noGrp="1"/>
          </p:cNvSpPr>
          <p:nvPr>
            <p:ph type="title"/>
          </p:nvPr>
        </p:nvSpPr>
        <p:spPr>
          <a:xfrm>
            <a:off x="2662766" y="127000"/>
            <a:ext cx="7018867" cy="643467"/>
          </a:xfrm>
        </p:spPr>
        <p:txBody>
          <a:bodyPr>
            <a:normAutofit fontScale="90000"/>
          </a:bodyPr>
          <a:lstStyle/>
          <a:p>
            <a:r>
              <a:rPr lang="en-MY" b="1" dirty="0"/>
              <a:t>BASIC SYSTEM ARCHITECTURE</a:t>
            </a:r>
          </a:p>
        </p:txBody>
      </p:sp>
      <p:pic>
        <p:nvPicPr>
          <p:cNvPr id="1026" name="Picture 2" descr="Frontiers | Swarm-Enabling Technology for Multi-Robot Systems | Robotics  and AI">
            <a:extLst>
              <a:ext uri="{FF2B5EF4-FFF2-40B4-BE49-F238E27FC236}">
                <a16:creationId xmlns:a16="http://schemas.microsoft.com/office/drawing/2014/main" id="{76DFA88C-15EB-2745-A383-3969DE839B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7890" y="1165553"/>
            <a:ext cx="9227127" cy="4853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612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FF143-D0CE-7C39-B22A-8CA1D00F5EE8}"/>
              </a:ext>
            </a:extLst>
          </p:cNvPr>
          <p:cNvSpPr>
            <a:spLocks noGrp="1"/>
          </p:cNvSpPr>
          <p:nvPr>
            <p:ph type="title"/>
          </p:nvPr>
        </p:nvSpPr>
        <p:spPr>
          <a:xfrm>
            <a:off x="2007695" y="3278635"/>
            <a:ext cx="9253242" cy="1310993"/>
          </a:xfrm>
        </p:spPr>
        <p:txBody>
          <a:bodyPr>
            <a:normAutofit/>
          </a:bodyPr>
          <a:lstStyle/>
          <a:p>
            <a:r>
              <a:rPr lang="en-MY" sz="7200" b="1" dirty="0"/>
              <a:t>ROBOT DESIGN</a:t>
            </a:r>
          </a:p>
        </p:txBody>
      </p:sp>
    </p:spTree>
    <p:extLst>
      <p:ext uri="{BB962C8B-B14F-4D97-AF65-F5344CB8AC3E}">
        <p14:creationId xmlns:p14="http://schemas.microsoft.com/office/powerpoint/2010/main" val="356946307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1034">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037" name="Rectangle 1036">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3178F-D472-5C18-9815-196562E08806}"/>
              </a:ext>
            </a:extLst>
          </p:cNvPr>
          <p:cNvSpPr>
            <a:spLocks noGrp="1"/>
          </p:cNvSpPr>
          <p:nvPr>
            <p:ph type="title"/>
          </p:nvPr>
        </p:nvSpPr>
        <p:spPr>
          <a:xfrm>
            <a:off x="634276" y="640080"/>
            <a:ext cx="4208656" cy="3034857"/>
          </a:xfrm>
        </p:spPr>
        <p:txBody>
          <a:bodyPr vert="horz" lIns="91440" tIns="45720" rIns="91440" bIns="45720" rtlCol="0" anchor="b">
            <a:normAutofit/>
          </a:bodyPr>
          <a:lstStyle/>
          <a:p>
            <a:pPr algn="r"/>
            <a:r>
              <a:rPr lang="en-US" sz="4400" kern="1200" cap="all" spc="200" baseline="0">
                <a:solidFill>
                  <a:srgbClr val="FFFFFF"/>
                </a:solidFill>
                <a:latin typeface="+mj-lt"/>
                <a:ea typeface="+mj-ea"/>
                <a:cs typeface="+mj-cs"/>
              </a:rPr>
              <a:t>Variations of swarm robots</a:t>
            </a:r>
          </a:p>
        </p:txBody>
      </p:sp>
      <p:cxnSp>
        <p:nvCxnSpPr>
          <p:cNvPr id="1041" name="Straight Connector 1040">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Review of methodologies and tasks in swarm robotics towards standardization  - ScienceDirect">
            <a:extLst>
              <a:ext uri="{FF2B5EF4-FFF2-40B4-BE49-F238E27FC236}">
                <a16:creationId xmlns:a16="http://schemas.microsoft.com/office/drawing/2014/main" id="{83BB5D19-B7A7-A784-6B89-D15E7BAB5D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73149" y="640080"/>
            <a:ext cx="3905171" cy="557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154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FF143-D0CE-7C39-B22A-8CA1D00F5EE8}"/>
              </a:ext>
            </a:extLst>
          </p:cNvPr>
          <p:cNvSpPr>
            <a:spLocks noGrp="1"/>
          </p:cNvSpPr>
          <p:nvPr>
            <p:ph type="title"/>
          </p:nvPr>
        </p:nvSpPr>
        <p:spPr>
          <a:xfrm>
            <a:off x="2007695" y="3278635"/>
            <a:ext cx="9261438" cy="2317832"/>
          </a:xfrm>
        </p:spPr>
        <p:txBody>
          <a:bodyPr>
            <a:normAutofit/>
          </a:bodyPr>
          <a:lstStyle/>
          <a:p>
            <a:r>
              <a:rPr lang="en-MY" sz="7200" b="1" dirty="0"/>
              <a:t>ACTUATORS AND LOCOMOTIONS</a:t>
            </a:r>
          </a:p>
        </p:txBody>
      </p:sp>
    </p:spTree>
    <p:extLst>
      <p:ext uri="{BB962C8B-B14F-4D97-AF65-F5344CB8AC3E}">
        <p14:creationId xmlns:p14="http://schemas.microsoft.com/office/powerpoint/2010/main" val="2171089411"/>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203</TotalTime>
  <Words>338</Words>
  <Application>Microsoft Office PowerPoint</Application>
  <PresentationFormat>Widescreen</PresentationFormat>
  <Paragraphs>20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Roboto</vt:lpstr>
      <vt:lpstr>Tw Cen MT</vt:lpstr>
      <vt:lpstr>Tw Cen MT Condensed</vt:lpstr>
      <vt:lpstr>Wingdings 3</vt:lpstr>
      <vt:lpstr>Integral</vt:lpstr>
      <vt:lpstr>Swarm robot</vt:lpstr>
      <vt:lpstr>HISTORY</vt:lpstr>
      <vt:lpstr>HISTORY OF SWARM ROBOT</vt:lpstr>
      <vt:lpstr>BASIC SYSTEM ARCHICTECTURE</vt:lpstr>
      <vt:lpstr>BASIC SYSTEM ARCHITECTURE</vt:lpstr>
      <vt:lpstr>BASIC SYSTEM ARCHITECTURE</vt:lpstr>
      <vt:lpstr>ROBOT DESIGN</vt:lpstr>
      <vt:lpstr>Variations of swarm robots</vt:lpstr>
      <vt:lpstr>ACTUATORS AND LOCOMOTIONS</vt:lpstr>
      <vt:lpstr>MOTORS</vt:lpstr>
      <vt:lpstr>MOTOR CONTROLLER</vt:lpstr>
      <vt:lpstr>NAVIGATION SYSTEM AND CONTROLLER</vt:lpstr>
      <vt:lpstr>PowerPoint Presentation</vt:lpstr>
      <vt:lpstr>DATA COLLECTION</vt:lpstr>
      <vt:lpstr>CAMERA</vt:lpstr>
      <vt:lpstr>DATA TRANSMISSION</vt:lpstr>
      <vt:lpstr>PowerPoint Presentation</vt:lpstr>
      <vt:lpstr>POWER SYSTEM MANAGEMENT</vt:lpstr>
      <vt:lpstr>Lithium-Potassium Battery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Swarm robot</dc:title>
  <dc:creator>SYED AHMAD ALSAGOFF BIN SYED ALWEE</dc:creator>
  <cp:lastModifiedBy>SYED AHMAD ALSAGOFF BIN SYED ALWEE</cp:lastModifiedBy>
  <cp:revision>2</cp:revision>
  <dcterms:created xsi:type="dcterms:W3CDTF">2022-05-15T01:00:02Z</dcterms:created>
  <dcterms:modified xsi:type="dcterms:W3CDTF">2022-06-29T14:24:50Z</dcterms:modified>
</cp:coreProperties>
</file>