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6" r:id="rId5"/>
    <p:sldId id="265" r:id="rId6"/>
    <p:sldId id="277" r:id="rId7"/>
    <p:sldId id="282" r:id="rId8"/>
    <p:sldId id="280" r:id="rId9"/>
    <p:sldId id="281" r:id="rId10"/>
    <p:sldId id="287" r:id="rId11"/>
    <p:sldId id="285" r:id="rId12"/>
    <p:sldId id="286" r:id="rId13"/>
    <p:sldId id="279" r:id="rId14"/>
    <p:sldId id="273" r:id="rId15"/>
    <p:sldId id="288" r:id="rId16"/>
    <p:sldId id="289" r:id="rId17"/>
    <p:sldId id="290" r:id="rId18"/>
    <p:sldId id="291" r:id="rId19"/>
    <p:sldId id="292" r:id="rId20"/>
    <p:sldId id="298" r:id="rId21"/>
    <p:sldId id="293" r:id="rId22"/>
    <p:sldId id="294" r:id="rId23"/>
    <p:sldId id="295" r:id="rId24"/>
    <p:sldId id="296" r:id="rId25"/>
    <p:sldId id="299" r:id="rId26"/>
    <p:sldId id="301" r:id="rId27"/>
    <p:sldId id="302" r:id="rId28"/>
    <p:sldId id="303" r:id="rId29"/>
    <p:sldId id="305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8808"/>
    <a:srgbClr val="C49500"/>
    <a:srgbClr val="496F74"/>
    <a:srgbClr val="EEE6CC"/>
    <a:srgbClr val="A5A5A5"/>
    <a:srgbClr val="6D8C90"/>
    <a:srgbClr val="EAE0BE"/>
    <a:srgbClr val="EC7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8B6F9-7D07-4399-961D-F26387E15E55}" type="doc">
      <dgm:prSet loTypeId="urn:microsoft.com/office/officeart/2008/layout/Picture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E9AA71-7A3F-4029-9107-313D3206CA45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r>
            <a:rPr lang="en-US" dirty="0" smtClean="0"/>
            <a:t> của </a:t>
          </a:r>
          <a:r>
            <a:rPr lang="en-US" dirty="0" err="1" smtClean="0"/>
            <a:t>tường</a:t>
          </a:r>
          <a:r>
            <a:rPr lang="en-US" dirty="0" smtClean="0"/>
            <a:t> </a:t>
          </a:r>
          <a:r>
            <a:rPr lang="en-US" dirty="0" err="1" smtClean="0"/>
            <a:t>lửa</a:t>
          </a:r>
          <a:endParaRPr lang="en-US" dirty="0"/>
        </a:p>
      </dgm:t>
    </dgm:pt>
    <dgm:pt modelId="{6E9E0DD3-BD62-42F8-9A38-4381A1FC2E99}" type="parTrans" cxnId="{88D5002C-086C-4868-B7FB-498DA3D82F36}">
      <dgm:prSet/>
      <dgm:spPr/>
      <dgm:t>
        <a:bodyPr/>
        <a:lstStyle/>
        <a:p>
          <a:endParaRPr lang="en-US"/>
        </a:p>
      </dgm:t>
    </dgm:pt>
    <dgm:pt modelId="{A1A96327-C6B3-456A-AF7E-1ABC4D964791}" type="sibTrans" cxnId="{88D5002C-086C-4868-B7FB-498DA3D82F36}">
      <dgm:prSet/>
      <dgm:spPr/>
      <dgm:t>
        <a:bodyPr/>
        <a:lstStyle/>
        <a:p>
          <a:endParaRPr lang="en-US"/>
        </a:p>
      </dgm:t>
    </dgm:pt>
    <dgm:pt modelId="{923A2E5A-1F60-45F8-A9A0-576C3EDF5DC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 smtClean="0"/>
            <a:t>Tất</a:t>
          </a:r>
          <a:r>
            <a:rPr lang="en-US" dirty="0" smtClean="0"/>
            <a:t> cả </a:t>
          </a:r>
          <a:r>
            <a:rPr lang="en-US" dirty="0" err="1" smtClean="0"/>
            <a:t>mọi</a:t>
          </a:r>
          <a:r>
            <a:rPr lang="en-US" dirty="0" smtClean="0"/>
            <a:t> traffic </a:t>
          </a:r>
          <a:r>
            <a:rPr lang="en-US" dirty="0" err="1" smtClean="0"/>
            <a:t>từ</a:t>
          </a:r>
          <a:r>
            <a:rPr lang="en-US" dirty="0" smtClean="0"/>
            <a:t> trong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ngoài</a:t>
          </a:r>
          <a:r>
            <a:rPr lang="en-US" dirty="0" smtClean="0"/>
            <a:t> hay </a:t>
          </a:r>
          <a:r>
            <a:rPr lang="en-US" dirty="0" err="1" smtClean="0"/>
            <a:t>ngược</a:t>
          </a:r>
          <a:r>
            <a:rPr lang="en-US" dirty="0" smtClean="0"/>
            <a:t> lại để </a:t>
          </a:r>
          <a:r>
            <a:rPr lang="en-US" dirty="0" err="1" smtClean="0"/>
            <a:t>phải</a:t>
          </a:r>
          <a:r>
            <a:rPr lang="en-US" dirty="0" smtClean="0"/>
            <a:t> qua </a:t>
          </a:r>
          <a:r>
            <a:rPr lang="en-US" dirty="0" err="1" smtClean="0"/>
            <a:t>tường</a:t>
          </a:r>
          <a:r>
            <a:rPr lang="en-US" dirty="0" smtClean="0"/>
            <a:t> </a:t>
          </a:r>
          <a:r>
            <a:rPr lang="en-US" dirty="0" err="1" smtClean="0"/>
            <a:t>lửa</a:t>
          </a:r>
          <a:endParaRPr lang="en-US" dirty="0"/>
        </a:p>
      </dgm:t>
    </dgm:pt>
    <dgm:pt modelId="{BFF72FBA-BD6C-4ADE-BAF2-257EEE4E29E7}" type="parTrans" cxnId="{175BD8B2-3C73-402E-89D0-0AE65ECE870E}">
      <dgm:prSet/>
      <dgm:spPr/>
      <dgm:t>
        <a:bodyPr/>
        <a:lstStyle/>
        <a:p>
          <a:endParaRPr lang="en-US"/>
        </a:p>
      </dgm:t>
    </dgm:pt>
    <dgm:pt modelId="{279EE013-3945-4546-8F4C-A8C5051237CB}" type="sibTrans" cxnId="{175BD8B2-3C73-402E-89D0-0AE65ECE870E}">
      <dgm:prSet/>
      <dgm:spPr/>
      <dgm:t>
        <a:bodyPr/>
        <a:lstStyle/>
        <a:p>
          <a:endParaRPr lang="en-US"/>
        </a:p>
      </dgm:t>
    </dgm:pt>
    <dgm:pt modelId="{8D55631E-3E7E-453A-A346-5173491D06C3}">
      <dgm:prSet phldrT="[Text]"/>
      <dgm:spPr/>
      <dgm:t>
        <a:bodyPr/>
        <a:lstStyle/>
        <a:p>
          <a:r>
            <a:rPr lang="en-US" dirty="0" err="1" smtClean="0"/>
            <a:t>Tất</a:t>
          </a:r>
          <a:r>
            <a:rPr lang="en-US" dirty="0" smtClean="0"/>
            <a:t> cả </a:t>
          </a:r>
          <a:r>
            <a:rPr lang="en-US" dirty="0" err="1" smtClean="0"/>
            <a:t>mọi</a:t>
          </a:r>
          <a:r>
            <a:rPr lang="en-US" dirty="0" smtClean="0"/>
            <a:t> traffic </a:t>
          </a:r>
          <a:r>
            <a:rPr lang="en-US" dirty="0" err="1" smtClean="0"/>
            <a:t>từ</a:t>
          </a:r>
          <a:r>
            <a:rPr lang="en-US" dirty="0" smtClean="0"/>
            <a:t> trong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ngoài</a:t>
          </a:r>
          <a:r>
            <a:rPr lang="en-US" dirty="0" smtClean="0"/>
            <a:t> hay </a:t>
          </a:r>
          <a:r>
            <a:rPr lang="en-US" dirty="0" err="1" smtClean="0"/>
            <a:t>ngược</a:t>
          </a:r>
          <a:r>
            <a:rPr lang="en-US" dirty="0" smtClean="0"/>
            <a:t> lại để </a:t>
          </a:r>
          <a:r>
            <a:rPr lang="en-US" dirty="0" err="1" smtClean="0"/>
            <a:t>phải</a:t>
          </a:r>
          <a:r>
            <a:rPr lang="en-US" dirty="0" smtClean="0"/>
            <a:t> qua </a:t>
          </a:r>
          <a:r>
            <a:rPr lang="en-US" dirty="0" err="1" smtClean="0"/>
            <a:t>tường</a:t>
          </a:r>
          <a:r>
            <a:rPr lang="en-US" dirty="0" smtClean="0"/>
            <a:t> </a:t>
          </a:r>
          <a:r>
            <a:rPr lang="en-US" dirty="0" err="1" smtClean="0"/>
            <a:t>lửa</a:t>
          </a:r>
          <a:endParaRPr lang="en-US" dirty="0"/>
        </a:p>
      </dgm:t>
    </dgm:pt>
    <dgm:pt modelId="{208AE7A2-B6B2-4037-AD96-8F8F7B95F8E8}" type="parTrans" cxnId="{1C63314A-981F-4342-AFF8-C96ACDF66D3F}">
      <dgm:prSet/>
      <dgm:spPr/>
      <dgm:t>
        <a:bodyPr/>
        <a:lstStyle/>
        <a:p>
          <a:endParaRPr lang="en-US"/>
        </a:p>
      </dgm:t>
    </dgm:pt>
    <dgm:pt modelId="{91BDFC8E-95BF-4D46-8067-591B433DB5AC}" type="sibTrans" cxnId="{1C63314A-981F-4342-AFF8-C96ACDF66D3F}">
      <dgm:prSet/>
      <dgm:spPr/>
      <dgm:t>
        <a:bodyPr/>
        <a:lstStyle/>
        <a:p>
          <a:endParaRPr lang="en-US"/>
        </a:p>
      </dgm:t>
    </dgm:pt>
    <dgm:pt modelId="{2F10E43F-B8AF-4DAD-944C-ABC28916FFFF}">
      <dgm:prSet phldrT="[Text]"/>
      <dgm:spPr/>
      <dgm:t>
        <a:bodyPr/>
        <a:lstStyle/>
        <a:p>
          <a:r>
            <a:rPr lang="en-US" dirty="0" err="1" smtClean="0"/>
            <a:t>Tường</a:t>
          </a:r>
          <a:r>
            <a:rPr lang="en-US" dirty="0" smtClean="0"/>
            <a:t> </a:t>
          </a:r>
          <a:r>
            <a:rPr lang="en-US" dirty="0" err="1" smtClean="0"/>
            <a:t>lửa</a:t>
          </a:r>
          <a:r>
            <a:rPr lang="en-US" dirty="0" smtClean="0"/>
            <a:t> </a:t>
          </a:r>
          <a:r>
            <a:rPr lang="en-US" dirty="0" err="1" smtClean="0"/>
            <a:t>phải</a:t>
          </a:r>
          <a:r>
            <a:rPr lang="en-US" dirty="0" smtClean="0"/>
            <a:t> </a:t>
          </a:r>
          <a:r>
            <a:rPr lang="en-US" dirty="0" err="1" smtClean="0"/>
            <a:t>miễn</a:t>
          </a:r>
          <a:r>
            <a:rPr lang="en-US" dirty="0" smtClean="0"/>
            <a:t> </a:t>
          </a:r>
          <a:r>
            <a:rPr lang="en-US" dirty="0" err="1" smtClean="0"/>
            <a:t>dịch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mọi</a:t>
          </a:r>
          <a:r>
            <a:rPr lang="en-US" dirty="0" smtClean="0"/>
            <a:t> </a:t>
          </a:r>
          <a:r>
            <a:rPr lang="en-US" dirty="0" err="1" smtClean="0"/>
            <a:t>xâm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endParaRPr lang="en-US" dirty="0"/>
        </a:p>
      </dgm:t>
    </dgm:pt>
    <dgm:pt modelId="{CD6D7B93-38B5-4734-A644-D0AB8D59AB51}" type="parTrans" cxnId="{E2935F35-7764-47A3-BC97-56FCA989D9C1}">
      <dgm:prSet/>
      <dgm:spPr/>
      <dgm:t>
        <a:bodyPr/>
        <a:lstStyle/>
        <a:p>
          <a:endParaRPr lang="en-US"/>
        </a:p>
      </dgm:t>
    </dgm:pt>
    <dgm:pt modelId="{D702B416-EE1D-4ECD-B69D-2C7C3957D8F8}" type="sibTrans" cxnId="{E2935F35-7764-47A3-BC97-56FCA989D9C1}">
      <dgm:prSet/>
      <dgm:spPr/>
      <dgm:t>
        <a:bodyPr/>
        <a:lstStyle/>
        <a:p>
          <a:endParaRPr lang="en-US"/>
        </a:p>
      </dgm:t>
    </dgm:pt>
    <dgm:pt modelId="{D8068F4E-A24B-4413-8DE7-9F8DB653F117}" type="pres">
      <dgm:prSet presAssocID="{49A8B6F9-7D07-4399-961D-F26387E15E5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00EC94EE-3D11-4826-A639-AA5C7DB9F822}" type="pres">
      <dgm:prSet presAssocID="{9FE9AA71-7A3F-4029-9107-313D3206CA45}" presName="root" presStyleCnt="0">
        <dgm:presLayoutVars>
          <dgm:chMax/>
          <dgm:chPref val="4"/>
        </dgm:presLayoutVars>
      </dgm:prSet>
      <dgm:spPr/>
    </dgm:pt>
    <dgm:pt modelId="{7291B7B4-A7C6-47A4-83CA-9B49FA93BFD1}" type="pres">
      <dgm:prSet presAssocID="{9FE9AA71-7A3F-4029-9107-313D3206CA45}" presName="rootComposite" presStyleCnt="0">
        <dgm:presLayoutVars/>
      </dgm:prSet>
      <dgm:spPr/>
    </dgm:pt>
    <dgm:pt modelId="{CFF2633D-27E0-4D5C-9B76-312AEAFA5504}" type="pres">
      <dgm:prSet presAssocID="{9FE9AA71-7A3F-4029-9107-313D3206CA4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14D1972E-BA37-47B4-A6BD-7CA075E3ED74}" type="pres">
      <dgm:prSet presAssocID="{9FE9AA71-7A3F-4029-9107-313D3206CA45}" presName="childShape" presStyleCnt="0">
        <dgm:presLayoutVars>
          <dgm:chMax val="0"/>
          <dgm:chPref val="0"/>
        </dgm:presLayoutVars>
      </dgm:prSet>
      <dgm:spPr/>
    </dgm:pt>
    <dgm:pt modelId="{12F4E486-0A4F-40CF-AF3A-C39FC4DACFAA}" type="pres">
      <dgm:prSet presAssocID="{923A2E5A-1F60-45F8-A9A0-576C3EDF5DCF}" presName="childComposite" presStyleCnt="0">
        <dgm:presLayoutVars>
          <dgm:chMax val="0"/>
          <dgm:chPref val="0"/>
        </dgm:presLayoutVars>
      </dgm:prSet>
      <dgm:spPr/>
    </dgm:pt>
    <dgm:pt modelId="{8FB35077-3809-44EB-99F6-F88B1107177F}" type="pres">
      <dgm:prSet presAssocID="{923A2E5A-1F60-45F8-A9A0-576C3EDF5DCF}" presName="Image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D4843539-348E-442F-9ACB-39AD17C722DD}" type="pres">
      <dgm:prSet presAssocID="{923A2E5A-1F60-45F8-A9A0-576C3EDF5DCF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DDF80-94E9-493A-8D8D-042790E75F79}" type="pres">
      <dgm:prSet presAssocID="{8D55631E-3E7E-453A-A346-5173491D06C3}" presName="childComposite" presStyleCnt="0">
        <dgm:presLayoutVars>
          <dgm:chMax val="0"/>
          <dgm:chPref val="0"/>
        </dgm:presLayoutVars>
      </dgm:prSet>
      <dgm:spPr/>
    </dgm:pt>
    <dgm:pt modelId="{50A16AA8-42C9-484A-BEEA-0DBCC88F7A10}" type="pres">
      <dgm:prSet presAssocID="{8D55631E-3E7E-453A-A346-5173491D06C3}" presName="Image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305E8A10-DC13-4713-9D7F-59207EECD19F}" type="pres">
      <dgm:prSet presAssocID="{8D55631E-3E7E-453A-A346-5173491D06C3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79673-2EDE-403A-A972-6CD8C867FCF4}" type="pres">
      <dgm:prSet presAssocID="{2F10E43F-B8AF-4DAD-944C-ABC28916FFFF}" presName="childComposite" presStyleCnt="0">
        <dgm:presLayoutVars>
          <dgm:chMax val="0"/>
          <dgm:chPref val="0"/>
        </dgm:presLayoutVars>
      </dgm:prSet>
      <dgm:spPr/>
    </dgm:pt>
    <dgm:pt modelId="{983B5C3F-93E2-48BD-91E9-096CF67219BD}" type="pres">
      <dgm:prSet presAssocID="{2F10E43F-B8AF-4DAD-944C-ABC28916FFFF}" presName="Image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B4F2BD4-D443-40A5-88EE-88047CEADF3F}" type="pres">
      <dgm:prSet presAssocID="{2F10E43F-B8AF-4DAD-944C-ABC28916FFFF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AD123-3D14-41A6-96EC-1DC907D2590F}" type="presOf" srcId="{9FE9AA71-7A3F-4029-9107-313D3206CA45}" destId="{CFF2633D-27E0-4D5C-9B76-312AEAFA5504}" srcOrd="0" destOrd="0" presId="urn:microsoft.com/office/officeart/2008/layout/PictureAccentList"/>
    <dgm:cxn modelId="{175BD8B2-3C73-402E-89D0-0AE65ECE870E}" srcId="{9FE9AA71-7A3F-4029-9107-313D3206CA45}" destId="{923A2E5A-1F60-45F8-A9A0-576C3EDF5DCF}" srcOrd="0" destOrd="0" parTransId="{BFF72FBA-BD6C-4ADE-BAF2-257EEE4E29E7}" sibTransId="{279EE013-3945-4546-8F4C-A8C5051237CB}"/>
    <dgm:cxn modelId="{E2935F35-7764-47A3-BC97-56FCA989D9C1}" srcId="{9FE9AA71-7A3F-4029-9107-313D3206CA45}" destId="{2F10E43F-B8AF-4DAD-944C-ABC28916FFFF}" srcOrd="2" destOrd="0" parTransId="{CD6D7B93-38B5-4734-A644-D0AB8D59AB51}" sibTransId="{D702B416-EE1D-4ECD-B69D-2C7C3957D8F8}"/>
    <dgm:cxn modelId="{1C63314A-981F-4342-AFF8-C96ACDF66D3F}" srcId="{9FE9AA71-7A3F-4029-9107-313D3206CA45}" destId="{8D55631E-3E7E-453A-A346-5173491D06C3}" srcOrd="1" destOrd="0" parTransId="{208AE7A2-B6B2-4037-AD96-8F8F7B95F8E8}" sibTransId="{91BDFC8E-95BF-4D46-8067-591B433DB5AC}"/>
    <dgm:cxn modelId="{7C6CD7EC-D4F6-42A1-806B-596520943392}" type="presOf" srcId="{2F10E43F-B8AF-4DAD-944C-ABC28916FFFF}" destId="{DB4F2BD4-D443-40A5-88EE-88047CEADF3F}" srcOrd="0" destOrd="0" presId="urn:microsoft.com/office/officeart/2008/layout/PictureAccentList"/>
    <dgm:cxn modelId="{88D5002C-086C-4868-B7FB-498DA3D82F36}" srcId="{49A8B6F9-7D07-4399-961D-F26387E15E55}" destId="{9FE9AA71-7A3F-4029-9107-313D3206CA45}" srcOrd="0" destOrd="0" parTransId="{6E9E0DD3-BD62-42F8-9A38-4381A1FC2E99}" sibTransId="{A1A96327-C6B3-456A-AF7E-1ABC4D964791}"/>
    <dgm:cxn modelId="{B07592B6-D775-4938-9798-10A2FFFFE36F}" type="presOf" srcId="{8D55631E-3E7E-453A-A346-5173491D06C3}" destId="{305E8A10-DC13-4713-9D7F-59207EECD19F}" srcOrd="0" destOrd="0" presId="urn:microsoft.com/office/officeart/2008/layout/PictureAccentList"/>
    <dgm:cxn modelId="{2A23C6C9-E890-4044-B54B-25DBCB4E5F77}" type="presOf" srcId="{923A2E5A-1F60-45F8-A9A0-576C3EDF5DCF}" destId="{D4843539-348E-442F-9ACB-39AD17C722DD}" srcOrd="0" destOrd="0" presId="urn:microsoft.com/office/officeart/2008/layout/PictureAccentList"/>
    <dgm:cxn modelId="{9C3D5D6F-3A2B-4917-8BB7-C789761BC6B8}" type="presOf" srcId="{49A8B6F9-7D07-4399-961D-F26387E15E55}" destId="{D8068F4E-A24B-4413-8DE7-9F8DB653F117}" srcOrd="0" destOrd="0" presId="urn:microsoft.com/office/officeart/2008/layout/PictureAccentList"/>
    <dgm:cxn modelId="{0FAB2A62-FC2C-4502-97CA-8EA5DB1FCAB3}" type="presParOf" srcId="{D8068F4E-A24B-4413-8DE7-9F8DB653F117}" destId="{00EC94EE-3D11-4826-A639-AA5C7DB9F822}" srcOrd="0" destOrd="0" presId="urn:microsoft.com/office/officeart/2008/layout/PictureAccentList"/>
    <dgm:cxn modelId="{942093D3-9488-4026-B6B7-3991DA770C1C}" type="presParOf" srcId="{00EC94EE-3D11-4826-A639-AA5C7DB9F822}" destId="{7291B7B4-A7C6-47A4-83CA-9B49FA93BFD1}" srcOrd="0" destOrd="0" presId="urn:microsoft.com/office/officeart/2008/layout/PictureAccentList"/>
    <dgm:cxn modelId="{175A2495-C030-44E6-A5AA-E6A29A5C0B17}" type="presParOf" srcId="{7291B7B4-A7C6-47A4-83CA-9B49FA93BFD1}" destId="{CFF2633D-27E0-4D5C-9B76-312AEAFA5504}" srcOrd="0" destOrd="0" presId="urn:microsoft.com/office/officeart/2008/layout/PictureAccentList"/>
    <dgm:cxn modelId="{46EF6680-ED3B-43A4-8BD2-92F9BE0B443A}" type="presParOf" srcId="{00EC94EE-3D11-4826-A639-AA5C7DB9F822}" destId="{14D1972E-BA37-47B4-A6BD-7CA075E3ED74}" srcOrd="1" destOrd="0" presId="urn:microsoft.com/office/officeart/2008/layout/PictureAccentList"/>
    <dgm:cxn modelId="{F81D4BD9-3CAA-4249-9A16-8932930C1637}" type="presParOf" srcId="{14D1972E-BA37-47B4-A6BD-7CA075E3ED74}" destId="{12F4E486-0A4F-40CF-AF3A-C39FC4DACFAA}" srcOrd="0" destOrd="0" presId="urn:microsoft.com/office/officeart/2008/layout/PictureAccentList"/>
    <dgm:cxn modelId="{D20B68CC-D10F-42BA-89AE-0B35FB1C3F11}" type="presParOf" srcId="{12F4E486-0A4F-40CF-AF3A-C39FC4DACFAA}" destId="{8FB35077-3809-44EB-99F6-F88B1107177F}" srcOrd="0" destOrd="0" presId="urn:microsoft.com/office/officeart/2008/layout/PictureAccentList"/>
    <dgm:cxn modelId="{DDAF835D-E1E9-4262-87A9-137ECB2DCABA}" type="presParOf" srcId="{12F4E486-0A4F-40CF-AF3A-C39FC4DACFAA}" destId="{D4843539-348E-442F-9ACB-39AD17C722DD}" srcOrd="1" destOrd="0" presId="urn:microsoft.com/office/officeart/2008/layout/PictureAccentList"/>
    <dgm:cxn modelId="{1DD2DB20-A777-4883-9DE9-66F6F1FC4E04}" type="presParOf" srcId="{14D1972E-BA37-47B4-A6BD-7CA075E3ED74}" destId="{DB0DDF80-94E9-493A-8D8D-042790E75F79}" srcOrd="1" destOrd="0" presId="urn:microsoft.com/office/officeart/2008/layout/PictureAccentList"/>
    <dgm:cxn modelId="{99D99D02-72FC-4AB4-8F67-857D8430F9D1}" type="presParOf" srcId="{DB0DDF80-94E9-493A-8D8D-042790E75F79}" destId="{50A16AA8-42C9-484A-BEEA-0DBCC88F7A10}" srcOrd="0" destOrd="0" presId="urn:microsoft.com/office/officeart/2008/layout/PictureAccentList"/>
    <dgm:cxn modelId="{7AE32562-D23E-45F5-8B29-980198B1E506}" type="presParOf" srcId="{DB0DDF80-94E9-493A-8D8D-042790E75F79}" destId="{305E8A10-DC13-4713-9D7F-59207EECD19F}" srcOrd="1" destOrd="0" presId="urn:microsoft.com/office/officeart/2008/layout/PictureAccentList"/>
    <dgm:cxn modelId="{F111F61F-C527-47F0-8E38-A7A984732314}" type="presParOf" srcId="{14D1972E-BA37-47B4-A6BD-7CA075E3ED74}" destId="{F0879673-2EDE-403A-A972-6CD8C867FCF4}" srcOrd="2" destOrd="0" presId="urn:microsoft.com/office/officeart/2008/layout/PictureAccentList"/>
    <dgm:cxn modelId="{0631FEE9-6296-4035-811B-87B450C865ED}" type="presParOf" srcId="{F0879673-2EDE-403A-A972-6CD8C867FCF4}" destId="{983B5C3F-93E2-48BD-91E9-096CF67219BD}" srcOrd="0" destOrd="0" presId="urn:microsoft.com/office/officeart/2008/layout/PictureAccentList"/>
    <dgm:cxn modelId="{339FF310-0284-4F81-BE31-667E4DB4613C}" type="presParOf" srcId="{F0879673-2EDE-403A-A972-6CD8C867FCF4}" destId="{DB4F2BD4-D443-40A5-88EE-88047CEADF3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4D2062-787D-4F34-BE5B-05501257F2A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43EFBFC-11DF-44BA-BA94-000F46D7F127}">
      <dgm:prSet/>
      <dgm:spPr/>
      <dgm:t>
        <a:bodyPr/>
        <a:lstStyle/>
        <a:p>
          <a:pPr rtl="0"/>
          <a:r>
            <a:rPr lang="en-US" smtClean="0"/>
            <a:t>Packet  filtering firewall</a:t>
          </a:r>
          <a:endParaRPr lang="en-US"/>
        </a:p>
      </dgm:t>
    </dgm:pt>
    <dgm:pt modelId="{37F32CD6-9175-409E-873B-58C345EA5D56}" type="parTrans" cxnId="{0D740E02-216D-42D4-A821-7E1D1C92E4A8}">
      <dgm:prSet/>
      <dgm:spPr/>
      <dgm:t>
        <a:bodyPr/>
        <a:lstStyle/>
        <a:p>
          <a:endParaRPr lang="en-US"/>
        </a:p>
      </dgm:t>
    </dgm:pt>
    <dgm:pt modelId="{2E9B98BE-EA6A-435B-8C0C-CB22560A8590}" type="sibTrans" cxnId="{0D740E02-216D-42D4-A821-7E1D1C92E4A8}">
      <dgm:prSet/>
      <dgm:spPr/>
      <dgm:t>
        <a:bodyPr/>
        <a:lstStyle/>
        <a:p>
          <a:endParaRPr lang="en-US"/>
        </a:p>
      </dgm:t>
    </dgm:pt>
    <dgm:pt modelId="{C88E9D0B-1F9C-460E-884A-D752BCC04267}">
      <dgm:prSet/>
      <dgm:spPr/>
      <dgm:t>
        <a:bodyPr/>
        <a:lstStyle/>
        <a:p>
          <a:pPr rtl="0"/>
          <a:r>
            <a:rPr lang="en-US" dirty="0" err="1" smtClean="0"/>
            <a:t>Stateful</a:t>
          </a:r>
          <a:r>
            <a:rPr lang="en-US" dirty="0" smtClean="0"/>
            <a:t> inspection firewall</a:t>
          </a:r>
          <a:endParaRPr lang="en-US" dirty="0"/>
        </a:p>
      </dgm:t>
    </dgm:pt>
    <dgm:pt modelId="{B9710087-BC26-42A1-8F6A-55E28668B894}" type="parTrans" cxnId="{ACBE358F-4088-497E-A206-97E8CE85A78D}">
      <dgm:prSet/>
      <dgm:spPr/>
      <dgm:t>
        <a:bodyPr/>
        <a:lstStyle/>
        <a:p>
          <a:endParaRPr lang="en-US"/>
        </a:p>
      </dgm:t>
    </dgm:pt>
    <dgm:pt modelId="{131F1E7D-21DF-4567-A41F-BE60E04B5257}" type="sibTrans" cxnId="{ACBE358F-4088-497E-A206-97E8CE85A78D}">
      <dgm:prSet/>
      <dgm:spPr/>
      <dgm:t>
        <a:bodyPr/>
        <a:lstStyle/>
        <a:p>
          <a:endParaRPr lang="en-US"/>
        </a:p>
      </dgm:t>
    </dgm:pt>
    <dgm:pt modelId="{65334573-E683-434A-90EA-B900F0F5BA4B}">
      <dgm:prSet/>
      <dgm:spPr/>
      <dgm:t>
        <a:bodyPr/>
        <a:lstStyle/>
        <a:p>
          <a:pPr rtl="0"/>
          <a:r>
            <a:rPr lang="en-US" smtClean="0"/>
            <a:t>Circuit-level gateways</a:t>
          </a:r>
          <a:endParaRPr lang="en-US"/>
        </a:p>
      </dgm:t>
    </dgm:pt>
    <dgm:pt modelId="{4A751756-B9C8-4D9C-BB42-471404F4EDD7}" type="parTrans" cxnId="{9A0A1B29-4DD5-4E28-B3DE-6CF4BA094A1D}">
      <dgm:prSet/>
      <dgm:spPr/>
      <dgm:t>
        <a:bodyPr/>
        <a:lstStyle/>
        <a:p>
          <a:endParaRPr lang="en-US"/>
        </a:p>
      </dgm:t>
    </dgm:pt>
    <dgm:pt modelId="{D76A8649-31DF-4F51-B45D-D452FC547218}" type="sibTrans" cxnId="{9A0A1B29-4DD5-4E28-B3DE-6CF4BA094A1D}">
      <dgm:prSet/>
      <dgm:spPr/>
      <dgm:t>
        <a:bodyPr/>
        <a:lstStyle/>
        <a:p>
          <a:endParaRPr lang="en-US"/>
        </a:p>
      </dgm:t>
    </dgm:pt>
    <dgm:pt modelId="{DE60ABC9-7A0E-421F-900A-626DCEF0ABD8}">
      <dgm:prSet/>
      <dgm:spPr/>
      <dgm:t>
        <a:bodyPr/>
        <a:lstStyle/>
        <a:p>
          <a:pPr rtl="0"/>
          <a:r>
            <a:rPr lang="en-US" smtClean="0"/>
            <a:t>Application-level gateways.</a:t>
          </a:r>
          <a:endParaRPr lang="en-US"/>
        </a:p>
      </dgm:t>
    </dgm:pt>
    <dgm:pt modelId="{F836D196-7194-4E8A-B3EF-B73A21B4C007}" type="parTrans" cxnId="{A3223714-1A48-4ECB-840E-1CDB09B51588}">
      <dgm:prSet/>
      <dgm:spPr/>
      <dgm:t>
        <a:bodyPr/>
        <a:lstStyle/>
        <a:p>
          <a:endParaRPr lang="en-US"/>
        </a:p>
      </dgm:t>
    </dgm:pt>
    <dgm:pt modelId="{40062FDD-E4D3-4ACF-AFE0-0F618F8A4FA7}" type="sibTrans" cxnId="{A3223714-1A48-4ECB-840E-1CDB09B51588}">
      <dgm:prSet/>
      <dgm:spPr/>
      <dgm:t>
        <a:bodyPr/>
        <a:lstStyle/>
        <a:p>
          <a:endParaRPr lang="en-US"/>
        </a:p>
      </dgm:t>
    </dgm:pt>
    <dgm:pt modelId="{0F0CE81D-CAAC-4080-8EEB-BE060BEAC870}" type="pres">
      <dgm:prSet presAssocID="{724D2062-787D-4F34-BE5B-05501257F2A0}" presName="linear" presStyleCnt="0">
        <dgm:presLayoutVars>
          <dgm:animLvl val="lvl"/>
          <dgm:resizeHandles val="exact"/>
        </dgm:presLayoutVars>
      </dgm:prSet>
      <dgm:spPr/>
    </dgm:pt>
    <dgm:pt modelId="{7100433D-4FE9-4104-BD72-0620C24DBCA6}" type="pres">
      <dgm:prSet presAssocID="{243EFBFC-11DF-44BA-BA94-000F46D7F1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4521BD-8D32-4013-A536-B4F08BC3DE6D}" type="pres">
      <dgm:prSet presAssocID="{2E9B98BE-EA6A-435B-8C0C-CB22560A8590}" presName="spacer" presStyleCnt="0"/>
      <dgm:spPr/>
    </dgm:pt>
    <dgm:pt modelId="{8AC21DC8-BD2B-4271-97DC-53A09F6CDD52}" type="pres">
      <dgm:prSet presAssocID="{C88E9D0B-1F9C-460E-884A-D752BCC042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877EF3-832B-4874-BDC0-E87929CC3110}" type="pres">
      <dgm:prSet presAssocID="{131F1E7D-21DF-4567-A41F-BE60E04B5257}" presName="spacer" presStyleCnt="0"/>
      <dgm:spPr/>
    </dgm:pt>
    <dgm:pt modelId="{D9460311-38EE-417A-B11F-62A7ABE72717}" type="pres">
      <dgm:prSet presAssocID="{65334573-E683-434A-90EA-B900F0F5BA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C0B514-EA94-4EF1-A7AD-9DE548729314}" type="pres">
      <dgm:prSet presAssocID="{D76A8649-31DF-4F51-B45D-D452FC547218}" presName="spacer" presStyleCnt="0"/>
      <dgm:spPr/>
    </dgm:pt>
    <dgm:pt modelId="{5D7A9F55-5142-4B69-B517-D29260A2602F}" type="pres">
      <dgm:prSet presAssocID="{DE60ABC9-7A0E-421F-900A-626DCEF0ABD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557BEC-B448-4E3B-953E-567AA7DD1A8D}" type="presOf" srcId="{C88E9D0B-1F9C-460E-884A-D752BCC04267}" destId="{8AC21DC8-BD2B-4271-97DC-53A09F6CDD52}" srcOrd="0" destOrd="0" presId="urn:microsoft.com/office/officeart/2005/8/layout/vList2"/>
    <dgm:cxn modelId="{334AB445-4FCC-402B-924E-C1DE2A677CA1}" type="presOf" srcId="{243EFBFC-11DF-44BA-BA94-000F46D7F127}" destId="{7100433D-4FE9-4104-BD72-0620C24DBCA6}" srcOrd="0" destOrd="0" presId="urn:microsoft.com/office/officeart/2005/8/layout/vList2"/>
    <dgm:cxn modelId="{80F0A0BF-58D5-4CA6-9614-61A3D4B8900F}" type="presOf" srcId="{65334573-E683-434A-90EA-B900F0F5BA4B}" destId="{D9460311-38EE-417A-B11F-62A7ABE72717}" srcOrd="0" destOrd="0" presId="urn:microsoft.com/office/officeart/2005/8/layout/vList2"/>
    <dgm:cxn modelId="{ACBE358F-4088-497E-A206-97E8CE85A78D}" srcId="{724D2062-787D-4F34-BE5B-05501257F2A0}" destId="{C88E9D0B-1F9C-460E-884A-D752BCC04267}" srcOrd="1" destOrd="0" parTransId="{B9710087-BC26-42A1-8F6A-55E28668B894}" sibTransId="{131F1E7D-21DF-4567-A41F-BE60E04B5257}"/>
    <dgm:cxn modelId="{A3223714-1A48-4ECB-840E-1CDB09B51588}" srcId="{724D2062-787D-4F34-BE5B-05501257F2A0}" destId="{DE60ABC9-7A0E-421F-900A-626DCEF0ABD8}" srcOrd="3" destOrd="0" parTransId="{F836D196-7194-4E8A-B3EF-B73A21B4C007}" sibTransId="{40062FDD-E4D3-4ACF-AFE0-0F618F8A4FA7}"/>
    <dgm:cxn modelId="{C4263BBF-B87A-4711-BD3E-213265EB1E8F}" type="presOf" srcId="{DE60ABC9-7A0E-421F-900A-626DCEF0ABD8}" destId="{5D7A9F55-5142-4B69-B517-D29260A2602F}" srcOrd="0" destOrd="0" presId="urn:microsoft.com/office/officeart/2005/8/layout/vList2"/>
    <dgm:cxn modelId="{FABFE8ED-C02C-4665-838E-4F316FD3DBAB}" type="presOf" srcId="{724D2062-787D-4F34-BE5B-05501257F2A0}" destId="{0F0CE81D-CAAC-4080-8EEB-BE060BEAC870}" srcOrd="0" destOrd="0" presId="urn:microsoft.com/office/officeart/2005/8/layout/vList2"/>
    <dgm:cxn modelId="{0D740E02-216D-42D4-A821-7E1D1C92E4A8}" srcId="{724D2062-787D-4F34-BE5B-05501257F2A0}" destId="{243EFBFC-11DF-44BA-BA94-000F46D7F127}" srcOrd="0" destOrd="0" parTransId="{37F32CD6-9175-409E-873B-58C345EA5D56}" sibTransId="{2E9B98BE-EA6A-435B-8C0C-CB22560A8590}"/>
    <dgm:cxn modelId="{9A0A1B29-4DD5-4E28-B3DE-6CF4BA094A1D}" srcId="{724D2062-787D-4F34-BE5B-05501257F2A0}" destId="{65334573-E683-434A-90EA-B900F0F5BA4B}" srcOrd="2" destOrd="0" parTransId="{4A751756-B9C8-4D9C-BB42-471404F4EDD7}" sibTransId="{D76A8649-31DF-4F51-B45D-D452FC547218}"/>
    <dgm:cxn modelId="{555AB008-7DEF-4254-ACE8-45F78ED9B351}" type="presParOf" srcId="{0F0CE81D-CAAC-4080-8EEB-BE060BEAC870}" destId="{7100433D-4FE9-4104-BD72-0620C24DBCA6}" srcOrd="0" destOrd="0" presId="urn:microsoft.com/office/officeart/2005/8/layout/vList2"/>
    <dgm:cxn modelId="{73F101EE-8F3E-4F7A-BB69-EAE9CD1FA7C5}" type="presParOf" srcId="{0F0CE81D-CAAC-4080-8EEB-BE060BEAC870}" destId="{4A4521BD-8D32-4013-A536-B4F08BC3DE6D}" srcOrd="1" destOrd="0" presId="urn:microsoft.com/office/officeart/2005/8/layout/vList2"/>
    <dgm:cxn modelId="{A10C52A1-6126-465E-8400-A3B3C1BDD1CC}" type="presParOf" srcId="{0F0CE81D-CAAC-4080-8EEB-BE060BEAC870}" destId="{8AC21DC8-BD2B-4271-97DC-53A09F6CDD52}" srcOrd="2" destOrd="0" presId="urn:microsoft.com/office/officeart/2005/8/layout/vList2"/>
    <dgm:cxn modelId="{F6C6E314-5F2E-4D58-ABCC-54DCA466AB49}" type="presParOf" srcId="{0F0CE81D-CAAC-4080-8EEB-BE060BEAC870}" destId="{22877EF3-832B-4874-BDC0-E87929CC3110}" srcOrd="3" destOrd="0" presId="urn:microsoft.com/office/officeart/2005/8/layout/vList2"/>
    <dgm:cxn modelId="{FD431FE3-9555-4832-9C44-6D2E5930F836}" type="presParOf" srcId="{0F0CE81D-CAAC-4080-8EEB-BE060BEAC870}" destId="{D9460311-38EE-417A-B11F-62A7ABE72717}" srcOrd="4" destOrd="0" presId="urn:microsoft.com/office/officeart/2005/8/layout/vList2"/>
    <dgm:cxn modelId="{7B95F06A-6774-4A37-88C3-1BF92725C59C}" type="presParOf" srcId="{0F0CE81D-CAAC-4080-8EEB-BE060BEAC870}" destId="{D8C0B514-EA94-4EF1-A7AD-9DE548729314}" srcOrd="5" destOrd="0" presId="urn:microsoft.com/office/officeart/2005/8/layout/vList2"/>
    <dgm:cxn modelId="{D1AEC920-A426-4C0D-9BE6-2D0B72373EC2}" type="presParOf" srcId="{0F0CE81D-CAAC-4080-8EEB-BE060BEAC870}" destId="{5D7A9F55-5142-4B69-B517-D29260A260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2633D-27E0-4D5C-9B76-312AEAFA5504}">
      <dsp:nvSpPr>
        <dsp:cNvPr id="0" name=""/>
        <dsp:cNvSpPr/>
      </dsp:nvSpPr>
      <dsp:spPr>
        <a:xfrm>
          <a:off x="470933" y="1265"/>
          <a:ext cx="8899684" cy="761048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Yêu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cầu</a:t>
          </a:r>
          <a:r>
            <a:rPr lang="en-US" sz="4500" kern="1200" dirty="0" smtClean="0"/>
            <a:t> của </a:t>
          </a:r>
          <a:r>
            <a:rPr lang="en-US" sz="4500" kern="1200" dirty="0" err="1" smtClean="0"/>
            <a:t>tường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lửa</a:t>
          </a:r>
          <a:endParaRPr lang="en-US" sz="4500" kern="1200" dirty="0"/>
        </a:p>
      </dsp:txBody>
      <dsp:txXfrm>
        <a:off x="493223" y="23555"/>
        <a:ext cx="8855104" cy="716468"/>
      </dsp:txXfrm>
    </dsp:sp>
    <dsp:sp modelId="{8FB35077-3809-44EB-99F6-F88B1107177F}">
      <dsp:nvSpPr>
        <dsp:cNvPr id="0" name=""/>
        <dsp:cNvSpPr/>
      </dsp:nvSpPr>
      <dsp:spPr>
        <a:xfrm>
          <a:off x="470933" y="899302"/>
          <a:ext cx="761048" cy="76104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3539-348E-442F-9ACB-39AD17C722DD}">
      <dsp:nvSpPr>
        <dsp:cNvPr id="0" name=""/>
        <dsp:cNvSpPr/>
      </dsp:nvSpPr>
      <dsp:spPr>
        <a:xfrm>
          <a:off x="1277645" y="899302"/>
          <a:ext cx="8092973" cy="761048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Tất</a:t>
          </a:r>
          <a:r>
            <a:rPr lang="en-US" sz="1900" kern="1200" dirty="0" smtClean="0"/>
            <a:t> cả </a:t>
          </a:r>
          <a:r>
            <a:rPr lang="en-US" sz="1900" kern="1200" dirty="0" err="1" smtClean="0"/>
            <a:t>mọi</a:t>
          </a:r>
          <a:r>
            <a:rPr lang="en-US" sz="1900" kern="1200" dirty="0" smtClean="0"/>
            <a:t> traffic </a:t>
          </a:r>
          <a:r>
            <a:rPr lang="en-US" sz="1900" kern="1200" dirty="0" err="1" smtClean="0"/>
            <a:t>từ</a:t>
          </a:r>
          <a:r>
            <a:rPr lang="en-US" sz="1900" kern="1200" dirty="0" smtClean="0"/>
            <a:t> trong </a:t>
          </a:r>
          <a:r>
            <a:rPr lang="en-US" sz="1900" kern="1200" dirty="0" err="1" smtClean="0"/>
            <a:t>ra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ngoài</a:t>
          </a:r>
          <a:r>
            <a:rPr lang="en-US" sz="1900" kern="1200" dirty="0" smtClean="0"/>
            <a:t> hay </a:t>
          </a:r>
          <a:r>
            <a:rPr lang="en-US" sz="1900" kern="1200" dirty="0" err="1" smtClean="0"/>
            <a:t>ngược</a:t>
          </a:r>
          <a:r>
            <a:rPr lang="en-US" sz="1900" kern="1200" dirty="0" smtClean="0"/>
            <a:t> lại để </a:t>
          </a:r>
          <a:r>
            <a:rPr lang="en-US" sz="1900" kern="1200" dirty="0" err="1" smtClean="0"/>
            <a:t>phải</a:t>
          </a:r>
          <a:r>
            <a:rPr lang="en-US" sz="1900" kern="1200" dirty="0" smtClean="0"/>
            <a:t> qua </a:t>
          </a:r>
          <a:r>
            <a:rPr lang="en-US" sz="1900" kern="1200" dirty="0" err="1" smtClean="0"/>
            <a:t>tường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lửa</a:t>
          </a:r>
          <a:endParaRPr lang="en-US" sz="1900" kern="1200" dirty="0"/>
        </a:p>
      </dsp:txBody>
      <dsp:txXfrm>
        <a:off x="1314803" y="936460"/>
        <a:ext cx="8018657" cy="686732"/>
      </dsp:txXfrm>
    </dsp:sp>
    <dsp:sp modelId="{50A16AA8-42C9-484A-BEEA-0DBCC88F7A10}">
      <dsp:nvSpPr>
        <dsp:cNvPr id="0" name=""/>
        <dsp:cNvSpPr/>
      </dsp:nvSpPr>
      <dsp:spPr>
        <a:xfrm>
          <a:off x="470933" y="1751677"/>
          <a:ext cx="761048" cy="76104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E8A10-DC13-4713-9D7F-59207EECD19F}">
      <dsp:nvSpPr>
        <dsp:cNvPr id="0" name=""/>
        <dsp:cNvSpPr/>
      </dsp:nvSpPr>
      <dsp:spPr>
        <a:xfrm>
          <a:off x="1277645" y="1751677"/>
          <a:ext cx="8092973" cy="761048"/>
        </a:xfrm>
        <a:prstGeom prst="roundRect">
          <a:avLst>
            <a:gd name="adj" fmla="val 166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Tất</a:t>
          </a:r>
          <a:r>
            <a:rPr lang="en-US" sz="1900" kern="1200" dirty="0" smtClean="0"/>
            <a:t> cả </a:t>
          </a:r>
          <a:r>
            <a:rPr lang="en-US" sz="1900" kern="1200" dirty="0" err="1" smtClean="0"/>
            <a:t>mọi</a:t>
          </a:r>
          <a:r>
            <a:rPr lang="en-US" sz="1900" kern="1200" dirty="0" smtClean="0"/>
            <a:t> traffic </a:t>
          </a:r>
          <a:r>
            <a:rPr lang="en-US" sz="1900" kern="1200" dirty="0" err="1" smtClean="0"/>
            <a:t>từ</a:t>
          </a:r>
          <a:r>
            <a:rPr lang="en-US" sz="1900" kern="1200" dirty="0" smtClean="0"/>
            <a:t> trong </a:t>
          </a:r>
          <a:r>
            <a:rPr lang="en-US" sz="1900" kern="1200" dirty="0" err="1" smtClean="0"/>
            <a:t>ra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ngoài</a:t>
          </a:r>
          <a:r>
            <a:rPr lang="en-US" sz="1900" kern="1200" dirty="0" smtClean="0"/>
            <a:t> hay </a:t>
          </a:r>
          <a:r>
            <a:rPr lang="en-US" sz="1900" kern="1200" dirty="0" err="1" smtClean="0"/>
            <a:t>ngược</a:t>
          </a:r>
          <a:r>
            <a:rPr lang="en-US" sz="1900" kern="1200" dirty="0" smtClean="0"/>
            <a:t> lại để </a:t>
          </a:r>
          <a:r>
            <a:rPr lang="en-US" sz="1900" kern="1200" dirty="0" err="1" smtClean="0"/>
            <a:t>phải</a:t>
          </a:r>
          <a:r>
            <a:rPr lang="en-US" sz="1900" kern="1200" dirty="0" smtClean="0"/>
            <a:t> qua </a:t>
          </a:r>
          <a:r>
            <a:rPr lang="en-US" sz="1900" kern="1200" dirty="0" err="1" smtClean="0"/>
            <a:t>tường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lửa</a:t>
          </a:r>
          <a:endParaRPr lang="en-US" sz="1900" kern="1200" dirty="0"/>
        </a:p>
      </dsp:txBody>
      <dsp:txXfrm>
        <a:off x="1314803" y="1788835"/>
        <a:ext cx="8018657" cy="686732"/>
      </dsp:txXfrm>
    </dsp:sp>
    <dsp:sp modelId="{983B5C3F-93E2-48BD-91E9-096CF67219BD}">
      <dsp:nvSpPr>
        <dsp:cNvPr id="0" name=""/>
        <dsp:cNvSpPr/>
      </dsp:nvSpPr>
      <dsp:spPr>
        <a:xfrm>
          <a:off x="470933" y="2604051"/>
          <a:ext cx="761048" cy="76104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F2BD4-D443-40A5-88EE-88047CEADF3F}">
      <dsp:nvSpPr>
        <dsp:cNvPr id="0" name=""/>
        <dsp:cNvSpPr/>
      </dsp:nvSpPr>
      <dsp:spPr>
        <a:xfrm>
          <a:off x="1277645" y="2604051"/>
          <a:ext cx="8092973" cy="761048"/>
        </a:xfrm>
        <a:prstGeom prst="roundRect">
          <a:avLst>
            <a:gd name="adj" fmla="val 166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Tường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lửa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phải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miễn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dịch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mọi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xâm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nhập</a:t>
          </a:r>
          <a:endParaRPr lang="en-US" sz="1900" kern="1200" dirty="0"/>
        </a:p>
      </dsp:txBody>
      <dsp:txXfrm>
        <a:off x="1314803" y="2641209"/>
        <a:ext cx="8018657" cy="686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0433D-4FE9-4104-BD72-0620C24DBCA6}">
      <dsp:nvSpPr>
        <dsp:cNvPr id="0" name=""/>
        <dsp:cNvSpPr/>
      </dsp:nvSpPr>
      <dsp:spPr>
        <a:xfrm>
          <a:off x="0" y="12068"/>
          <a:ext cx="6359857" cy="725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Packet  filtering firewall</a:t>
          </a:r>
          <a:endParaRPr lang="en-US" sz="3100" kern="1200"/>
        </a:p>
      </dsp:txBody>
      <dsp:txXfrm>
        <a:off x="35411" y="47479"/>
        <a:ext cx="6289035" cy="654577"/>
      </dsp:txXfrm>
    </dsp:sp>
    <dsp:sp modelId="{8AC21DC8-BD2B-4271-97DC-53A09F6CDD52}">
      <dsp:nvSpPr>
        <dsp:cNvPr id="0" name=""/>
        <dsp:cNvSpPr/>
      </dsp:nvSpPr>
      <dsp:spPr>
        <a:xfrm>
          <a:off x="0" y="826748"/>
          <a:ext cx="6359857" cy="725399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Stateful</a:t>
          </a:r>
          <a:r>
            <a:rPr lang="en-US" sz="3100" kern="1200" dirty="0" smtClean="0"/>
            <a:t> inspection firewall</a:t>
          </a:r>
          <a:endParaRPr lang="en-US" sz="3100" kern="1200" dirty="0"/>
        </a:p>
      </dsp:txBody>
      <dsp:txXfrm>
        <a:off x="35411" y="862159"/>
        <a:ext cx="6289035" cy="654577"/>
      </dsp:txXfrm>
    </dsp:sp>
    <dsp:sp modelId="{D9460311-38EE-417A-B11F-62A7ABE72717}">
      <dsp:nvSpPr>
        <dsp:cNvPr id="0" name=""/>
        <dsp:cNvSpPr/>
      </dsp:nvSpPr>
      <dsp:spPr>
        <a:xfrm>
          <a:off x="0" y="1641428"/>
          <a:ext cx="6359857" cy="725399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Circuit-level gateways</a:t>
          </a:r>
          <a:endParaRPr lang="en-US" sz="3100" kern="1200"/>
        </a:p>
      </dsp:txBody>
      <dsp:txXfrm>
        <a:off x="35411" y="1676839"/>
        <a:ext cx="6289035" cy="654577"/>
      </dsp:txXfrm>
    </dsp:sp>
    <dsp:sp modelId="{5D7A9F55-5142-4B69-B517-D29260A2602F}">
      <dsp:nvSpPr>
        <dsp:cNvPr id="0" name=""/>
        <dsp:cNvSpPr/>
      </dsp:nvSpPr>
      <dsp:spPr>
        <a:xfrm>
          <a:off x="0" y="2456108"/>
          <a:ext cx="6359857" cy="72539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Application-level gateways.</a:t>
          </a:r>
          <a:endParaRPr lang="en-US" sz="3100" kern="1200"/>
        </a:p>
      </dsp:txBody>
      <dsp:txXfrm>
        <a:off x="35411" y="2491519"/>
        <a:ext cx="6289035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36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93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8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flipH="1" flipV="1">
            <a:off x="11464117" y="0"/>
            <a:ext cx="727881" cy="68580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77421" cy="6858000"/>
          </a:xfrm>
          <a:prstGeom prst="rect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6107" y="0"/>
            <a:ext cx="177421" cy="6858000"/>
          </a:xfrm>
          <a:prstGeom prst="rect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11464118" y="0"/>
            <a:ext cx="727881" cy="68580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5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A24A-A4C3-472A-879E-F512DF915F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FB33-C1FE-48F8-9776-DA105031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INSERT YOUR SUBTILTE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ln>
            <a:solidFill>
              <a:srgbClr val="496F74"/>
            </a:solidFill>
          </a:ln>
        </p:spPr>
        <p:txBody>
          <a:bodyPr/>
          <a:lstStyle/>
          <a:p>
            <a:r>
              <a:rPr lang="en-US" altLang="ko-KR" sz="4800" dirty="0" smtClean="0">
                <a:solidFill>
                  <a:srgbClr val="496F74"/>
                </a:solidFill>
              </a:rPr>
              <a:t>INSERT YOUR</a:t>
            </a:r>
            <a:br>
              <a:rPr lang="en-US" altLang="ko-KR" sz="4800" dirty="0" smtClean="0">
                <a:solidFill>
                  <a:srgbClr val="496F74"/>
                </a:solidFill>
              </a:rPr>
            </a:br>
            <a:r>
              <a:rPr lang="en-US" altLang="ko-KR" sz="4800" dirty="0" smtClean="0">
                <a:solidFill>
                  <a:srgbClr val="496F74"/>
                </a:solidFill>
              </a:rPr>
              <a:t>MAIN TILTE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868011"/>
            <a:ext cx="83428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>
                <a:solidFill>
                  <a:srgbClr val="496F74"/>
                </a:solidFill>
              </a:rPr>
              <a:t>Các </a:t>
            </a:r>
            <a:r>
              <a:rPr lang="en-US" altLang="ko-KR" sz="4000" b="1" smtClean="0">
                <a:solidFill>
                  <a:srgbClr val="496F74"/>
                </a:solidFill>
              </a:rPr>
              <a:t>mô hình điều khiển truy cập</a:t>
            </a:r>
            <a:endParaRPr lang="en-US" altLang="ko-KR" sz="4000" b="1">
              <a:solidFill>
                <a:srgbClr val="496F74"/>
              </a:solidFill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0" y="1559773"/>
            <a:ext cx="87376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-1" y="793113"/>
            <a:ext cx="87376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0019610" y="6594677"/>
            <a:ext cx="217239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19610" y="622534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9605" y="1929106"/>
            <a:ext cx="85725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496F74"/>
                </a:solidFill>
              </a:rPr>
              <a:t>Điều khiển truy cập bắt buộc</a:t>
            </a:r>
          </a:p>
          <a:p>
            <a:pPr>
              <a:spcAft>
                <a:spcPts val="1200"/>
              </a:spcAft>
            </a:pPr>
            <a:r>
              <a:rPr lang="en-US" sz="2400" i="1" smtClean="0">
                <a:solidFill>
                  <a:srgbClr val="496F74"/>
                </a:solidFill>
              </a:rPr>
              <a:t>	Mandatory </a:t>
            </a:r>
            <a:r>
              <a:rPr lang="en-US" sz="2400" i="1">
                <a:solidFill>
                  <a:srgbClr val="496F74"/>
                </a:solidFill>
              </a:rPr>
              <a:t>access </a:t>
            </a:r>
            <a:r>
              <a:rPr lang="en-US" sz="2400" i="1" smtClean="0">
                <a:solidFill>
                  <a:srgbClr val="496F74"/>
                </a:solidFill>
              </a:rPr>
              <a:t>control - MAC</a:t>
            </a:r>
            <a:endParaRPr lang="en-US" sz="2400" i="1">
              <a:solidFill>
                <a:srgbClr val="496F74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496F74"/>
                </a:solidFill>
              </a:rPr>
              <a:t>Điều khiển truy cập tùy ý</a:t>
            </a:r>
          </a:p>
          <a:p>
            <a:pPr>
              <a:spcAft>
                <a:spcPts val="1200"/>
              </a:spcAft>
            </a:pPr>
            <a:r>
              <a:rPr lang="en-US" sz="2400" i="1" smtClean="0">
                <a:solidFill>
                  <a:srgbClr val="496F74"/>
                </a:solidFill>
              </a:rPr>
              <a:t>	Discretionary </a:t>
            </a:r>
            <a:r>
              <a:rPr lang="en-US" sz="2400" i="1">
                <a:solidFill>
                  <a:srgbClr val="496F74"/>
                </a:solidFill>
              </a:rPr>
              <a:t>access </a:t>
            </a:r>
            <a:r>
              <a:rPr lang="en-US" sz="2400" i="1" smtClean="0">
                <a:solidFill>
                  <a:srgbClr val="496F74"/>
                </a:solidFill>
              </a:rPr>
              <a:t>control - DAC</a:t>
            </a:r>
            <a:endParaRPr lang="en-US" sz="2400" i="1">
              <a:solidFill>
                <a:srgbClr val="496F74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496F74"/>
                </a:solidFill>
              </a:rPr>
              <a:t>Điều khiển truy cập dựa trên truy cập dựa trên vai trò</a:t>
            </a:r>
          </a:p>
          <a:p>
            <a:pPr>
              <a:spcAft>
                <a:spcPts val="1200"/>
              </a:spcAft>
            </a:pPr>
            <a:r>
              <a:rPr lang="en-US" sz="2400" i="1" smtClean="0">
                <a:solidFill>
                  <a:srgbClr val="496F74"/>
                </a:solidFill>
              </a:rPr>
              <a:t>	Role </a:t>
            </a:r>
            <a:r>
              <a:rPr lang="en-US" sz="2400" i="1">
                <a:solidFill>
                  <a:srgbClr val="496F74"/>
                </a:solidFill>
              </a:rPr>
              <a:t>based access </a:t>
            </a:r>
            <a:r>
              <a:rPr lang="en-US" sz="2400" i="1" smtClean="0">
                <a:solidFill>
                  <a:srgbClr val="496F74"/>
                </a:solidFill>
              </a:rPr>
              <a:t>control - RBAC</a:t>
            </a:r>
            <a:endParaRPr lang="en-US" sz="2400" i="1">
              <a:solidFill>
                <a:srgbClr val="496F74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496F74"/>
                </a:solidFill>
              </a:rPr>
              <a:t>Điều khiển truy cập dựa trên quy tắc</a:t>
            </a:r>
          </a:p>
          <a:p>
            <a:pPr>
              <a:spcAft>
                <a:spcPts val="1200"/>
              </a:spcAft>
            </a:pPr>
            <a:r>
              <a:rPr lang="en-US" sz="2400" i="1" smtClean="0">
                <a:solidFill>
                  <a:srgbClr val="496F74"/>
                </a:solidFill>
              </a:rPr>
              <a:t>	Rule </a:t>
            </a:r>
            <a:r>
              <a:rPr lang="en-US" sz="2400" i="1">
                <a:solidFill>
                  <a:srgbClr val="496F74"/>
                </a:solidFill>
              </a:rPr>
              <a:t>based access </a:t>
            </a:r>
            <a:r>
              <a:rPr lang="en-US" sz="2400" i="1" smtClean="0">
                <a:solidFill>
                  <a:srgbClr val="496F74"/>
                </a:solidFill>
              </a:rPr>
              <a:t>control - RBAC</a:t>
            </a:r>
            <a:endParaRPr lang="en-US" sz="2400" i="1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868011"/>
            <a:ext cx="83428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Cấu trúc của điều khiển truy cập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0" y="1559773"/>
            <a:ext cx="86487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-1" y="793113"/>
            <a:ext cx="86487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0019610" y="6594677"/>
            <a:ext cx="217239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19610" y="622534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</a:t>
            </a:r>
            <a:endParaRPr lang="en-US" b="1">
              <a:solidFill>
                <a:srgbClr val="6D8C9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2900" y="1740419"/>
            <a:ext cx="11401425" cy="4102552"/>
            <a:chOff x="1558924" y="2137746"/>
            <a:chExt cx="10185401" cy="3705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8924" y="3623646"/>
              <a:ext cx="4143375" cy="22193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2012" y="2137746"/>
              <a:ext cx="2466975" cy="37052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00" y="3080721"/>
              <a:ext cx="3095625" cy="276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2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UNIX File Access Control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2550" y="2957681"/>
            <a:ext cx="6000750" cy="180974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rgbClr val="496F74"/>
                </a:solidFill>
              </a:rPr>
              <a:t>Điều khiển truy cập File</a:t>
            </a:r>
          </a:p>
          <a:p>
            <a:r>
              <a:rPr lang="en-US" sz="4000" b="1" smtClean="0">
                <a:solidFill>
                  <a:srgbClr val="496F74"/>
                </a:solidFill>
              </a:rPr>
              <a:t>Trên hệ điều hành UNIX</a:t>
            </a:r>
            <a:endParaRPr lang="en-US" sz="4000" b="1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801108" y="868011"/>
            <a:ext cx="44947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Giới thiệu UNIX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0" y="1559773"/>
            <a:ext cx="48768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-1" y="793113"/>
            <a:ext cx="48768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5200" y="2353646"/>
            <a:ext cx="8255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>
                <a:solidFill>
                  <a:srgbClr val="496F74"/>
                </a:solidFill>
              </a:rPr>
              <a:t>Unix hay UNIX là một hệ điều hành máy tính viết vào những năm 1960 và </a:t>
            </a:r>
            <a:r>
              <a:rPr lang="en-US" sz="2400" smtClean="0">
                <a:solidFill>
                  <a:srgbClr val="496F74"/>
                </a:solidFill>
              </a:rPr>
              <a:t>1970</a:t>
            </a:r>
          </a:p>
          <a:p>
            <a:pPr>
              <a:spcAft>
                <a:spcPts val="1800"/>
              </a:spcAft>
            </a:pPr>
            <a:r>
              <a:rPr lang="en-US" sz="2400">
                <a:solidFill>
                  <a:srgbClr val="496F74"/>
                </a:solidFill>
              </a:rPr>
              <a:t>H</a:t>
            </a:r>
            <a:r>
              <a:rPr lang="en-US" sz="2400" smtClean="0">
                <a:solidFill>
                  <a:srgbClr val="496F74"/>
                </a:solidFill>
              </a:rPr>
              <a:t>ệ </a:t>
            </a:r>
            <a:r>
              <a:rPr lang="en-US" sz="2400">
                <a:solidFill>
                  <a:srgbClr val="496F74"/>
                </a:solidFill>
              </a:rPr>
              <a:t>thống Unix có đặc điểm là thiết kế theo </a:t>
            </a:r>
            <a:r>
              <a:rPr lang="en-US" sz="2400" smtClean="0">
                <a:solidFill>
                  <a:srgbClr val="496F74"/>
                </a:solidFill>
              </a:rPr>
              <a:t>module</a:t>
            </a:r>
          </a:p>
          <a:p>
            <a:pPr>
              <a:spcAft>
                <a:spcPts val="1800"/>
              </a:spcAft>
            </a:pPr>
            <a:r>
              <a:rPr lang="en-US" sz="2400">
                <a:solidFill>
                  <a:srgbClr val="496F74"/>
                </a:solidFill>
              </a:rPr>
              <a:t>Hệ điều hành đa </a:t>
            </a:r>
            <a:r>
              <a:rPr lang="en-US" sz="2400" smtClean="0">
                <a:solidFill>
                  <a:srgbClr val="496F74"/>
                </a:solidFill>
              </a:rPr>
              <a:t>người dùng, </a:t>
            </a:r>
            <a:r>
              <a:rPr lang="en-US" sz="2400">
                <a:solidFill>
                  <a:srgbClr val="496F74"/>
                </a:solidFill>
              </a:rPr>
              <a:t>đa </a:t>
            </a:r>
            <a:r>
              <a:rPr lang="en-US" sz="2400" smtClean="0">
                <a:solidFill>
                  <a:srgbClr val="496F74"/>
                </a:solidFill>
              </a:rPr>
              <a:t>nhiệm</a:t>
            </a:r>
          </a:p>
          <a:p>
            <a:pPr>
              <a:spcAft>
                <a:spcPts val="1800"/>
              </a:spcAft>
            </a:pPr>
            <a:r>
              <a:rPr lang="en-US" sz="2400" smtClean="0">
                <a:solidFill>
                  <a:srgbClr val="496F74"/>
                </a:solidFill>
              </a:rPr>
              <a:t>Áp dụng mô hình điều khiển truy cập DAC</a:t>
            </a:r>
            <a:endParaRPr lang="en-US" sz="240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cxnSpLocks/>
          </p:cNvCxnSpPr>
          <p:nvPr/>
        </p:nvCxnSpPr>
        <p:spPr>
          <a:xfrm flipH="1">
            <a:off x="9428423" y="6594677"/>
            <a:ext cx="27635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428423" y="6244521"/>
            <a:ext cx="276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UNIX File Access Control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14" name="텍스트 개체 틀 1"/>
          <p:cNvSpPr txBox="1">
            <a:spLocks/>
          </p:cNvSpPr>
          <p:nvPr/>
        </p:nvSpPr>
        <p:spPr>
          <a:xfrm>
            <a:off x="801107" y="1098425"/>
            <a:ext cx="4264379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Mô hình DAC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0" y="1775673"/>
            <a:ext cx="444137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-1" y="1009013"/>
            <a:ext cx="4441372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20685" y="2368160"/>
            <a:ext cx="87249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>
                <a:solidFill>
                  <a:srgbClr val="496F74"/>
                </a:solidFill>
              </a:rPr>
              <a:t>Mô hình ít hạn chế nhất</a:t>
            </a: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496F74"/>
                </a:solidFill>
              </a:rPr>
              <a:t>Mọi đối tượng đều có một </a:t>
            </a:r>
            <a:r>
              <a:rPr lang="en-US" sz="2400" smtClean="0">
                <a:solidFill>
                  <a:srgbClr val="496F74"/>
                </a:solidFill>
              </a:rPr>
              <a:t>chủ </a:t>
            </a:r>
            <a:r>
              <a:rPr lang="en-US" sz="2400">
                <a:solidFill>
                  <a:srgbClr val="496F74"/>
                </a:solidFill>
              </a:rPr>
              <a:t>sở hữu</a:t>
            </a: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496F74"/>
                </a:solidFill>
              </a:rPr>
              <a:t>Chủ sở hữu sẽ có toàn quyền điều khiển với đối tượng của họ</a:t>
            </a: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496F74"/>
                </a:solidFill>
              </a:rPr>
              <a:t>Chủ sở hữu có thể cấp quyền đối với đối tượng của mình với một chủ thể khác</a:t>
            </a: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496F74"/>
                </a:solidFill>
              </a:rPr>
              <a:t>Cũng được sử dụng trên hệ điều hành Windows</a:t>
            </a:r>
          </a:p>
        </p:txBody>
      </p:sp>
    </p:spTree>
    <p:extLst>
      <p:ext uri="{BB962C8B-B14F-4D97-AF65-F5344CB8AC3E}">
        <p14:creationId xmlns:p14="http://schemas.microsoft.com/office/powerpoint/2010/main" val="7608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801108" y="868011"/>
            <a:ext cx="68823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>
                <a:solidFill>
                  <a:srgbClr val="496F74"/>
                </a:solidFill>
              </a:rPr>
              <a:t>File Permissions in Linux</a:t>
            </a: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0" y="1559773"/>
            <a:ext cx="7148825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-1" y="793113"/>
            <a:ext cx="7148826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3656" y="3536606"/>
            <a:ext cx="1050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496F74"/>
                </a:solidFill>
              </a:rPr>
              <a:t>UNIX chia Authorization thành 2 </a:t>
            </a:r>
            <a:r>
              <a:rPr lang="en-US" sz="2800" smtClean="0">
                <a:solidFill>
                  <a:srgbClr val="496F74"/>
                </a:solidFill>
              </a:rPr>
              <a:t>cấp: </a:t>
            </a:r>
            <a:r>
              <a:rPr lang="en-US" sz="2800" b="1" smtClean="0">
                <a:solidFill>
                  <a:srgbClr val="496F74"/>
                </a:solidFill>
              </a:rPr>
              <a:t>Ownership</a:t>
            </a:r>
            <a:r>
              <a:rPr lang="en-US" sz="2800" smtClean="0">
                <a:solidFill>
                  <a:srgbClr val="496F74"/>
                </a:solidFill>
              </a:rPr>
              <a:t> </a:t>
            </a:r>
            <a:r>
              <a:rPr lang="en-US" sz="2800">
                <a:solidFill>
                  <a:srgbClr val="496F74"/>
                </a:solidFill>
              </a:rPr>
              <a:t>và </a:t>
            </a:r>
            <a:r>
              <a:rPr lang="en-US" sz="2800" b="1" smtClean="0">
                <a:solidFill>
                  <a:srgbClr val="496F74"/>
                </a:solidFill>
              </a:rPr>
              <a:t>Permission</a:t>
            </a:r>
            <a:endParaRPr lang="en-US" sz="2800" b="1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801108" y="868011"/>
            <a:ext cx="37200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>
                <a:solidFill>
                  <a:srgbClr val="496F74"/>
                </a:solidFill>
              </a:rPr>
              <a:t>Ownership</a:t>
            </a: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0" y="1559773"/>
            <a:ext cx="39243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-1" y="793113"/>
            <a:ext cx="39243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3656" y="1802887"/>
            <a:ext cx="10509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Mỗi tập tin và thư mục trên hệ thống Unix / Linux của bạn được gán 3 loại chủ sở hữu, được đưa ra dưới đây</a:t>
            </a:r>
            <a:r>
              <a:rPr lang="en-US" sz="2400" smtClean="0"/>
              <a:t>.</a:t>
            </a:r>
            <a:endParaRPr 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2349500" y="2849784"/>
            <a:ext cx="2171700" cy="2966816"/>
            <a:chOff x="2901260" y="2428033"/>
            <a:chExt cx="2171700" cy="2966816"/>
          </a:xfrm>
        </p:grpSpPr>
        <p:sp>
          <p:nvSpPr>
            <p:cNvPr id="12" name="Rectangle 11"/>
            <p:cNvSpPr/>
            <p:nvPr/>
          </p:nvSpPr>
          <p:spPr>
            <a:xfrm>
              <a:off x="2901260" y="2999533"/>
              <a:ext cx="2171700" cy="2395316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vi-VN">
                  <a:solidFill>
                    <a:srgbClr val="496F74"/>
                  </a:solidFill>
                </a:rPr>
                <a:t>Người dùng là chủ sở hữu của </a:t>
              </a:r>
              <a:r>
                <a:rPr lang="vi-VN" smtClean="0">
                  <a:solidFill>
                    <a:srgbClr val="496F74"/>
                  </a:solidFill>
                </a:rPr>
                <a:t>tệp.</a:t>
              </a:r>
              <a:r>
                <a:rPr lang="en-US" smtClean="0">
                  <a:solidFill>
                    <a:srgbClr val="496F74"/>
                  </a:solidFill>
                </a:rPr>
                <a:t> </a:t>
              </a:r>
            </a:p>
            <a:p>
              <a:pPr>
                <a:spcAft>
                  <a:spcPts val="1200"/>
                </a:spcAft>
              </a:pPr>
              <a:r>
                <a:rPr lang="vi-VN" smtClean="0">
                  <a:solidFill>
                    <a:srgbClr val="496F74"/>
                  </a:solidFill>
                </a:rPr>
                <a:t>Theo </a:t>
              </a:r>
              <a:r>
                <a:rPr lang="vi-VN">
                  <a:solidFill>
                    <a:srgbClr val="496F74"/>
                  </a:solidFill>
                </a:rPr>
                <a:t>mặc định, người đã tạo tệp trở thành chủ sở hữu của nó.</a:t>
              </a:r>
              <a:endParaRPr lang="en-US">
                <a:solidFill>
                  <a:srgbClr val="496F74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496F74"/>
                  </a:solidFill>
                </a:rPr>
                <a:t>USER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21300" y="2849784"/>
            <a:ext cx="2171700" cy="2966816"/>
            <a:chOff x="2901260" y="2428033"/>
            <a:chExt cx="2171700" cy="2966816"/>
          </a:xfrm>
        </p:grpSpPr>
        <p:sp>
          <p:nvSpPr>
            <p:cNvPr id="15" name="Rectangle 14"/>
            <p:cNvSpPr/>
            <p:nvPr/>
          </p:nvSpPr>
          <p:spPr>
            <a:xfrm>
              <a:off x="2901260" y="2999533"/>
              <a:ext cx="2171700" cy="2395316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vi-VN">
                  <a:solidFill>
                    <a:srgbClr val="496F74"/>
                  </a:solidFill>
                </a:rPr>
                <a:t>Một nhóm người dùng có thể chứa nhiều người </a:t>
              </a:r>
              <a:r>
                <a:rPr lang="vi-VN" smtClean="0">
                  <a:solidFill>
                    <a:srgbClr val="496F74"/>
                  </a:solidFill>
                </a:rPr>
                <a:t>dùng.</a:t>
              </a:r>
              <a:endParaRPr lang="en-US" smtClean="0">
                <a:solidFill>
                  <a:srgbClr val="496F74"/>
                </a:solidFill>
              </a:endParaRPr>
            </a:p>
            <a:p>
              <a:pPr>
                <a:spcAft>
                  <a:spcPts val="1200"/>
                </a:spcAft>
              </a:pPr>
              <a:r>
                <a:rPr lang="vi-VN" smtClean="0">
                  <a:solidFill>
                    <a:srgbClr val="496F74"/>
                  </a:solidFill>
                </a:rPr>
                <a:t>Tất </a:t>
              </a:r>
              <a:r>
                <a:rPr lang="vi-VN">
                  <a:solidFill>
                    <a:srgbClr val="496F74"/>
                  </a:solidFill>
                </a:rPr>
                <a:t>cả người dùng thuộc một nhóm sẽ có cùng quyền truy cập vào tệp.</a:t>
              </a:r>
              <a:endParaRPr lang="en-US">
                <a:solidFill>
                  <a:srgbClr val="496F74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en-US" b="1" smtClean="0">
                  <a:solidFill>
                    <a:srgbClr val="496F74"/>
                  </a:solidFill>
                </a:rPr>
                <a:t>GROUP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293100" y="2849784"/>
            <a:ext cx="2171700" cy="2966816"/>
            <a:chOff x="2901260" y="2428033"/>
            <a:chExt cx="2171700" cy="2966816"/>
          </a:xfrm>
        </p:grpSpPr>
        <p:sp>
          <p:nvSpPr>
            <p:cNvPr id="18" name="Rectangle 17"/>
            <p:cNvSpPr/>
            <p:nvPr/>
          </p:nvSpPr>
          <p:spPr>
            <a:xfrm>
              <a:off x="2901260" y="2999533"/>
              <a:ext cx="2171700" cy="2395316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vi-VN">
                  <a:solidFill>
                    <a:srgbClr val="496F74"/>
                  </a:solidFill>
                </a:rPr>
                <a:t>Người này </a:t>
              </a:r>
              <a:r>
                <a:rPr lang="vi-VN" smtClean="0">
                  <a:solidFill>
                    <a:srgbClr val="496F74"/>
                  </a:solidFill>
                </a:rPr>
                <a:t>không </a:t>
              </a:r>
              <a:r>
                <a:rPr lang="vi-VN">
                  <a:solidFill>
                    <a:srgbClr val="496F74"/>
                  </a:solidFill>
                </a:rPr>
                <a:t>tạo tệp, cũng không thuộc về nhóm người dùng có thể sở hữu tệp. </a:t>
              </a:r>
              <a:endParaRPr lang="en-US">
                <a:solidFill>
                  <a:srgbClr val="496F74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en-US" b="1" smtClean="0">
                  <a:solidFill>
                    <a:srgbClr val="496F74"/>
                  </a:solidFill>
                </a:rPr>
                <a:t>OTHER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1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801108" y="868011"/>
            <a:ext cx="37200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>
                <a:solidFill>
                  <a:srgbClr val="496F74"/>
                </a:solidFill>
              </a:rPr>
              <a:t>Permission</a:t>
            </a: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0" y="1559773"/>
            <a:ext cx="39243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-1" y="793113"/>
            <a:ext cx="39243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3656" y="1802887"/>
            <a:ext cx="10509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496F74"/>
                </a:solidFill>
              </a:rPr>
              <a:t>Mỗi tập tin và thư mục trong hệ thống UNIX / Linux của bạn có 3 </a:t>
            </a:r>
            <a:r>
              <a:rPr lang="en-US" sz="2400" smtClean="0">
                <a:solidFill>
                  <a:srgbClr val="496F74"/>
                </a:solidFill>
              </a:rPr>
              <a:t>Permission </a:t>
            </a:r>
            <a:r>
              <a:rPr lang="en-US" sz="2400">
                <a:solidFill>
                  <a:srgbClr val="496F74"/>
                </a:solidFill>
              </a:rPr>
              <a:t>được xác định cho tất cả 3 </a:t>
            </a:r>
            <a:r>
              <a:rPr lang="en-US" sz="2400" smtClean="0">
                <a:solidFill>
                  <a:srgbClr val="496F74"/>
                </a:solidFill>
              </a:rPr>
              <a:t>Owner </a:t>
            </a:r>
            <a:r>
              <a:rPr lang="en-US" sz="2400">
                <a:solidFill>
                  <a:srgbClr val="496F74"/>
                </a:solidFill>
              </a:rPr>
              <a:t>được </a:t>
            </a:r>
            <a:r>
              <a:rPr lang="en-US" sz="2400" smtClean="0">
                <a:solidFill>
                  <a:srgbClr val="496F74"/>
                </a:solidFill>
              </a:rPr>
              <a:t>đề cập trước đó.</a:t>
            </a:r>
            <a:endParaRPr lang="en-US" sz="2400">
              <a:solidFill>
                <a:srgbClr val="496F7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49500" y="2849784"/>
            <a:ext cx="2171700" cy="2966816"/>
            <a:chOff x="2901260" y="2428033"/>
            <a:chExt cx="2171700" cy="2966816"/>
          </a:xfrm>
        </p:grpSpPr>
        <p:sp>
          <p:nvSpPr>
            <p:cNvPr id="12" name="Rectangle 11"/>
            <p:cNvSpPr/>
            <p:nvPr/>
          </p:nvSpPr>
          <p:spPr>
            <a:xfrm>
              <a:off x="2901260" y="2999533"/>
              <a:ext cx="2171700" cy="2395316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en-US">
                  <a:solidFill>
                    <a:srgbClr val="496F74"/>
                  </a:solidFill>
                </a:rPr>
                <a:t>C</a:t>
              </a:r>
              <a:r>
                <a:rPr lang="vi-VN" smtClean="0">
                  <a:solidFill>
                    <a:srgbClr val="496F74"/>
                  </a:solidFill>
                </a:rPr>
                <a:t>ho </a:t>
              </a:r>
              <a:r>
                <a:rPr lang="vi-VN">
                  <a:solidFill>
                    <a:srgbClr val="496F74"/>
                  </a:solidFill>
                </a:rPr>
                <a:t>phép bạn mở và đọc </a:t>
              </a:r>
              <a:r>
                <a:rPr lang="en-US" smtClean="0">
                  <a:solidFill>
                    <a:srgbClr val="496F74"/>
                  </a:solidFill>
                </a:rPr>
                <a:t>file.</a:t>
              </a:r>
            </a:p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Cho phép liệt kê nội dung thư mục</a:t>
              </a:r>
              <a:endParaRPr lang="en-US">
                <a:solidFill>
                  <a:srgbClr val="496F74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496F74"/>
                  </a:solidFill>
                </a:rPr>
                <a:t>READ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21300" y="2849784"/>
            <a:ext cx="2171700" cy="2966816"/>
            <a:chOff x="2901260" y="2428033"/>
            <a:chExt cx="2171700" cy="2966816"/>
          </a:xfrm>
        </p:grpSpPr>
        <p:sp>
          <p:nvSpPr>
            <p:cNvPr id="15" name="Rectangle 14"/>
            <p:cNvSpPr/>
            <p:nvPr/>
          </p:nvSpPr>
          <p:spPr>
            <a:xfrm>
              <a:off x="2901260" y="2999533"/>
              <a:ext cx="2171700" cy="2395316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C</a:t>
              </a:r>
              <a:r>
                <a:rPr lang="vi-VN" smtClean="0">
                  <a:solidFill>
                    <a:srgbClr val="496F74"/>
                  </a:solidFill>
                </a:rPr>
                <a:t>ho </a:t>
              </a:r>
              <a:r>
                <a:rPr lang="vi-VN">
                  <a:solidFill>
                    <a:srgbClr val="496F74"/>
                  </a:solidFill>
                </a:rPr>
                <a:t>phép bạn sửa đổi nội dung của một </a:t>
              </a:r>
              <a:r>
                <a:rPr lang="vi-VN" smtClean="0">
                  <a:solidFill>
                    <a:srgbClr val="496F74"/>
                  </a:solidFill>
                </a:rPr>
                <a:t>tệp</a:t>
              </a:r>
              <a:endParaRPr lang="en-US" smtClean="0">
                <a:solidFill>
                  <a:srgbClr val="496F74"/>
                </a:solidFill>
              </a:endParaRPr>
            </a:p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C</a:t>
              </a:r>
              <a:r>
                <a:rPr lang="vi-VN" smtClean="0">
                  <a:solidFill>
                    <a:srgbClr val="496F74"/>
                  </a:solidFill>
                </a:rPr>
                <a:t>ho </a:t>
              </a:r>
              <a:r>
                <a:rPr lang="vi-VN">
                  <a:solidFill>
                    <a:srgbClr val="496F74"/>
                  </a:solidFill>
                </a:rPr>
                <a:t>phép </a:t>
              </a:r>
              <a:r>
                <a:rPr lang="vi-VN" smtClean="0">
                  <a:solidFill>
                    <a:srgbClr val="496F74"/>
                  </a:solidFill>
                </a:rPr>
                <a:t>thêm</a:t>
              </a:r>
              <a:r>
                <a:rPr lang="vi-VN">
                  <a:solidFill>
                    <a:srgbClr val="496F74"/>
                  </a:solidFill>
                </a:rPr>
                <a:t>, xóa và đổi tên các tệp được lưu trữ trong thư mục</a:t>
              </a:r>
              <a:endParaRPr lang="en-US">
                <a:solidFill>
                  <a:srgbClr val="496F74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en-US" b="1" smtClean="0">
                  <a:solidFill>
                    <a:srgbClr val="496F74"/>
                  </a:solidFill>
                </a:rPr>
                <a:t>WRITE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293100" y="2849784"/>
            <a:ext cx="2171700" cy="2966816"/>
            <a:chOff x="2901260" y="2428033"/>
            <a:chExt cx="2171700" cy="2966816"/>
          </a:xfrm>
        </p:grpSpPr>
        <p:sp>
          <p:nvSpPr>
            <p:cNvPr id="18" name="Rectangle 17"/>
            <p:cNvSpPr/>
            <p:nvPr/>
          </p:nvSpPr>
          <p:spPr>
            <a:xfrm>
              <a:off x="2901260" y="2999533"/>
              <a:ext cx="2171700" cy="2395316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Cho phép chạy chương trình</a:t>
              </a:r>
              <a:endParaRPr lang="en-US">
                <a:solidFill>
                  <a:srgbClr val="496F74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en-US" b="1" smtClean="0">
                  <a:solidFill>
                    <a:srgbClr val="496F74"/>
                  </a:solidFill>
                </a:rPr>
                <a:t>EXECUTE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2550" y="2957681"/>
            <a:ext cx="6000750" cy="180974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rgbClr val="496F74"/>
                </a:solidFill>
              </a:rPr>
              <a:t>DEMO</a:t>
            </a:r>
            <a:endParaRPr lang="en-US" sz="4000" b="1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801108" y="868011"/>
            <a:ext cx="6093178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FILE NAME VÀ INODE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0" y="1559773"/>
            <a:ext cx="647337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-1" y="793113"/>
            <a:ext cx="6473372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1952" y="2495162"/>
            <a:ext cx="947329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>
                <a:solidFill>
                  <a:srgbClr val="496F74"/>
                </a:solidFill>
              </a:rPr>
              <a:t>Về phía người sử dụng, file chứa data và được phân biệt với nhau bằng file </a:t>
            </a:r>
            <a:r>
              <a:rPr lang="en-US" sz="3200" smtClean="0">
                <a:solidFill>
                  <a:srgbClr val="496F74"/>
                </a:solidFill>
              </a:rPr>
              <a:t>name</a:t>
            </a:r>
          </a:p>
          <a:p>
            <a:pPr>
              <a:spcAft>
                <a:spcPts val="1800"/>
              </a:spcAft>
            </a:pPr>
            <a:r>
              <a:rPr lang="en-US" sz="3200">
                <a:solidFill>
                  <a:srgbClr val="496F74"/>
                </a:solidFill>
              </a:rPr>
              <a:t>Về phía hệ thống, file được phân biệt bằng </a:t>
            </a:r>
            <a:r>
              <a:rPr lang="en-US" sz="3200" smtClean="0">
                <a:solidFill>
                  <a:srgbClr val="496F74"/>
                </a:solidFill>
              </a:rPr>
              <a:t>inode</a:t>
            </a:r>
            <a:endParaRPr lang="en-US" sz="320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3225800" y="167315"/>
            <a:ext cx="5740400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smtClean="0">
                <a:solidFill>
                  <a:srgbClr val="EC745B"/>
                </a:solidFill>
              </a:rPr>
              <a:t>HỌC VIỆN AN NINH NHÂN DÂN</a:t>
            </a:r>
            <a:endParaRPr lang="en-US" altLang="ko-KR" sz="2400" b="1" dirty="0" smtClean="0">
              <a:solidFill>
                <a:srgbClr val="EC745B"/>
              </a:solidFill>
            </a:endParaRPr>
          </a:p>
          <a:p>
            <a:pPr marL="0" indent="0" algn="ctr">
              <a:buNone/>
            </a:pPr>
            <a:r>
              <a:rPr lang="en-US" altLang="ko-KR" sz="2400" b="1" smtClean="0">
                <a:solidFill>
                  <a:srgbClr val="EC745B"/>
                </a:solidFill>
              </a:rPr>
              <a:t>KHOA CN VÀ ANTT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285355"/>
            <a:ext cx="2032000" cy="2042316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728870" y="3633543"/>
            <a:ext cx="11069982" cy="900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smtClean="0">
                <a:solidFill>
                  <a:srgbClr val="496F74"/>
                </a:solidFill>
              </a:rPr>
              <a:t>Thảo luận: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39947"/>
            <a:ext cx="12192000" cy="331305"/>
          </a:xfrm>
          <a:prstGeom prst="rect">
            <a:avLst/>
          </a:prstGeom>
          <a:solidFill>
            <a:srgbClr val="F08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9300" y="4470440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Thành viên nhóm: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539947"/>
            <a:ext cx="12192000" cy="165652"/>
          </a:xfrm>
          <a:prstGeom prst="rect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801108" y="868011"/>
            <a:ext cx="37200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INODE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0" y="1559773"/>
            <a:ext cx="34925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-1" y="793113"/>
            <a:ext cx="34925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6248" y="1740419"/>
            <a:ext cx="10445752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>
                <a:solidFill>
                  <a:srgbClr val="496F74"/>
                </a:solidFill>
              </a:rPr>
              <a:t>I</a:t>
            </a:r>
            <a:r>
              <a:rPr lang="en-US" sz="2200" b="1" smtClean="0">
                <a:solidFill>
                  <a:srgbClr val="496F74"/>
                </a:solidFill>
              </a:rPr>
              <a:t>node </a:t>
            </a:r>
            <a:r>
              <a:rPr lang="en-US" sz="2200" b="1">
                <a:solidFill>
                  <a:srgbClr val="496F74"/>
                </a:solidFill>
              </a:rPr>
              <a:t>(index note)</a:t>
            </a:r>
            <a:r>
              <a:rPr lang="en-US" sz="2200">
                <a:solidFill>
                  <a:srgbClr val="496F74"/>
                </a:solidFill>
              </a:rPr>
              <a:t> là một cấu trúc điều khiển chứa các metadata của mỗi </a:t>
            </a:r>
            <a:r>
              <a:rPr lang="en-US" sz="2200" smtClean="0">
                <a:solidFill>
                  <a:srgbClr val="496F74"/>
                </a:solidFill>
              </a:rPr>
              <a:t>file</a:t>
            </a:r>
          </a:p>
          <a:p>
            <a:pPr>
              <a:spcAft>
                <a:spcPts val="600"/>
              </a:spcAft>
            </a:pPr>
            <a:r>
              <a:rPr lang="en-US" sz="2200" smtClean="0">
                <a:solidFill>
                  <a:srgbClr val="496F74"/>
                </a:solidFill>
              </a:rPr>
              <a:t>Một tệp được liên kết với một inode</a:t>
            </a:r>
          </a:p>
          <a:p>
            <a:pPr>
              <a:spcAft>
                <a:spcPts val="600"/>
              </a:spcAft>
            </a:pPr>
            <a:r>
              <a:rPr lang="en-US" sz="2200" smtClean="0">
                <a:solidFill>
                  <a:srgbClr val="496F74"/>
                </a:solidFill>
              </a:rPr>
              <a:t>Trong một inode có các metadata sau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smtClean="0">
                <a:solidFill>
                  <a:srgbClr val="496F74"/>
                </a:solidFill>
              </a:rPr>
              <a:t>Dung </a:t>
            </a:r>
            <a:r>
              <a:rPr lang="vi-VN" i="1">
                <a:solidFill>
                  <a:srgbClr val="496F74"/>
                </a:solidFill>
              </a:rPr>
              <a:t>lượng file tính bằng </a:t>
            </a:r>
            <a:r>
              <a:rPr lang="vi-VN" i="1" smtClean="0">
                <a:solidFill>
                  <a:srgbClr val="496F74"/>
                </a:solidFill>
              </a:rPr>
              <a:t>bytes</a:t>
            </a:r>
            <a:endParaRPr lang="vi-VN" i="1">
              <a:solidFill>
                <a:srgbClr val="496F74"/>
              </a:solidFill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smtClean="0">
                <a:solidFill>
                  <a:srgbClr val="496F74"/>
                </a:solidFill>
              </a:rPr>
              <a:t>Device ID</a:t>
            </a:r>
            <a:r>
              <a:rPr lang="en-US" i="1" smtClean="0">
                <a:solidFill>
                  <a:srgbClr val="496F74"/>
                </a:solidFill>
              </a:rPr>
              <a:t>: </a:t>
            </a:r>
            <a:r>
              <a:rPr lang="vi-VN" i="1">
                <a:solidFill>
                  <a:srgbClr val="496F74"/>
                </a:solidFill>
              </a:rPr>
              <a:t>mã số thiết bị lưu </a:t>
            </a:r>
            <a:r>
              <a:rPr lang="vi-VN" i="1" smtClean="0">
                <a:solidFill>
                  <a:srgbClr val="496F74"/>
                </a:solidFill>
              </a:rPr>
              <a:t>file</a:t>
            </a:r>
            <a:endParaRPr lang="en-US" i="1" smtClean="0">
              <a:solidFill>
                <a:srgbClr val="496F74"/>
              </a:solidFill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smtClean="0">
                <a:solidFill>
                  <a:srgbClr val="496F74"/>
                </a:solidFill>
              </a:rPr>
              <a:t>User ID</a:t>
            </a:r>
            <a:r>
              <a:rPr lang="en-US" i="1">
                <a:solidFill>
                  <a:srgbClr val="496F74"/>
                </a:solidFill>
              </a:rPr>
              <a:t>: mã số chủ </a:t>
            </a:r>
            <a:r>
              <a:rPr lang="en-US" i="1" smtClean="0">
                <a:solidFill>
                  <a:srgbClr val="496F74"/>
                </a:solidFill>
              </a:rPr>
              <a:t>sở hữu </a:t>
            </a:r>
            <a:r>
              <a:rPr lang="en-US" i="1">
                <a:solidFill>
                  <a:srgbClr val="496F74"/>
                </a:solidFill>
              </a:rPr>
              <a:t>của </a:t>
            </a:r>
            <a:r>
              <a:rPr lang="en-US" i="1" smtClean="0">
                <a:solidFill>
                  <a:srgbClr val="496F74"/>
                </a:solidFill>
              </a:rPr>
              <a:t>file</a:t>
            </a:r>
            <a:endParaRPr lang="vi-VN" i="1">
              <a:solidFill>
                <a:srgbClr val="496F74"/>
              </a:solidFill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smtClean="0">
                <a:solidFill>
                  <a:srgbClr val="496F74"/>
                </a:solidFill>
              </a:rPr>
              <a:t>Group ID</a:t>
            </a:r>
            <a:r>
              <a:rPr lang="en-US" i="1" smtClean="0">
                <a:solidFill>
                  <a:srgbClr val="496F74"/>
                </a:solidFill>
              </a:rPr>
              <a:t>: mã số nhóm của file</a:t>
            </a:r>
            <a:endParaRPr lang="vi-VN" i="1">
              <a:solidFill>
                <a:srgbClr val="496F74"/>
              </a:solidFill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smtClean="0">
                <a:solidFill>
                  <a:srgbClr val="496F74"/>
                </a:solidFill>
              </a:rPr>
              <a:t>File </a:t>
            </a:r>
            <a:r>
              <a:rPr lang="vi-VN" i="1">
                <a:solidFill>
                  <a:srgbClr val="496F74"/>
                </a:solidFill>
              </a:rPr>
              <a:t>mode : gồm kiểu file và các quyền truy cập file (permissions</a:t>
            </a:r>
            <a:r>
              <a:rPr lang="vi-VN" i="1" smtClean="0">
                <a:solidFill>
                  <a:srgbClr val="496F74"/>
                </a:solidFill>
              </a:rPr>
              <a:t>)</a:t>
            </a:r>
            <a:endParaRPr lang="vi-VN" i="1">
              <a:solidFill>
                <a:srgbClr val="496F74"/>
              </a:solidFill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smtClean="0">
                <a:solidFill>
                  <a:srgbClr val="496F74"/>
                </a:solidFill>
              </a:rPr>
              <a:t>Hệ </a:t>
            </a:r>
            <a:r>
              <a:rPr lang="vi-VN" i="1">
                <a:solidFill>
                  <a:srgbClr val="496F74"/>
                </a:solidFill>
              </a:rPr>
              <a:t>thống phụ và các cờ hạn chế quyền truy cập </a:t>
            </a:r>
            <a:r>
              <a:rPr lang="vi-VN" i="1" smtClean="0">
                <a:solidFill>
                  <a:srgbClr val="496F74"/>
                </a:solidFill>
              </a:rPr>
              <a:t>file</a:t>
            </a:r>
            <a:endParaRPr lang="vi-VN" i="1">
              <a:solidFill>
                <a:srgbClr val="496F74"/>
              </a:solidFill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smtClean="0">
                <a:solidFill>
                  <a:srgbClr val="496F74"/>
                </a:solidFill>
              </a:rPr>
              <a:t>Timestamps</a:t>
            </a:r>
            <a:r>
              <a:rPr lang="vi-VN" i="1">
                <a:solidFill>
                  <a:srgbClr val="496F74"/>
                </a:solidFill>
              </a:rPr>
              <a:t>: các mốc thời </a:t>
            </a:r>
            <a:r>
              <a:rPr lang="vi-VN" i="1" smtClean="0">
                <a:solidFill>
                  <a:srgbClr val="496F74"/>
                </a:solidFill>
              </a:rPr>
              <a:t>gia</a:t>
            </a:r>
            <a:r>
              <a:rPr lang="en-US" i="1" smtClean="0">
                <a:solidFill>
                  <a:srgbClr val="496F74"/>
                </a:solidFill>
              </a:rPr>
              <a:t>n</a:t>
            </a:r>
            <a:endParaRPr lang="vi-VN" i="1">
              <a:solidFill>
                <a:srgbClr val="496F74"/>
              </a:solidFill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smtClean="0">
                <a:solidFill>
                  <a:srgbClr val="496F74"/>
                </a:solidFill>
              </a:rPr>
              <a:t>Link </a:t>
            </a:r>
            <a:r>
              <a:rPr lang="vi-VN" i="1">
                <a:solidFill>
                  <a:srgbClr val="496F74"/>
                </a:solidFill>
              </a:rPr>
              <a:t>count : số lượng hard links trỏ đến </a:t>
            </a:r>
            <a:r>
              <a:rPr lang="vi-VN" i="1" smtClean="0">
                <a:solidFill>
                  <a:srgbClr val="496F74"/>
                </a:solidFill>
              </a:rPr>
              <a:t>inode</a:t>
            </a:r>
            <a:endParaRPr lang="vi-VN" i="1">
              <a:solidFill>
                <a:srgbClr val="496F74"/>
              </a:solidFill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i="1" smtClean="0">
                <a:solidFill>
                  <a:srgbClr val="496F74"/>
                </a:solidFill>
              </a:rPr>
              <a:t>Các </a:t>
            </a:r>
            <a:r>
              <a:rPr lang="vi-VN" i="1">
                <a:solidFill>
                  <a:srgbClr val="496F74"/>
                </a:solidFill>
              </a:rPr>
              <a:t>con </a:t>
            </a:r>
            <a:r>
              <a:rPr lang="vi-VN" i="1" smtClean="0">
                <a:solidFill>
                  <a:srgbClr val="496F74"/>
                </a:solidFill>
              </a:rPr>
              <a:t>trỏ chỉ </a:t>
            </a:r>
            <a:r>
              <a:rPr lang="vi-VN" i="1">
                <a:solidFill>
                  <a:srgbClr val="496F74"/>
                </a:solidFill>
              </a:rPr>
              <a:t>đến các blocks trên ổ cứng dùng lưu nội dung </a:t>
            </a:r>
            <a:r>
              <a:rPr lang="vi-VN" i="1" smtClean="0">
                <a:solidFill>
                  <a:srgbClr val="496F74"/>
                </a:solidFill>
              </a:rPr>
              <a:t>file</a:t>
            </a:r>
            <a:endParaRPr lang="en-US" i="1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801108" y="868011"/>
            <a:ext cx="37200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INODE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0" y="1559773"/>
            <a:ext cx="34925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-1" y="793113"/>
            <a:ext cx="34925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3574" y="2137746"/>
            <a:ext cx="92900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smtClean="0">
                <a:solidFill>
                  <a:srgbClr val="496F74"/>
                </a:solidFill>
              </a:rPr>
              <a:t>Hai nội dung cần chú ý trong inode:</a:t>
            </a:r>
          </a:p>
          <a:p>
            <a:pPr>
              <a:spcAft>
                <a:spcPts val="1200"/>
              </a:spcAft>
            </a:pPr>
            <a:r>
              <a:rPr lang="vi-VN" sz="2800" smtClean="0">
                <a:solidFill>
                  <a:srgbClr val="496F74"/>
                </a:solidFill>
              </a:rPr>
              <a:t>Inode </a:t>
            </a:r>
            <a:r>
              <a:rPr lang="vi-VN" sz="2800">
                <a:solidFill>
                  <a:srgbClr val="496F74"/>
                </a:solidFill>
              </a:rPr>
              <a:t>không chứa tên file, thư mục.</a:t>
            </a:r>
          </a:p>
          <a:p>
            <a:pPr>
              <a:spcAft>
                <a:spcPts val="1200"/>
              </a:spcAft>
            </a:pPr>
            <a:r>
              <a:rPr lang="vi-VN" sz="2800" smtClean="0">
                <a:solidFill>
                  <a:srgbClr val="496F74"/>
                </a:solidFill>
              </a:rPr>
              <a:t>Các </a:t>
            </a:r>
            <a:r>
              <a:rPr lang="vi-VN" sz="2800">
                <a:solidFill>
                  <a:srgbClr val="496F74"/>
                </a:solidFill>
              </a:rPr>
              <a:t>con trỏ là thành phần quan trọng nhất: nó cho biết địa chỉ các block lưu nội dung file và tìm đến các block đó có thể truy cập được nội dung file</a:t>
            </a:r>
            <a:r>
              <a:rPr lang="vi-VN" sz="2800" smtClean="0">
                <a:solidFill>
                  <a:srgbClr val="496F74"/>
                </a:solidFill>
              </a:rPr>
              <a:t>.</a:t>
            </a:r>
            <a:endParaRPr lang="vi-VN" sz="280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801108" y="868011"/>
            <a:ext cx="37200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INODE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0" y="1559773"/>
            <a:ext cx="34925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-1" y="793113"/>
            <a:ext cx="34925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6249" y="1679003"/>
            <a:ext cx="9290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/>
              <a:t>Mỗi inode có một id inode, tạo thành một bảng inode ghi ở một khu vực riêng trên ổ </a:t>
            </a:r>
            <a:r>
              <a:rPr lang="en-US" sz="2400" smtClean="0"/>
              <a:t>cứng</a:t>
            </a:r>
            <a:endParaRPr lang="vi-VN" sz="2400"/>
          </a:p>
        </p:txBody>
      </p:sp>
      <p:pic>
        <p:nvPicPr>
          <p:cNvPr id="11" name="Picture 10" descr="ino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10000"/>
            <a:ext cx="5563870" cy="3286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3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1114617" y="910908"/>
            <a:ext cx="6920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 smtClean="0">
                <a:solidFill>
                  <a:srgbClr val="496F74"/>
                </a:solidFill>
              </a:rPr>
              <a:t>HARD LINK VÀ SOFT LINK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87828" y="1458466"/>
            <a:ext cx="7329714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910005" y="793113"/>
            <a:ext cx="7329715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áº¿t quáº£ hÃ¬nh áº£nh cho hard link vÃ  soft 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2" y="2720740"/>
            <a:ext cx="5667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hard link vÃ  soft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67" y="2720739"/>
            <a:ext cx="59817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721054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4000" b="1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8825" y="6594677"/>
            <a:ext cx="504317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8825" y="6225345"/>
            <a:ext cx="504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 File trên hệ điều hành UNIX</a:t>
            </a:r>
            <a:endParaRPr lang="en-US" b="1">
              <a:solidFill>
                <a:srgbClr val="6D8C90"/>
              </a:solidFill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801107" y="505154"/>
            <a:ext cx="694952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HARD LINK VÀ SOFT LINK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0" y="1196916"/>
            <a:ext cx="73152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-1" y="430256"/>
            <a:ext cx="73152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5941" y="2157220"/>
            <a:ext cx="410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496F74"/>
                </a:solidFill>
              </a:rPr>
              <a:t>Đi </a:t>
            </a:r>
            <a:r>
              <a:rPr lang="en-US">
                <a:solidFill>
                  <a:srgbClr val="496F74"/>
                </a:solidFill>
              </a:rPr>
              <a:t>từ tên file hay hardlink đều thông qua số inode để đến cùng một chỗ trên ổ cứng</a:t>
            </a:r>
            <a:r>
              <a:rPr lang="en-US" smtClean="0">
                <a:solidFill>
                  <a:srgbClr val="496F74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3655" y="2157220"/>
            <a:ext cx="5408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496F74"/>
                </a:solidFill>
              </a:rPr>
              <a:t>Softlink </a:t>
            </a:r>
            <a:r>
              <a:rPr lang="en-US" b="1">
                <a:solidFill>
                  <a:srgbClr val="496F74"/>
                </a:solidFill>
              </a:rPr>
              <a:t>không tham chiếu trực tiếp đến số inode mà tham chiếu đến “cấp trung gian” là tên file</a:t>
            </a:r>
            <a:r>
              <a:rPr lang="en-US">
                <a:solidFill>
                  <a:srgbClr val="496F74"/>
                </a:solidFill>
              </a:rPr>
              <a:t> (kèm theo đường dẫn ở một thư mục cụ thể), từ tên file mới đến số inode rồi inode để truy cập vào </a:t>
            </a:r>
            <a:r>
              <a:rPr lang="en-US" smtClean="0">
                <a:solidFill>
                  <a:srgbClr val="496F74"/>
                </a:solidFill>
              </a:rPr>
              <a:t>file.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3655" y="3512457"/>
            <a:ext cx="51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496F74"/>
                </a:solidFill>
              </a:rPr>
              <a:t>Softlink tạo được với thư mục và tạo được với thư mục, file nằm trên partition khác</a:t>
            </a:r>
            <a:r>
              <a:rPr lang="en-US" smtClean="0">
                <a:solidFill>
                  <a:srgbClr val="496F74"/>
                </a:solidFill>
              </a:rPr>
              <a:t>.</a:t>
            </a:r>
            <a:endParaRPr lang="en-US">
              <a:solidFill>
                <a:srgbClr val="496F7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5941" y="3512457"/>
            <a:ext cx="410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496F74"/>
                </a:solidFill>
              </a:rPr>
              <a:t>Hardlink chỉ tạo được với file nằm trên cùng một partition, không tạo được với thư mục hoặc với file nằm trên partition khác.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718629" y="2157220"/>
            <a:ext cx="0" cy="3096951"/>
          </a:xfrm>
          <a:prstGeom prst="line">
            <a:avLst/>
          </a:prstGeom>
          <a:ln>
            <a:solidFill>
              <a:srgbClr val="496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4697" y="3017520"/>
            <a:ext cx="5590904" cy="168510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ĐIỀU KHIỂN TRUY CẬP 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TRONG TƯỜNG LỬA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0" y="824258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 err="1" smtClean="0">
                <a:solidFill>
                  <a:srgbClr val="496F74"/>
                </a:solidFill>
              </a:rPr>
              <a:t>Tường</a:t>
            </a:r>
            <a:r>
              <a:rPr lang="en-US" altLang="ko-KR" sz="3600" b="1" dirty="0" smtClean="0">
                <a:solidFill>
                  <a:srgbClr val="496F74"/>
                </a:solidFill>
              </a:rPr>
              <a:t> </a:t>
            </a:r>
            <a:r>
              <a:rPr lang="en-US" altLang="ko-KR" sz="3600" b="1" dirty="0" err="1" smtClean="0">
                <a:solidFill>
                  <a:srgbClr val="496F74"/>
                </a:solidFill>
              </a:rPr>
              <a:t>lửa</a:t>
            </a:r>
            <a:endParaRPr lang="en-US" altLang="ko-KR" sz="3600" b="1" dirty="0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8611865" y="6594677"/>
            <a:ext cx="35801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11865" y="6225345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6D8C90"/>
                </a:solidFill>
              </a:rPr>
              <a:t>Điều</a:t>
            </a:r>
            <a:r>
              <a:rPr lang="en-US" b="1" dirty="0" smtClean="0">
                <a:solidFill>
                  <a:srgbClr val="6D8C90"/>
                </a:solidFill>
              </a:rPr>
              <a:t> </a:t>
            </a:r>
            <a:r>
              <a:rPr lang="en-US" b="1" dirty="0" err="1" smtClean="0">
                <a:solidFill>
                  <a:srgbClr val="6D8C90"/>
                </a:solidFill>
              </a:rPr>
              <a:t>khiển</a:t>
            </a:r>
            <a:r>
              <a:rPr lang="en-US" b="1" dirty="0" smtClean="0">
                <a:solidFill>
                  <a:srgbClr val="6D8C90"/>
                </a:solidFill>
              </a:rPr>
              <a:t> truy trong </a:t>
            </a:r>
            <a:r>
              <a:rPr lang="en-US" b="1" dirty="0" err="1" smtClean="0">
                <a:solidFill>
                  <a:srgbClr val="6D8C90"/>
                </a:solidFill>
              </a:rPr>
              <a:t>tường</a:t>
            </a:r>
            <a:r>
              <a:rPr lang="en-US" b="1" dirty="0" smtClean="0">
                <a:solidFill>
                  <a:srgbClr val="6D8C90"/>
                </a:solidFill>
              </a:rPr>
              <a:t> </a:t>
            </a:r>
            <a:r>
              <a:rPr lang="en-US" b="1" dirty="0" err="1" smtClean="0">
                <a:solidFill>
                  <a:srgbClr val="6D8C90"/>
                </a:solidFill>
              </a:rPr>
              <a:t>lửa</a:t>
            </a:r>
            <a:endParaRPr lang="en-US" b="1" dirty="0">
              <a:solidFill>
                <a:srgbClr val="6D8C9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57254" y="1355699"/>
            <a:ext cx="4524197" cy="1793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30814" y="744945"/>
            <a:ext cx="4837707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78" y="4594729"/>
            <a:ext cx="5643414" cy="14459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20119" y="2471070"/>
            <a:ext cx="86379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 err="1" smtClean="0">
                <a:solidFill>
                  <a:srgbClr val="C00000"/>
                </a:solidFill>
              </a:rPr>
              <a:t>Tường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</a:rPr>
              <a:t>lửa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là t</a:t>
            </a:r>
            <a:r>
              <a:rPr lang="vi-VN" sz="2600" dirty="0" smtClean="0"/>
              <a:t>hành </a:t>
            </a:r>
            <a:r>
              <a:rPr lang="vi-VN" sz="2600" dirty="0"/>
              <a:t>phần hoặc tập hợp các thành phần </a:t>
            </a:r>
            <a:r>
              <a:rPr lang="en-US" sz="2600" dirty="0" smtClean="0"/>
              <a:t>để </a:t>
            </a:r>
            <a:r>
              <a:rPr lang="vi-VN" sz="2600" dirty="0" smtClean="0"/>
              <a:t>hạn </a:t>
            </a:r>
            <a:r>
              <a:rPr lang="vi-VN" sz="2600" dirty="0"/>
              <a:t>chế quyền truy cập giữa mạng được bảo vệ và Internet hoặc giữa các nhóm mạng </a:t>
            </a:r>
            <a:r>
              <a:rPr lang="vi-VN" sz="2600" dirty="0" smtClean="0"/>
              <a:t>khác</a:t>
            </a:r>
            <a:r>
              <a:rPr lang="en-US" sz="2600" dirty="0" smtClean="0"/>
              <a:t> </a:t>
            </a:r>
            <a:r>
              <a:rPr lang="en-US" sz="2600" dirty="0" err="1" smtClean="0"/>
              <a:t>nhau</a:t>
            </a:r>
            <a:r>
              <a:rPr lang="vi-VN" sz="2600" dirty="0" smtClean="0"/>
              <a:t>.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6059606" y="3750084"/>
            <a:ext cx="453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O'Reilly Building – Internet Firewalls (2nd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0" y="824258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 err="1" smtClean="0">
                <a:solidFill>
                  <a:srgbClr val="496F74"/>
                </a:solidFill>
              </a:rPr>
              <a:t>Tường</a:t>
            </a:r>
            <a:r>
              <a:rPr lang="en-US" altLang="ko-KR" sz="3600" b="1" dirty="0" smtClean="0">
                <a:solidFill>
                  <a:srgbClr val="496F74"/>
                </a:solidFill>
              </a:rPr>
              <a:t> </a:t>
            </a:r>
            <a:r>
              <a:rPr lang="en-US" altLang="ko-KR" sz="3600" b="1" dirty="0" err="1" smtClean="0">
                <a:solidFill>
                  <a:srgbClr val="496F74"/>
                </a:solidFill>
              </a:rPr>
              <a:t>lửa</a:t>
            </a:r>
            <a:endParaRPr lang="en-US" altLang="ko-KR" sz="3600" b="1" dirty="0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8611865" y="6594677"/>
            <a:ext cx="35801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11865" y="6225345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6D8C90"/>
                </a:solidFill>
              </a:rPr>
              <a:t>Điều</a:t>
            </a:r>
            <a:r>
              <a:rPr lang="en-US" b="1" dirty="0" smtClean="0">
                <a:solidFill>
                  <a:srgbClr val="6D8C90"/>
                </a:solidFill>
              </a:rPr>
              <a:t> </a:t>
            </a:r>
            <a:r>
              <a:rPr lang="en-US" b="1" dirty="0" err="1" smtClean="0">
                <a:solidFill>
                  <a:srgbClr val="6D8C90"/>
                </a:solidFill>
              </a:rPr>
              <a:t>khiển</a:t>
            </a:r>
            <a:r>
              <a:rPr lang="en-US" b="1" dirty="0" smtClean="0">
                <a:solidFill>
                  <a:srgbClr val="6D8C90"/>
                </a:solidFill>
              </a:rPr>
              <a:t> truy trong </a:t>
            </a:r>
            <a:r>
              <a:rPr lang="en-US" b="1" dirty="0" err="1" smtClean="0">
                <a:solidFill>
                  <a:srgbClr val="6D8C90"/>
                </a:solidFill>
              </a:rPr>
              <a:t>tường</a:t>
            </a:r>
            <a:r>
              <a:rPr lang="en-US" b="1" dirty="0" smtClean="0">
                <a:solidFill>
                  <a:srgbClr val="6D8C90"/>
                </a:solidFill>
              </a:rPr>
              <a:t> </a:t>
            </a:r>
            <a:r>
              <a:rPr lang="en-US" b="1" dirty="0" err="1" smtClean="0">
                <a:solidFill>
                  <a:srgbClr val="6D8C90"/>
                </a:solidFill>
              </a:rPr>
              <a:t>lửa</a:t>
            </a:r>
            <a:endParaRPr lang="en-US" b="1" dirty="0">
              <a:solidFill>
                <a:srgbClr val="6D8C9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57254" y="1355699"/>
            <a:ext cx="4524197" cy="1793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30814" y="744945"/>
            <a:ext cx="4837707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01894000"/>
              </p:ext>
            </p:extLst>
          </p:nvPr>
        </p:nvGraphicFramePr>
        <p:xfrm>
          <a:off x="1458794" y="1974973"/>
          <a:ext cx="9841552" cy="336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9229" y="5622878"/>
            <a:ext cx="5800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Steven M. </a:t>
            </a:r>
            <a:r>
              <a:rPr lang="en-US" sz="1600" i="1" dirty="0" err="1"/>
              <a:t>Bellovin</a:t>
            </a:r>
            <a:r>
              <a:rPr lang="en-US" sz="1600" i="1" dirty="0"/>
              <a:t> </a:t>
            </a:r>
            <a:r>
              <a:rPr lang="en-US" sz="1600" i="1" dirty="0" smtClean="0"/>
              <a:t>&amp; William </a:t>
            </a:r>
            <a:r>
              <a:rPr lang="en-US" sz="1600" i="1" dirty="0"/>
              <a:t>R. </a:t>
            </a:r>
            <a:r>
              <a:rPr lang="en-US" sz="1600" i="1" dirty="0" smtClean="0"/>
              <a:t>Cheswick – Network Firewall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629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-226149" y="704580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 err="1" smtClean="0">
                <a:solidFill>
                  <a:srgbClr val="496F74"/>
                </a:solidFill>
              </a:rPr>
              <a:t>Tường</a:t>
            </a:r>
            <a:r>
              <a:rPr lang="en-US" altLang="ko-KR" sz="3600" b="1" dirty="0" smtClean="0">
                <a:solidFill>
                  <a:srgbClr val="496F74"/>
                </a:solidFill>
              </a:rPr>
              <a:t> </a:t>
            </a:r>
            <a:r>
              <a:rPr lang="en-US" altLang="ko-KR" sz="3600" b="1" dirty="0" err="1" smtClean="0">
                <a:solidFill>
                  <a:srgbClr val="496F74"/>
                </a:solidFill>
              </a:rPr>
              <a:t>lửa</a:t>
            </a:r>
            <a:endParaRPr lang="en-US" altLang="ko-KR" sz="3600" b="1" dirty="0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8611865" y="6594677"/>
            <a:ext cx="35801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11865" y="6225345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6D8C90"/>
                </a:solidFill>
              </a:rPr>
              <a:t>Điều</a:t>
            </a:r>
            <a:r>
              <a:rPr lang="en-US" b="1" dirty="0" smtClean="0">
                <a:solidFill>
                  <a:srgbClr val="6D8C90"/>
                </a:solidFill>
              </a:rPr>
              <a:t> </a:t>
            </a:r>
            <a:r>
              <a:rPr lang="en-US" b="1" dirty="0" err="1" smtClean="0">
                <a:solidFill>
                  <a:srgbClr val="6D8C90"/>
                </a:solidFill>
              </a:rPr>
              <a:t>khiển</a:t>
            </a:r>
            <a:r>
              <a:rPr lang="en-US" b="1" dirty="0" smtClean="0">
                <a:solidFill>
                  <a:srgbClr val="6D8C90"/>
                </a:solidFill>
              </a:rPr>
              <a:t> truy trong </a:t>
            </a:r>
            <a:r>
              <a:rPr lang="en-US" b="1" dirty="0" err="1" smtClean="0">
                <a:solidFill>
                  <a:srgbClr val="6D8C90"/>
                </a:solidFill>
              </a:rPr>
              <a:t>tường</a:t>
            </a:r>
            <a:r>
              <a:rPr lang="en-US" b="1" dirty="0" smtClean="0">
                <a:solidFill>
                  <a:srgbClr val="6D8C90"/>
                </a:solidFill>
              </a:rPr>
              <a:t> </a:t>
            </a:r>
            <a:r>
              <a:rPr lang="en-US" b="1" dirty="0" err="1" smtClean="0">
                <a:solidFill>
                  <a:srgbClr val="6D8C90"/>
                </a:solidFill>
              </a:rPr>
              <a:t>lửa</a:t>
            </a:r>
            <a:endParaRPr lang="en-US" b="1" dirty="0">
              <a:solidFill>
                <a:srgbClr val="6D8C9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57254" y="1244894"/>
            <a:ext cx="4524197" cy="1793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3744" y="649411"/>
            <a:ext cx="4837707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6915" y="2306472"/>
            <a:ext cx="100174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0000"/>
                </a:solidFill>
              </a:rPr>
              <a:t>Hạn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chế</a:t>
            </a:r>
            <a:r>
              <a:rPr lang="en-US" sz="2400" b="1" dirty="0" smtClean="0">
                <a:solidFill>
                  <a:srgbClr val="FF0000"/>
                </a:solidFill>
              </a:rPr>
              <a:t> của </a:t>
            </a:r>
            <a:r>
              <a:rPr lang="en-US" sz="2400" b="1" dirty="0" err="1" smtClean="0">
                <a:solidFill>
                  <a:srgbClr val="FF0000"/>
                </a:solidFill>
              </a:rPr>
              <a:t>tường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lửa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Tường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lửa</a:t>
            </a:r>
            <a:r>
              <a:rPr lang="en-US" sz="2400" dirty="0" smtClean="0"/>
              <a:t> không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ngăn</a:t>
            </a:r>
            <a:r>
              <a:rPr lang="en-US" sz="2400" dirty="0" smtClean="0"/>
              <a:t> </a:t>
            </a:r>
            <a:r>
              <a:rPr lang="en-US" sz="2400" dirty="0" err="1" smtClean="0"/>
              <a:t>chặn</a:t>
            </a:r>
            <a:r>
              <a:rPr lang="en-US" sz="2400" dirty="0" smtClean="0"/>
              <a:t> các </a:t>
            </a:r>
            <a:r>
              <a:rPr lang="en-US" sz="2400" dirty="0" err="1" smtClean="0"/>
              <a:t>nguy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trong  </a:t>
            </a:r>
            <a:r>
              <a:rPr lang="en-US" sz="2400" dirty="0" err="1" smtClean="0"/>
              <a:t>nội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Tường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lửa</a:t>
            </a:r>
            <a:r>
              <a:rPr lang="en-US" sz="2400" dirty="0" smtClean="0"/>
              <a:t> không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vệ</a:t>
            </a:r>
            <a:r>
              <a:rPr lang="en-US" sz="2400" dirty="0" smtClean="0"/>
              <a:t> các </a:t>
            </a:r>
            <a:r>
              <a:rPr lang="en-US" sz="2400" dirty="0" err="1" smtClean="0"/>
              <a:t>cuộc</a:t>
            </a:r>
            <a:r>
              <a:rPr lang="en-US" sz="2400" dirty="0" smtClean="0"/>
              <a:t> </a:t>
            </a:r>
            <a:r>
              <a:rPr lang="en-US" sz="2400" dirty="0" err="1" smtClean="0"/>
              <a:t>tấn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vượt</a:t>
            </a:r>
            <a:r>
              <a:rPr lang="en-US" sz="2400" dirty="0" smtClean="0"/>
              <a:t> qua </a:t>
            </a:r>
            <a:r>
              <a:rPr lang="en-US" sz="2400" dirty="0" err="1" smtClean="0"/>
              <a:t>qua</a:t>
            </a:r>
            <a:r>
              <a:rPr lang="en-US" sz="2400" dirty="0" smtClean="0"/>
              <a:t> </a:t>
            </a:r>
            <a:r>
              <a:rPr lang="en-US" sz="2400" dirty="0" err="1" smtClean="0"/>
              <a:t>tường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lửa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Tường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lửa</a:t>
            </a:r>
            <a:r>
              <a:rPr lang="en-US" sz="2400" dirty="0" smtClean="0"/>
              <a:t> không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chống</a:t>
            </a:r>
            <a:r>
              <a:rPr lang="en-US" sz="2400" dirty="0" smtClean="0"/>
              <a:t> lại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được </a:t>
            </a:r>
            <a:r>
              <a:rPr lang="en-US" sz="2400" dirty="0" err="1" smtClean="0"/>
              <a:t>ủy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5420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38377" y="695615"/>
            <a:ext cx="57774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 smtClean="0">
                <a:solidFill>
                  <a:srgbClr val="496F74"/>
                </a:solidFill>
              </a:rPr>
              <a:t>Các </a:t>
            </a:r>
            <a:r>
              <a:rPr lang="en-US" altLang="ko-KR" sz="3600" b="1" dirty="0" err="1" smtClean="0">
                <a:solidFill>
                  <a:srgbClr val="496F74"/>
                </a:solidFill>
              </a:rPr>
              <a:t>loại</a:t>
            </a:r>
            <a:r>
              <a:rPr lang="en-US" altLang="ko-KR" sz="3600" b="1" dirty="0" smtClean="0">
                <a:solidFill>
                  <a:srgbClr val="496F74"/>
                </a:solidFill>
              </a:rPr>
              <a:t> </a:t>
            </a:r>
            <a:r>
              <a:rPr lang="en-US" altLang="ko-KR" sz="3600" b="1" dirty="0" err="1" smtClean="0">
                <a:solidFill>
                  <a:srgbClr val="496F74"/>
                </a:solidFill>
              </a:rPr>
              <a:t>t</a:t>
            </a:r>
            <a:r>
              <a:rPr lang="en-US" altLang="ko-KR" sz="3600" b="1" dirty="0" err="1" smtClean="0">
                <a:solidFill>
                  <a:srgbClr val="496F74"/>
                </a:solidFill>
              </a:rPr>
              <a:t>ường</a:t>
            </a:r>
            <a:r>
              <a:rPr lang="en-US" altLang="ko-KR" sz="3600" b="1" dirty="0" smtClean="0">
                <a:solidFill>
                  <a:srgbClr val="496F74"/>
                </a:solidFill>
              </a:rPr>
              <a:t> </a:t>
            </a:r>
            <a:r>
              <a:rPr lang="en-US" altLang="ko-KR" sz="3600" b="1" dirty="0" err="1" smtClean="0">
                <a:solidFill>
                  <a:srgbClr val="496F74"/>
                </a:solidFill>
              </a:rPr>
              <a:t>lửa</a:t>
            </a:r>
            <a:endParaRPr lang="en-US" altLang="ko-KR" sz="3600" b="1" dirty="0" smtClean="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8611865" y="6594677"/>
            <a:ext cx="35801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11865" y="6225345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6D8C90"/>
                </a:solidFill>
              </a:rPr>
              <a:t>Điều</a:t>
            </a:r>
            <a:r>
              <a:rPr lang="en-US" b="1" dirty="0" smtClean="0">
                <a:solidFill>
                  <a:srgbClr val="6D8C90"/>
                </a:solidFill>
              </a:rPr>
              <a:t> </a:t>
            </a:r>
            <a:r>
              <a:rPr lang="en-US" b="1" dirty="0" err="1" smtClean="0">
                <a:solidFill>
                  <a:srgbClr val="6D8C90"/>
                </a:solidFill>
              </a:rPr>
              <a:t>khiển</a:t>
            </a:r>
            <a:r>
              <a:rPr lang="en-US" b="1" dirty="0" smtClean="0">
                <a:solidFill>
                  <a:srgbClr val="6D8C90"/>
                </a:solidFill>
              </a:rPr>
              <a:t> truy trong </a:t>
            </a:r>
            <a:r>
              <a:rPr lang="en-US" b="1" dirty="0" err="1" smtClean="0">
                <a:solidFill>
                  <a:srgbClr val="6D8C90"/>
                </a:solidFill>
              </a:rPr>
              <a:t>tường</a:t>
            </a:r>
            <a:r>
              <a:rPr lang="en-US" b="1" dirty="0" smtClean="0">
                <a:solidFill>
                  <a:srgbClr val="6D8C90"/>
                </a:solidFill>
              </a:rPr>
              <a:t> </a:t>
            </a:r>
            <a:r>
              <a:rPr lang="en-US" b="1" dirty="0" err="1" smtClean="0">
                <a:solidFill>
                  <a:srgbClr val="6D8C90"/>
                </a:solidFill>
              </a:rPr>
              <a:t>lửa</a:t>
            </a:r>
            <a:endParaRPr lang="en-US" b="1" dirty="0">
              <a:solidFill>
                <a:srgbClr val="6D8C9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57254" y="1244894"/>
            <a:ext cx="5538746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3744" y="649411"/>
            <a:ext cx="5852256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687167745"/>
              </p:ext>
            </p:extLst>
          </p:nvPr>
        </p:nvGraphicFramePr>
        <p:xfrm>
          <a:off x="3029803" y="2183642"/>
          <a:ext cx="6359857" cy="319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6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3225800" y="443086"/>
            <a:ext cx="5740400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smtClean="0">
                <a:solidFill>
                  <a:srgbClr val="EC745B"/>
                </a:solidFill>
              </a:rPr>
              <a:t>PHÂN CÔNG NHIỆM VỤ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2101"/>
              </p:ext>
            </p:extLst>
          </p:nvPr>
        </p:nvGraphicFramePr>
        <p:xfrm>
          <a:off x="2032000" y="2214638"/>
          <a:ext cx="8128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95210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2147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58827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615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4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5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9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9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43" y="1795006"/>
            <a:ext cx="1270984" cy="1269055"/>
          </a:xfrm>
          <a:prstGeom prst="rect">
            <a:avLst/>
          </a:prstGeom>
        </p:spPr>
      </p:pic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242630" y="4093895"/>
            <a:ext cx="3759667" cy="503076"/>
          </a:xfrm>
        </p:spPr>
        <p:txBody>
          <a:bodyPr/>
          <a:lstStyle/>
          <a:p>
            <a:r>
              <a:rPr lang="en-US" altLang="ko-KR" sz="2400" dirty="0" smtClean="0">
                <a:solidFill>
                  <a:srgbClr val="EC745B"/>
                </a:solidFill>
              </a:rPr>
              <a:t>http://leehyekang.com</a:t>
            </a:r>
            <a:endParaRPr lang="ko-KR" altLang="en-US" sz="2400" dirty="0">
              <a:solidFill>
                <a:srgbClr val="EC745B"/>
              </a:solidFill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236292" y="3099368"/>
            <a:ext cx="5539306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2006600"/>
            <a:ext cx="5880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Điều khiển truy cập</a:t>
            </a:r>
          </a:p>
          <a:p>
            <a:pPr lvl="1"/>
            <a:r>
              <a:rPr lang="en-US" smtClean="0"/>
              <a:t>Khái niệm</a:t>
            </a:r>
          </a:p>
          <a:p>
            <a:pPr lvl="1"/>
            <a:r>
              <a:rPr lang="en-US" smtClean="0"/>
              <a:t>Các khái niệm liên quan</a:t>
            </a:r>
          </a:p>
          <a:p>
            <a:pPr lvl="1"/>
            <a:r>
              <a:rPr lang="en-US" smtClean="0"/>
              <a:t>Các mô hình điều khiển truy cập</a:t>
            </a:r>
          </a:p>
          <a:p>
            <a:pPr lvl="1"/>
            <a:r>
              <a:rPr lang="en-US" smtClean="0"/>
              <a:t>Cấu trúc của điều khiển truy cập</a:t>
            </a:r>
          </a:p>
          <a:p>
            <a:r>
              <a:rPr lang="en-US" smtClean="0"/>
              <a:t>HDH UNIX:</a:t>
            </a:r>
          </a:p>
          <a:p>
            <a:pPr lvl="1"/>
            <a:r>
              <a:rPr lang="en-US" smtClean="0"/>
              <a:t>Giới thiệu UNIX</a:t>
            </a:r>
          </a:p>
          <a:p>
            <a:pPr lvl="1"/>
            <a:r>
              <a:rPr lang="en-US" smtClean="0"/>
              <a:t>Phân quyền File</a:t>
            </a:r>
          </a:p>
          <a:p>
            <a:r>
              <a:rPr lang="en-US"/>
              <a:t>	</a:t>
            </a:r>
            <a:r>
              <a:rPr lang="en-US" smtClean="0"/>
              <a:t>Ownership</a:t>
            </a:r>
          </a:p>
          <a:p>
            <a:r>
              <a:rPr lang="en-US"/>
              <a:t>	</a:t>
            </a:r>
            <a:r>
              <a:rPr lang="en-US" smtClean="0"/>
              <a:t>Permission</a:t>
            </a:r>
          </a:p>
          <a:p>
            <a:r>
              <a:rPr lang="en-US"/>
              <a:t>	</a:t>
            </a:r>
            <a:r>
              <a:rPr lang="en-US" smtClean="0"/>
              <a:t>Demo</a:t>
            </a:r>
          </a:p>
          <a:p>
            <a:r>
              <a:rPr lang="en-US" smtClean="0"/>
              <a:t>	Inode</a:t>
            </a:r>
          </a:p>
          <a:p>
            <a:r>
              <a:rPr lang="en-US"/>
              <a:t>	</a:t>
            </a:r>
            <a:r>
              <a:rPr lang="en-US" smtClean="0"/>
              <a:t>Traditional UNIX File Access Control</a:t>
            </a:r>
          </a:p>
          <a:p>
            <a:r>
              <a:rPr lang="en-US"/>
              <a:t>	</a:t>
            </a:r>
            <a:r>
              <a:rPr lang="en-US" smtClean="0"/>
              <a:t>ACL in UNIX</a:t>
            </a:r>
            <a:endParaRPr lang="en-US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2746170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Nội dung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0" y="1775673"/>
            <a:ext cx="328897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-1" y="1009013"/>
            <a:ext cx="328897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Access Control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2550" y="2957681"/>
            <a:ext cx="6000750" cy="180974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rgbClr val="496F74"/>
                </a:solidFill>
              </a:rPr>
              <a:t>Điều khiển truy cập</a:t>
            </a:r>
            <a:endParaRPr lang="en-US" sz="4000" b="1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1083911"/>
            <a:ext cx="2746170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Khái niệm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0" y="1775673"/>
            <a:ext cx="328897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-1" y="1009013"/>
            <a:ext cx="328897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20784" y="2353646"/>
            <a:ext cx="844583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smtClean="0">
                <a:solidFill>
                  <a:srgbClr val="496F74"/>
                </a:solidFill>
              </a:rPr>
              <a:t>Các hoạt động được thực thi </a:t>
            </a:r>
            <a:r>
              <a:rPr lang="en-US" sz="2400">
                <a:solidFill>
                  <a:srgbClr val="496F74"/>
                </a:solidFill>
              </a:rPr>
              <a:t>nhằm hạn chế sự thâm nhập vào một cơ sở, một tòa nhà, hoặc một phòng làm việc, chỉ cho phép những người đã được ủy quyền tiếp </a:t>
            </a:r>
            <a:r>
              <a:rPr lang="en-US" sz="2400" smtClean="0">
                <a:solidFill>
                  <a:srgbClr val="496F74"/>
                </a:solidFill>
              </a:rPr>
              <a:t>cận.</a:t>
            </a:r>
            <a:endParaRPr lang="en-US" sz="2400">
              <a:solidFill>
                <a:srgbClr val="496F74"/>
              </a:solidFill>
            </a:endParaRPr>
          </a:p>
          <a:p>
            <a:pPr>
              <a:spcAft>
                <a:spcPts val="3000"/>
              </a:spcAft>
            </a:pPr>
            <a:r>
              <a:rPr lang="en-US" sz="2400" smtClean="0">
                <a:solidFill>
                  <a:srgbClr val="496F74"/>
                </a:solidFill>
              </a:rPr>
              <a:t>Trong máy tính: Cấp </a:t>
            </a:r>
            <a:r>
              <a:rPr lang="en-US" sz="2400">
                <a:solidFill>
                  <a:srgbClr val="496F74"/>
                </a:solidFill>
              </a:rPr>
              <a:t>phép hoặc từ chối phê duyệt sử dụng các tài nguyên xác </a:t>
            </a:r>
            <a:r>
              <a:rPr lang="en-US" sz="2400" smtClean="0">
                <a:solidFill>
                  <a:srgbClr val="496F74"/>
                </a:solidFill>
              </a:rPr>
              <a:t>định.</a:t>
            </a:r>
            <a:endParaRPr lang="en-US" sz="2400">
              <a:solidFill>
                <a:srgbClr val="496F74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0019610" y="6594677"/>
            <a:ext cx="217239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19610" y="622534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</a:t>
            </a:r>
            <a:endParaRPr lang="en-US" b="1">
              <a:solidFill>
                <a:srgbClr val="6D8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8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1022668" y="924905"/>
            <a:ext cx="63743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 smtClean="0">
                <a:solidFill>
                  <a:srgbClr val="496F74"/>
                </a:solidFill>
              </a:rPr>
              <a:t>Các </a:t>
            </a:r>
            <a:r>
              <a:rPr lang="en-US" altLang="ko-KR" sz="4000" b="1" dirty="0" err="1" smtClean="0">
                <a:solidFill>
                  <a:srgbClr val="496F74"/>
                </a:solidFill>
              </a:rPr>
              <a:t>khái</a:t>
            </a:r>
            <a:r>
              <a:rPr lang="en-US" altLang="ko-KR" sz="4000" b="1" dirty="0" smtClean="0">
                <a:solidFill>
                  <a:srgbClr val="496F74"/>
                </a:solidFill>
              </a:rPr>
              <a:t> </a:t>
            </a:r>
            <a:r>
              <a:rPr lang="en-US" altLang="ko-KR" sz="4000" b="1" dirty="0" err="1" smtClean="0">
                <a:solidFill>
                  <a:srgbClr val="496F74"/>
                </a:solidFill>
              </a:rPr>
              <a:t>niệm</a:t>
            </a:r>
            <a:r>
              <a:rPr lang="en-US" altLang="ko-KR" sz="4000" b="1" dirty="0" smtClean="0">
                <a:solidFill>
                  <a:srgbClr val="496F74"/>
                </a:solidFill>
              </a:rPr>
              <a:t> </a:t>
            </a:r>
            <a:r>
              <a:rPr lang="en-US" altLang="ko-KR" sz="4000" b="1" dirty="0" err="1" smtClean="0">
                <a:solidFill>
                  <a:srgbClr val="496F74"/>
                </a:solidFill>
              </a:rPr>
              <a:t>liên</a:t>
            </a:r>
            <a:r>
              <a:rPr lang="en-US" altLang="ko-KR" sz="4000" b="1" dirty="0" smtClean="0">
                <a:solidFill>
                  <a:srgbClr val="496F74"/>
                </a:solidFill>
              </a:rPr>
              <a:t> </a:t>
            </a:r>
            <a:r>
              <a:rPr lang="en-US" altLang="ko-KR" sz="4000" b="1" dirty="0" err="1" smtClean="0">
                <a:solidFill>
                  <a:srgbClr val="496F74"/>
                </a:solidFill>
              </a:rPr>
              <a:t>quan</a:t>
            </a:r>
            <a:endParaRPr lang="en-US" altLang="ko-KR" sz="4000" b="1" dirty="0" smtClean="0">
              <a:solidFill>
                <a:srgbClr val="496F74"/>
              </a:solidFill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0" y="1559773"/>
            <a:ext cx="67437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-1" y="793113"/>
            <a:ext cx="67437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0019610" y="6594677"/>
            <a:ext cx="217239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19610" y="622534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</a:t>
            </a:r>
            <a:endParaRPr lang="en-US" b="1">
              <a:solidFill>
                <a:srgbClr val="6D8C9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53560" y="2326433"/>
            <a:ext cx="2171700" cy="2908299"/>
            <a:chOff x="2901260" y="2428033"/>
            <a:chExt cx="2171700" cy="2552936"/>
          </a:xfrm>
        </p:grpSpPr>
        <p:sp>
          <p:nvSpPr>
            <p:cNvPr id="5" name="Rectangle 4"/>
            <p:cNvSpPr/>
            <p:nvPr/>
          </p:nvSpPr>
          <p:spPr>
            <a:xfrm>
              <a:off x="2901260" y="2999533"/>
              <a:ext cx="2171700" cy="1981436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Xác </a:t>
              </a:r>
              <a:r>
                <a:rPr lang="en-US">
                  <a:solidFill>
                    <a:srgbClr val="496F74"/>
                  </a:solidFill>
                </a:rPr>
                <a:t>minh thông tin đăng nhập của người dùng hoặc thực thể khác hợp lệ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496F74"/>
                  </a:solidFill>
                </a:rPr>
                <a:t>Xác thực (authentication</a:t>
              </a:r>
              <a:r>
                <a:rPr lang="en-US" b="1" smtClean="0">
                  <a:solidFill>
                    <a:srgbClr val="496F74"/>
                  </a:solidFill>
                </a:rPr>
                <a:t>)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25360" y="2326433"/>
            <a:ext cx="2171700" cy="2908298"/>
            <a:chOff x="2901260" y="2428033"/>
            <a:chExt cx="2171700" cy="2552935"/>
          </a:xfrm>
        </p:grpSpPr>
        <p:sp>
          <p:nvSpPr>
            <p:cNvPr id="27" name="Rectangle 26"/>
            <p:cNvSpPr/>
            <p:nvPr/>
          </p:nvSpPr>
          <p:spPr>
            <a:xfrm>
              <a:off x="2901260" y="2999533"/>
              <a:ext cx="2171700" cy="1981435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Gán </a:t>
              </a:r>
              <a:r>
                <a:rPr lang="en-US">
                  <a:solidFill>
                    <a:srgbClr val="496F74"/>
                  </a:solidFill>
                </a:rPr>
                <a:t>quyền cho phép 1 system entity sử dụng một tài nguyên hệ thống.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en-US" b="1">
                  <a:solidFill>
                    <a:srgbClr val="496F74"/>
                  </a:solidFill>
                </a:rPr>
                <a:t>Ủy quyền (authorization</a:t>
              </a:r>
              <a:r>
                <a:rPr lang="en-US" b="1" smtClean="0">
                  <a:solidFill>
                    <a:srgbClr val="496F74"/>
                  </a:solidFill>
                </a:rPr>
                <a:t>)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197160" y="2326433"/>
            <a:ext cx="2171700" cy="2908297"/>
            <a:chOff x="2901260" y="2428033"/>
            <a:chExt cx="2171700" cy="2552934"/>
          </a:xfrm>
        </p:grpSpPr>
        <p:sp>
          <p:nvSpPr>
            <p:cNvPr id="30" name="Rectangle 29"/>
            <p:cNvSpPr/>
            <p:nvPr/>
          </p:nvSpPr>
          <p:spPr>
            <a:xfrm>
              <a:off x="2901260" y="2999533"/>
              <a:ext cx="2171700" cy="1981434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0"/>
                </a:spcAft>
              </a:pPr>
              <a:r>
                <a:rPr lang="en-US">
                  <a:solidFill>
                    <a:srgbClr val="496F74"/>
                  </a:solidFill>
                </a:rPr>
                <a:t>Đ</a:t>
              </a:r>
              <a:r>
                <a:rPr lang="en-US" smtClean="0">
                  <a:solidFill>
                    <a:srgbClr val="496F74"/>
                  </a:solidFill>
                </a:rPr>
                <a:t>ánh </a:t>
              </a:r>
              <a:r>
                <a:rPr lang="en-US">
                  <a:solidFill>
                    <a:srgbClr val="496F74"/>
                  </a:solidFill>
                </a:rPr>
                <a:t>giá độc lập đảm bảo tuân thủ chính sách và quy trình hoạt động đã thiết lập.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en-US" b="1">
                  <a:solidFill>
                    <a:srgbClr val="496F74"/>
                  </a:solidFill>
                </a:rPr>
                <a:t>Kiểm soát </a:t>
              </a:r>
              <a:r>
                <a:rPr lang="en-US" b="1" smtClean="0">
                  <a:solidFill>
                    <a:srgbClr val="496F74"/>
                  </a:solidFill>
                </a:rPr>
                <a:t>(</a:t>
              </a:r>
              <a:r>
                <a:rPr lang="en-US" b="1">
                  <a:solidFill>
                    <a:srgbClr val="496F74"/>
                  </a:solidFill>
                </a:rPr>
                <a:t>audit</a:t>
              </a:r>
              <a:r>
                <a:rPr lang="en-US" b="1" smtClean="0">
                  <a:solidFill>
                    <a:srgbClr val="496F74"/>
                  </a:solidFill>
                </a:rPr>
                <a:t>)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868011"/>
            <a:ext cx="63743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mtClean="0">
                <a:solidFill>
                  <a:srgbClr val="496F74"/>
                </a:solidFill>
              </a:rPr>
              <a:t>Các khái niệm liên quan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0" y="1559773"/>
            <a:ext cx="67437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-1" y="793113"/>
            <a:ext cx="67437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0019610" y="6594677"/>
            <a:ext cx="217239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19610" y="622534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</a:t>
            </a:r>
            <a:endParaRPr lang="en-US" b="1">
              <a:solidFill>
                <a:srgbClr val="6D8C9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29810" y="1740419"/>
            <a:ext cx="7289800" cy="43548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29810" y="6091228"/>
            <a:ext cx="728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smtClean="0"/>
              <a:t>Mối quan hệ giữa Điều khiển truy cập và các Chức năng an ninh khác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738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801108" y="868011"/>
            <a:ext cx="6374392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>
                <a:solidFill>
                  <a:srgbClr val="496F74"/>
                </a:solidFill>
              </a:rPr>
              <a:t>Các khái niệm liên quan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0" y="1559773"/>
            <a:ext cx="6743700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-1" y="793113"/>
            <a:ext cx="6743701" cy="0"/>
          </a:xfrm>
          <a:prstGeom prst="straightConnector1">
            <a:avLst/>
          </a:prstGeom>
          <a:ln w="38100">
            <a:solidFill>
              <a:srgbClr val="496F7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0019610" y="6594677"/>
            <a:ext cx="217239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19610" y="622534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6D8C90"/>
                </a:solidFill>
              </a:rPr>
              <a:t>Điều khiển truy cập</a:t>
            </a:r>
            <a:endParaRPr lang="en-US" b="1">
              <a:solidFill>
                <a:srgbClr val="6D8C9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40860" y="2262933"/>
            <a:ext cx="2171700" cy="3683000"/>
            <a:chOff x="2901260" y="2428033"/>
            <a:chExt cx="2171700" cy="3683000"/>
          </a:xfrm>
        </p:grpSpPr>
        <p:sp>
          <p:nvSpPr>
            <p:cNvPr id="5" name="Rectangle 4"/>
            <p:cNvSpPr/>
            <p:nvPr/>
          </p:nvSpPr>
          <p:spPr>
            <a:xfrm>
              <a:off x="2901260" y="2999533"/>
              <a:ext cx="2171700" cy="3111500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Một Subject có khả năng truy cập các Object</a:t>
              </a:r>
            </a:p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3 lớp Subject: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mtClean="0">
                  <a:solidFill>
                    <a:srgbClr val="496F74"/>
                  </a:solidFill>
                </a:rPr>
                <a:t>Owner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mtClean="0">
                  <a:solidFill>
                    <a:srgbClr val="496F74"/>
                  </a:solidFill>
                </a:rPr>
                <a:t>Group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mtClean="0">
                  <a:solidFill>
                    <a:srgbClr val="496F74"/>
                  </a:solidFill>
                </a:rPr>
                <a:t>World</a:t>
              </a:r>
              <a:endParaRPr lang="en-US">
                <a:solidFill>
                  <a:srgbClr val="496F74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496F74"/>
                  </a:solidFill>
                </a:rPr>
                <a:t>SUBJECT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12660" y="2262933"/>
            <a:ext cx="2171700" cy="3683000"/>
            <a:chOff x="2901260" y="2428033"/>
            <a:chExt cx="2171700" cy="3683000"/>
          </a:xfrm>
        </p:grpSpPr>
        <p:sp>
          <p:nvSpPr>
            <p:cNvPr id="27" name="Rectangle 26"/>
            <p:cNvSpPr/>
            <p:nvPr/>
          </p:nvSpPr>
          <p:spPr>
            <a:xfrm>
              <a:off x="2901260" y="2999533"/>
              <a:ext cx="2171700" cy="3111500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Một Object là một tài nguyên</a:t>
              </a:r>
            </a:p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Có thể dung để chứa hoặc nhận thông tin</a:t>
              </a:r>
              <a:endParaRPr lang="en-US">
                <a:solidFill>
                  <a:srgbClr val="496F74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en-US" b="1" smtClean="0">
                  <a:solidFill>
                    <a:srgbClr val="496F74"/>
                  </a:solidFill>
                </a:rPr>
                <a:t>OBJECT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184460" y="2262933"/>
            <a:ext cx="2171700" cy="3683000"/>
            <a:chOff x="2901260" y="2428033"/>
            <a:chExt cx="2171700" cy="3683000"/>
          </a:xfrm>
        </p:grpSpPr>
        <p:sp>
          <p:nvSpPr>
            <p:cNvPr id="30" name="Rectangle 29"/>
            <p:cNvSpPr/>
            <p:nvPr/>
          </p:nvSpPr>
          <p:spPr>
            <a:xfrm>
              <a:off x="2901260" y="2999533"/>
              <a:ext cx="2171700" cy="3111500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Quyền truy cập mô tả cách thức Subject truy cập Object</a:t>
              </a:r>
            </a:p>
            <a:p>
              <a:pPr>
                <a:spcAft>
                  <a:spcPts val="1200"/>
                </a:spcAft>
              </a:pPr>
              <a:r>
                <a:rPr lang="en-US" smtClean="0">
                  <a:solidFill>
                    <a:srgbClr val="496F74"/>
                  </a:solidFill>
                </a:rPr>
                <a:t>Quyền truy cập có thể là: Read, Write, Execute, Delete, Create, Search</a:t>
              </a:r>
              <a:endParaRPr lang="en-US">
                <a:solidFill>
                  <a:srgbClr val="496F74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01260" y="2428033"/>
              <a:ext cx="2171700" cy="484413"/>
            </a:xfrm>
            <a:prstGeom prst="rect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en-US" b="1" smtClean="0">
                  <a:solidFill>
                    <a:srgbClr val="496F74"/>
                  </a:solidFill>
                </a:rPr>
                <a:t>ACCESS</a:t>
              </a:r>
              <a:r>
                <a:rPr lang="en-US" b="1" smtClean="0"/>
                <a:t> </a:t>
              </a:r>
              <a:r>
                <a:rPr lang="en-US" b="1" smtClean="0">
                  <a:solidFill>
                    <a:srgbClr val="496F74"/>
                  </a:solidFill>
                </a:rPr>
                <a:t>RIGHT</a:t>
              </a:r>
              <a:endParaRPr lang="en-US" b="1">
                <a:solidFill>
                  <a:srgbClr val="496F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Bk"/>
        <a:ea typeface="KoPub돋움체 Medium"/>
        <a:cs typeface=""/>
      </a:majorFont>
      <a:minorFont>
        <a:latin typeface="Roboto L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1325</Words>
  <Application>Microsoft Office PowerPoint</Application>
  <PresentationFormat>Widescreen</PresentationFormat>
  <Paragraphs>169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KoPub돋움체 Medium</vt:lpstr>
      <vt:lpstr>Roboto Bk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 cam</dc:creator>
  <cp:lastModifiedBy>Hoàng Lê Huy</cp:lastModifiedBy>
  <cp:revision>84</cp:revision>
  <dcterms:created xsi:type="dcterms:W3CDTF">2018-09-09T15:05:05Z</dcterms:created>
  <dcterms:modified xsi:type="dcterms:W3CDTF">2018-09-18T08:55:44Z</dcterms:modified>
</cp:coreProperties>
</file>