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6" r:id="rId10"/>
    <p:sldId id="267" r:id="rId11"/>
    <p:sldId id="268" r:id="rId12"/>
    <p:sldId id="269" r:id="rId13"/>
    <p:sldId id="264" r:id="rId14"/>
    <p:sldId id="263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1D9"/>
    <a:srgbClr val="516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87315" autoAdjust="0"/>
  </p:normalViewPr>
  <p:slideViewPr>
    <p:cSldViewPr snapToGrid="0">
      <p:cViewPr varScale="1">
        <p:scale>
          <a:sx n="74" d="100"/>
          <a:sy n="74" d="100"/>
        </p:scale>
        <p:origin x="3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いかがでしたでしょうか</a:t>
            </a:r>
            <a:endParaRPr kumimoji="1" lang="en-US" altLang="ja-JP" dirty="0"/>
          </a:p>
          <a:p>
            <a:r>
              <a:rPr kumimoji="1" lang="ja-JP" altLang="en-US" dirty="0"/>
              <a:t>僕も</a:t>
            </a:r>
            <a:r>
              <a:rPr kumimoji="1" lang="en-US" altLang="ja-JP" dirty="0"/>
              <a:t>CTF</a:t>
            </a:r>
            <a:r>
              <a:rPr kumimoji="1" lang="ja-JP" altLang="en-US" dirty="0"/>
              <a:t>始めたばかりの初心者なので，ぜひ気楽に声かけてください！</a:t>
            </a:r>
            <a:endParaRPr kumimoji="1" lang="en-US" altLang="ja-JP" dirty="0"/>
          </a:p>
          <a:p>
            <a:r>
              <a:rPr kumimoji="1" lang="ja-JP" altLang="en-US" dirty="0"/>
              <a:t>以上で発表を終わります．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006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https://github.com/H0ndh11/CTF/blob/main/%E3%82%BC%E3%83%9F%E7%99%BA%E8%A1%A8%E8%B3%87%E6%96%99/%E5%95%8F%E9%A1%8C.md</a:t>
            </a:r>
          </a:p>
          <a:p>
            <a:r>
              <a:rPr kumimoji="1" lang="ja-JP" altLang="en-US" dirty="0"/>
              <a:t>解いている間に</a:t>
            </a:r>
            <a:r>
              <a:rPr kumimoji="1" lang="en-US" altLang="ja-JP" dirty="0"/>
              <a:t>writeup</a:t>
            </a:r>
            <a:r>
              <a:rPr kumimoji="1" lang="ja-JP" altLang="en-US" dirty="0"/>
              <a:t>の準備</a:t>
            </a:r>
            <a:endParaRPr kumimoji="1" lang="en-US" altLang="ja-JP" dirty="0"/>
          </a:p>
          <a:p>
            <a:r>
              <a:rPr kumimoji="1" lang="en-US" altLang="ja-JP" dirty="0" err="1"/>
              <a:t>kalilinux</a:t>
            </a:r>
            <a:r>
              <a:rPr kumimoji="1" lang="ja-JP" altLang="en-US" dirty="0"/>
              <a:t>とアスキーコード表と</a:t>
            </a:r>
            <a:r>
              <a:rPr kumimoji="1" lang="en-US" altLang="ja-JP" dirty="0"/>
              <a:t>PNG</a:t>
            </a:r>
            <a:r>
              <a:rPr kumimoji="1" lang="ja-JP" altLang="en-US" dirty="0"/>
              <a:t>フォーマット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7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実演したあとにスライドでまとめかな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07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41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620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70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4002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0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site.com/image_compar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0ndh11/CTF/blob/main/%E3%82%BC%E3%83%9F%E7%99%BA%E8%A1%A8%E8%B3%87%E6%96%99/%E5%95%8F%E9%A1%8C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esegment.web.fc2.com/application/cipher/Caesa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Q3.[</a:t>
            </a:r>
            <a:r>
              <a:rPr kumimoji="1" lang="ja-JP" altLang="en-US" dirty="0"/>
              <a:t>ネットワーク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パケット解析せよ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Wireshark</a:t>
            </a:r>
            <a:r>
              <a:rPr kumimoji="1" lang="ja-JP" altLang="en-US" dirty="0"/>
              <a:t>で開き，パケットを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右クリック </a:t>
            </a:r>
            <a:r>
              <a:rPr lang="en-US" altLang="ja-JP" dirty="0"/>
              <a:t>-&gt; </a:t>
            </a:r>
            <a:r>
              <a:rPr lang="ja-JP" altLang="en-US" dirty="0"/>
              <a:t>追跡 </a:t>
            </a:r>
            <a:r>
              <a:rPr lang="en-US" altLang="ja-JP" dirty="0"/>
              <a:t>-&gt; TCP</a:t>
            </a:r>
            <a:r>
              <a:rPr lang="ja-JP" altLang="en-US" dirty="0"/>
              <a:t>ストリーム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solidFill>
                  <a:schemeClr val="accent4"/>
                </a:solidFill>
              </a:rPr>
              <a:t>Flag{c4n_y0u_s33_7h1s?}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92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Q4.[</a:t>
            </a:r>
            <a:r>
              <a:rPr kumimoji="1" lang="ja-JP" altLang="en-US" dirty="0"/>
              <a:t>ステガノグラフィー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間違い探し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イメージ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FB2CE6-8B15-3F4E-F368-08F99A3A2DAA}"/>
              </a:ext>
            </a:extLst>
          </p:cNvPr>
          <p:cNvGrpSpPr/>
          <p:nvPr/>
        </p:nvGrpSpPr>
        <p:grpSpPr>
          <a:xfrm>
            <a:off x="1181820" y="2539252"/>
            <a:ext cx="9861429" cy="1370162"/>
            <a:chOff x="923026" y="2539252"/>
            <a:chExt cx="9861429" cy="1370162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AB68A1E8-54EF-3554-FFD8-18A359269237}"/>
                </a:ext>
              </a:extLst>
            </p:cNvPr>
            <p:cNvGrpSpPr/>
            <p:nvPr/>
          </p:nvGrpSpPr>
          <p:grpSpPr>
            <a:xfrm>
              <a:off x="923026" y="2539252"/>
              <a:ext cx="4110486" cy="1370162"/>
              <a:chOff x="923026" y="2539252"/>
              <a:chExt cx="4110486" cy="1370162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FD661510-AB96-414F-ABD8-435ADC197CDD}"/>
                  </a:ext>
                </a:extLst>
              </p:cNvPr>
              <p:cNvSpPr/>
              <p:nvPr/>
            </p:nvSpPr>
            <p:spPr>
              <a:xfrm>
                <a:off x="923026" y="2539252"/>
                <a:ext cx="1370162" cy="137016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R: 255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</a:rPr>
                  <a:t>G: 255</a:t>
                </a:r>
              </a:p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B: 255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FCF0FDA-E353-F48C-110A-1343ECBFCAA5}"/>
                  </a:ext>
                </a:extLst>
              </p:cNvPr>
              <p:cNvSpPr/>
              <p:nvPr/>
            </p:nvSpPr>
            <p:spPr>
              <a:xfrm>
                <a:off x="2293188" y="2539252"/>
                <a:ext cx="1370162" cy="137016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R: 255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</a:rPr>
                  <a:t>G: 255</a:t>
                </a:r>
              </a:p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B: 255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42AAAAA-5A71-D3EF-9A7D-9FE2DE785D3D}"/>
                  </a:ext>
                </a:extLst>
              </p:cNvPr>
              <p:cNvSpPr/>
              <p:nvPr/>
            </p:nvSpPr>
            <p:spPr>
              <a:xfrm>
                <a:off x="3663350" y="2539252"/>
                <a:ext cx="1370162" cy="137016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R: 255</a:t>
                </a:r>
              </a:p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</a:rPr>
                  <a:t>G: 255</a:t>
                </a:r>
              </a:p>
              <a:p>
                <a:pPr algn="ctr"/>
                <a:r>
                  <a:rPr lang="en-US" altLang="ja-JP" dirty="0">
                    <a:solidFill>
                      <a:schemeClr val="bg1"/>
                    </a:solidFill>
                  </a:rPr>
                  <a:t>B: 255</a:t>
                </a:r>
                <a:endParaRPr kumimoji="1" lang="ja-JP" alt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DDA6CBF-60F4-0280-7E44-F9AF36E729F8}"/>
                </a:ext>
              </a:extLst>
            </p:cNvPr>
            <p:cNvSpPr/>
            <p:nvPr/>
          </p:nvSpPr>
          <p:spPr>
            <a:xfrm>
              <a:off x="6673969" y="25392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R: 255</a:t>
              </a:r>
            </a:p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G: 255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B: 255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13352F0-1425-19CC-B686-FF9E2A417A9B}"/>
                </a:ext>
              </a:extLst>
            </p:cNvPr>
            <p:cNvSpPr/>
            <p:nvPr/>
          </p:nvSpPr>
          <p:spPr>
            <a:xfrm>
              <a:off x="8044131" y="25392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R: 254</a:t>
              </a:r>
            </a:p>
            <a:p>
              <a:pPr algn="ctr"/>
              <a:r>
                <a:rPr kumimoji="1" lang="en-US" altLang="ja-JP" dirty="0">
                  <a:solidFill>
                    <a:srgbClr val="FF0000"/>
                  </a:solidFill>
                </a:rPr>
                <a:t>G: 253</a:t>
              </a:r>
            </a:p>
            <a:p>
              <a:pPr algn="ctr"/>
              <a:r>
                <a:rPr lang="en-US" altLang="ja-JP" dirty="0">
                  <a:solidFill>
                    <a:srgbClr val="FF0000"/>
                  </a:solidFill>
                </a:rPr>
                <a:t>B: 254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79CAB11-BE60-95AB-CCCD-B42EA86F5DE0}"/>
                </a:ext>
              </a:extLst>
            </p:cNvPr>
            <p:cNvSpPr/>
            <p:nvPr/>
          </p:nvSpPr>
          <p:spPr>
            <a:xfrm>
              <a:off x="9414293" y="2539252"/>
              <a:ext cx="1370162" cy="137016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R: 255</a:t>
              </a:r>
            </a:p>
            <a:p>
              <a:pPr algn="ctr"/>
              <a:r>
                <a:rPr kumimoji="1" lang="en-US" altLang="ja-JP" dirty="0">
                  <a:solidFill>
                    <a:schemeClr val="bg1"/>
                  </a:solidFill>
                </a:rPr>
                <a:t>G: 255</a:t>
              </a:r>
            </a:p>
            <a:p>
              <a:pPr algn="ctr"/>
              <a:r>
                <a:rPr lang="en-US" altLang="ja-JP" dirty="0">
                  <a:solidFill>
                    <a:schemeClr val="bg1"/>
                  </a:solidFill>
                </a:rPr>
                <a:t>B: 255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17BE58-DF9D-6F69-A4C5-6307D5DE5117}"/>
              </a:ext>
            </a:extLst>
          </p:cNvPr>
          <p:cNvSpPr txBox="1"/>
          <p:nvPr/>
        </p:nvSpPr>
        <p:spPr>
          <a:xfrm>
            <a:off x="8397371" y="4233489"/>
            <a:ext cx="3794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↑若干</a:t>
            </a:r>
            <a:r>
              <a:rPr kumimoji="1" lang="en-US" altLang="ja-JP" sz="2000" dirty="0"/>
              <a:t>RGB</a:t>
            </a:r>
            <a:r>
              <a:rPr kumimoji="1" lang="ja-JP" altLang="en-US" sz="2000" dirty="0"/>
              <a:t>値が異なるピクセル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C8C07F-D112-93E6-1BC2-B6B6536B29D1}"/>
              </a:ext>
            </a:extLst>
          </p:cNvPr>
          <p:cNvSpPr txBox="1"/>
          <p:nvPr/>
        </p:nvSpPr>
        <p:spPr>
          <a:xfrm>
            <a:off x="1249160" y="5089128"/>
            <a:ext cx="9693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つまり，</a:t>
            </a:r>
            <a:r>
              <a:rPr kumimoji="1" lang="en-US" altLang="ja-JP" sz="2000" dirty="0"/>
              <a:t>RGB</a:t>
            </a:r>
            <a:r>
              <a:rPr kumimoji="1" lang="ja-JP" altLang="en-US" sz="2000" dirty="0"/>
              <a:t>値の異なるピクセルを抽出できれば，そこが間違い探しの答えとなる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DA89F1F-DD3B-7544-2B76-2A96AE3307AC}"/>
              </a:ext>
            </a:extLst>
          </p:cNvPr>
          <p:cNvSpPr txBox="1"/>
          <p:nvPr/>
        </p:nvSpPr>
        <p:spPr>
          <a:xfrm>
            <a:off x="1751163" y="5667548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このように画像内に文字列やコードを隠す技術を</a:t>
            </a:r>
            <a:r>
              <a:rPr kumimoji="1" lang="ja-JP" altLang="en-US" sz="2000" dirty="0">
                <a:solidFill>
                  <a:schemeClr val="accent4"/>
                </a:solidFill>
              </a:rPr>
              <a:t>ステガノグラフィー</a:t>
            </a:r>
            <a:r>
              <a:rPr kumimoji="1" lang="ja-JP" altLang="en-US" sz="2000" dirty="0"/>
              <a:t>という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34FA89-28D2-858B-B281-1B0A074F0818}"/>
              </a:ext>
            </a:extLst>
          </p:cNvPr>
          <p:cNvSpPr txBox="1"/>
          <p:nvPr/>
        </p:nvSpPr>
        <p:spPr>
          <a:xfrm>
            <a:off x="1602843" y="633615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</a:t>
            </a:r>
            <a:r>
              <a:rPr kumimoji="1"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サイト</a:t>
            </a:r>
            <a:r>
              <a:rPr kumimoji="1" lang="ja-JP" altLang="en-US" dirty="0"/>
              <a:t>が便利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1483BF-903E-0803-71FD-D2217AEBE155}"/>
              </a:ext>
            </a:extLst>
          </p:cNvPr>
          <p:cNvSpPr txBox="1"/>
          <p:nvPr/>
        </p:nvSpPr>
        <p:spPr>
          <a:xfrm>
            <a:off x="4990381" y="6280683"/>
            <a:ext cx="4453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accent4"/>
                </a:solidFill>
              </a:rPr>
              <a:t>Flag{Th1s_1s_st3g4n0gr4phy}</a:t>
            </a:r>
          </a:p>
          <a:p>
            <a:endParaRPr kumimoji="1" lang="ja-JP" altLang="en-US" sz="2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Q5.[</a:t>
            </a:r>
            <a:r>
              <a:rPr kumimoji="1" lang="ja-JP" altLang="en-US" dirty="0"/>
              <a:t>バイナリ</a:t>
            </a:r>
            <a:r>
              <a:rPr kumimoji="1" lang="en-US" altLang="ja-JP" dirty="0"/>
              <a:t>] </a:t>
            </a:r>
            <a:r>
              <a:rPr kumimoji="1" lang="ja-JP" altLang="en-US" dirty="0"/>
              <a:t>元に戻せ！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バイナリエディタが必要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今回は</a:t>
            </a:r>
            <a:r>
              <a:rPr kumimoji="1" lang="en-US" altLang="ja-JP" dirty="0" err="1"/>
              <a:t>stirling</a:t>
            </a:r>
            <a:r>
              <a:rPr kumimoji="1" lang="ja-JP" altLang="en-US" dirty="0"/>
              <a:t>を使用</a:t>
            </a:r>
            <a:r>
              <a:rPr kumimoji="1"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PNG</a:t>
            </a:r>
            <a:r>
              <a:rPr kumimoji="1" lang="ja-JP" altLang="en-US" dirty="0"/>
              <a:t>ファイルのフォーマットの，ヘッダー部分と見比べる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6316881-81D8-A9C1-8EAF-880F08E0B711}"/>
              </a:ext>
            </a:extLst>
          </p:cNvPr>
          <p:cNvGrpSpPr/>
          <p:nvPr/>
        </p:nvGrpSpPr>
        <p:grpSpPr>
          <a:xfrm>
            <a:off x="838200" y="3429000"/>
            <a:ext cx="6384524" cy="3171705"/>
            <a:chOff x="651744" y="3321170"/>
            <a:chExt cx="6384524" cy="317170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0487B1F6-D006-A927-D432-890383918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744" y="3321170"/>
              <a:ext cx="6384524" cy="3171705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A3D79EF-AEF4-C7F9-400E-F44459F9BF53}"/>
                </a:ext>
              </a:extLst>
            </p:cNvPr>
            <p:cNvSpPr/>
            <p:nvPr/>
          </p:nvSpPr>
          <p:spPr>
            <a:xfrm>
              <a:off x="3165894" y="3709358"/>
              <a:ext cx="879895" cy="2760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3F477D-186C-B982-E792-163EF458C3CB}"/>
              </a:ext>
            </a:extLst>
          </p:cNvPr>
          <p:cNvSpPr txBox="1"/>
          <p:nvPr/>
        </p:nvSpPr>
        <p:spPr>
          <a:xfrm flipH="1">
            <a:off x="7570628" y="3601533"/>
            <a:ext cx="4126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チャンクデータのサイズが異なるため</a:t>
            </a:r>
            <a:r>
              <a:rPr kumimoji="1" lang="en-US" altLang="ja-JP" sz="2400" dirty="0"/>
              <a:t>0000000D</a:t>
            </a:r>
            <a:r>
              <a:rPr lang="ja-JP" altLang="en-US" sz="2400" dirty="0"/>
              <a:t>に修正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067C94-5FCC-D274-E032-0322AF1F136E}"/>
              </a:ext>
            </a:extLst>
          </p:cNvPr>
          <p:cNvSpPr txBox="1"/>
          <p:nvPr/>
        </p:nvSpPr>
        <p:spPr>
          <a:xfrm>
            <a:off x="7848919" y="4404740"/>
            <a:ext cx="35702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/>
              <a:t>↓</a:t>
            </a:r>
            <a:endParaRPr lang="en-US" altLang="ja-JP" sz="2400" dirty="0"/>
          </a:p>
          <a:p>
            <a:r>
              <a:rPr lang="ja-JP" altLang="en-US" sz="2400" dirty="0"/>
              <a:t>画像が開けるようになる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703F14-BBD0-F4CC-9EFF-04A5B3DB12D3}"/>
              </a:ext>
            </a:extLst>
          </p:cNvPr>
          <p:cNvSpPr txBox="1"/>
          <p:nvPr/>
        </p:nvSpPr>
        <p:spPr>
          <a:xfrm>
            <a:off x="7910742" y="5777334"/>
            <a:ext cx="37561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4"/>
                </a:solidFill>
              </a:rPr>
              <a:t>Flag{B1n4ry_M4s73r}</a:t>
            </a:r>
            <a:endParaRPr kumimoji="1" lang="ja-JP" alt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5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0029-E0AA-FDB3-DAC0-2A14F4E8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Flag</a:t>
            </a:r>
            <a:r>
              <a:rPr kumimoji="1" lang="ja-JP" altLang="en-US" dirty="0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0A3E4-F8FA-A3B8-2D9D-F2DD174D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Q1. </a:t>
            </a:r>
            <a:r>
              <a:rPr kumimoji="1" lang="en-US" altLang="ja-JP" sz="2800" dirty="0">
                <a:latin typeface="-apple-system"/>
              </a:rPr>
              <a:t>Flag{3asy_c4eser_c1pher}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Q2. Flag{W0w!_c0ngr47ura7i0ns}</a:t>
            </a:r>
          </a:p>
          <a:p>
            <a:pPr marL="0" indent="0">
              <a:buNone/>
            </a:pPr>
            <a:r>
              <a:rPr kumimoji="1" lang="en-US" altLang="ja-JP" dirty="0"/>
              <a:t>Q3. Flag{c4n_y0u_s33_7h1s?}</a:t>
            </a:r>
          </a:p>
          <a:p>
            <a:pPr marL="0" indent="0">
              <a:buNone/>
            </a:pPr>
            <a:r>
              <a:rPr lang="en-US" altLang="ja-JP" dirty="0"/>
              <a:t>Q4. Flag{Th1s_1s_st3g4n0gr4phy}</a:t>
            </a:r>
          </a:p>
          <a:p>
            <a:pPr marL="0" indent="0">
              <a:buNone/>
            </a:pPr>
            <a:r>
              <a:rPr kumimoji="1" lang="en-US" altLang="ja-JP" dirty="0"/>
              <a:t>Q5. Flag{B1n4ry_M4s73r}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692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C207A-8AEA-0BC0-CC84-3C0B352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48512-91CE-3884-0495-8E10BC8B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これを機に</a:t>
            </a:r>
            <a:r>
              <a:rPr lang="en-US" altLang="ja-JP" dirty="0"/>
              <a:t>CTF</a:t>
            </a:r>
            <a:r>
              <a:rPr lang="ja-JP" altLang="en-US" dirty="0"/>
              <a:t>に挑戦する人が増えるとすごく嬉しいです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興味を持ってくれた方はまずは初心者向けで常設の「</a:t>
            </a:r>
            <a:r>
              <a:rPr lang="en-US" altLang="ja-JP" dirty="0" err="1"/>
              <a:t>CpawCTF</a:t>
            </a:r>
            <a:r>
              <a:rPr lang="ja-JP" altLang="en-US" dirty="0"/>
              <a:t>」「</a:t>
            </a:r>
            <a:r>
              <a:rPr lang="en-US" altLang="ja-JP" dirty="0" err="1"/>
              <a:t>picoCTF</a:t>
            </a:r>
            <a:r>
              <a:rPr lang="ja-JP" altLang="en-US" dirty="0"/>
              <a:t>」がおすすめ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6/4~5</a:t>
            </a:r>
            <a:r>
              <a:rPr lang="ja-JP" altLang="en-US" dirty="0"/>
              <a:t>に初心者向け</a:t>
            </a:r>
            <a:r>
              <a:rPr lang="en-US" altLang="ja-JP" dirty="0"/>
              <a:t>CTF</a:t>
            </a:r>
            <a:r>
              <a:rPr lang="ja-JP" altLang="en-US" dirty="0"/>
              <a:t>「</a:t>
            </a:r>
            <a:r>
              <a:rPr lang="en-US" altLang="ja-JP" dirty="0"/>
              <a:t>SECCON for Beginners</a:t>
            </a:r>
            <a:r>
              <a:rPr lang="ja-JP" altLang="en-US" dirty="0"/>
              <a:t>」があります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チームメンバーも募集しています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6504D-7C19-BD18-6D64-1D35DCF7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123" y="5124498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</a:t>
            </a:r>
            <a:r>
              <a:rPr lang="ja-JP" altLang="en-US" dirty="0"/>
              <a:t>フル活用</a:t>
            </a:r>
            <a:r>
              <a:rPr kumimoji="1" lang="ja-JP" altLang="en-US" dirty="0"/>
              <a:t>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A418DA7-6095-489D-A01C-6C2B1D266D87}"/>
              </a:ext>
            </a:extLst>
          </p:cNvPr>
          <p:cNvSpPr/>
          <p:nvPr/>
        </p:nvSpPr>
        <p:spPr>
          <a:xfrm>
            <a:off x="66926" y="5915981"/>
            <a:ext cx="4122683" cy="859221"/>
          </a:xfrm>
          <a:prstGeom prst="wedgeEllipseCallout">
            <a:avLst>
              <a:gd name="adj1" fmla="val -44160"/>
              <a:gd name="adj2" fmla="val 469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謎解きゲームみたいで楽しい！</a:t>
            </a:r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064-5142-6C51-3BBD-DA209E6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どんな問題がある？？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75AAFBAF-F9E9-22A8-D9E3-170D53C5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0211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暗号</a:t>
            </a:r>
            <a:r>
              <a:rPr lang="en-US" altLang="ja-JP" dirty="0"/>
              <a:t>[Crypto]			ex)</a:t>
            </a:r>
            <a:r>
              <a:rPr lang="ja-JP" altLang="en-US" dirty="0"/>
              <a:t> 暗号解読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ウェブ</a:t>
            </a:r>
            <a:r>
              <a:rPr lang="en-US" altLang="ja-JP" dirty="0"/>
              <a:t>				      </a:t>
            </a:r>
            <a:r>
              <a:rPr lang="ja-JP" altLang="en-US" dirty="0"/>
              <a:t>パスワード認証突破　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フォレンジック</a:t>
            </a:r>
            <a:r>
              <a:rPr lang="en-US" altLang="ja-JP" dirty="0"/>
              <a:t>		      </a:t>
            </a:r>
            <a:r>
              <a:rPr lang="en-US" altLang="ja-JP" dirty="0">
                <a:sym typeface="Wingdings" panose="05000000000000000000" pitchFamily="2" charset="2"/>
              </a:rPr>
              <a:t>(</a:t>
            </a:r>
            <a:r>
              <a:rPr lang="ja-JP" altLang="en-US" dirty="0">
                <a:sym typeface="Wingdings" panose="05000000000000000000" pitchFamily="2" charset="2"/>
              </a:rPr>
              <a:t>実行以外の</a:t>
            </a:r>
            <a:r>
              <a:rPr lang="en-US" altLang="ja-JP" dirty="0">
                <a:sym typeface="Wingdings" panose="05000000000000000000" pitchFamily="2" charset="2"/>
              </a:rPr>
              <a:t>)</a:t>
            </a:r>
            <a:r>
              <a:rPr lang="ja-JP" altLang="en-US" dirty="0"/>
              <a:t>ファイル解析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リバーシング</a:t>
            </a:r>
            <a:r>
              <a:rPr lang="en-US" altLang="ja-JP" dirty="0"/>
              <a:t>			      </a:t>
            </a:r>
            <a:r>
              <a:rPr lang="ja-JP" altLang="en-US" dirty="0"/>
              <a:t>実行ファイルの解析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ネットワーク</a:t>
            </a:r>
            <a:r>
              <a:rPr lang="en-US" altLang="ja-JP" dirty="0"/>
              <a:t>			      </a:t>
            </a:r>
            <a:r>
              <a:rPr lang="ja-JP" altLang="en-US" dirty="0"/>
              <a:t>パケット解析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プログラミング</a:t>
            </a:r>
            <a:r>
              <a:rPr lang="en-US" altLang="ja-JP" dirty="0"/>
              <a:t>[PPC]	      </a:t>
            </a:r>
            <a:r>
              <a:rPr lang="ja-JP" altLang="en-US" dirty="0"/>
              <a:t>プログラムを組む問題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ステガノグラフィー</a:t>
            </a:r>
            <a:r>
              <a:rPr lang="en-US" altLang="ja-JP" dirty="0"/>
              <a:t>		      </a:t>
            </a:r>
            <a:r>
              <a:rPr lang="ja-JP" altLang="en-US" dirty="0"/>
              <a:t>画像に隠された</a:t>
            </a:r>
            <a:r>
              <a:rPr lang="en-US" altLang="ja-JP" dirty="0"/>
              <a:t>Flag</a:t>
            </a:r>
            <a:r>
              <a:rPr lang="ja-JP" altLang="en-US" dirty="0"/>
              <a:t>探し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ü"/>
            </a:pPr>
            <a:r>
              <a:rPr lang="ja-JP" altLang="en-US" dirty="0"/>
              <a:t>脆弱性攻撃</a:t>
            </a:r>
            <a:r>
              <a:rPr lang="en-US" altLang="ja-JP" dirty="0"/>
              <a:t>[</a:t>
            </a:r>
            <a:r>
              <a:rPr lang="en-US" altLang="ja-JP" dirty="0" err="1"/>
              <a:t>Pwn</a:t>
            </a:r>
            <a:r>
              <a:rPr lang="en-US" altLang="ja-JP" dirty="0"/>
              <a:t>]		      </a:t>
            </a:r>
            <a:r>
              <a:rPr lang="ja-JP" altLang="en-US" dirty="0"/>
              <a:t>脆弱性を探しサーバ権限を奪取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5B763E-D3CA-B870-1F11-1658F4B87588}"/>
              </a:ext>
            </a:extLst>
          </p:cNvPr>
          <p:cNvSpPr txBox="1"/>
          <p:nvPr/>
        </p:nvSpPr>
        <p:spPr>
          <a:xfrm>
            <a:off x="1470992" y="6400800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ジャンル名は大会によって異なります．どのジャンルにも当てはまらない問題もあったりします</a:t>
            </a:r>
          </a:p>
        </p:txBody>
      </p:sp>
    </p:spTree>
    <p:extLst>
      <p:ext uri="{BB962C8B-B14F-4D97-AF65-F5344CB8AC3E}">
        <p14:creationId xmlns:p14="http://schemas.microsoft.com/office/powerpoint/2010/main" val="5216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E9C23-0604-9D49-7B01-59182C7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4252-A53E-7DEC-141C-EDD6F926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4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5</a:t>
            </a:r>
            <a:r>
              <a:rPr kumimoji="1" lang="ja-JP" altLang="en-US" dirty="0"/>
              <a:t>問ほど自作問題を用意したので解いてみてください！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所要時間は</a:t>
            </a:r>
            <a:r>
              <a:rPr kumimoji="1" lang="en-US" altLang="ja-JP" dirty="0"/>
              <a:t>5~10</a:t>
            </a:r>
            <a:r>
              <a:rPr kumimoji="1" lang="ja-JP" altLang="en-US" dirty="0"/>
              <a:t>分くらい？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場所は</a:t>
            </a:r>
            <a:r>
              <a:rPr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こちら</a:t>
            </a:r>
            <a:r>
              <a:rPr lang="ja-JP" altLang="en-US" dirty="0"/>
              <a:t>（</a:t>
            </a:r>
            <a:r>
              <a:rPr lang="en-US" altLang="ja-JP" dirty="0"/>
              <a:t>slack</a:t>
            </a:r>
            <a:r>
              <a:rPr lang="ja-JP" altLang="en-US" dirty="0"/>
              <a:t>に貼ります）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周りの人と相談</a:t>
            </a:r>
            <a:r>
              <a:rPr lang="en-US" altLang="ja-JP" dirty="0"/>
              <a:t>OK!</a:t>
            </a:r>
          </a:p>
          <a:p>
            <a:pPr marL="0" indent="0">
              <a:buNone/>
            </a:pPr>
            <a:r>
              <a:rPr lang="en-US" altLang="ja-JP" dirty="0"/>
              <a:t>Google</a:t>
            </a:r>
            <a:r>
              <a:rPr lang="ja-JP" altLang="en-US" dirty="0"/>
              <a:t>検索やツール使用など基本何してもいいです！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答えは必ず</a:t>
            </a:r>
            <a:r>
              <a:rPr lang="en-US" altLang="ja-JP" dirty="0">
                <a:solidFill>
                  <a:srgbClr val="FFC000"/>
                </a:solidFill>
              </a:rPr>
              <a:t>Flag{example}</a:t>
            </a:r>
            <a:r>
              <a:rPr lang="ja-JP" altLang="en-US" dirty="0"/>
              <a:t>の形式になります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89CA87-D793-0657-6D70-FC360E89BFA0}"/>
              </a:ext>
            </a:extLst>
          </p:cNvPr>
          <p:cNvSpPr txBox="1"/>
          <p:nvPr/>
        </p:nvSpPr>
        <p:spPr>
          <a:xfrm>
            <a:off x="8171527" y="5287993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私</a:t>
            </a:r>
            <a:r>
              <a:rPr kumimoji="1" lang="ja-JP" altLang="en-US" sz="1600" dirty="0"/>
              <a:t>に答えを聞き出す</a:t>
            </a:r>
            <a:endParaRPr kumimoji="1" lang="en-US" altLang="ja-JP" sz="1600" dirty="0"/>
          </a:p>
          <a:p>
            <a:r>
              <a:rPr kumimoji="1" lang="ja-JP" altLang="en-US" sz="1600" dirty="0"/>
              <a:t>ソーシャルエンジニアリングはダメです</a:t>
            </a:r>
          </a:p>
        </p:txBody>
      </p:sp>
    </p:spTree>
    <p:extLst>
      <p:ext uri="{BB962C8B-B14F-4D97-AF65-F5344CB8AC3E}">
        <p14:creationId xmlns:p14="http://schemas.microsoft.com/office/powerpoint/2010/main" val="28479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E66710-0B23-2287-95CA-7E23CF14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BA48B-23AD-9AFF-9A5A-0C8EE609B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実演しながらスライドでときどき補足</a:t>
            </a:r>
          </a:p>
        </p:txBody>
      </p:sp>
    </p:spTree>
    <p:extLst>
      <p:ext uri="{BB962C8B-B14F-4D97-AF65-F5344CB8AC3E}">
        <p14:creationId xmlns:p14="http://schemas.microsoft.com/office/powerpoint/2010/main" val="399225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Q1.[</a:t>
            </a:r>
            <a:r>
              <a:rPr kumimoji="1" lang="ja-JP" altLang="en-US" dirty="0"/>
              <a:t>暗号</a:t>
            </a:r>
            <a:r>
              <a:rPr kumimoji="1" lang="en-US" altLang="ja-JP" dirty="0"/>
              <a:t>] </a:t>
            </a:r>
            <a:r>
              <a:rPr kumimoji="1" lang="en-US" altLang="ja-JP" dirty="0" err="1"/>
              <a:t>Caeser</a:t>
            </a:r>
            <a:r>
              <a:rPr kumimoji="1" lang="en-US" altLang="ja-JP" dirty="0"/>
              <a:t> Cipher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b="0" i="0" dirty="0">
                <a:effectLst/>
                <a:latin typeface="-apple-system"/>
              </a:rPr>
              <a:t>シーザー暗号は</a:t>
            </a:r>
            <a:r>
              <a:rPr lang="en-US" altLang="ja-JP" b="0" i="0" dirty="0">
                <a:effectLst/>
                <a:latin typeface="-apple-system"/>
              </a:rPr>
              <a:t>3</a:t>
            </a:r>
            <a:r>
              <a:rPr lang="ja-JP" altLang="en-US" b="0" i="0" dirty="0">
                <a:effectLst/>
                <a:latin typeface="-apple-system"/>
              </a:rPr>
              <a:t>文字分シフトする</a:t>
            </a:r>
            <a:endParaRPr lang="en-US" altLang="ja-JP" dirty="0"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effectLst/>
                <a:latin typeface="-apple-system"/>
              </a:rPr>
              <a:t>A -&gt; B -&gt; C -&gt; D</a:t>
            </a:r>
          </a:p>
          <a:p>
            <a:pPr marL="0" indent="0">
              <a:buNone/>
            </a:pPr>
            <a:endParaRPr lang="en-US" altLang="ja-JP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latin typeface="-apple-system"/>
              </a:rPr>
              <a:t>復号時は逆に</a:t>
            </a:r>
            <a:r>
              <a:rPr lang="en-US" altLang="ja-JP" dirty="0">
                <a:latin typeface="-apple-system"/>
              </a:rPr>
              <a:t>3</a:t>
            </a:r>
            <a:r>
              <a:rPr lang="ja-JP" altLang="en-US" dirty="0">
                <a:latin typeface="-apple-system"/>
              </a:rPr>
              <a:t>文字シフト</a:t>
            </a:r>
            <a:endParaRPr lang="en-US" altLang="ja-JP" dirty="0">
              <a:latin typeface="-apple-system"/>
            </a:endParaRPr>
          </a:p>
          <a:p>
            <a:pPr marL="0" indent="0">
              <a:buNone/>
            </a:pPr>
            <a:r>
              <a:rPr lang="en-US" altLang="ja-JP" b="0" i="0" dirty="0">
                <a:effectLst/>
                <a:latin typeface="-apple-system"/>
              </a:rPr>
              <a:t>D -&gt; A</a:t>
            </a:r>
          </a:p>
          <a:p>
            <a:pPr marL="0" indent="0">
              <a:buNone/>
            </a:pPr>
            <a:endParaRPr lang="en-US" altLang="ja-JP" dirty="0">
              <a:latin typeface="-apple-system"/>
            </a:endParaRPr>
          </a:p>
          <a:p>
            <a:pPr marL="0" indent="0">
              <a:buNone/>
            </a:pPr>
            <a:r>
              <a:rPr lang="ja-JP" altLang="en-US" dirty="0">
                <a:latin typeface="-apple-system"/>
              </a:rPr>
              <a:t>これを英字のみに適応し</a:t>
            </a:r>
            <a:endParaRPr lang="en-US" altLang="ja-JP" dirty="0">
              <a:latin typeface="-apple-system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80613-9E12-EC16-7638-98B5F70E49EE}"/>
              </a:ext>
            </a:extLst>
          </p:cNvPr>
          <p:cNvSpPr txBox="1"/>
          <p:nvPr/>
        </p:nvSpPr>
        <p:spPr>
          <a:xfrm>
            <a:off x="5513703" y="4286616"/>
            <a:ext cx="45909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0" i="0" dirty="0" err="1">
                <a:effectLst/>
                <a:latin typeface="-apple-system"/>
              </a:rPr>
              <a:t>Iodj</a:t>
            </a:r>
            <a:r>
              <a:rPr lang="en-US" altLang="ja-JP" sz="3200" b="0" i="0" dirty="0">
                <a:effectLst/>
                <a:latin typeface="-apple-system"/>
              </a:rPr>
              <a:t>{3dvb_f4hvhu_f1skhu}</a:t>
            </a:r>
          </a:p>
          <a:p>
            <a:pPr algn="ctr"/>
            <a:r>
              <a:rPr kumimoji="1" lang="ja-JP" altLang="en-US" sz="3200" dirty="0">
                <a:latin typeface="-apple-system"/>
              </a:rPr>
              <a:t>↓</a:t>
            </a:r>
            <a:endParaRPr kumimoji="1" lang="en-US" altLang="ja-JP" sz="3200" dirty="0">
              <a:latin typeface="-apple-system"/>
            </a:endParaRPr>
          </a:p>
          <a:p>
            <a:r>
              <a:rPr kumimoji="1" lang="en-US" altLang="ja-JP" sz="3200" dirty="0">
                <a:solidFill>
                  <a:schemeClr val="accent4"/>
                </a:solidFill>
                <a:latin typeface="-apple-system"/>
              </a:rPr>
              <a:t>Flag{3asy_c4eser_c1pher}</a:t>
            </a:r>
            <a:endParaRPr kumimoji="1" lang="ja-JP" altLang="en-US" sz="3200" dirty="0">
              <a:solidFill>
                <a:schemeClr val="accent4"/>
              </a:solidFill>
              <a:latin typeface="-apple-system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3EB836-F48D-A296-F936-6AFFAF0DCCCF}"/>
              </a:ext>
            </a:extLst>
          </p:cNvPr>
          <p:cNvSpPr txBox="1"/>
          <p:nvPr/>
        </p:nvSpPr>
        <p:spPr>
          <a:xfrm>
            <a:off x="838200" y="6127234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変換できるサイト</a:t>
            </a:r>
            <a:r>
              <a:rPr kumimoji="1" lang="ja-JP" altLang="en-US" dirty="0"/>
              <a:t>を使うと楽！</a:t>
            </a:r>
          </a:p>
        </p:txBody>
      </p:sp>
    </p:spTree>
    <p:extLst>
      <p:ext uri="{BB962C8B-B14F-4D97-AF65-F5344CB8AC3E}">
        <p14:creationId xmlns:p14="http://schemas.microsoft.com/office/powerpoint/2010/main" val="37285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Q2.[</a:t>
            </a:r>
            <a:r>
              <a:rPr kumimoji="1" lang="ja-JP" altLang="en-US" dirty="0"/>
              <a:t>基本スキル</a:t>
            </a:r>
            <a:r>
              <a:rPr kumimoji="1" lang="en-US" altLang="ja-JP" dirty="0"/>
              <a:t>] </a:t>
            </a:r>
            <a:r>
              <a:rPr kumimoji="1" lang="ja-JP" altLang="en-US" dirty="0"/>
              <a:t>ファイル探し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Windows</a:t>
            </a:r>
            <a:r>
              <a:rPr kumimoji="1" lang="ja-JP" altLang="en-US" dirty="0"/>
              <a:t>なら</a:t>
            </a:r>
            <a:r>
              <a:rPr kumimoji="1" lang="en-US" altLang="ja-JP" dirty="0" err="1"/>
              <a:t>Powershell</a:t>
            </a:r>
            <a:r>
              <a:rPr kumimoji="1" lang="ja-JP" altLang="en-US" dirty="0"/>
              <a:t>で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Mac, Linux</a:t>
            </a:r>
            <a:r>
              <a:rPr lang="ja-JP" altLang="en-US" dirty="0"/>
              <a:t>ならターミナルで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16</a:t>
            </a:r>
            <a:r>
              <a:rPr lang="ja-JP" altLang="en-US" dirty="0"/>
              <a:t>進数文字列をアスキー変換で　</a:t>
            </a:r>
            <a:r>
              <a:rPr lang="en-US" altLang="ja-JP" dirty="0">
                <a:solidFill>
                  <a:schemeClr val="accent4"/>
                </a:solidFill>
              </a:rPr>
              <a:t>Flag{W0w!_c0ngr47ura7i0ns}</a:t>
            </a:r>
            <a:endParaRPr kumimoji="1" lang="en-US" altLang="ja-JP" dirty="0">
              <a:solidFill>
                <a:schemeClr val="accent4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9F07B-844A-DD2F-9A6C-82A60A27C3F5}"/>
              </a:ext>
            </a:extLst>
          </p:cNvPr>
          <p:cNvSpPr/>
          <p:nvPr/>
        </p:nvSpPr>
        <p:spPr>
          <a:xfrm>
            <a:off x="0" y="0"/>
            <a:ext cx="1846053" cy="54346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0FC5EFC-C057-97C7-411F-5DA576BC087A}"/>
              </a:ext>
            </a:extLst>
          </p:cNvPr>
          <p:cNvSpPr/>
          <p:nvPr/>
        </p:nvSpPr>
        <p:spPr>
          <a:xfrm>
            <a:off x="5486400" y="1766828"/>
            <a:ext cx="4658264" cy="57797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/>
              <a:t>Select-String *.txt -Pattern flag</a:t>
            </a:r>
            <a:endParaRPr kumimoji="1" lang="ja-JP" altLang="en-US" sz="24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A99D053-A9CD-FA7B-BC19-312B714926AC}"/>
              </a:ext>
            </a:extLst>
          </p:cNvPr>
          <p:cNvGrpSpPr/>
          <p:nvPr/>
        </p:nvGrpSpPr>
        <p:grpSpPr>
          <a:xfrm>
            <a:off x="5400136" y="3308226"/>
            <a:ext cx="6199337" cy="947302"/>
            <a:chOff x="5158598" y="3308226"/>
            <a:chExt cx="6199337" cy="947302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4BADF447-2CDA-041A-3DC5-71176F42F553}"/>
                </a:ext>
              </a:extLst>
            </p:cNvPr>
            <p:cNvSpPr/>
            <p:nvPr/>
          </p:nvSpPr>
          <p:spPr>
            <a:xfrm>
              <a:off x="5995354" y="3308226"/>
              <a:ext cx="4037164" cy="57797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/>
                <a:t> grep -</a:t>
              </a:r>
              <a:r>
                <a:rPr lang="en-US" altLang="ja-JP" sz="2400" dirty="0" err="1"/>
                <a:t>i</a:t>
              </a:r>
              <a:r>
                <a:rPr lang="en-US" altLang="ja-JP" sz="2400" dirty="0"/>
                <a:t> "flag" *.txt</a:t>
              </a:r>
              <a:endParaRPr kumimoji="1" lang="ja-JP" altLang="en-US" sz="2400" dirty="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5F2ED6C-ADB0-0082-62D1-FC8C909E2F19}"/>
                </a:ext>
              </a:extLst>
            </p:cNvPr>
            <p:cNvSpPr txBox="1"/>
            <p:nvPr/>
          </p:nvSpPr>
          <p:spPr>
            <a:xfrm>
              <a:off x="5158598" y="3886196"/>
              <a:ext cx="6199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/>
                <a:t>(-</a:t>
              </a:r>
              <a:r>
                <a:rPr lang="en-US" altLang="ja-JP" dirty="0" err="1"/>
                <a:t>i</a:t>
              </a:r>
              <a:r>
                <a:rPr lang="ja-JP" altLang="en-US" dirty="0"/>
                <a:t>は大文字小文字を区別しないオプション</a:t>
              </a:r>
              <a:r>
                <a:rPr lang="en-US" altLang="ja-JP" dirty="0"/>
                <a:t>)</a:t>
              </a:r>
              <a:endParaRPr kumimoji="1" lang="ja-JP" altLang="en-US" dirty="0"/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5E3B0A-3CF8-ED5D-B477-CD00DF12E9C8}"/>
              </a:ext>
            </a:extLst>
          </p:cNvPr>
          <p:cNvSpPr txBox="1"/>
          <p:nvPr/>
        </p:nvSpPr>
        <p:spPr>
          <a:xfrm>
            <a:off x="5727938" y="2607730"/>
            <a:ext cx="54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*.txt</a:t>
            </a:r>
            <a:r>
              <a:rPr kumimoji="1" lang="ja-JP" altLang="en-US" dirty="0"/>
              <a:t>の中から文字列</a:t>
            </a:r>
            <a:r>
              <a:rPr lang="ja-JP" altLang="en-US" dirty="0"/>
              <a:t>「</a:t>
            </a:r>
            <a:r>
              <a:rPr lang="en-US" altLang="ja-JP" dirty="0"/>
              <a:t>flag</a:t>
            </a:r>
            <a:r>
              <a:rPr lang="ja-JP" altLang="en-US" dirty="0"/>
              <a:t>」を持つファイルを探す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176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729</TotalTime>
  <Words>967</Words>
  <Application>Microsoft Office PowerPoint</Application>
  <PresentationFormat>ワイド画面</PresentationFormat>
  <Paragraphs>164</Paragraphs>
  <Slides>14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-apple-system</vt:lpstr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  <vt:lpstr>どんな問題がある？？</vt:lpstr>
      <vt:lpstr>実際に解いてみよう！</vt:lpstr>
      <vt:lpstr>Writeup(解説)</vt:lpstr>
      <vt:lpstr>Q1.[暗号] Caeser Cipher</vt:lpstr>
      <vt:lpstr>Q2.[基本スキル] ファイル探し</vt:lpstr>
      <vt:lpstr>Q3.[ネットワーク] パケット解析せよ</vt:lpstr>
      <vt:lpstr>Q4.[ステガノグラフィー] 間違い探し</vt:lpstr>
      <vt:lpstr>Q5.[バイナリ] 元に戻せ！</vt:lpstr>
      <vt:lpstr>Flagまとめ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34</cp:revision>
  <dcterms:created xsi:type="dcterms:W3CDTF">2022-05-17T13:44:10Z</dcterms:created>
  <dcterms:modified xsi:type="dcterms:W3CDTF">2022-05-23T03:06:55Z</dcterms:modified>
</cp:coreProperties>
</file>