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5" r:id="rId4"/>
    <p:sldId id="258" r:id="rId5"/>
    <p:sldId id="268" r:id="rId6"/>
    <p:sldId id="266" r:id="rId7"/>
    <p:sldId id="269" r:id="rId8"/>
    <p:sldId id="270" r:id="rId9"/>
    <p:sldId id="271" r:id="rId10"/>
    <p:sldId id="272" r:id="rId11"/>
    <p:sldId id="283" r:id="rId12"/>
    <p:sldId id="275" r:id="rId13"/>
    <p:sldId id="276" r:id="rId14"/>
    <p:sldId id="260" r:id="rId15"/>
    <p:sldId id="273" r:id="rId16"/>
    <p:sldId id="277" r:id="rId17"/>
    <p:sldId id="261" r:id="rId18"/>
    <p:sldId id="262" r:id="rId19"/>
    <p:sldId id="278" r:id="rId20"/>
    <p:sldId id="279" r:id="rId21"/>
    <p:sldId id="280" r:id="rId22"/>
    <p:sldId id="281" r:id="rId23"/>
    <p:sldId id="282" r:id="rId24"/>
    <p:sldId id="263"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47" autoAdjust="0"/>
  </p:normalViewPr>
  <p:slideViewPr>
    <p:cSldViewPr snapToGrid="0">
      <p:cViewPr varScale="1">
        <p:scale>
          <a:sx n="73" d="100"/>
          <a:sy n="73" d="100"/>
        </p:scale>
        <p:origin x="3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557B0-DB30-4718-B8FB-A39C577DEDE3}" type="datetimeFigureOut">
              <a:rPr kumimoji="1" lang="ja-JP" altLang="en-US" smtClean="0"/>
              <a:t>2022/7/18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DA56-6E4B-42C6-97CD-FC60EFBDF490}" type="slidenum">
              <a:rPr kumimoji="1" lang="ja-JP" altLang="en-US" smtClean="0"/>
              <a:t>‹#›</a:t>
            </a:fld>
            <a:endParaRPr kumimoji="1" lang="ja-JP" altLang="en-US"/>
          </a:p>
        </p:txBody>
      </p:sp>
    </p:spTree>
    <p:extLst>
      <p:ext uri="{BB962C8B-B14F-4D97-AF65-F5344CB8AC3E}">
        <p14:creationId xmlns:p14="http://schemas.microsoft.com/office/powerpoint/2010/main" val="4281207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読んできた論文の紹介</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a:t>
            </a:fld>
            <a:endParaRPr kumimoji="1" lang="ja-JP" altLang="en-US"/>
          </a:p>
        </p:txBody>
      </p:sp>
    </p:spTree>
    <p:extLst>
      <p:ext uri="{BB962C8B-B14F-4D97-AF65-F5344CB8AC3E}">
        <p14:creationId xmlns:p14="http://schemas.microsoft.com/office/powerpoint/2010/main" val="4285579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シンボリック実行を用いれば，</a:t>
            </a:r>
            <a:endParaRPr kumimoji="1" lang="en-US" altLang="ja-JP" dirty="0"/>
          </a:p>
          <a:p>
            <a:r>
              <a:rPr kumimoji="1" lang="ja-JP" altLang="en-US" dirty="0"/>
              <a:t>分岐条件が抽出されるのではないかと仮説をたてました</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10</a:t>
            </a:fld>
            <a:endParaRPr kumimoji="1" lang="ja-JP" altLang="en-US"/>
          </a:p>
        </p:txBody>
      </p:sp>
    </p:spTree>
    <p:extLst>
      <p:ext uri="{BB962C8B-B14F-4D97-AF65-F5344CB8AC3E}">
        <p14:creationId xmlns:p14="http://schemas.microsoft.com/office/powerpoint/2010/main" val="3496106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使用するフレームワークは</a:t>
            </a:r>
            <a:r>
              <a:rPr kumimoji="1" lang="en-US" altLang="ja-JP" dirty="0" err="1"/>
              <a:t>angr</a:t>
            </a:r>
            <a:r>
              <a:rPr kumimoji="1" lang="ja-JP" altLang="en-US" dirty="0"/>
              <a:t>と呼ばれるものです．</a:t>
            </a:r>
            <a:endParaRPr kumimoji="1" lang="en-US" altLang="ja-JP" dirty="0"/>
          </a:p>
          <a:p>
            <a:r>
              <a:rPr kumimoji="1" lang="ja-JP" altLang="en-US" dirty="0"/>
              <a:t>マルウェアのソースコードが手に入ることはまずないので，ソースコードなしで適応可能なもので，</a:t>
            </a:r>
            <a:endParaRPr kumimoji="1" lang="en-US" altLang="ja-JP" dirty="0"/>
          </a:p>
          <a:p>
            <a:r>
              <a:rPr kumimoji="1" lang="ja-JP" altLang="en-US" dirty="0"/>
              <a:t>開始地点と終了地点が指定できるものを選びました．</a:t>
            </a:r>
            <a:endParaRPr kumimoji="1" lang="en-US" altLang="ja-JP"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11</a:t>
            </a:fld>
            <a:endParaRPr kumimoji="1" lang="ja-JP" altLang="en-US"/>
          </a:p>
        </p:txBody>
      </p:sp>
    </p:spTree>
    <p:extLst>
      <p:ext uri="{BB962C8B-B14F-4D97-AF65-F5344CB8AC3E}">
        <p14:creationId xmlns:p14="http://schemas.microsoft.com/office/powerpoint/2010/main" val="815741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より具体的な手順はこのようになります</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12</a:t>
            </a:fld>
            <a:endParaRPr kumimoji="1" lang="ja-JP" altLang="en-US"/>
          </a:p>
        </p:txBody>
      </p:sp>
    </p:spTree>
    <p:extLst>
      <p:ext uri="{BB962C8B-B14F-4D97-AF65-F5344CB8AC3E}">
        <p14:creationId xmlns:p14="http://schemas.microsoft.com/office/powerpoint/2010/main" val="84613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これは論文にのってた図で，</a:t>
            </a:r>
            <a:endParaRPr kumimoji="1" lang="en-US" altLang="ja-JP" dirty="0"/>
          </a:p>
          <a:p>
            <a:r>
              <a:rPr kumimoji="1" lang="ja-JP" altLang="en-US" dirty="0"/>
              <a:t>開始アドレス，到達アドレス，回避アドレスを指定することで，到達アドレスに行くために必要な条件を抽出できるというイメージになっています</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13</a:t>
            </a:fld>
            <a:endParaRPr kumimoji="1" lang="ja-JP" altLang="en-US"/>
          </a:p>
        </p:txBody>
      </p:sp>
    </p:spTree>
    <p:extLst>
      <p:ext uri="{BB962C8B-B14F-4D97-AF65-F5344CB8AC3E}">
        <p14:creationId xmlns:p14="http://schemas.microsoft.com/office/powerpoint/2010/main" val="181432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ここまでは仮説だったのですが，ここから提案手法の評価をするために行った実験について説明します．</a:t>
            </a:r>
            <a:endParaRPr kumimoji="1" lang="en-US" altLang="ja-JP" dirty="0"/>
          </a:p>
          <a:p>
            <a:r>
              <a:rPr kumimoji="1" lang="ja-JP" altLang="en-US" dirty="0"/>
              <a:t>評価に使用したツールは</a:t>
            </a:r>
            <a:r>
              <a:rPr kumimoji="1" lang="en-US" altLang="ja-JP" dirty="0" err="1"/>
              <a:t>pafish</a:t>
            </a:r>
            <a:r>
              <a:rPr kumimoji="1" lang="ja-JP" altLang="en-US" dirty="0"/>
              <a:t>と呼ばれる環境検出テストツールです．</a:t>
            </a:r>
            <a:endParaRPr kumimoji="1" lang="en-US" altLang="ja-JP" dirty="0"/>
          </a:p>
          <a:p>
            <a:r>
              <a:rPr kumimoji="1" lang="ja-JP" altLang="en-US" dirty="0"/>
              <a:t>これは仮想マシンやマルウェア解析環境を検出することができるため，マルウェアではないものの評価対象プログラムとして適切であるとされています．</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14</a:t>
            </a:fld>
            <a:endParaRPr kumimoji="1" lang="ja-JP" altLang="en-US"/>
          </a:p>
        </p:txBody>
      </p:sp>
    </p:spTree>
    <p:extLst>
      <p:ext uri="{BB962C8B-B14F-4D97-AF65-F5344CB8AC3E}">
        <p14:creationId xmlns:p14="http://schemas.microsoft.com/office/powerpoint/2010/main" val="235895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pafish</a:t>
            </a:r>
            <a:r>
              <a:rPr kumimoji="1" lang="ja-JP" altLang="en-US" dirty="0"/>
              <a:t>では</a:t>
            </a:r>
            <a:r>
              <a:rPr kumimoji="1" lang="en-US" altLang="ja-JP" dirty="0"/>
              <a:t>55</a:t>
            </a:r>
            <a:r>
              <a:rPr kumimoji="1" lang="ja-JP" altLang="en-US" dirty="0"/>
              <a:t>種類の環境検知があり，機能の一覧は左の図のようになっています．</a:t>
            </a:r>
            <a:endParaRPr kumimoji="1" lang="en-US" altLang="ja-JP" dirty="0"/>
          </a:p>
          <a:p>
            <a:r>
              <a:rPr kumimoji="1" lang="ja-JP" altLang="en-US" dirty="0"/>
              <a:t>実行すると右の図のようになり，デバッガを使用しているかや，ストレージサイズが</a:t>
            </a:r>
            <a:r>
              <a:rPr kumimoji="1" lang="en-US" altLang="ja-JP" dirty="0"/>
              <a:t>60GB</a:t>
            </a:r>
            <a:r>
              <a:rPr kumimoji="1" lang="ja-JP" altLang="en-US" dirty="0"/>
              <a:t>以下であるかなどをチェックしています．条件が一致していれば</a:t>
            </a:r>
            <a:r>
              <a:rPr kumimoji="1" lang="en-US" altLang="ja-JP" dirty="0"/>
              <a:t>traced!</a:t>
            </a:r>
            <a:r>
              <a:rPr kumimoji="1" lang="ja-JP" altLang="en-US" dirty="0"/>
              <a:t>と表示されます</a:t>
            </a:r>
            <a:endParaRPr kumimoji="1" lang="en-US" altLang="ja-JP" dirty="0"/>
          </a:p>
          <a:p>
            <a:r>
              <a:rPr kumimoji="1" lang="ja-JP" altLang="en-US" dirty="0"/>
              <a:t>この</a:t>
            </a:r>
            <a:r>
              <a:rPr kumimoji="1" lang="en-US" altLang="ja-JP" dirty="0"/>
              <a:t>55</a:t>
            </a:r>
            <a:r>
              <a:rPr kumimoji="1" lang="ja-JP" altLang="en-US" dirty="0"/>
              <a:t>個の検知のうちいくつ回避条件を抽出できるかで評価する</a:t>
            </a:r>
            <a:endParaRPr kumimoji="1" lang="en-US" altLang="ja-JP" dirty="0"/>
          </a:p>
          <a:p>
            <a:r>
              <a:rPr kumimoji="1" lang="ja-JP" altLang="en-US" dirty="0"/>
              <a:t>（フック検知は論文では触れられていないがおそらく</a:t>
            </a:r>
            <a:r>
              <a:rPr kumimoji="1" lang="en-US" altLang="ja-JP" dirty="0"/>
              <a:t>API</a:t>
            </a:r>
            <a:r>
              <a:rPr kumimoji="1" lang="ja-JP" altLang="en-US" dirty="0"/>
              <a:t>フックで，</a:t>
            </a:r>
            <a:r>
              <a:rPr lang="en-US" altLang="ja-JP" b="0" i="0" dirty="0">
                <a:solidFill>
                  <a:srgbClr val="000000"/>
                </a:solidFill>
                <a:effectLst/>
                <a:latin typeface="游ゴシック Medium" panose="020B0500000000000000" pitchFamily="50" charset="-128"/>
                <a:ea typeface="游ゴシック Medium" panose="020B0500000000000000" pitchFamily="50" charset="-128"/>
              </a:rPr>
              <a:t>API</a:t>
            </a:r>
            <a:r>
              <a:rPr lang="ja-JP" altLang="en-US" b="0" i="0" dirty="0">
                <a:solidFill>
                  <a:srgbClr val="000000"/>
                </a:solidFill>
                <a:effectLst/>
                <a:latin typeface="游ゴシック Medium" panose="020B0500000000000000" pitchFamily="50" charset="-128"/>
                <a:ea typeface="游ゴシック Medium" panose="020B0500000000000000" pitchFamily="50" charset="-128"/>
              </a:rPr>
              <a:t>の出入口に独自のコードを仕掛けて、本来の振る舞いとは異なる動作をさせる手法が</a:t>
            </a:r>
            <a:r>
              <a:rPr lang="en-US" altLang="ja-JP" b="0" i="0" dirty="0">
                <a:solidFill>
                  <a:srgbClr val="000000"/>
                </a:solidFill>
                <a:effectLst/>
                <a:latin typeface="游ゴシック Medium" panose="020B0500000000000000" pitchFamily="50" charset="-128"/>
                <a:ea typeface="游ゴシック Medium" panose="020B0500000000000000" pitchFamily="50" charset="-128"/>
              </a:rPr>
              <a:t>API</a:t>
            </a:r>
            <a:r>
              <a:rPr lang="ja-JP" altLang="en-US" b="0" i="0" dirty="0">
                <a:solidFill>
                  <a:srgbClr val="000000"/>
                </a:solidFill>
                <a:effectLst/>
                <a:latin typeface="游ゴシック Medium" panose="020B0500000000000000" pitchFamily="50" charset="-128"/>
                <a:ea typeface="游ゴシック Medium" panose="020B0500000000000000" pitchFamily="50" charset="-128"/>
              </a:rPr>
              <a:t>フック．）</a:t>
            </a:r>
            <a:endParaRPr kumimoji="1" lang="ja-JP" altLang="en-US"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15</a:t>
            </a:fld>
            <a:endParaRPr kumimoji="1" lang="ja-JP" altLang="en-US"/>
          </a:p>
        </p:txBody>
      </p:sp>
    </p:spTree>
    <p:extLst>
      <p:ext uri="{BB962C8B-B14F-4D97-AF65-F5344CB8AC3E}">
        <p14:creationId xmlns:p14="http://schemas.microsoft.com/office/powerpoint/2010/main" val="3415530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基本的には提案手法で述べた手順と同じ．</a:t>
            </a:r>
            <a:endParaRPr kumimoji="1" lang="en-US" altLang="ja-JP" dirty="0"/>
          </a:p>
          <a:p>
            <a:r>
              <a:rPr kumimoji="1" lang="ja-JP" altLang="en-US" dirty="0"/>
              <a:t>経路探索の量が増えすぎるのを防ぐため，何回かに分割して実施されました</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16</a:t>
            </a:fld>
            <a:endParaRPr kumimoji="1" lang="ja-JP" altLang="en-US"/>
          </a:p>
        </p:txBody>
      </p:sp>
    </p:spTree>
    <p:extLst>
      <p:ext uri="{BB962C8B-B14F-4D97-AF65-F5344CB8AC3E}">
        <p14:creationId xmlns:p14="http://schemas.microsoft.com/office/powerpoint/2010/main" val="2874649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結果はこのようになりました．実際に出力された結果画像などは載っていませんでした．</a:t>
            </a:r>
            <a:endParaRPr kumimoji="1" lang="en-US" altLang="ja-JP" dirty="0"/>
          </a:p>
          <a:p>
            <a:r>
              <a:rPr kumimoji="1" lang="ja-JP" altLang="en-US" dirty="0"/>
              <a:t>✓が抽出できた，</a:t>
            </a:r>
            <a:r>
              <a:rPr kumimoji="1" lang="en-US" altLang="ja-JP" dirty="0"/>
              <a:t>×</a:t>
            </a:r>
            <a:r>
              <a:rPr kumimoji="1" lang="ja-JP" altLang="en-US" dirty="0"/>
              <a:t>が抽出できなかった．△が抽出できたもののやや主旨とは異なる条件を出力となっています．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17</a:t>
            </a:fld>
            <a:endParaRPr kumimoji="1" lang="ja-JP" altLang="en-US"/>
          </a:p>
        </p:txBody>
      </p:sp>
    </p:spTree>
    <p:extLst>
      <p:ext uri="{BB962C8B-B14F-4D97-AF65-F5344CB8AC3E}">
        <p14:creationId xmlns:p14="http://schemas.microsoft.com/office/powerpoint/2010/main" val="3948596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18</a:t>
            </a:fld>
            <a:endParaRPr kumimoji="1" lang="ja-JP" altLang="en-US"/>
          </a:p>
        </p:txBody>
      </p:sp>
    </p:spTree>
    <p:extLst>
      <p:ext uri="{BB962C8B-B14F-4D97-AF65-F5344CB8AC3E}">
        <p14:creationId xmlns:p14="http://schemas.microsoft.com/office/powerpoint/2010/main" val="661889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使用によるもので</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19</a:t>
            </a:fld>
            <a:endParaRPr kumimoji="1" lang="ja-JP" altLang="en-US"/>
          </a:p>
        </p:txBody>
      </p:sp>
    </p:spTree>
    <p:extLst>
      <p:ext uri="{BB962C8B-B14F-4D97-AF65-F5344CB8AC3E}">
        <p14:creationId xmlns:p14="http://schemas.microsoft.com/office/powerpoint/2010/main" val="269899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論文概要は～というもの</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2</a:t>
            </a:fld>
            <a:endParaRPr kumimoji="1" lang="ja-JP" altLang="en-US"/>
          </a:p>
        </p:txBody>
      </p:sp>
    </p:spTree>
    <p:extLst>
      <p:ext uri="{BB962C8B-B14F-4D97-AF65-F5344CB8AC3E}">
        <p14:creationId xmlns:p14="http://schemas.microsoft.com/office/powerpoint/2010/main" val="1317788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一部の命令は直接実行せず，動作を模擬して偽の応答を返すが，その返す応答の内容が適切ではないため条件の抽出に失敗した．</a:t>
            </a:r>
            <a:endParaRPr kumimoji="1" lang="en-US" altLang="ja-JP" dirty="0"/>
          </a:p>
          <a:p>
            <a:r>
              <a:rPr kumimoji="1" lang="en-US" altLang="ja-JP" dirty="0"/>
              <a:t>(</a:t>
            </a:r>
            <a:r>
              <a:rPr kumimoji="1" lang="ja-JP" altLang="en-US" dirty="0"/>
              <a:t>おそらくシンボリック実行では条件分岐に用いられる変数が固定されていた場合は機能しないのではないか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20</a:t>
            </a:fld>
            <a:endParaRPr kumimoji="1" lang="ja-JP" altLang="en-US"/>
          </a:p>
        </p:txBody>
      </p:sp>
    </p:spTree>
    <p:extLst>
      <p:ext uri="{BB962C8B-B14F-4D97-AF65-F5344CB8AC3E}">
        <p14:creationId xmlns:p14="http://schemas.microsoft.com/office/powerpoint/2010/main" val="2994755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22</a:t>
            </a:fld>
            <a:endParaRPr kumimoji="1" lang="ja-JP" altLang="en-US"/>
          </a:p>
        </p:txBody>
      </p:sp>
    </p:spTree>
    <p:extLst>
      <p:ext uri="{BB962C8B-B14F-4D97-AF65-F5344CB8AC3E}">
        <p14:creationId xmlns:p14="http://schemas.microsoft.com/office/powerpoint/2010/main" val="14129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まず，マルウェア解析の手法の</a:t>
            </a:r>
            <a:r>
              <a:rPr kumimoji="1" lang="en-US" altLang="ja-JP" dirty="0"/>
              <a:t>1</a:t>
            </a:r>
            <a:r>
              <a:rPr kumimoji="1" lang="ja-JP" altLang="en-US" dirty="0"/>
              <a:t>つで，動的解析について紹介します</a:t>
            </a:r>
            <a:endParaRPr kumimoji="1" lang="en-US" altLang="ja-JP" dirty="0"/>
          </a:p>
          <a:p>
            <a:r>
              <a:rPr kumimoji="1" lang="ja-JP" altLang="en-US" dirty="0"/>
              <a:t>サンドボックス</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3</a:t>
            </a:fld>
            <a:endParaRPr kumimoji="1" lang="ja-JP" altLang="en-US"/>
          </a:p>
        </p:txBody>
      </p:sp>
    </p:spTree>
    <p:extLst>
      <p:ext uri="{BB962C8B-B14F-4D97-AF65-F5344CB8AC3E}">
        <p14:creationId xmlns:p14="http://schemas.microsoft.com/office/powerpoint/2010/main" val="418920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しかし，マルウェアの中には～</a:t>
            </a:r>
            <a:endParaRPr kumimoji="1" lang="en-US" altLang="ja-JP" dirty="0"/>
          </a:p>
          <a:p>
            <a:r>
              <a:rPr kumimoji="1" lang="ja-JP" altLang="en-US" dirty="0"/>
              <a:t>これを解析環境検知と呼びます</a:t>
            </a:r>
            <a:endParaRPr kumimoji="1" lang="en-US" altLang="ja-JP" dirty="0"/>
          </a:p>
          <a:p>
            <a:r>
              <a:rPr kumimoji="1" lang="ja-JP" altLang="en-US" dirty="0"/>
              <a:t>これにより⇒</a:t>
            </a:r>
            <a:endParaRPr kumimoji="1" lang="en-US" altLang="ja-JP" dirty="0"/>
          </a:p>
          <a:p>
            <a:r>
              <a:rPr kumimoji="1" lang="ja-JP" altLang="en-US" dirty="0"/>
              <a:t>結果的に対策が遅れてしまうのです</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4</a:t>
            </a:fld>
            <a:endParaRPr kumimoji="1" lang="ja-JP" altLang="en-US"/>
          </a:p>
        </p:txBody>
      </p:sp>
    </p:spTree>
    <p:extLst>
      <p:ext uri="{BB962C8B-B14F-4D97-AF65-F5344CB8AC3E}">
        <p14:creationId xmlns:p14="http://schemas.microsoft.com/office/powerpoint/2010/main" val="102980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解析環境検知への従来の対策は，静的解析です．</a:t>
            </a:r>
            <a:endParaRPr kumimoji="1" lang="en-US" altLang="ja-JP" dirty="0"/>
          </a:p>
          <a:p>
            <a:r>
              <a:rPr kumimoji="1" lang="ja-JP" altLang="en-US" dirty="0"/>
              <a:t>たとえば，デバッガを検知するプログラムがあったとします．</a:t>
            </a:r>
            <a:endParaRPr kumimoji="1" lang="en-US" altLang="ja-JP" dirty="0"/>
          </a:p>
          <a:p>
            <a:r>
              <a:rPr kumimoji="1" lang="ja-JP" altLang="en-US" dirty="0"/>
              <a:t>これをまず逆アセンブルし，検知機能の分岐を探します．画像では</a:t>
            </a:r>
            <a:r>
              <a:rPr kumimoji="1" lang="en-US" altLang="ja-JP" dirty="0"/>
              <a:t>call</a:t>
            </a:r>
            <a:r>
              <a:rPr kumimoji="1" lang="ja-JP" altLang="en-US" dirty="0"/>
              <a:t>命令でデバッガの存在を確認する関数を呼び出し，結果に応じて</a:t>
            </a:r>
            <a:r>
              <a:rPr kumimoji="1" lang="en-US" altLang="ja-JP" dirty="0" err="1"/>
              <a:t>jne</a:t>
            </a:r>
            <a:r>
              <a:rPr kumimoji="1" lang="ja-JP" altLang="en-US" dirty="0"/>
              <a:t>で分岐しています．</a:t>
            </a:r>
            <a:endParaRPr kumimoji="1" lang="en-US" altLang="ja-JP" dirty="0"/>
          </a:p>
          <a:p>
            <a:r>
              <a:rPr kumimoji="1" lang="ja-JP" altLang="en-US" dirty="0"/>
              <a:t>分岐が見つかったら，関数の結果が格納されているレジスタを反転させれば分岐結果も反転します．これにより検知を回避することができます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5</a:t>
            </a:fld>
            <a:endParaRPr kumimoji="1" lang="ja-JP" altLang="en-US"/>
          </a:p>
        </p:txBody>
      </p:sp>
    </p:spTree>
    <p:extLst>
      <p:ext uri="{BB962C8B-B14F-4D97-AF65-F5344CB8AC3E}">
        <p14:creationId xmlns:p14="http://schemas.microsoft.com/office/powerpoint/2010/main" val="314958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このように従来の対策では手動で</a:t>
            </a:r>
            <a:r>
              <a:rPr kumimoji="1" lang="en-US" altLang="ja-JP" dirty="0"/>
              <a:t>1</a:t>
            </a:r>
            <a:r>
              <a:rPr kumimoji="1" lang="ja-JP" altLang="en-US" dirty="0"/>
              <a:t>つ</a:t>
            </a:r>
            <a:r>
              <a:rPr kumimoji="1" lang="en-US" altLang="ja-JP" dirty="0"/>
              <a:t>1</a:t>
            </a:r>
            <a:r>
              <a:rPr kumimoji="1" lang="ja-JP" altLang="en-US" dirty="0"/>
              <a:t>つ回避できる条件を探し，レジスタをいじるなり環境を変えるなどして検知を回避していました．</a:t>
            </a:r>
            <a:endParaRPr kumimoji="1" lang="en-US" altLang="ja-JP" dirty="0"/>
          </a:p>
          <a:p>
            <a:r>
              <a:rPr kumimoji="1" lang="ja-JP" altLang="en-US" dirty="0"/>
              <a:t>そこで，本論文では自動で回避条件を抽出し，より簡単に検知を回避できるような手法を提案しています</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6</a:t>
            </a:fld>
            <a:endParaRPr kumimoji="1" lang="ja-JP" altLang="en-US"/>
          </a:p>
        </p:txBody>
      </p:sp>
    </p:spTree>
    <p:extLst>
      <p:ext uri="{BB962C8B-B14F-4D97-AF65-F5344CB8AC3E}">
        <p14:creationId xmlns:p14="http://schemas.microsoft.com/office/powerpoint/2010/main" val="274185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提案手法の前に，研究で使用されたシンボリック実行という技術について簡単に触れます</a:t>
            </a:r>
            <a:endParaRPr kumimoji="1" lang="en-US" altLang="ja-JP" dirty="0"/>
          </a:p>
          <a:p>
            <a:r>
              <a:rPr kumimoji="1" lang="ja-JP" altLang="en-US" dirty="0"/>
              <a:t>（読む）</a:t>
            </a:r>
            <a:endParaRPr kumimoji="1" lang="en-US" altLang="ja-JP"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7</a:t>
            </a:fld>
            <a:endParaRPr kumimoji="1" lang="ja-JP" altLang="en-US"/>
          </a:p>
        </p:txBody>
      </p:sp>
    </p:spTree>
    <p:extLst>
      <p:ext uri="{BB962C8B-B14F-4D97-AF65-F5344CB8AC3E}">
        <p14:creationId xmlns:p14="http://schemas.microsoft.com/office/powerpoint/2010/main" val="42103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例えば右上のようなコードがあったとします．分岐を行う</a:t>
            </a:r>
            <a:r>
              <a:rPr kumimoji="1" lang="en-US" altLang="ja-JP" dirty="0"/>
              <a:t>if</a:t>
            </a:r>
            <a:r>
              <a:rPr kumimoji="1" lang="ja-JP" altLang="en-US" dirty="0"/>
              <a:t>文があるので，合計で</a:t>
            </a:r>
            <a:r>
              <a:rPr kumimoji="1" lang="en-US" altLang="ja-JP" dirty="0"/>
              <a:t>4</a:t>
            </a:r>
            <a:r>
              <a:rPr kumimoji="1" lang="ja-JP" altLang="en-US" dirty="0"/>
              <a:t>つのパスが存在することがわかります．</a:t>
            </a:r>
            <a:endParaRPr kumimoji="1" lang="en-US" altLang="ja-JP" dirty="0"/>
          </a:p>
          <a:p>
            <a:r>
              <a:rPr kumimoji="1" lang="ja-JP" altLang="en-US" dirty="0"/>
              <a:t>分岐に用いられる</a:t>
            </a:r>
            <a:r>
              <a:rPr kumimoji="1" lang="en-US" altLang="ja-JP" dirty="0"/>
              <a:t>x</a:t>
            </a:r>
            <a:r>
              <a:rPr kumimoji="1" lang="ja-JP" altLang="en-US" dirty="0"/>
              <a:t>にはシンボル値とよばれる記号が入り，分岐条件を収集しながら経路探索を行います．</a:t>
            </a:r>
            <a:endParaRPr kumimoji="1" lang="en-US" altLang="ja-JP" dirty="0"/>
          </a:p>
          <a:p>
            <a:r>
              <a:rPr kumimoji="1" lang="ja-JP" altLang="en-US" dirty="0"/>
              <a:t>そして分岐が終わった際に，その条件を満たす解を計算し，</a:t>
            </a:r>
            <a:r>
              <a:rPr kumimoji="1" lang="en-US" altLang="ja-JP" dirty="0"/>
              <a:t>x</a:t>
            </a:r>
            <a:r>
              <a:rPr kumimoji="1" lang="ja-JP" altLang="en-US" dirty="0"/>
              <a:t>がどの値であればそのパスに到達することができるのかというのを出力してくれます．</a:t>
            </a:r>
            <a:endParaRPr kumimoji="1" lang="en-US" altLang="ja-JP" dirty="0"/>
          </a:p>
          <a:p>
            <a:r>
              <a:rPr kumimoji="1" lang="ja-JP" altLang="en-US" dirty="0"/>
              <a:t>この技術は主にプログラムのバグをみつける目的で使われることが多いです．</a:t>
            </a:r>
            <a:endParaRPr kumimoji="1" lang="en-US" altLang="ja-JP" dirty="0"/>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8</a:t>
            </a:fld>
            <a:endParaRPr kumimoji="1" lang="ja-JP" altLang="en-US"/>
          </a:p>
        </p:txBody>
      </p:sp>
    </p:spTree>
    <p:extLst>
      <p:ext uri="{BB962C8B-B14F-4D97-AF65-F5344CB8AC3E}">
        <p14:creationId xmlns:p14="http://schemas.microsoft.com/office/powerpoint/2010/main" val="2050110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この技術をマルウェアの環境解析検知を回避するのに使用できるのではないかと考えました</a:t>
            </a:r>
            <a:endParaRPr kumimoji="1" lang="en-US" altLang="ja-JP" dirty="0"/>
          </a:p>
          <a:p>
            <a:r>
              <a:rPr kumimoji="1" lang="ja-JP" altLang="en-US" dirty="0"/>
              <a:t>イメージとして，通常であればただマルウェアを実行しただけでは，何に依存して分岐が行われているのかわかりません．</a:t>
            </a:r>
            <a:endParaRPr kumimoji="1" lang="en-US" altLang="ja-JP" dirty="0"/>
          </a:p>
          <a:p>
            <a:r>
              <a:rPr kumimoji="1" lang="ja-JP" altLang="en-US" dirty="0"/>
              <a:t>しかし</a:t>
            </a:r>
          </a:p>
        </p:txBody>
      </p:sp>
      <p:sp>
        <p:nvSpPr>
          <p:cNvPr id="4" name="スライド番号プレースホルダー 3"/>
          <p:cNvSpPr>
            <a:spLocks noGrp="1"/>
          </p:cNvSpPr>
          <p:nvPr>
            <p:ph type="sldNum" sz="quarter" idx="5"/>
          </p:nvPr>
        </p:nvSpPr>
        <p:spPr/>
        <p:txBody>
          <a:bodyPr/>
          <a:lstStyle/>
          <a:p>
            <a:fld id="{0093DA56-6E4B-42C6-97CD-FC60EFBDF490}" type="slidenum">
              <a:rPr kumimoji="1" lang="ja-JP" altLang="en-US" smtClean="0"/>
              <a:t>9</a:t>
            </a:fld>
            <a:endParaRPr kumimoji="1" lang="ja-JP" altLang="en-US"/>
          </a:p>
        </p:txBody>
      </p:sp>
    </p:spTree>
    <p:extLst>
      <p:ext uri="{BB962C8B-B14F-4D97-AF65-F5344CB8AC3E}">
        <p14:creationId xmlns:p14="http://schemas.microsoft.com/office/powerpoint/2010/main" val="85760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30BA1-EE59-5933-0279-817727C159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96F126F-D137-A327-C0C5-474D01A45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A39C2-5BDA-8A6D-2C1E-E1EF4D3B0205}"/>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5" name="フッター プレースホルダー 4">
            <a:extLst>
              <a:ext uri="{FF2B5EF4-FFF2-40B4-BE49-F238E27FC236}">
                <a16:creationId xmlns:a16="http://schemas.microsoft.com/office/drawing/2014/main" id="{AA2987BC-DA37-B92D-D0E5-4EF181C54A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0C5E50-5BE4-8BA3-8750-5B72C984BCB3}"/>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88298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F5BA4-D3C2-E726-ADB8-8AE0058EF8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E90297-45EE-1BDC-CC9B-9CFEBCD44E8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91CC6C-8D13-6952-AAD5-8C545A09BB07}"/>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5" name="フッター プレースホルダー 4">
            <a:extLst>
              <a:ext uri="{FF2B5EF4-FFF2-40B4-BE49-F238E27FC236}">
                <a16:creationId xmlns:a16="http://schemas.microsoft.com/office/drawing/2014/main" id="{6DD834AE-1922-B6B9-56B7-9E42700519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5F165-10F4-9ECC-D6A5-698588D588DA}"/>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241563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381F30-3C30-F1C8-421E-3C5653B95D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4B40D4-09C8-B50A-3DD1-EB8413DF37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B42154-A290-A2C5-E130-2E8D6C93A93B}"/>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5" name="フッター プレースホルダー 4">
            <a:extLst>
              <a:ext uri="{FF2B5EF4-FFF2-40B4-BE49-F238E27FC236}">
                <a16:creationId xmlns:a16="http://schemas.microsoft.com/office/drawing/2014/main" id="{F5D1E285-080C-3281-A45E-641FF59C34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995EC8-F124-08A6-8844-EBE878805578}"/>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288397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BEB99C-B133-7909-CB0C-E0AAD791BE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57E061-886D-355D-A0EC-65D31D7420A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6AD957-9F12-86E2-B893-273F1F81942E}"/>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5" name="フッター プレースホルダー 4">
            <a:extLst>
              <a:ext uri="{FF2B5EF4-FFF2-40B4-BE49-F238E27FC236}">
                <a16:creationId xmlns:a16="http://schemas.microsoft.com/office/drawing/2014/main" id="{032EED8F-4FC9-AD14-EB95-0C6BF54390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3165CB-23D3-529D-C2AB-B6204584487F}"/>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289394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F30F7-2A95-4E05-CFBC-BE777D714D0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15C433-4950-CB72-4911-60B88D207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589E7A-ABF0-8F36-7302-C1A8CE28DBC4}"/>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5" name="フッター プレースホルダー 4">
            <a:extLst>
              <a:ext uri="{FF2B5EF4-FFF2-40B4-BE49-F238E27FC236}">
                <a16:creationId xmlns:a16="http://schemas.microsoft.com/office/drawing/2014/main" id="{81888574-6DAF-34D2-1825-6B327BD5DE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3559D9-8946-99D5-839E-EA5C4D1193F8}"/>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287820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B5F64-8078-22E3-C0C0-7519DC9FF5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88F785-3A71-000D-836D-69B78BF052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105F95-09EF-00F0-81B1-44DAE6D44BE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2458213-D412-D646-4BA2-A099ECFD9DD9}"/>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6" name="フッター プレースホルダー 5">
            <a:extLst>
              <a:ext uri="{FF2B5EF4-FFF2-40B4-BE49-F238E27FC236}">
                <a16:creationId xmlns:a16="http://schemas.microsoft.com/office/drawing/2014/main" id="{37B4574D-B45F-EC11-38C2-57616A3118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7A297D-61EC-FE2B-E4BD-57299F379298}"/>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42219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E3D4C-431B-FFBC-CDD4-9EA95A6AF81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2EE428-52B0-A53C-05CB-5EFF7F0E2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F91EE44-9AB6-E808-0BA9-BB7D5ED6C20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2980CAC-313E-F042-4D4C-5D8F13A40F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964F450-1CA8-3C15-7F5B-177B2F495C2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941BFF5-0D92-7083-F5EF-6D18C7BC45BD}"/>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8" name="フッター プレースホルダー 7">
            <a:extLst>
              <a:ext uri="{FF2B5EF4-FFF2-40B4-BE49-F238E27FC236}">
                <a16:creationId xmlns:a16="http://schemas.microsoft.com/office/drawing/2014/main" id="{FE69DEDF-27E7-0C63-4D6E-29C3346E9C1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5B05FE-1F75-F4F0-41C1-47D5424FAE2A}"/>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281009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AA448-502B-708E-9025-E5053743A47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B2F056B-3B82-05E1-0A7E-3DDEB425EF1D}"/>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4" name="フッター プレースホルダー 3">
            <a:extLst>
              <a:ext uri="{FF2B5EF4-FFF2-40B4-BE49-F238E27FC236}">
                <a16:creationId xmlns:a16="http://schemas.microsoft.com/office/drawing/2014/main" id="{1A816ACB-835F-A326-5B79-9818471B7D8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4443AD-A265-E140-DAE7-942301331E35}"/>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52014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A652EF-A6D7-9146-CD19-EC257FB82B05}"/>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3" name="フッター プレースホルダー 2">
            <a:extLst>
              <a:ext uri="{FF2B5EF4-FFF2-40B4-BE49-F238E27FC236}">
                <a16:creationId xmlns:a16="http://schemas.microsoft.com/office/drawing/2014/main" id="{7C23A9E9-C841-5776-9FBE-14CAF1E9FCE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24AA32-504C-BB7D-2C79-20ED4A622034}"/>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202295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57A838-2048-22FC-41E2-B226FA818D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0FFF13-D858-34FD-A432-8AF5103D2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2A2617-9851-72DB-1749-EC94B9A63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0EF29F-C6A5-381A-6D1D-EC7AB1379F20}"/>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6" name="フッター プレースホルダー 5">
            <a:extLst>
              <a:ext uri="{FF2B5EF4-FFF2-40B4-BE49-F238E27FC236}">
                <a16:creationId xmlns:a16="http://schemas.microsoft.com/office/drawing/2014/main" id="{D1EFC282-E7AC-1E0D-871A-7687CA136D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B407C4-A179-1A20-7FA2-181858E3CF4C}"/>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32197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6CBCE-2D69-7FBA-584D-773BC67E0F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DB2C953-D253-BEB5-B179-FD3132E04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8D788E6-F17E-C6EC-A3CF-F960CB05C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0C91BC-D7AA-A534-D6E8-F897D4C67FCC}"/>
              </a:ext>
            </a:extLst>
          </p:cNvPr>
          <p:cNvSpPr>
            <a:spLocks noGrp="1"/>
          </p:cNvSpPr>
          <p:nvPr>
            <p:ph type="dt" sz="half" idx="10"/>
          </p:nvPr>
        </p:nvSpPr>
        <p:spPr/>
        <p:txBody>
          <a:bodyPr/>
          <a:lstStyle/>
          <a:p>
            <a:fld id="{AFDD7C51-322A-4A2E-BE97-C2594121035A}" type="datetimeFigureOut">
              <a:rPr kumimoji="1" lang="ja-JP" altLang="en-US" smtClean="0"/>
              <a:t>2022/7/18</a:t>
            </a:fld>
            <a:endParaRPr kumimoji="1" lang="ja-JP" altLang="en-US"/>
          </a:p>
        </p:txBody>
      </p:sp>
      <p:sp>
        <p:nvSpPr>
          <p:cNvPr id="6" name="フッター プレースホルダー 5">
            <a:extLst>
              <a:ext uri="{FF2B5EF4-FFF2-40B4-BE49-F238E27FC236}">
                <a16:creationId xmlns:a16="http://schemas.microsoft.com/office/drawing/2014/main" id="{FDBB07A8-5371-9353-0CD6-1D0D4FDDF7F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EF536D-C7EF-E3EE-3829-5269CE11FE1D}"/>
              </a:ext>
            </a:extLst>
          </p:cNvPr>
          <p:cNvSpPr>
            <a:spLocks noGrp="1"/>
          </p:cNvSpPr>
          <p:nvPr>
            <p:ph type="sldNum" sz="quarter" idx="12"/>
          </p:nvPr>
        </p:nvSpPr>
        <p:spPr/>
        <p:txBody>
          <a:body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149487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3F8185F-C60A-39EC-D190-A8F2A76E40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739667-0F6A-2D30-F3BF-33287AAD2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A2CAA0-B4F8-BB48-C6D7-912CFCD4E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D7C51-322A-4A2E-BE97-C2594121035A}" type="datetimeFigureOut">
              <a:rPr kumimoji="1" lang="ja-JP" altLang="en-US" smtClean="0"/>
              <a:t>2022/7/18</a:t>
            </a:fld>
            <a:endParaRPr kumimoji="1" lang="ja-JP" altLang="en-US"/>
          </a:p>
        </p:txBody>
      </p:sp>
      <p:sp>
        <p:nvSpPr>
          <p:cNvPr id="5" name="フッター プレースホルダー 4">
            <a:extLst>
              <a:ext uri="{FF2B5EF4-FFF2-40B4-BE49-F238E27FC236}">
                <a16:creationId xmlns:a16="http://schemas.microsoft.com/office/drawing/2014/main" id="{7D0AE8EC-1D5A-6D4C-08C9-1E3B47C8F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D74B927-7901-1B08-1C9B-DF04E35E7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8EACC-C0E0-497C-9CF5-C47854A8EA5F}" type="slidenum">
              <a:rPr kumimoji="1" lang="ja-JP" altLang="en-US" smtClean="0"/>
              <a:t>‹#›</a:t>
            </a:fld>
            <a:endParaRPr kumimoji="1" lang="ja-JP" altLang="en-US"/>
          </a:p>
        </p:txBody>
      </p:sp>
    </p:spTree>
    <p:extLst>
      <p:ext uri="{BB962C8B-B14F-4D97-AF65-F5344CB8AC3E}">
        <p14:creationId xmlns:p14="http://schemas.microsoft.com/office/powerpoint/2010/main" val="207327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77D6-6CF6-5CB8-D1AD-C4DE8E1B089C}"/>
              </a:ext>
            </a:extLst>
          </p:cNvPr>
          <p:cNvSpPr>
            <a:spLocks noGrp="1"/>
          </p:cNvSpPr>
          <p:nvPr>
            <p:ph type="ctrTitle"/>
          </p:nvPr>
        </p:nvSpPr>
        <p:spPr>
          <a:xfrm>
            <a:off x="1524000" y="1122363"/>
            <a:ext cx="9417269" cy="2387600"/>
          </a:xfrm>
        </p:spPr>
        <p:txBody>
          <a:bodyPr>
            <a:normAutofit/>
          </a:bodyPr>
          <a:lstStyle/>
          <a:p>
            <a:r>
              <a:rPr kumimoji="1" lang="ja-JP" altLang="en-US" sz="4000" dirty="0"/>
              <a:t>シンボリック実行を活用したマルウェア解析環境検知機能の回避条件自動抽出の研究</a:t>
            </a:r>
          </a:p>
        </p:txBody>
      </p:sp>
      <p:sp>
        <p:nvSpPr>
          <p:cNvPr id="3" name="字幕 2">
            <a:extLst>
              <a:ext uri="{FF2B5EF4-FFF2-40B4-BE49-F238E27FC236}">
                <a16:creationId xmlns:a16="http://schemas.microsoft.com/office/drawing/2014/main" id="{035F537B-2E96-667C-7743-4634C506E05C}"/>
              </a:ext>
            </a:extLst>
          </p:cNvPr>
          <p:cNvSpPr>
            <a:spLocks noGrp="1"/>
          </p:cNvSpPr>
          <p:nvPr>
            <p:ph type="subTitle" idx="1"/>
          </p:nvPr>
        </p:nvSpPr>
        <p:spPr/>
        <p:txBody>
          <a:bodyPr/>
          <a:lstStyle/>
          <a:p>
            <a:r>
              <a:rPr kumimoji="1" lang="ja-JP" altLang="en-US" dirty="0"/>
              <a:t>窪 優司，大久保 隆夫</a:t>
            </a:r>
            <a:endParaRPr kumimoji="1" lang="en-US" altLang="ja-JP" dirty="0"/>
          </a:p>
          <a:p>
            <a:r>
              <a:rPr lang="ja-JP" altLang="en-US" dirty="0"/>
              <a:t>情報セキュリティ大学院大学</a:t>
            </a:r>
            <a:endParaRPr lang="en-US" altLang="ja-JP" dirty="0"/>
          </a:p>
          <a:p>
            <a:r>
              <a:rPr kumimoji="1" lang="en-US" altLang="ja-JP" dirty="0"/>
              <a:t>Computer Security Symposium 2018 (22-25 October)</a:t>
            </a:r>
            <a:endParaRPr kumimoji="1" lang="ja-JP" altLang="en-US" dirty="0"/>
          </a:p>
        </p:txBody>
      </p:sp>
    </p:spTree>
    <p:extLst>
      <p:ext uri="{BB962C8B-B14F-4D97-AF65-F5344CB8AC3E}">
        <p14:creationId xmlns:p14="http://schemas.microsoft.com/office/powerpoint/2010/main" val="391150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1CA18-37B6-824E-66C6-29BEC74B93F2}"/>
              </a:ext>
            </a:extLst>
          </p:cNvPr>
          <p:cNvSpPr>
            <a:spLocks noGrp="1"/>
          </p:cNvSpPr>
          <p:nvPr>
            <p:ph type="title"/>
          </p:nvPr>
        </p:nvSpPr>
        <p:spPr/>
        <p:txBody>
          <a:bodyPr>
            <a:normAutofit/>
          </a:bodyPr>
          <a:lstStyle/>
          <a:p>
            <a:r>
              <a:rPr kumimoji="1" lang="ja-JP" altLang="en-US" sz="3600" dirty="0"/>
              <a:t>イメージ</a:t>
            </a:r>
          </a:p>
        </p:txBody>
      </p:sp>
      <p:sp>
        <p:nvSpPr>
          <p:cNvPr id="4" name="正方形/長方形 3">
            <a:extLst>
              <a:ext uri="{FF2B5EF4-FFF2-40B4-BE49-F238E27FC236}">
                <a16:creationId xmlns:a16="http://schemas.microsoft.com/office/drawing/2014/main" id="{50CCE9C0-AB85-E97D-CDF4-622021C45FE5}"/>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提案手法</a:t>
            </a:r>
            <a:endParaRPr kumimoji="1" lang="ja-JP" altLang="en-US" dirty="0"/>
          </a:p>
        </p:txBody>
      </p:sp>
      <p:sp>
        <p:nvSpPr>
          <p:cNvPr id="8" name="フローチャート: 判断 7">
            <a:extLst>
              <a:ext uri="{FF2B5EF4-FFF2-40B4-BE49-F238E27FC236}">
                <a16:creationId xmlns:a16="http://schemas.microsoft.com/office/drawing/2014/main" id="{91ACB132-B1C5-68A9-4A79-5BBF791DD4CA}"/>
              </a:ext>
            </a:extLst>
          </p:cNvPr>
          <p:cNvSpPr/>
          <p:nvPr/>
        </p:nvSpPr>
        <p:spPr>
          <a:xfrm>
            <a:off x="2320729" y="2079594"/>
            <a:ext cx="3783724" cy="11351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デバッガ上か</a:t>
            </a:r>
          </a:p>
        </p:txBody>
      </p:sp>
      <p:sp>
        <p:nvSpPr>
          <p:cNvPr id="9" name="フローチャート: 判断 8">
            <a:extLst>
              <a:ext uri="{FF2B5EF4-FFF2-40B4-BE49-F238E27FC236}">
                <a16:creationId xmlns:a16="http://schemas.microsoft.com/office/drawing/2014/main" id="{C3D08B04-84C5-2E29-806C-7EECB86D0315}"/>
              </a:ext>
            </a:extLst>
          </p:cNvPr>
          <p:cNvSpPr/>
          <p:nvPr/>
        </p:nvSpPr>
        <p:spPr>
          <a:xfrm>
            <a:off x="5908297" y="3575957"/>
            <a:ext cx="3783724" cy="11351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サンドボックスか</a:t>
            </a:r>
          </a:p>
        </p:txBody>
      </p:sp>
      <p:cxnSp>
        <p:nvCxnSpPr>
          <p:cNvPr id="10" name="コネクタ: カギ線 9">
            <a:extLst>
              <a:ext uri="{FF2B5EF4-FFF2-40B4-BE49-F238E27FC236}">
                <a16:creationId xmlns:a16="http://schemas.microsoft.com/office/drawing/2014/main" id="{21051D09-8C80-8DA4-B92E-DADC20CC8BBD}"/>
              </a:ext>
            </a:extLst>
          </p:cNvPr>
          <p:cNvCxnSpPr>
            <a:stCxn id="8" idx="3"/>
            <a:endCxn id="9" idx="0"/>
          </p:cNvCxnSpPr>
          <p:nvPr/>
        </p:nvCxnSpPr>
        <p:spPr>
          <a:xfrm>
            <a:off x="6104453" y="2647153"/>
            <a:ext cx="1695706" cy="92880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E423B7C-48F1-45D5-8020-A56709E14819}"/>
              </a:ext>
            </a:extLst>
          </p:cNvPr>
          <p:cNvSpPr txBox="1"/>
          <p:nvPr/>
        </p:nvSpPr>
        <p:spPr>
          <a:xfrm>
            <a:off x="1108065" y="5304326"/>
            <a:ext cx="1800493" cy="646331"/>
          </a:xfrm>
          <a:prstGeom prst="rect">
            <a:avLst/>
          </a:prstGeom>
          <a:noFill/>
        </p:spPr>
        <p:txBody>
          <a:bodyPr wrap="none" rtlCol="0">
            <a:spAutoFit/>
          </a:bodyPr>
          <a:lstStyle/>
          <a:p>
            <a:r>
              <a:rPr kumimoji="1" lang="ja-JP" altLang="en-US" dirty="0"/>
              <a:t>解析回避のため</a:t>
            </a:r>
            <a:endParaRPr kumimoji="1" lang="en-US" altLang="ja-JP" dirty="0"/>
          </a:p>
          <a:p>
            <a:pPr algn="ctr"/>
            <a:r>
              <a:rPr lang="ja-JP" altLang="en-US" dirty="0"/>
              <a:t>実行しない</a:t>
            </a:r>
            <a:endParaRPr kumimoji="1" lang="ja-JP" altLang="en-US" dirty="0"/>
          </a:p>
        </p:txBody>
      </p:sp>
      <p:cxnSp>
        <p:nvCxnSpPr>
          <p:cNvPr id="14" name="コネクタ: カギ線 13">
            <a:extLst>
              <a:ext uri="{FF2B5EF4-FFF2-40B4-BE49-F238E27FC236}">
                <a16:creationId xmlns:a16="http://schemas.microsoft.com/office/drawing/2014/main" id="{A60AE2F8-42C3-1D4A-BA1E-80CE74D9F09C}"/>
              </a:ext>
            </a:extLst>
          </p:cNvPr>
          <p:cNvCxnSpPr>
            <a:stCxn id="8" idx="1"/>
            <a:endCxn id="11" idx="0"/>
          </p:cNvCxnSpPr>
          <p:nvPr/>
        </p:nvCxnSpPr>
        <p:spPr>
          <a:xfrm rot="10800000" flipV="1">
            <a:off x="2008313" y="2647152"/>
            <a:ext cx="312417" cy="2657173"/>
          </a:xfrm>
          <a:prstGeom prst="bentConnector2">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4E897B1-8CE2-1E4D-8509-2B55865AFDFF}"/>
              </a:ext>
            </a:extLst>
          </p:cNvPr>
          <p:cNvCxnSpPr>
            <a:cxnSpLocks/>
            <a:stCxn id="9" idx="1"/>
          </p:cNvCxnSpPr>
          <p:nvPr/>
        </p:nvCxnSpPr>
        <p:spPr>
          <a:xfrm flipH="1">
            <a:off x="2008311" y="4143516"/>
            <a:ext cx="3899986"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2FFEB9E-6359-CC9F-C204-EF5C3EC7D67A}"/>
              </a:ext>
            </a:extLst>
          </p:cNvPr>
          <p:cNvSpPr txBox="1"/>
          <p:nvPr/>
        </p:nvSpPr>
        <p:spPr>
          <a:xfrm>
            <a:off x="8818201" y="5304325"/>
            <a:ext cx="2339102" cy="461665"/>
          </a:xfrm>
          <a:prstGeom prst="rect">
            <a:avLst/>
          </a:prstGeom>
          <a:noFill/>
        </p:spPr>
        <p:txBody>
          <a:bodyPr wrap="none" rtlCol="0">
            <a:spAutoFit/>
          </a:bodyPr>
          <a:lstStyle/>
          <a:p>
            <a:r>
              <a:rPr kumimoji="1" lang="ja-JP" altLang="en-US" sz="2400" dirty="0">
                <a:solidFill>
                  <a:srgbClr val="FF0000"/>
                </a:solidFill>
              </a:rPr>
              <a:t>マルウェア実行</a:t>
            </a:r>
          </a:p>
        </p:txBody>
      </p:sp>
      <p:cxnSp>
        <p:nvCxnSpPr>
          <p:cNvPr id="22" name="コネクタ: カギ線 21">
            <a:extLst>
              <a:ext uri="{FF2B5EF4-FFF2-40B4-BE49-F238E27FC236}">
                <a16:creationId xmlns:a16="http://schemas.microsoft.com/office/drawing/2014/main" id="{EE627D07-338A-B063-F9DF-D73BBE3D6A76}"/>
              </a:ext>
            </a:extLst>
          </p:cNvPr>
          <p:cNvCxnSpPr>
            <a:stCxn id="9" idx="3"/>
            <a:endCxn id="18" idx="0"/>
          </p:cNvCxnSpPr>
          <p:nvPr/>
        </p:nvCxnSpPr>
        <p:spPr>
          <a:xfrm>
            <a:off x="9692021" y="4143516"/>
            <a:ext cx="295731" cy="1160809"/>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D80882C-4E84-AF96-68E2-EAA4AF7DDDDE}"/>
              </a:ext>
            </a:extLst>
          </p:cNvPr>
          <p:cNvCxnSpPr>
            <a:cxnSpLocks/>
            <a:endCxn id="8" idx="0"/>
          </p:cNvCxnSpPr>
          <p:nvPr/>
        </p:nvCxnSpPr>
        <p:spPr>
          <a:xfrm>
            <a:off x="4212591" y="1428750"/>
            <a:ext cx="0" cy="6508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ED02F5F5-1A6C-379D-47EE-9368220A020A}"/>
              </a:ext>
            </a:extLst>
          </p:cNvPr>
          <p:cNvSpPr txBox="1"/>
          <p:nvPr/>
        </p:nvSpPr>
        <p:spPr>
          <a:xfrm>
            <a:off x="5981700" y="2234221"/>
            <a:ext cx="760144" cy="369332"/>
          </a:xfrm>
          <a:prstGeom prst="rect">
            <a:avLst/>
          </a:prstGeom>
          <a:noFill/>
        </p:spPr>
        <p:txBody>
          <a:bodyPr wrap="none" rtlCol="0">
            <a:spAutoFit/>
          </a:bodyPr>
          <a:lstStyle/>
          <a:p>
            <a:r>
              <a:rPr lang="en-US" altLang="ja-JP" dirty="0"/>
              <a:t>False</a:t>
            </a:r>
            <a:endParaRPr kumimoji="1" lang="ja-JP" altLang="en-US" dirty="0"/>
          </a:p>
        </p:txBody>
      </p:sp>
      <p:sp>
        <p:nvSpPr>
          <p:cNvPr id="29" name="テキスト ボックス 28">
            <a:extLst>
              <a:ext uri="{FF2B5EF4-FFF2-40B4-BE49-F238E27FC236}">
                <a16:creationId xmlns:a16="http://schemas.microsoft.com/office/drawing/2014/main" id="{CB9F4A33-5F43-CA72-1C24-E58D1CB93A24}"/>
              </a:ext>
            </a:extLst>
          </p:cNvPr>
          <p:cNvSpPr txBox="1"/>
          <p:nvPr/>
        </p:nvSpPr>
        <p:spPr>
          <a:xfrm>
            <a:off x="5338671" y="3791072"/>
            <a:ext cx="676788" cy="369332"/>
          </a:xfrm>
          <a:prstGeom prst="rect">
            <a:avLst/>
          </a:prstGeom>
          <a:noFill/>
        </p:spPr>
        <p:txBody>
          <a:bodyPr wrap="none" rtlCol="0">
            <a:spAutoFit/>
          </a:bodyPr>
          <a:lstStyle/>
          <a:p>
            <a:r>
              <a:rPr kumimoji="1" lang="en-US" altLang="ja-JP" dirty="0"/>
              <a:t>True</a:t>
            </a:r>
            <a:endParaRPr kumimoji="1" lang="ja-JP" altLang="en-US" dirty="0"/>
          </a:p>
        </p:txBody>
      </p:sp>
      <p:sp>
        <p:nvSpPr>
          <p:cNvPr id="30" name="テキスト ボックス 29">
            <a:extLst>
              <a:ext uri="{FF2B5EF4-FFF2-40B4-BE49-F238E27FC236}">
                <a16:creationId xmlns:a16="http://schemas.microsoft.com/office/drawing/2014/main" id="{F55BC018-767D-FBA8-E45D-BD75198696B0}"/>
              </a:ext>
            </a:extLst>
          </p:cNvPr>
          <p:cNvSpPr txBox="1"/>
          <p:nvPr/>
        </p:nvSpPr>
        <p:spPr>
          <a:xfrm>
            <a:off x="9480406" y="3791072"/>
            <a:ext cx="760144" cy="369332"/>
          </a:xfrm>
          <a:prstGeom prst="rect">
            <a:avLst/>
          </a:prstGeom>
          <a:noFill/>
        </p:spPr>
        <p:txBody>
          <a:bodyPr wrap="none" rtlCol="0">
            <a:spAutoFit/>
          </a:bodyPr>
          <a:lstStyle/>
          <a:p>
            <a:r>
              <a:rPr lang="en-US" altLang="ja-JP" dirty="0"/>
              <a:t>False</a:t>
            </a:r>
            <a:endParaRPr kumimoji="1" lang="ja-JP" altLang="en-US" dirty="0"/>
          </a:p>
        </p:txBody>
      </p:sp>
      <p:sp>
        <p:nvSpPr>
          <p:cNvPr id="31" name="テキスト ボックス 30">
            <a:extLst>
              <a:ext uri="{FF2B5EF4-FFF2-40B4-BE49-F238E27FC236}">
                <a16:creationId xmlns:a16="http://schemas.microsoft.com/office/drawing/2014/main" id="{662F14FE-072F-8456-5D52-402CB09ED4A6}"/>
              </a:ext>
            </a:extLst>
          </p:cNvPr>
          <p:cNvSpPr txBox="1"/>
          <p:nvPr/>
        </p:nvSpPr>
        <p:spPr>
          <a:xfrm>
            <a:off x="1826127" y="2268033"/>
            <a:ext cx="676788" cy="369332"/>
          </a:xfrm>
          <a:prstGeom prst="rect">
            <a:avLst/>
          </a:prstGeom>
          <a:noFill/>
        </p:spPr>
        <p:txBody>
          <a:bodyPr wrap="none" rtlCol="0">
            <a:spAutoFit/>
          </a:bodyPr>
          <a:lstStyle/>
          <a:p>
            <a:r>
              <a:rPr kumimoji="1" lang="en-US" altLang="ja-JP" dirty="0"/>
              <a:t>True</a:t>
            </a:r>
            <a:endParaRPr kumimoji="1" lang="ja-JP" altLang="en-US" dirty="0"/>
          </a:p>
        </p:txBody>
      </p:sp>
      <p:sp>
        <p:nvSpPr>
          <p:cNvPr id="32" name="テキスト ボックス 31">
            <a:extLst>
              <a:ext uri="{FF2B5EF4-FFF2-40B4-BE49-F238E27FC236}">
                <a16:creationId xmlns:a16="http://schemas.microsoft.com/office/drawing/2014/main" id="{FB8782D0-1885-0F46-D84A-1B2A33B900DB}"/>
              </a:ext>
            </a:extLst>
          </p:cNvPr>
          <p:cNvSpPr txBox="1"/>
          <p:nvPr/>
        </p:nvSpPr>
        <p:spPr>
          <a:xfrm>
            <a:off x="3490158" y="6072016"/>
            <a:ext cx="5211683" cy="523220"/>
          </a:xfrm>
          <a:prstGeom prst="rect">
            <a:avLst/>
          </a:prstGeom>
          <a:noFill/>
        </p:spPr>
        <p:txBody>
          <a:bodyPr wrap="none" rtlCol="0">
            <a:spAutoFit/>
          </a:bodyPr>
          <a:lstStyle/>
          <a:p>
            <a:r>
              <a:rPr kumimoji="1" lang="ja-JP" altLang="en-US" sz="2800" dirty="0">
                <a:solidFill>
                  <a:srgbClr val="00B050"/>
                </a:solidFill>
              </a:rPr>
              <a:t>条件を抽出できるのではないか</a:t>
            </a:r>
          </a:p>
        </p:txBody>
      </p:sp>
      <p:sp>
        <p:nvSpPr>
          <p:cNvPr id="33" name="テキスト ボックス 32">
            <a:extLst>
              <a:ext uri="{FF2B5EF4-FFF2-40B4-BE49-F238E27FC236}">
                <a16:creationId xmlns:a16="http://schemas.microsoft.com/office/drawing/2014/main" id="{A9757165-6FD1-837A-B002-B03697CB5336}"/>
              </a:ext>
            </a:extLst>
          </p:cNvPr>
          <p:cNvSpPr txBox="1"/>
          <p:nvPr/>
        </p:nvSpPr>
        <p:spPr>
          <a:xfrm>
            <a:off x="2908558" y="1059418"/>
            <a:ext cx="2723823" cy="369332"/>
          </a:xfrm>
          <a:prstGeom prst="rect">
            <a:avLst/>
          </a:prstGeom>
          <a:noFill/>
        </p:spPr>
        <p:txBody>
          <a:bodyPr wrap="none" rtlCol="0">
            <a:spAutoFit/>
          </a:bodyPr>
          <a:lstStyle/>
          <a:p>
            <a:r>
              <a:rPr kumimoji="1" lang="ja-JP" altLang="en-US" dirty="0"/>
              <a:t>解析環境検知を行う関数</a:t>
            </a:r>
          </a:p>
        </p:txBody>
      </p:sp>
    </p:spTree>
    <p:extLst>
      <p:ext uri="{BB962C8B-B14F-4D97-AF65-F5344CB8AC3E}">
        <p14:creationId xmlns:p14="http://schemas.microsoft.com/office/powerpoint/2010/main" val="58718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C39BB-E2EE-584C-A8CD-F2C8CA80FC64}"/>
              </a:ext>
            </a:extLst>
          </p:cNvPr>
          <p:cNvSpPr>
            <a:spLocks noGrp="1"/>
          </p:cNvSpPr>
          <p:nvPr>
            <p:ph type="title"/>
          </p:nvPr>
        </p:nvSpPr>
        <p:spPr/>
        <p:txBody>
          <a:bodyPr>
            <a:normAutofit/>
          </a:bodyPr>
          <a:lstStyle/>
          <a:p>
            <a:r>
              <a:rPr kumimoji="1" lang="ja-JP" altLang="en-US" sz="4000" dirty="0"/>
              <a:t>使用するフレームワーク</a:t>
            </a:r>
          </a:p>
        </p:txBody>
      </p:sp>
      <p:sp>
        <p:nvSpPr>
          <p:cNvPr id="3" name="コンテンツ プレースホルダー 2">
            <a:extLst>
              <a:ext uri="{FF2B5EF4-FFF2-40B4-BE49-F238E27FC236}">
                <a16:creationId xmlns:a16="http://schemas.microsoft.com/office/drawing/2014/main" id="{61289A99-7FA8-36C4-9F9C-FBEBD9DEA7FA}"/>
              </a:ext>
            </a:extLst>
          </p:cNvPr>
          <p:cNvSpPr>
            <a:spLocks noGrp="1"/>
          </p:cNvSpPr>
          <p:nvPr>
            <p:ph idx="1"/>
          </p:nvPr>
        </p:nvSpPr>
        <p:spPr/>
        <p:txBody>
          <a:bodyPr/>
          <a:lstStyle/>
          <a:p>
            <a:pPr marL="0" indent="0">
              <a:buNone/>
            </a:pPr>
            <a:r>
              <a:rPr kumimoji="1" lang="ja-JP" altLang="en-US" dirty="0"/>
              <a:t>シンボリック実行フレームワーク</a:t>
            </a:r>
            <a:r>
              <a:rPr kumimoji="1" lang="en-US" altLang="ja-JP" dirty="0" err="1"/>
              <a:t>angr</a:t>
            </a:r>
            <a:endParaRPr kumimoji="1" lang="en-US" altLang="ja-JP" dirty="0"/>
          </a:p>
          <a:p>
            <a:pPr marL="0" indent="0">
              <a:buNone/>
            </a:pPr>
            <a:r>
              <a:rPr lang="en-US" altLang="ja-JP" dirty="0"/>
              <a:t>-&gt; </a:t>
            </a:r>
            <a:r>
              <a:rPr lang="ja-JP" altLang="en-US" dirty="0"/>
              <a:t>ソースコードなしでバイナリファイル単体で適応可能</a:t>
            </a:r>
            <a:endParaRPr lang="en-US" altLang="ja-JP" dirty="0"/>
          </a:p>
          <a:p>
            <a:pPr marL="0" indent="0">
              <a:buNone/>
            </a:pPr>
            <a:r>
              <a:rPr kumimoji="1" lang="en-US" altLang="ja-JP" dirty="0"/>
              <a:t>-&gt; </a:t>
            </a:r>
            <a:r>
              <a:rPr kumimoji="1" lang="ja-JP" altLang="en-US" dirty="0"/>
              <a:t>プログラム中の</a:t>
            </a:r>
            <a:r>
              <a:rPr lang="ja-JP" altLang="en-US" dirty="0"/>
              <a:t>指定した</a:t>
            </a:r>
            <a:r>
              <a:rPr lang="en-US" altLang="ja-JP" dirty="0"/>
              <a:t>2</a:t>
            </a:r>
            <a:r>
              <a:rPr lang="ja-JP" altLang="en-US" dirty="0"/>
              <a:t>地点間で経路探索できる</a:t>
            </a:r>
            <a:endParaRPr lang="en-US" altLang="ja-JP" dirty="0"/>
          </a:p>
          <a:p>
            <a:pPr marL="0" indent="0">
              <a:buNone/>
            </a:pPr>
            <a:endParaRPr kumimoji="1" lang="ja-JP" altLang="en-US" dirty="0"/>
          </a:p>
        </p:txBody>
      </p:sp>
      <p:pic>
        <p:nvPicPr>
          <p:cNvPr id="4" name="Picture 2">
            <a:extLst>
              <a:ext uri="{FF2B5EF4-FFF2-40B4-BE49-F238E27FC236}">
                <a16:creationId xmlns:a16="http://schemas.microsoft.com/office/drawing/2014/main" id="{6269BFA2-EE73-A7F4-5C85-8482B193A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9693" y="1499508"/>
            <a:ext cx="805542" cy="805542"/>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EA50B1D1-B971-061D-D381-01301E779A11}"/>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提案手法</a:t>
            </a:r>
            <a:endParaRPr kumimoji="1" lang="ja-JP" altLang="en-US" dirty="0"/>
          </a:p>
        </p:txBody>
      </p:sp>
    </p:spTree>
    <p:extLst>
      <p:ext uri="{BB962C8B-B14F-4D97-AF65-F5344CB8AC3E}">
        <p14:creationId xmlns:p14="http://schemas.microsoft.com/office/powerpoint/2010/main" val="40610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A3EDB-E240-74CB-F958-DE843D76D182}"/>
              </a:ext>
            </a:extLst>
          </p:cNvPr>
          <p:cNvSpPr>
            <a:spLocks noGrp="1"/>
          </p:cNvSpPr>
          <p:nvPr>
            <p:ph type="title"/>
          </p:nvPr>
        </p:nvSpPr>
        <p:spPr/>
        <p:txBody>
          <a:bodyPr/>
          <a:lstStyle/>
          <a:p>
            <a:r>
              <a:rPr kumimoji="1" lang="ja-JP" altLang="en-US" dirty="0"/>
              <a:t>手順</a:t>
            </a:r>
          </a:p>
        </p:txBody>
      </p:sp>
      <p:sp>
        <p:nvSpPr>
          <p:cNvPr id="3" name="コンテンツ プレースホルダー 2">
            <a:extLst>
              <a:ext uri="{FF2B5EF4-FFF2-40B4-BE49-F238E27FC236}">
                <a16:creationId xmlns:a16="http://schemas.microsoft.com/office/drawing/2014/main" id="{B5BCDDC4-6308-AA90-5595-BE42E1CB2CFB}"/>
              </a:ext>
            </a:extLst>
          </p:cNvPr>
          <p:cNvSpPr>
            <a:spLocks noGrp="1"/>
          </p:cNvSpPr>
          <p:nvPr>
            <p:ph idx="1"/>
          </p:nvPr>
        </p:nvSpPr>
        <p:spPr>
          <a:xfrm>
            <a:off x="838200" y="1477736"/>
            <a:ext cx="10515600" cy="5184321"/>
          </a:xfrm>
        </p:spPr>
        <p:txBody>
          <a:bodyPr>
            <a:normAutofit/>
          </a:bodyPr>
          <a:lstStyle/>
          <a:p>
            <a:pPr marL="0" indent="0">
              <a:buNone/>
            </a:pPr>
            <a:r>
              <a:rPr kumimoji="1" lang="ja-JP" altLang="en-US" sz="2000" dirty="0"/>
              <a:t>①逆アセンブルと解析環境検知機能の位置確認</a:t>
            </a:r>
            <a:endParaRPr kumimoji="1" lang="en-US" altLang="ja-JP" sz="2000" dirty="0"/>
          </a:p>
          <a:p>
            <a:pPr marL="0" indent="0">
              <a:buNone/>
            </a:pPr>
            <a:r>
              <a:rPr lang="en-US" altLang="ja-JP" sz="2000" dirty="0"/>
              <a:t>-&gt; </a:t>
            </a:r>
            <a:r>
              <a:rPr lang="ja-JP" altLang="en-US" sz="2000" dirty="0"/>
              <a:t>検知機能は</a:t>
            </a:r>
            <a:r>
              <a:rPr lang="en-US" altLang="ja-JP" sz="2000" dirty="0"/>
              <a:t>main</a:t>
            </a:r>
            <a:r>
              <a:rPr lang="ja-JP" altLang="en-US" sz="2000" dirty="0"/>
              <a:t>関数の冒頭に着目すれば見つけやすい</a:t>
            </a:r>
            <a:endParaRPr lang="en-US" altLang="ja-JP" sz="2000" dirty="0"/>
          </a:p>
          <a:p>
            <a:pPr marL="0" indent="0">
              <a:buNone/>
            </a:pPr>
            <a:endParaRPr lang="en-US" altLang="ja-JP" sz="2000" dirty="0"/>
          </a:p>
          <a:p>
            <a:pPr marL="0" indent="0">
              <a:buNone/>
            </a:pPr>
            <a:r>
              <a:rPr kumimoji="1" lang="ja-JP" altLang="en-US" sz="2000" dirty="0"/>
              <a:t>②開始アドレスと到達アドレスの指定</a:t>
            </a:r>
            <a:endParaRPr kumimoji="1" lang="en-US" altLang="ja-JP" sz="2000" dirty="0"/>
          </a:p>
          <a:p>
            <a:pPr marL="0" indent="0">
              <a:buNone/>
            </a:pPr>
            <a:r>
              <a:rPr lang="en-US" altLang="ja-JP" sz="2000" dirty="0"/>
              <a:t>-&gt; </a:t>
            </a:r>
            <a:r>
              <a:rPr lang="ja-JP" altLang="en-US" sz="2000" dirty="0"/>
              <a:t>開始アドレスは検知機能の直前に，到達アドレスは検知されなかった時のアドレス．</a:t>
            </a:r>
            <a:endParaRPr lang="en-US" altLang="ja-JP" sz="2000" dirty="0"/>
          </a:p>
          <a:p>
            <a:pPr marL="0" indent="0">
              <a:buNone/>
            </a:pPr>
            <a:endParaRPr kumimoji="1" lang="en-US" altLang="ja-JP" sz="2000" dirty="0"/>
          </a:p>
          <a:p>
            <a:pPr marL="0" indent="0">
              <a:buNone/>
            </a:pPr>
            <a:r>
              <a:rPr lang="ja-JP" altLang="en-US" sz="2000" dirty="0"/>
              <a:t>③回避アドレスの指定</a:t>
            </a:r>
            <a:endParaRPr lang="en-US" altLang="ja-JP" sz="2000" dirty="0"/>
          </a:p>
          <a:p>
            <a:pPr marL="0" indent="0">
              <a:buNone/>
            </a:pPr>
            <a:r>
              <a:rPr kumimoji="1" lang="en-US" altLang="ja-JP" sz="2000" dirty="0"/>
              <a:t>-&gt; </a:t>
            </a:r>
            <a:r>
              <a:rPr kumimoji="1" lang="ja-JP" altLang="en-US" sz="2000" dirty="0"/>
              <a:t>検知以降の経路に関しては時間短縮のため探索対象経路から除外する．</a:t>
            </a:r>
            <a:endParaRPr kumimoji="1" lang="en-US" altLang="ja-JP" sz="2000" dirty="0"/>
          </a:p>
          <a:p>
            <a:pPr marL="0" indent="0">
              <a:buNone/>
            </a:pPr>
            <a:endParaRPr lang="en-US" altLang="ja-JP" sz="2000" dirty="0"/>
          </a:p>
          <a:p>
            <a:pPr marL="0" indent="0">
              <a:buNone/>
            </a:pPr>
            <a:r>
              <a:rPr kumimoji="1" lang="ja-JP" altLang="en-US" sz="2000" dirty="0"/>
              <a:t>④条件抽出と検知回避条件の理解</a:t>
            </a:r>
            <a:endParaRPr kumimoji="1" lang="en-US" altLang="ja-JP" sz="2000" dirty="0"/>
          </a:p>
          <a:p>
            <a:pPr marL="0" indent="0">
              <a:buNone/>
            </a:pPr>
            <a:r>
              <a:rPr lang="en-US" altLang="ja-JP" sz="2000" dirty="0"/>
              <a:t>-&gt; </a:t>
            </a:r>
            <a:r>
              <a:rPr lang="ja-JP" altLang="en-US" sz="2000" dirty="0"/>
              <a:t>検知機能の内容が分かれば回避できる環境を準備し，動的解析が可能となる</a:t>
            </a:r>
            <a:endParaRPr kumimoji="1" lang="en-US" altLang="ja-JP" sz="2000" dirty="0"/>
          </a:p>
        </p:txBody>
      </p:sp>
      <p:sp>
        <p:nvSpPr>
          <p:cNvPr id="5" name="正方形/長方形 4">
            <a:extLst>
              <a:ext uri="{FF2B5EF4-FFF2-40B4-BE49-F238E27FC236}">
                <a16:creationId xmlns:a16="http://schemas.microsoft.com/office/drawing/2014/main" id="{07227599-5623-EBB9-CBF9-6E901963BEC6}"/>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提案手法</a:t>
            </a:r>
            <a:endParaRPr kumimoji="1" lang="ja-JP" altLang="en-US" dirty="0"/>
          </a:p>
        </p:txBody>
      </p:sp>
    </p:spTree>
    <p:extLst>
      <p:ext uri="{BB962C8B-B14F-4D97-AF65-F5344CB8AC3E}">
        <p14:creationId xmlns:p14="http://schemas.microsoft.com/office/powerpoint/2010/main" val="367190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74ABA4-212B-E18D-6100-30DAAF6017BC}"/>
              </a:ext>
            </a:extLst>
          </p:cNvPr>
          <p:cNvSpPr>
            <a:spLocks noGrp="1"/>
          </p:cNvSpPr>
          <p:nvPr>
            <p:ph type="title"/>
          </p:nvPr>
        </p:nvSpPr>
        <p:spPr/>
        <p:txBody>
          <a:bodyPr/>
          <a:lstStyle/>
          <a:p>
            <a:r>
              <a:rPr kumimoji="1" lang="ja-JP" altLang="en-US" dirty="0"/>
              <a:t>提案手法</a:t>
            </a:r>
          </a:p>
        </p:txBody>
      </p:sp>
      <p:pic>
        <p:nvPicPr>
          <p:cNvPr id="5" name="図 4">
            <a:extLst>
              <a:ext uri="{FF2B5EF4-FFF2-40B4-BE49-F238E27FC236}">
                <a16:creationId xmlns:a16="http://schemas.microsoft.com/office/drawing/2014/main" id="{EB749E0B-25B0-A4BE-EC3A-F993FC08EECE}"/>
              </a:ext>
            </a:extLst>
          </p:cNvPr>
          <p:cNvPicPr>
            <a:picLocks noChangeAspect="1"/>
          </p:cNvPicPr>
          <p:nvPr/>
        </p:nvPicPr>
        <p:blipFill>
          <a:blip r:embed="rId3"/>
          <a:stretch>
            <a:fillRect/>
          </a:stretch>
        </p:blipFill>
        <p:spPr>
          <a:xfrm>
            <a:off x="1848000" y="1482497"/>
            <a:ext cx="8495999" cy="4928735"/>
          </a:xfrm>
          <a:prstGeom prst="rect">
            <a:avLst/>
          </a:prstGeom>
        </p:spPr>
      </p:pic>
    </p:spTree>
    <p:extLst>
      <p:ext uri="{BB962C8B-B14F-4D97-AF65-F5344CB8AC3E}">
        <p14:creationId xmlns:p14="http://schemas.microsoft.com/office/powerpoint/2010/main" val="59747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4A72A-8212-4A62-57A0-5F72B4971563}"/>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962688EC-8193-873D-67AD-2A3947147832}"/>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環境検出テストツール</a:t>
            </a:r>
            <a:r>
              <a:rPr kumimoji="1" lang="en-US" altLang="ja-JP" dirty="0"/>
              <a:t>pafish.exe</a:t>
            </a:r>
          </a:p>
          <a:p>
            <a:pPr marL="0" indent="0">
              <a:buNone/>
            </a:pPr>
            <a:r>
              <a:rPr lang="en-US" altLang="ja-JP" dirty="0"/>
              <a:t>-&gt; </a:t>
            </a:r>
            <a:r>
              <a:rPr lang="ja-JP" altLang="en-US" dirty="0"/>
              <a:t>仮想マシンとマルウェア解析環境を検出するテストツール</a:t>
            </a:r>
            <a:endParaRPr lang="en-US" altLang="ja-JP" dirty="0"/>
          </a:p>
          <a:p>
            <a:pPr marL="0" indent="0">
              <a:buNone/>
            </a:pPr>
            <a:r>
              <a:rPr kumimoji="1" lang="en-US" altLang="ja-JP" dirty="0"/>
              <a:t>-&gt; </a:t>
            </a:r>
            <a:r>
              <a:rPr kumimoji="1" lang="ja-JP" altLang="en-US" dirty="0"/>
              <a:t>マルウェアではないが評価の対象プログラムとして適切</a:t>
            </a:r>
          </a:p>
        </p:txBody>
      </p:sp>
      <p:pic>
        <p:nvPicPr>
          <p:cNvPr id="5" name="図 4">
            <a:extLst>
              <a:ext uri="{FF2B5EF4-FFF2-40B4-BE49-F238E27FC236}">
                <a16:creationId xmlns:a16="http://schemas.microsoft.com/office/drawing/2014/main" id="{BE2B502F-105A-FBF5-704B-5D51B2E5AEBC}"/>
              </a:ext>
            </a:extLst>
          </p:cNvPr>
          <p:cNvPicPr>
            <a:picLocks noChangeAspect="1"/>
          </p:cNvPicPr>
          <p:nvPr/>
        </p:nvPicPr>
        <p:blipFill>
          <a:blip r:embed="rId3"/>
          <a:stretch>
            <a:fillRect/>
          </a:stretch>
        </p:blipFill>
        <p:spPr>
          <a:xfrm>
            <a:off x="6377397" y="1825625"/>
            <a:ext cx="805542" cy="835940"/>
          </a:xfrm>
          <a:prstGeom prst="rect">
            <a:avLst/>
          </a:prstGeom>
        </p:spPr>
      </p:pic>
    </p:spTree>
    <p:extLst>
      <p:ext uri="{BB962C8B-B14F-4D97-AF65-F5344CB8AC3E}">
        <p14:creationId xmlns:p14="http://schemas.microsoft.com/office/powerpoint/2010/main" val="109306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DB1049-6948-2466-549C-1577FDD6A158}"/>
              </a:ext>
            </a:extLst>
          </p:cNvPr>
          <p:cNvSpPr>
            <a:spLocks noGrp="1"/>
          </p:cNvSpPr>
          <p:nvPr>
            <p:ph type="title"/>
          </p:nvPr>
        </p:nvSpPr>
        <p:spPr/>
        <p:txBody>
          <a:bodyPr>
            <a:normAutofit/>
          </a:bodyPr>
          <a:lstStyle/>
          <a:p>
            <a:r>
              <a:rPr kumimoji="1" lang="en-US" altLang="ja-JP" sz="3600" dirty="0"/>
              <a:t>pafish.exe</a:t>
            </a:r>
            <a:r>
              <a:rPr kumimoji="1" lang="ja-JP" altLang="en-US" sz="3600" dirty="0"/>
              <a:t>について</a:t>
            </a:r>
          </a:p>
        </p:txBody>
      </p:sp>
      <p:pic>
        <p:nvPicPr>
          <p:cNvPr id="7" name="コンテンツ プレースホルダー 6">
            <a:extLst>
              <a:ext uri="{FF2B5EF4-FFF2-40B4-BE49-F238E27FC236}">
                <a16:creationId xmlns:a16="http://schemas.microsoft.com/office/drawing/2014/main" id="{36234991-2D00-C029-BE99-9CBE4B90C86B}"/>
              </a:ext>
            </a:extLst>
          </p:cNvPr>
          <p:cNvPicPr>
            <a:picLocks noGrp="1" noChangeAspect="1"/>
          </p:cNvPicPr>
          <p:nvPr>
            <p:ph idx="1"/>
          </p:nvPr>
        </p:nvPicPr>
        <p:blipFill>
          <a:blip r:embed="rId3"/>
          <a:stretch>
            <a:fillRect/>
          </a:stretch>
        </p:blipFill>
        <p:spPr>
          <a:xfrm>
            <a:off x="838199" y="1690688"/>
            <a:ext cx="4711900" cy="4351338"/>
          </a:xfrm>
        </p:spPr>
      </p:pic>
      <p:sp>
        <p:nvSpPr>
          <p:cNvPr id="4" name="正方形/長方形 3">
            <a:extLst>
              <a:ext uri="{FF2B5EF4-FFF2-40B4-BE49-F238E27FC236}">
                <a16:creationId xmlns:a16="http://schemas.microsoft.com/office/drawing/2014/main" id="{4F39DDEA-9CE0-2238-A072-D3A1BD1945F3}"/>
              </a:ext>
            </a:extLst>
          </p:cNvPr>
          <p:cNvSpPr/>
          <p:nvPr/>
        </p:nvSpPr>
        <p:spPr>
          <a:xfrm>
            <a:off x="0"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実験</a:t>
            </a:r>
          </a:p>
        </p:txBody>
      </p:sp>
      <p:pic>
        <p:nvPicPr>
          <p:cNvPr id="5" name="図 4">
            <a:extLst>
              <a:ext uri="{FF2B5EF4-FFF2-40B4-BE49-F238E27FC236}">
                <a16:creationId xmlns:a16="http://schemas.microsoft.com/office/drawing/2014/main" id="{BFA2098C-C2E3-C5EC-6108-09BBF7A8651D}"/>
              </a:ext>
            </a:extLst>
          </p:cNvPr>
          <p:cNvPicPr>
            <a:picLocks noChangeAspect="1"/>
          </p:cNvPicPr>
          <p:nvPr/>
        </p:nvPicPr>
        <p:blipFill>
          <a:blip r:embed="rId4"/>
          <a:stretch>
            <a:fillRect/>
          </a:stretch>
        </p:blipFill>
        <p:spPr>
          <a:xfrm>
            <a:off x="4802200" y="571500"/>
            <a:ext cx="747899" cy="776122"/>
          </a:xfrm>
          <a:prstGeom prst="rect">
            <a:avLst/>
          </a:prstGeom>
        </p:spPr>
      </p:pic>
      <p:pic>
        <p:nvPicPr>
          <p:cNvPr id="9" name="図 8">
            <a:extLst>
              <a:ext uri="{FF2B5EF4-FFF2-40B4-BE49-F238E27FC236}">
                <a16:creationId xmlns:a16="http://schemas.microsoft.com/office/drawing/2014/main" id="{C6E303F0-242D-3EB5-0797-C9CC2B66B6A9}"/>
              </a:ext>
            </a:extLst>
          </p:cNvPr>
          <p:cNvPicPr>
            <a:picLocks noChangeAspect="1"/>
          </p:cNvPicPr>
          <p:nvPr/>
        </p:nvPicPr>
        <p:blipFill>
          <a:blip r:embed="rId5"/>
          <a:stretch>
            <a:fillRect/>
          </a:stretch>
        </p:blipFill>
        <p:spPr>
          <a:xfrm>
            <a:off x="5870122" y="0"/>
            <a:ext cx="6051351" cy="6630005"/>
          </a:xfrm>
          <a:prstGeom prst="rect">
            <a:avLst/>
          </a:prstGeom>
        </p:spPr>
      </p:pic>
      <p:sp>
        <p:nvSpPr>
          <p:cNvPr id="10" name="テキスト ボックス 9">
            <a:extLst>
              <a:ext uri="{FF2B5EF4-FFF2-40B4-BE49-F238E27FC236}">
                <a16:creationId xmlns:a16="http://schemas.microsoft.com/office/drawing/2014/main" id="{4744505B-9A90-51AD-203B-6427172DAD9A}"/>
              </a:ext>
            </a:extLst>
          </p:cNvPr>
          <p:cNvSpPr txBox="1"/>
          <p:nvPr/>
        </p:nvSpPr>
        <p:spPr>
          <a:xfrm>
            <a:off x="7747907" y="6552708"/>
            <a:ext cx="1620957" cy="338554"/>
          </a:xfrm>
          <a:prstGeom prst="rect">
            <a:avLst/>
          </a:prstGeom>
          <a:noFill/>
        </p:spPr>
        <p:txBody>
          <a:bodyPr wrap="none" rtlCol="0">
            <a:spAutoFit/>
          </a:bodyPr>
          <a:lstStyle/>
          <a:p>
            <a:r>
              <a:rPr kumimoji="1" lang="ja-JP" altLang="en-US" sz="1600" dirty="0"/>
              <a:t>（仮想マシン）</a:t>
            </a:r>
          </a:p>
        </p:txBody>
      </p:sp>
      <p:sp>
        <p:nvSpPr>
          <p:cNvPr id="12" name="左中かっこ 11">
            <a:extLst>
              <a:ext uri="{FF2B5EF4-FFF2-40B4-BE49-F238E27FC236}">
                <a16:creationId xmlns:a16="http://schemas.microsoft.com/office/drawing/2014/main" id="{E96D3014-671B-8349-75EB-37F5BA909A0E}"/>
              </a:ext>
            </a:extLst>
          </p:cNvPr>
          <p:cNvSpPr/>
          <p:nvPr/>
        </p:nvSpPr>
        <p:spPr>
          <a:xfrm>
            <a:off x="726621" y="3714750"/>
            <a:ext cx="171450" cy="21717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D5E73D0-38C9-9B83-FD0A-1E299483809B}"/>
              </a:ext>
            </a:extLst>
          </p:cNvPr>
          <p:cNvSpPr txBox="1"/>
          <p:nvPr/>
        </p:nvSpPr>
        <p:spPr>
          <a:xfrm>
            <a:off x="-116652" y="4625976"/>
            <a:ext cx="1031051" cy="430887"/>
          </a:xfrm>
          <a:prstGeom prst="rect">
            <a:avLst/>
          </a:prstGeom>
          <a:noFill/>
        </p:spPr>
        <p:txBody>
          <a:bodyPr wrap="none" rtlCol="0">
            <a:spAutoFit/>
          </a:bodyPr>
          <a:lstStyle/>
          <a:p>
            <a:pPr algn="ctr"/>
            <a:r>
              <a:rPr kumimoji="1" lang="ja-JP" altLang="en-US" sz="1050" dirty="0"/>
              <a:t>仮想マシン</a:t>
            </a:r>
            <a:endParaRPr kumimoji="1" lang="en-US" altLang="ja-JP" sz="1050" dirty="0"/>
          </a:p>
          <a:p>
            <a:pPr algn="ctr"/>
            <a:r>
              <a:rPr lang="ja-JP" altLang="en-US" sz="1050" dirty="0"/>
              <a:t>エミュレータ</a:t>
            </a:r>
            <a:endParaRPr kumimoji="1" lang="ja-JP" altLang="en-US" sz="1050" dirty="0"/>
          </a:p>
        </p:txBody>
      </p:sp>
    </p:spTree>
    <p:extLst>
      <p:ext uri="{BB962C8B-B14F-4D97-AF65-F5344CB8AC3E}">
        <p14:creationId xmlns:p14="http://schemas.microsoft.com/office/powerpoint/2010/main" val="213723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A3EDB-E240-74CB-F958-DE843D76D182}"/>
              </a:ext>
            </a:extLst>
          </p:cNvPr>
          <p:cNvSpPr>
            <a:spLocks noGrp="1"/>
          </p:cNvSpPr>
          <p:nvPr>
            <p:ph type="title"/>
          </p:nvPr>
        </p:nvSpPr>
        <p:spPr/>
        <p:txBody>
          <a:bodyPr/>
          <a:lstStyle/>
          <a:p>
            <a:r>
              <a:rPr kumimoji="1" lang="ja-JP" altLang="en-US" dirty="0"/>
              <a:t>手順</a:t>
            </a:r>
          </a:p>
        </p:txBody>
      </p:sp>
      <p:sp>
        <p:nvSpPr>
          <p:cNvPr id="3" name="コンテンツ プレースホルダー 2">
            <a:extLst>
              <a:ext uri="{FF2B5EF4-FFF2-40B4-BE49-F238E27FC236}">
                <a16:creationId xmlns:a16="http://schemas.microsoft.com/office/drawing/2014/main" id="{B5BCDDC4-6308-AA90-5595-BE42E1CB2CFB}"/>
              </a:ext>
            </a:extLst>
          </p:cNvPr>
          <p:cNvSpPr>
            <a:spLocks noGrp="1"/>
          </p:cNvSpPr>
          <p:nvPr>
            <p:ph idx="1"/>
          </p:nvPr>
        </p:nvSpPr>
        <p:spPr>
          <a:xfrm>
            <a:off x="838200" y="1477736"/>
            <a:ext cx="10515600" cy="5184321"/>
          </a:xfrm>
        </p:spPr>
        <p:txBody>
          <a:bodyPr>
            <a:normAutofit/>
          </a:bodyPr>
          <a:lstStyle/>
          <a:p>
            <a:pPr marL="0" indent="0">
              <a:buNone/>
            </a:pPr>
            <a:r>
              <a:rPr kumimoji="1" lang="ja-JP" altLang="en-US" sz="2400" dirty="0"/>
              <a:t>基本的には提案手法で述べた手順と同じ</a:t>
            </a:r>
            <a:endParaRPr kumimoji="1" lang="en-US" altLang="ja-JP" sz="2400" dirty="0"/>
          </a:p>
          <a:p>
            <a:pPr marL="0" indent="0">
              <a:buNone/>
            </a:pPr>
            <a:endParaRPr lang="en-US" altLang="ja-JP" sz="2400" dirty="0"/>
          </a:p>
          <a:p>
            <a:pPr marL="0" indent="0">
              <a:buNone/>
            </a:pPr>
            <a:r>
              <a:rPr kumimoji="1" lang="ja-JP" altLang="en-US" sz="2400" dirty="0"/>
              <a:t>①逆アセンブルと解析環境検知機能の位置確認</a:t>
            </a:r>
            <a:endParaRPr lang="en-US" altLang="ja-JP" sz="2400" dirty="0"/>
          </a:p>
          <a:p>
            <a:pPr marL="0" indent="0">
              <a:buNone/>
            </a:pPr>
            <a:endParaRPr lang="en-US" altLang="ja-JP" sz="2400" dirty="0"/>
          </a:p>
          <a:p>
            <a:pPr marL="0" indent="0">
              <a:buNone/>
            </a:pPr>
            <a:r>
              <a:rPr kumimoji="1" lang="ja-JP" altLang="en-US" sz="2400" dirty="0"/>
              <a:t>②開始アドレスと到達アドレスの指定</a:t>
            </a:r>
            <a:endParaRPr lang="en-US" altLang="ja-JP" sz="2400" dirty="0"/>
          </a:p>
          <a:p>
            <a:pPr marL="0" indent="0">
              <a:buNone/>
            </a:pPr>
            <a:endParaRPr kumimoji="1" lang="en-US" altLang="ja-JP" sz="2400" dirty="0"/>
          </a:p>
          <a:p>
            <a:pPr marL="0" indent="0">
              <a:buNone/>
            </a:pPr>
            <a:r>
              <a:rPr lang="ja-JP" altLang="en-US" sz="2400" dirty="0"/>
              <a:t>③回避アドレスの指定</a:t>
            </a:r>
            <a:endParaRPr lang="en-US" altLang="ja-JP" sz="2400" dirty="0"/>
          </a:p>
          <a:p>
            <a:pPr marL="0" indent="0">
              <a:buNone/>
            </a:pPr>
            <a:r>
              <a:rPr kumimoji="1" lang="en-US" altLang="ja-JP" sz="2400" dirty="0"/>
              <a:t>-&gt; “traced!”</a:t>
            </a:r>
            <a:r>
              <a:rPr kumimoji="1" lang="ja-JP" altLang="en-US" sz="2400" dirty="0"/>
              <a:t>と表示する関数を呼び出すアドレスが回避アドレス</a:t>
            </a:r>
            <a:endParaRPr kumimoji="1" lang="en-US" altLang="ja-JP" sz="2400" dirty="0"/>
          </a:p>
          <a:p>
            <a:pPr marL="0" indent="0">
              <a:buNone/>
            </a:pPr>
            <a:endParaRPr lang="en-US" altLang="ja-JP" sz="2400" dirty="0"/>
          </a:p>
          <a:p>
            <a:pPr marL="0" indent="0">
              <a:buNone/>
            </a:pPr>
            <a:r>
              <a:rPr kumimoji="1" lang="ja-JP" altLang="en-US" sz="2400" dirty="0"/>
              <a:t>④条件抽出</a:t>
            </a:r>
            <a:endParaRPr kumimoji="1" lang="en-US" altLang="ja-JP" sz="2400" dirty="0"/>
          </a:p>
        </p:txBody>
      </p:sp>
      <p:sp>
        <p:nvSpPr>
          <p:cNvPr id="5" name="正方形/長方形 4">
            <a:extLst>
              <a:ext uri="{FF2B5EF4-FFF2-40B4-BE49-F238E27FC236}">
                <a16:creationId xmlns:a16="http://schemas.microsoft.com/office/drawing/2014/main" id="{07227599-5623-EBB9-CBF9-6E901963BEC6}"/>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実験</a:t>
            </a:r>
          </a:p>
        </p:txBody>
      </p:sp>
    </p:spTree>
    <p:extLst>
      <p:ext uri="{BB962C8B-B14F-4D97-AF65-F5344CB8AC3E}">
        <p14:creationId xmlns:p14="http://schemas.microsoft.com/office/powerpoint/2010/main" val="1555578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3636B-0C7E-24E5-B6F7-CFBCC0FA00B7}"/>
              </a:ext>
            </a:extLst>
          </p:cNvPr>
          <p:cNvSpPr>
            <a:spLocks noGrp="1"/>
          </p:cNvSpPr>
          <p:nvPr>
            <p:ph type="title"/>
          </p:nvPr>
        </p:nvSpPr>
        <p:spPr/>
        <p:txBody>
          <a:bodyPr/>
          <a:lstStyle/>
          <a:p>
            <a:r>
              <a:rPr kumimoji="1" lang="ja-JP" altLang="en-US" dirty="0"/>
              <a:t>結果</a:t>
            </a:r>
          </a:p>
        </p:txBody>
      </p:sp>
      <p:pic>
        <p:nvPicPr>
          <p:cNvPr id="5" name="コンテンツ プレースホルダー 4">
            <a:extLst>
              <a:ext uri="{FF2B5EF4-FFF2-40B4-BE49-F238E27FC236}">
                <a16:creationId xmlns:a16="http://schemas.microsoft.com/office/drawing/2014/main" id="{3A551E10-8935-E6D1-05CD-4A7A56CD19EA}"/>
              </a:ext>
            </a:extLst>
          </p:cNvPr>
          <p:cNvPicPr>
            <a:picLocks noGrp="1" noChangeAspect="1"/>
          </p:cNvPicPr>
          <p:nvPr>
            <p:ph idx="1"/>
          </p:nvPr>
        </p:nvPicPr>
        <p:blipFill>
          <a:blip r:embed="rId3"/>
          <a:stretch>
            <a:fillRect/>
          </a:stretch>
        </p:blipFill>
        <p:spPr>
          <a:xfrm>
            <a:off x="582660" y="1511863"/>
            <a:ext cx="6154910" cy="4351338"/>
          </a:xfrm>
        </p:spPr>
      </p:pic>
      <p:sp>
        <p:nvSpPr>
          <p:cNvPr id="6" name="テキスト ボックス 5">
            <a:extLst>
              <a:ext uri="{FF2B5EF4-FFF2-40B4-BE49-F238E27FC236}">
                <a16:creationId xmlns:a16="http://schemas.microsoft.com/office/drawing/2014/main" id="{ACB5897D-0E68-70DA-8929-F3D32BEB0C74}"/>
              </a:ext>
            </a:extLst>
          </p:cNvPr>
          <p:cNvSpPr txBox="1"/>
          <p:nvPr/>
        </p:nvSpPr>
        <p:spPr>
          <a:xfrm>
            <a:off x="6993110" y="1690688"/>
            <a:ext cx="4339650" cy="369332"/>
          </a:xfrm>
          <a:prstGeom prst="rect">
            <a:avLst/>
          </a:prstGeom>
          <a:noFill/>
        </p:spPr>
        <p:txBody>
          <a:bodyPr wrap="none" rtlCol="0">
            <a:spAutoFit/>
          </a:bodyPr>
          <a:lstStyle/>
          <a:p>
            <a:r>
              <a:rPr kumimoji="1" lang="ja-JP" altLang="en-US" dirty="0"/>
              <a:t>✓：抽出できた　</a:t>
            </a:r>
            <a:r>
              <a:rPr kumimoji="1" lang="en-US" altLang="ja-JP" dirty="0"/>
              <a:t>×</a:t>
            </a:r>
            <a:r>
              <a:rPr kumimoji="1" lang="ja-JP" altLang="en-US" dirty="0"/>
              <a:t>：抽出できなかった</a:t>
            </a:r>
          </a:p>
        </p:txBody>
      </p:sp>
      <p:sp>
        <p:nvSpPr>
          <p:cNvPr id="7" name="テキスト ボックス 6">
            <a:extLst>
              <a:ext uri="{FF2B5EF4-FFF2-40B4-BE49-F238E27FC236}">
                <a16:creationId xmlns:a16="http://schemas.microsoft.com/office/drawing/2014/main" id="{7C686818-0369-C00F-09CA-B9AB69E0BB47}"/>
              </a:ext>
            </a:extLst>
          </p:cNvPr>
          <p:cNvSpPr txBox="1"/>
          <p:nvPr/>
        </p:nvSpPr>
        <p:spPr>
          <a:xfrm>
            <a:off x="6993110" y="2122713"/>
            <a:ext cx="4339650" cy="646331"/>
          </a:xfrm>
          <a:prstGeom prst="rect">
            <a:avLst/>
          </a:prstGeom>
          <a:noFill/>
        </p:spPr>
        <p:txBody>
          <a:bodyPr wrap="square" rtlCol="0">
            <a:spAutoFit/>
          </a:bodyPr>
          <a:lstStyle/>
          <a:p>
            <a:r>
              <a:rPr kumimoji="1" lang="ja-JP" altLang="en-US" dirty="0"/>
              <a:t>△：抽出後，検知を回避できたが検知手法の主旨とは異なる条件を抽出した</a:t>
            </a:r>
          </a:p>
        </p:txBody>
      </p:sp>
      <p:sp>
        <p:nvSpPr>
          <p:cNvPr id="8" name="テキスト ボックス 7">
            <a:extLst>
              <a:ext uri="{FF2B5EF4-FFF2-40B4-BE49-F238E27FC236}">
                <a16:creationId xmlns:a16="http://schemas.microsoft.com/office/drawing/2014/main" id="{D8C6D06A-B6B4-5702-AED5-767F40922248}"/>
              </a:ext>
            </a:extLst>
          </p:cNvPr>
          <p:cNvSpPr txBox="1"/>
          <p:nvPr/>
        </p:nvSpPr>
        <p:spPr>
          <a:xfrm>
            <a:off x="6993110" y="3200917"/>
            <a:ext cx="2834430" cy="1477328"/>
          </a:xfrm>
          <a:prstGeom prst="rect">
            <a:avLst/>
          </a:prstGeom>
          <a:noFill/>
        </p:spPr>
        <p:txBody>
          <a:bodyPr wrap="none" rtlCol="0">
            <a:spAutoFit/>
          </a:bodyPr>
          <a:lstStyle/>
          <a:p>
            <a:r>
              <a:rPr kumimoji="1" lang="ja-JP" altLang="en-US" dirty="0"/>
              <a:t>✓と△は全体の</a:t>
            </a:r>
            <a:r>
              <a:rPr kumimoji="1" lang="en-US" altLang="ja-JP" dirty="0"/>
              <a:t>81.8%</a:t>
            </a:r>
          </a:p>
          <a:p>
            <a:r>
              <a:rPr lang="ja-JP" altLang="en-US" dirty="0"/>
              <a:t>△除けば✓は</a:t>
            </a:r>
            <a:r>
              <a:rPr lang="en-US" altLang="ja-JP" dirty="0"/>
              <a:t>61.8%</a:t>
            </a:r>
          </a:p>
          <a:p>
            <a:endParaRPr kumimoji="1" lang="en-US" altLang="ja-JP" dirty="0"/>
          </a:p>
          <a:p>
            <a:r>
              <a:rPr kumimoji="1" lang="ja-JP" altLang="en-US" dirty="0"/>
              <a:t>実行時間は合計で</a:t>
            </a:r>
            <a:r>
              <a:rPr kumimoji="1" lang="en-US" altLang="ja-JP" dirty="0"/>
              <a:t>665.6</a:t>
            </a:r>
            <a:r>
              <a:rPr kumimoji="1" lang="ja-JP" altLang="en-US" dirty="0"/>
              <a:t>秒</a:t>
            </a:r>
            <a:endParaRPr kumimoji="1" lang="en-US" altLang="ja-JP" dirty="0"/>
          </a:p>
          <a:p>
            <a:r>
              <a:rPr lang="en-US" altLang="ja-JP" dirty="0"/>
              <a:t>1</a:t>
            </a:r>
            <a:r>
              <a:rPr lang="ja-JP" altLang="en-US" dirty="0"/>
              <a:t>件あたり</a:t>
            </a:r>
            <a:r>
              <a:rPr lang="en-US" altLang="ja-JP" dirty="0"/>
              <a:t>12.6</a:t>
            </a:r>
            <a:r>
              <a:rPr lang="ja-JP" altLang="en-US" dirty="0"/>
              <a:t>秒となる</a:t>
            </a:r>
            <a:endParaRPr kumimoji="1" lang="ja-JP" altLang="en-US" dirty="0"/>
          </a:p>
        </p:txBody>
      </p:sp>
    </p:spTree>
    <p:extLst>
      <p:ext uri="{BB962C8B-B14F-4D97-AF65-F5344CB8AC3E}">
        <p14:creationId xmlns:p14="http://schemas.microsoft.com/office/powerpoint/2010/main" val="329250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3DCD4-1CE5-5D5E-1827-73F80039FCAE}"/>
              </a:ext>
            </a:extLst>
          </p:cNvPr>
          <p:cNvSpPr>
            <a:spLocks noGrp="1"/>
          </p:cNvSpPr>
          <p:nvPr>
            <p:ph type="title"/>
          </p:nvPr>
        </p:nvSpPr>
        <p:spPr/>
        <p:txBody>
          <a:bodyPr/>
          <a:lstStyle/>
          <a:p>
            <a:r>
              <a:rPr kumimoji="1" lang="ja-JP" altLang="en-US" dirty="0"/>
              <a:t>✓抽出できたケース</a:t>
            </a:r>
          </a:p>
        </p:txBody>
      </p:sp>
      <p:sp>
        <p:nvSpPr>
          <p:cNvPr id="3" name="コンテンツ プレースホルダー 2">
            <a:extLst>
              <a:ext uri="{FF2B5EF4-FFF2-40B4-BE49-F238E27FC236}">
                <a16:creationId xmlns:a16="http://schemas.microsoft.com/office/drawing/2014/main" id="{78F57EAB-FC07-DF79-673F-9BBC95C0FBCA}"/>
              </a:ext>
            </a:extLst>
          </p:cNvPr>
          <p:cNvSpPr>
            <a:spLocks noGrp="1"/>
          </p:cNvSpPr>
          <p:nvPr>
            <p:ph idx="1"/>
          </p:nvPr>
        </p:nvSpPr>
        <p:spPr/>
        <p:txBody>
          <a:bodyPr/>
          <a:lstStyle/>
          <a:p>
            <a:pPr marL="0" indent="0">
              <a:buNone/>
            </a:pPr>
            <a:r>
              <a:rPr lang="ja-JP" altLang="en-US" dirty="0"/>
              <a:t>特定のファイルやレジストリの存在を確認する手法についてはほとんど抽出できた</a:t>
            </a:r>
            <a:endParaRPr lang="en-US" altLang="ja-JP" dirty="0"/>
          </a:p>
          <a:p>
            <a:pPr marL="0" indent="0">
              <a:buNone/>
            </a:pPr>
            <a:endParaRPr lang="en-US" altLang="ja-JP" dirty="0"/>
          </a:p>
          <a:p>
            <a:pPr marL="0" indent="0">
              <a:buNone/>
            </a:pPr>
            <a:r>
              <a:rPr lang="ja-JP" altLang="en-US" dirty="0"/>
              <a:t>正しく回避条件を抽出できた場合は，条件を反転させて対象物が存在しない場合の返り値にすれば検知を回避できる</a:t>
            </a:r>
            <a:endParaRPr lang="en-US" altLang="ja-JP" dirty="0"/>
          </a:p>
          <a:p>
            <a:pPr marL="0" indent="0">
              <a:buNone/>
            </a:pPr>
            <a:r>
              <a:rPr kumimoji="1" lang="en-US" altLang="ja-JP" dirty="0"/>
              <a:t>		</a:t>
            </a:r>
            <a:endParaRPr kumimoji="1" lang="ja-JP" altLang="en-US" dirty="0"/>
          </a:p>
        </p:txBody>
      </p:sp>
      <p:sp>
        <p:nvSpPr>
          <p:cNvPr id="4" name="正方形/長方形 3">
            <a:extLst>
              <a:ext uri="{FF2B5EF4-FFF2-40B4-BE49-F238E27FC236}">
                <a16:creationId xmlns:a16="http://schemas.microsoft.com/office/drawing/2014/main" id="{95511A38-E022-BFBA-DB8F-0968266A92FD}"/>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考察</a:t>
            </a:r>
            <a:endParaRPr kumimoji="1" lang="ja-JP" altLang="en-US" dirty="0"/>
          </a:p>
        </p:txBody>
      </p:sp>
    </p:spTree>
    <p:extLst>
      <p:ext uri="{BB962C8B-B14F-4D97-AF65-F5344CB8AC3E}">
        <p14:creationId xmlns:p14="http://schemas.microsoft.com/office/powerpoint/2010/main" val="150550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E5D03-517F-16E8-3C5E-FDFC82559949}"/>
              </a:ext>
            </a:extLst>
          </p:cNvPr>
          <p:cNvSpPr>
            <a:spLocks noGrp="1"/>
          </p:cNvSpPr>
          <p:nvPr>
            <p:ph type="title"/>
          </p:nvPr>
        </p:nvSpPr>
        <p:spPr/>
        <p:txBody>
          <a:bodyPr/>
          <a:lstStyle/>
          <a:p>
            <a:r>
              <a:rPr kumimoji="1" lang="en-US" altLang="ja-JP" dirty="0"/>
              <a:t>×</a:t>
            </a:r>
            <a:r>
              <a:rPr kumimoji="1" lang="ja-JP" altLang="en-US" dirty="0"/>
              <a:t>抽出失敗の原因</a:t>
            </a:r>
          </a:p>
        </p:txBody>
      </p:sp>
      <p:sp>
        <p:nvSpPr>
          <p:cNvPr id="3" name="コンテンツ プレースホルダー 2">
            <a:extLst>
              <a:ext uri="{FF2B5EF4-FFF2-40B4-BE49-F238E27FC236}">
                <a16:creationId xmlns:a16="http://schemas.microsoft.com/office/drawing/2014/main" id="{8B90244A-BFF0-E97B-301B-DFA952FA3F29}"/>
              </a:ext>
            </a:extLst>
          </p:cNvPr>
          <p:cNvSpPr>
            <a:spLocks noGrp="1"/>
          </p:cNvSpPr>
          <p:nvPr>
            <p:ph idx="1"/>
          </p:nvPr>
        </p:nvSpPr>
        <p:spPr>
          <a:xfrm>
            <a:off x="838200" y="1825624"/>
            <a:ext cx="10515600" cy="3913869"/>
          </a:xfrm>
        </p:spPr>
        <p:txBody>
          <a:bodyPr>
            <a:normAutofit/>
          </a:bodyPr>
          <a:lstStyle/>
          <a:p>
            <a:pPr marL="0" indent="0">
              <a:buNone/>
            </a:pPr>
            <a:r>
              <a:rPr kumimoji="1" lang="ja-JP" altLang="en-US" dirty="0"/>
              <a:t>・シンボリック実行フレームワーク</a:t>
            </a:r>
            <a:r>
              <a:rPr kumimoji="1" lang="en-US" altLang="ja-JP" dirty="0" err="1"/>
              <a:t>angr</a:t>
            </a:r>
            <a:r>
              <a:rPr kumimoji="1" lang="ja-JP" altLang="en-US" dirty="0"/>
              <a:t>の仕様</a:t>
            </a:r>
            <a:endParaRPr kumimoji="1" lang="en-US" altLang="ja-JP" dirty="0"/>
          </a:p>
          <a:p>
            <a:pPr marL="0" indent="0">
              <a:buNone/>
            </a:pPr>
            <a:endParaRPr kumimoji="1" lang="en-US" altLang="ja-JP" dirty="0"/>
          </a:p>
          <a:p>
            <a:pPr marL="0" indent="0">
              <a:buNone/>
            </a:pPr>
            <a:r>
              <a:rPr kumimoji="1" lang="ja-JP" altLang="en-US" dirty="0"/>
              <a:t>実際の動作を模擬する際にレジスタを書き換えることがあり，自動的に検知を回避していた</a:t>
            </a:r>
            <a:endParaRPr kumimoji="1" lang="en-US" altLang="ja-JP" dirty="0"/>
          </a:p>
          <a:p>
            <a:pPr marL="0" indent="0">
              <a:buNone/>
            </a:pPr>
            <a:r>
              <a:rPr lang="ja-JP" altLang="en-US" dirty="0"/>
              <a:t>特定のアドレスの値をある値で固定していたことで必ず検知されていた</a:t>
            </a:r>
            <a:endParaRPr lang="en-US" altLang="ja-JP" dirty="0"/>
          </a:p>
          <a:p>
            <a:pPr marL="0" indent="0">
              <a:buNone/>
            </a:pPr>
            <a:endParaRPr kumimoji="1" lang="en-US" altLang="ja-JP" dirty="0"/>
          </a:p>
        </p:txBody>
      </p:sp>
      <p:sp>
        <p:nvSpPr>
          <p:cNvPr id="5" name="正方形/長方形 4">
            <a:extLst>
              <a:ext uri="{FF2B5EF4-FFF2-40B4-BE49-F238E27FC236}">
                <a16:creationId xmlns:a16="http://schemas.microsoft.com/office/drawing/2014/main" id="{D2D88874-E173-A3F8-E9CB-5C303EE6C19E}"/>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考察</a:t>
            </a:r>
            <a:endParaRPr kumimoji="1" lang="ja-JP" altLang="en-US" dirty="0"/>
          </a:p>
        </p:txBody>
      </p:sp>
    </p:spTree>
    <p:extLst>
      <p:ext uri="{BB962C8B-B14F-4D97-AF65-F5344CB8AC3E}">
        <p14:creationId xmlns:p14="http://schemas.microsoft.com/office/powerpoint/2010/main" val="112068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27B4B-0DD7-8AEF-DB0C-13B439F3F500}"/>
              </a:ext>
            </a:extLst>
          </p:cNvPr>
          <p:cNvSpPr>
            <a:spLocks noGrp="1"/>
          </p:cNvSpPr>
          <p:nvPr>
            <p:ph type="title"/>
          </p:nvPr>
        </p:nvSpPr>
        <p:spPr/>
        <p:txBody>
          <a:bodyPr/>
          <a:lstStyle/>
          <a:p>
            <a:r>
              <a:rPr kumimoji="1" lang="ja-JP" altLang="en-US" dirty="0"/>
              <a:t>論文概要</a:t>
            </a:r>
          </a:p>
        </p:txBody>
      </p:sp>
      <p:sp>
        <p:nvSpPr>
          <p:cNvPr id="3" name="コンテンツ プレースホルダー 2">
            <a:extLst>
              <a:ext uri="{FF2B5EF4-FFF2-40B4-BE49-F238E27FC236}">
                <a16:creationId xmlns:a16="http://schemas.microsoft.com/office/drawing/2014/main" id="{8563787C-7C5A-3776-652E-541483CB1C89}"/>
              </a:ext>
            </a:extLst>
          </p:cNvPr>
          <p:cNvSpPr>
            <a:spLocks noGrp="1"/>
          </p:cNvSpPr>
          <p:nvPr>
            <p:ph idx="1"/>
          </p:nvPr>
        </p:nvSpPr>
        <p:spPr>
          <a:xfrm>
            <a:off x="838200" y="2106385"/>
            <a:ext cx="10515600" cy="4070577"/>
          </a:xfrm>
        </p:spPr>
        <p:txBody>
          <a:bodyPr>
            <a:normAutofit/>
          </a:bodyPr>
          <a:lstStyle/>
          <a:p>
            <a:pPr marL="0" indent="0">
              <a:buNone/>
            </a:pPr>
            <a:r>
              <a:rPr kumimoji="1" lang="ja-JP" altLang="en-US" sz="2400" dirty="0"/>
              <a:t>マルウェア解析を難しくするために導入されているマルウェアの解析検知機能について</a:t>
            </a:r>
            <a:endParaRPr kumimoji="1" lang="en-US" altLang="ja-JP" sz="2400" dirty="0"/>
          </a:p>
          <a:p>
            <a:pPr marL="0" indent="0">
              <a:buNone/>
            </a:pPr>
            <a:endParaRPr lang="en-US" altLang="ja-JP" sz="2400" dirty="0"/>
          </a:p>
          <a:p>
            <a:pPr marL="0" indent="0">
              <a:buNone/>
            </a:pPr>
            <a:r>
              <a:rPr kumimoji="1" lang="ja-JP" altLang="en-US" sz="2400" dirty="0"/>
              <a:t>シンボリック実行を活用して検知を回避する条件を短時間で抽出できる手法を提案・評価する</a:t>
            </a:r>
          </a:p>
        </p:txBody>
      </p:sp>
    </p:spTree>
    <p:extLst>
      <p:ext uri="{BB962C8B-B14F-4D97-AF65-F5344CB8AC3E}">
        <p14:creationId xmlns:p14="http://schemas.microsoft.com/office/powerpoint/2010/main" val="378142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054D12-C380-3C67-DD44-AF0AB31BE2FD}"/>
              </a:ext>
            </a:extLst>
          </p:cNvPr>
          <p:cNvSpPr>
            <a:spLocks noGrp="1"/>
          </p:cNvSpPr>
          <p:nvPr>
            <p:ph idx="1"/>
          </p:nvPr>
        </p:nvSpPr>
        <p:spPr/>
        <p:txBody>
          <a:bodyPr>
            <a:normAutofit/>
          </a:bodyPr>
          <a:lstStyle/>
          <a:p>
            <a:pPr marL="0" indent="0">
              <a:buNone/>
            </a:pPr>
            <a:r>
              <a:rPr lang="ja-JP" altLang="en-US" sz="2400" dirty="0"/>
              <a:t>例）プロセッサの名前による検知</a:t>
            </a:r>
            <a:endParaRPr lang="en-US" altLang="ja-JP" sz="2400" dirty="0"/>
          </a:p>
          <a:p>
            <a:pPr marL="0" indent="0">
              <a:buNone/>
            </a:pPr>
            <a:r>
              <a:rPr kumimoji="1" lang="en-US" altLang="ja-JP" sz="2400" dirty="0"/>
              <a:t>EAX=0x80000002</a:t>
            </a:r>
            <a:r>
              <a:rPr lang="en-US" altLang="ja-JP" sz="2400" dirty="0"/>
              <a:t>~0x80000004</a:t>
            </a:r>
            <a:r>
              <a:rPr lang="ja-JP" altLang="en-US" sz="2400" dirty="0"/>
              <a:t>の状態で</a:t>
            </a:r>
            <a:r>
              <a:rPr lang="en-US" altLang="ja-JP" sz="2400" dirty="0" err="1"/>
              <a:t>cpuid</a:t>
            </a:r>
            <a:r>
              <a:rPr lang="ja-JP" altLang="en-US" sz="2400" dirty="0"/>
              <a:t>命令を実行すると</a:t>
            </a:r>
            <a:r>
              <a:rPr lang="en-US" altLang="ja-JP" sz="2400" dirty="0" err="1"/>
              <a:t>cpu</a:t>
            </a:r>
            <a:r>
              <a:rPr lang="ja-JP" altLang="en-US" sz="2400" dirty="0"/>
              <a:t>のブランドを示す文字列が</a:t>
            </a:r>
            <a:r>
              <a:rPr lang="en-US" altLang="ja-JP" sz="2400" dirty="0"/>
              <a:t>EAX,EBX,ECX,EDX</a:t>
            </a:r>
            <a:r>
              <a:rPr lang="ja-JP" altLang="en-US" sz="2400" dirty="0"/>
              <a:t>レジスタに格納されるはず</a:t>
            </a: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r>
              <a:rPr lang="ja-JP" altLang="en-US" sz="2400" dirty="0"/>
              <a:t>しかし，実験で</a:t>
            </a:r>
            <a:r>
              <a:rPr kumimoji="1" lang="ja-JP" altLang="en-US" sz="2400" dirty="0"/>
              <a:t>は</a:t>
            </a:r>
            <a:r>
              <a:rPr kumimoji="1" lang="en-US" altLang="ja-JP" sz="2400" dirty="0" err="1"/>
              <a:t>angr</a:t>
            </a:r>
            <a:r>
              <a:rPr kumimoji="1" lang="ja-JP" altLang="en-US" sz="2400" dirty="0"/>
              <a:t>が</a:t>
            </a:r>
            <a:r>
              <a:rPr kumimoji="1" lang="en-US" altLang="ja-JP" sz="2400" dirty="0" err="1"/>
              <a:t>cpuid</a:t>
            </a:r>
            <a:r>
              <a:rPr kumimoji="1" lang="ja-JP" altLang="en-US" sz="2400" dirty="0"/>
              <a:t>命令の動作を模擬する際に</a:t>
            </a:r>
            <a:endParaRPr kumimoji="1" lang="en-US" altLang="ja-JP" sz="2400" dirty="0"/>
          </a:p>
          <a:p>
            <a:pPr marL="0" indent="0">
              <a:buNone/>
            </a:pPr>
            <a:r>
              <a:rPr kumimoji="1" lang="en-US" altLang="ja-JP" sz="2400" dirty="0"/>
              <a:t>EAX=0x543, EBX=0, ECX=0, EDX=0x8001BF</a:t>
            </a:r>
          </a:p>
          <a:p>
            <a:pPr marL="0" indent="0">
              <a:buNone/>
            </a:pPr>
            <a:r>
              <a:rPr lang="ja-JP" altLang="en-US" sz="2400" dirty="0"/>
              <a:t>とするため文字列が得られず，自動的に検知を回避していた．</a:t>
            </a:r>
            <a:endParaRPr kumimoji="1" lang="en-US" altLang="ja-JP" sz="2400" dirty="0"/>
          </a:p>
          <a:p>
            <a:pPr marL="0" indent="0">
              <a:buNone/>
            </a:pPr>
            <a:endParaRPr kumimoji="1" lang="ja-JP" altLang="en-US" sz="2400" dirty="0"/>
          </a:p>
        </p:txBody>
      </p:sp>
      <p:sp>
        <p:nvSpPr>
          <p:cNvPr id="7" name="タイトル 1">
            <a:extLst>
              <a:ext uri="{FF2B5EF4-FFF2-40B4-BE49-F238E27FC236}">
                <a16:creationId xmlns:a16="http://schemas.microsoft.com/office/drawing/2014/main" id="{6B0021C2-F2BC-C8CC-A07B-C05F0115A2B4}"/>
              </a:ext>
            </a:extLst>
          </p:cNvPr>
          <p:cNvSpPr>
            <a:spLocks noGrp="1"/>
          </p:cNvSpPr>
          <p:nvPr>
            <p:ph type="title"/>
          </p:nvPr>
        </p:nvSpPr>
        <p:spPr>
          <a:xfrm>
            <a:off x="838200" y="365125"/>
            <a:ext cx="10515600" cy="1325563"/>
          </a:xfrm>
        </p:spPr>
        <p:txBody>
          <a:bodyPr/>
          <a:lstStyle/>
          <a:p>
            <a:r>
              <a:rPr kumimoji="1" lang="en-US" altLang="ja-JP" dirty="0"/>
              <a:t>×</a:t>
            </a:r>
            <a:r>
              <a:rPr kumimoji="1" lang="ja-JP" altLang="en-US" dirty="0"/>
              <a:t>抽出失敗の原因</a:t>
            </a:r>
          </a:p>
        </p:txBody>
      </p:sp>
      <p:sp>
        <p:nvSpPr>
          <p:cNvPr id="8" name="テキスト ボックス 7">
            <a:extLst>
              <a:ext uri="{FF2B5EF4-FFF2-40B4-BE49-F238E27FC236}">
                <a16:creationId xmlns:a16="http://schemas.microsoft.com/office/drawing/2014/main" id="{963D0E4A-3708-3580-B335-4D661811922A}"/>
              </a:ext>
            </a:extLst>
          </p:cNvPr>
          <p:cNvSpPr txBox="1"/>
          <p:nvPr/>
        </p:nvSpPr>
        <p:spPr>
          <a:xfrm>
            <a:off x="1430146" y="3354963"/>
            <a:ext cx="6947736" cy="646331"/>
          </a:xfrm>
          <a:prstGeom prst="rect">
            <a:avLst/>
          </a:prstGeom>
          <a:noFill/>
        </p:spPr>
        <p:txBody>
          <a:bodyPr wrap="none" rtlCol="0">
            <a:spAutoFit/>
          </a:bodyPr>
          <a:lstStyle/>
          <a:p>
            <a:r>
              <a:rPr kumimoji="1" lang="en-US" altLang="ja-JP" dirty="0"/>
              <a:t>AMD</a:t>
            </a:r>
            <a:r>
              <a:rPr kumimoji="1" lang="ja-JP" altLang="en-US" dirty="0"/>
              <a:t>や</a:t>
            </a:r>
            <a:r>
              <a:rPr kumimoji="1" lang="en-US" altLang="ja-JP" dirty="0"/>
              <a:t>Intel</a:t>
            </a:r>
            <a:r>
              <a:rPr kumimoji="1" lang="ja-JP" altLang="en-US" dirty="0"/>
              <a:t>の物理</a:t>
            </a:r>
            <a:r>
              <a:rPr kumimoji="1" lang="en-US" altLang="ja-JP" dirty="0"/>
              <a:t>CPU</a:t>
            </a:r>
            <a:r>
              <a:rPr kumimoji="1" lang="ja-JP" altLang="en-US" dirty="0"/>
              <a:t>の場合：</a:t>
            </a:r>
            <a:r>
              <a:rPr kumimoji="1" lang="en-US" altLang="ja-JP" dirty="0"/>
              <a:t>”</a:t>
            </a:r>
            <a:r>
              <a:rPr kumimoji="1" lang="en-US" altLang="ja-JP" dirty="0" err="1"/>
              <a:t>AuthenticAMD</a:t>
            </a:r>
            <a:r>
              <a:rPr kumimoji="1" lang="en-US" altLang="ja-JP" dirty="0"/>
              <a:t>”, “</a:t>
            </a:r>
            <a:r>
              <a:rPr kumimoji="1" lang="en-US" altLang="ja-JP" dirty="0" err="1"/>
              <a:t>GenuineIntel</a:t>
            </a:r>
            <a:r>
              <a:rPr kumimoji="1" lang="en-US" altLang="ja-JP" dirty="0"/>
              <a:t>”</a:t>
            </a:r>
          </a:p>
          <a:p>
            <a:r>
              <a:rPr lang="en-US" altLang="ja-JP" dirty="0"/>
              <a:t>Hyper-V</a:t>
            </a:r>
            <a:r>
              <a:rPr lang="ja-JP" altLang="en-US" dirty="0"/>
              <a:t>や</a:t>
            </a:r>
            <a:r>
              <a:rPr lang="en-US" altLang="ja-JP" dirty="0"/>
              <a:t>VMware</a:t>
            </a:r>
            <a:r>
              <a:rPr lang="ja-JP" altLang="en-US" dirty="0"/>
              <a:t>の場合：</a:t>
            </a:r>
            <a:r>
              <a:rPr lang="en-US" altLang="ja-JP" dirty="0"/>
              <a:t>”</a:t>
            </a:r>
            <a:r>
              <a:rPr lang="en-US" altLang="ja-JP" dirty="0" err="1"/>
              <a:t>MicrosoftHV</a:t>
            </a:r>
            <a:r>
              <a:rPr lang="en-US" altLang="ja-JP" dirty="0"/>
              <a:t>”, </a:t>
            </a:r>
            <a:r>
              <a:rPr lang="en-US" altLang="ja-JP" dirty="0" err="1"/>
              <a:t>VMwareVMware</a:t>
            </a:r>
            <a:r>
              <a:rPr lang="en-US" altLang="ja-JP" dirty="0"/>
              <a:t>”</a:t>
            </a:r>
            <a:endParaRPr kumimoji="1" lang="ja-JP" altLang="en-US" dirty="0"/>
          </a:p>
        </p:txBody>
      </p:sp>
      <p:sp>
        <p:nvSpPr>
          <p:cNvPr id="9" name="矢印: 左 8">
            <a:extLst>
              <a:ext uri="{FF2B5EF4-FFF2-40B4-BE49-F238E27FC236}">
                <a16:creationId xmlns:a16="http://schemas.microsoft.com/office/drawing/2014/main" id="{1FE96F6A-960F-71DB-470F-852EB91FEC05}"/>
              </a:ext>
            </a:extLst>
          </p:cNvPr>
          <p:cNvSpPr/>
          <p:nvPr/>
        </p:nvSpPr>
        <p:spPr>
          <a:xfrm>
            <a:off x="8278585" y="3506678"/>
            <a:ext cx="604157" cy="3429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6A32EB1-97E5-54C6-F13F-C7F8D595A22A}"/>
              </a:ext>
            </a:extLst>
          </p:cNvPr>
          <p:cNvSpPr txBox="1"/>
          <p:nvPr/>
        </p:nvSpPr>
        <p:spPr>
          <a:xfrm>
            <a:off x="8969828" y="3506678"/>
            <a:ext cx="2492990" cy="369332"/>
          </a:xfrm>
          <a:prstGeom prst="rect">
            <a:avLst/>
          </a:prstGeom>
          <a:noFill/>
        </p:spPr>
        <p:txBody>
          <a:bodyPr wrap="none" rtlCol="0">
            <a:spAutoFit/>
          </a:bodyPr>
          <a:lstStyle/>
          <a:p>
            <a:r>
              <a:rPr kumimoji="1" lang="ja-JP" altLang="en-US" dirty="0"/>
              <a:t>これを元に判別＆検知</a:t>
            </a:r>
          </a:p>
        </p:txBody>
      </p:sp>
      <p:sp>
        <p:nvSpPr>
          <p:cNvPr id="11" name="正方形/長方形 10">
            <a:extLst>
              <a:ext uri="{FF2B5EF4-FFF2-40B4-BE49-F238E27FC236}">
                <a16:creationId xmlns:a16="http://schemas.microsoft.com/office/drawing/2014/main" id="{76290C4C-09A5-C10A-AAE8-085C292CCA44}"/>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考察</a:t>
            </a:r>
            <a:endParaRPr kumimoji="1" lang="ja-JP" altLang="en-US" dirty="0"/>
          </a:p>
        </p:txBody>
      </p:sp>
    </p:spTree>
    <p:extLst>
      <p:ext uri="{BB962C8B-B14F-4D97-AF65-F5344CB8AC3E}">
        <p14:creationId xmlns:p14="http://schemas.microsoft.com/office/powerpoint/2010/main" val="2442400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7AA57D-9193-8DB5-DAD1-8AEA4507C520}"/>
              </a:ext>
            </a:extLst>
          </p:cNvPr>
          <p:cNvSpPr>
            <a:spLocks noGrp="1"/>
          </p:cNvSpPr>
          <p:nvPr>
            <p:ph idx="1"/>
          </p:nvPr>
        </p:nvSpPr>
        <p:spPr/>
        <p:txBody>
          <a:bodyPr/>
          <a:lstStyle/>
          <a:p>
            <a:pPr marL="0" indent="0">
              <a:buNone/>
            </a:pPr>
            <a:r>
              <a:rPr kumimoji="1" lang="ja-JP" altLang="en-US" dirty="0"/>
              <a:t>なぜ</a:t>
            </a:r>
            <a:r>
              <a:rPr kumimoji="1" lang="en-US" altLang="ja-JP" dirty="0" err="1"/>
              <a:t>angr</a:t>
            </a:r>
            <a:r>
              <a:rPr kumimoji="1" lang="ja-JP" altLang="en-US" dirty="0"/>
              <a:t>は実際の動作を模擬した偽の応答をする？？</a:t>
            </a:r>
            <a:endParaRPr kumimoji="1" lang="en-US" altLang="ja-JP" dirty="0"/>
          </a:p>
          <a:p>
            <a:pPr marL="0" indent="0">
              <a:buNone/>
            </a:pPr>
            <a:endParaRPr lang="en-US" altLang="ja-JP" dirty="0"/>
          </a:p>
          <a:p>
            <a:pPr marL="0" indent="0">
              <a:buNone/>
            </a:pPr>
            <a:r>
              <a:rPr kumimoji="1" lang="en-US" altLang="ja-JP" dirty="0"/>
              <a:t>-&gt; </a:t>
            </a:r>
            <a:r>
              <a:rPr kumimoji="1" lang="ja-JP" altLang="en-US" dirty="0"/>
              <a:t>特定の関数やアセンブリ命令の内部のコードに関して探索経路が増えすぎるのを防ぐため．</a:t>
            </a:r>
            <a:endParaRPr kumimoji="1" lang="en-US" altLang="ja-JP" dirty="0"/>
          </a:p>
          <a:p>
            <a:pPr marL="0" indent="0">
              <a:buNone/>
            </a:pP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D160555D-17A7-0D1D-FFBE-4CA8A91ED36E}"/>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考察</a:t>
            </a:r>
            <a:endParaRPr kumimoji="1" lang="ja-JP" altLang="en-US" dirty="0"/>
          </a:p>
        </p:txBody>
      </p:sp>
      <p:sp>
        <p:nvSpPr>
          <p:cNvPr id="5" name="タイトル 1">
            <a:extLst>
              <a:ext uri="{FF2B5EF4-FFF2-40B4-BE49-F238E27FC236}">
                <a16:creationId xmlns:a16="http://schemas.microsoft.com/office/drawing/2014/main" id="{EEFA7CBD-B12C-719F-4E38-8CF3B927C619}"/>
              </a:ext>
            </a:extLst>
          </p:cNvPr>
          <p:cNvSpPr>
            <a:spLocks noGrp="1"/>
          </p:cNvSpPr>
          <p:nvPr>
            <p:ph type="title"/>
          </p:nvPr>
        </p:nvSpPr>
        <p:spPr>
          <a:xfrm>
            <a:off x="838200" y="365125"/>
            <a:ext cx="10515600" cy="1325563"/>
          </a:xfrm>
        </p:spPr>
        <p:txBody>
          <a:bodyPr/>
          <a:lstStyle/>
          <a:p>
            <a:r>
              <a:rPr kumimoji="1" lang="en-US" altLang="ja-JP" dirty="0"/>
              <a:t>×</a:t>
            </a:r>
            <a:r>
              <a:rPr kumimoji="1" lang="ja-JP" altLang="en-US" dirty="0"/>
              <a:t>抽出失敗の原因</a:t>
            </a:r>
          </a:p>
        </p:txBody>
      </p:sp>
      <p:sp>
        <p:nvSpPr>
          <p:cNvPr id="6" name="矢印: 右 5">
            <a:extLst>
              <a:ext uri="{FF2B5EF4-FFF2-40B4-BE49-F238E27FC236}">
                <a16:creationId xmlns:a16="http://schemas.microsoft.com/office/drawing/2014/main" id="{D004ACE3-421D-2969-B93C-EBA5010E23CE}"/>
              </a:ext>
            </a:extLst>
          </p:cNvPr>
          <p:cNvSpPr/>
          <p:nvPr/>
        </p:nvSpPr>
        <p:spPr>
          <a:xfrm>
            <a:off x="1608364" y="4703304"/>
            <a:ext cx="896665" cy="57966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0AB05F7-4AD2-D859-6F8E-41E8DEA07D0A}"/>
              </a:ext>
            </a:extLst>
          </p:cNvPr>
          <p:cNvSpPr txBox="1"/>
          <p:nvPr/>
        </p:nvSpPr>
        <p:spPr>
          <a:xfrm>
            <a:off x="2707746" y="4703304"/>
            <a:ext cx="8443337" cy="954107"/>
          </a:xfrm>
          <a:prstGeom prst="rect">
            <a:avLst/>
          </a:prstGeom>
          <a:noFill/>
        </p:spPr>
        <p:txBody>
          <a:bodyPr wrap="none" rtlCol="0">
            <a:spAutoFit/>
          </a:bodyPr>
          <a:lstStyle/>
          <a:p>
            <a:r>
              <a:rPr kumimoji="1" lang="ja-JP" altLang="en-US" sz="2800" dirty="0"/>
              <a:t>これが条件抽出に失敗してしまうことに繋がった．</a:t>
            </a:r>
            <a:endParaRPr kumimoji="1" lang="en-US" altLang="ja-JP" sz="2800" dirty="0"/>
          </a:p>
          <a:p>
            <a:endParaRPr kumimoji="1" lang="ja-JP" altLang="en-US" sz="2800" dirty="0"/>
          </a:p>
        </p:txBody>
      </p:sp>
    </p:spTree>
    <p:extLst>
      <p:ext uri="{BB962C8B-B14F-4D97-AF65-F5344CB8AC3E}">
        <p14:creationId xmlns:p14="http://schemas.microsoft.com/office/powerpoint/2010/main" val="221433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BAD4C-F441-2D9F-79AA-9785A377EC16}"/>
              </a:ext>
            </a:extLst>
          </p:cNvPr>
          <p:cNvSpPr>
            <a:spLocks noGrp="1"/>
          </p:cNvSpPr>
          <p:nvPr>
            <p:ph type="title"/>
          </p:nvPr>
        </p:nvSpPr>
        <p:spPr/>
        <p:txBody>
          <a:bodyPr/>
          <a:lstStyle/>
          <a:p>
            <a:r>
              <a:rPr kumimoji="1" lang="ja-JP" altLang="en-US" dirty="0"/>
              <a:t>△不十分な回避条件の抽出について</a:t>
            </a:r>
          </a:p>
        </p:txBody>
      </p:sp>
      <p:sp>
        <p:nvSpPr>
          <p:cNvPr id="3" name="コンテンツ プレースホルダー 2">
            <a:extLst>
              <a:ext uri="{FF2B5EF4-FFF2-40B4-BE49-F238E27FC236}">
                <a16:creationId xmlns:a16="http://schemas.microsoft.com/office/drawing/2014/main" id="{EA232FAD-3A9E-D9DE-72C8-1F932E726648}"/>
              </a:ext>
            </a:extLst>
          </p:cNvPr>
          <p:cNvSpPr>
            <a:spLocks noGrp="1"/>
          </p:cNvSpPr>
          <p:nvPr>
            <p:ph idx="1"/>
          </p:nvPr>
        </p:nvSpPr>
        <p:spPr/>
        <p:txBody>
          <a:bodyPr/>
          <a:lstStyle/>
          <a:p>
            <a:pPr marL="0" indent="0">
              <a:buNone/>
            </a:pPr>
            <a:r>
              <a:rPr kumimoji="1" lang="ja-JP" altLang="en-US" dirty="0"/>
              <a:t>プロセスやデバイスの一覧を取得できないことを検知の回避条件として出力されていた．</a:t>
            </a:r>
            <a:endParaRPr kumimoji="1" lang="en-US" altLang="ja-JP" dirty="0"/>
          </a:p>
          <a:p>
            <a:pPr marL="0" indent="0">
              <a:buNone/>
            </a:pPr>
            <a:endParaRPr lang="en-US" altLang="ja-JP" dirty="0"/>
          </a:p>
          <a:p>
            <a:pPr marL="0" indent="0">
              <a:buNone/>
            </a:pPr>
            <a:r>
              <a:rPr kumimoji="1" lang="ja-JP" altLang="en-US" dirty="0"/>
              <a:t>例）</a:t>
            </a:r>
            <a:endParaRPr kumimoji="1" lang="en-US" altLang="ja-JP" dirty="0"/>
          </a:p>
          <a:p>
            <a:pPr marL="0" indent="0">
              <a:buNone/>
            </a:pPr>
            <a:r>
              <a:rPr kumimoji="1" lang="ja-JP" altLang="en-US" dirty="0"/>
              <a:t>実際の検知条件：</a:t>
            </a:r>
            <a:r>
              <a:rPr kumimoji="1" lang="en-US" altLang="ja-JP" dirty="0"/>
              <a:t>HDD(SSD)</a:t>
            </a:r>
            <a:r>
              <a:rPr kumimoji="1" lang="ja-JP" altLang="en-US" dirty="0"/>
              <a:t>の容量が</a:t>
            </a:r>
            <a:r>
              <a:rPr kumimoji="1" lang="en-US" altLang="ja-JP" dirty="0"/>
              <a:t>60GB</a:t>
            </a:r>
            <a:r>
              <a:rPr kumimoji="1" lang="ja-JP" altLang="en-US" dirty="0"/>
              <a:t>以下</a:t>
            </a:r>
            <a:endParaRPr kumimoji="1" lang="en-US" altLang="ja-JP" dirty="0"/>
          </a:p>
          <a:p>
            <a:pPr marL="0" indent="0">
              <a:buNone/>
            </a:pPr>
            <a:r>
              <a:rPr lang="en-US" altLang="ja-JP" dirty="0" err="1"/>
              <a:t>angr</a:t>
            </a:r>
            <a:r>
              <a:rPr lang="ja-JP" altLang="en-US" dirty="0"/>
              <a:t>が出力した検知回避条件：</a:t>
            </a:r>
            <a:r>
              <a:rPr lang="en-US" altLang="ja-JP" dirty="0"/>
              <a:t>HDD(SSD)</a:t>
            </a:r>
            <a:r>
              <a:rPr lang="ja-JP" altLang="en-US" dirty="0"/>
              <a:t>が存在しない</a:t>
            </a:r>
            <a:endParaRPr lang="en-US" altLang="ja-JP" dirty="0"/>
          </a:p>
          <a:p>
            <a:pPr marL="0" indent="0">
              <a:buNone/>
            </a:pPr>
            <a:endParaRPr kumimoji="1" lang="en-US" altLang="ja-JP" dirty="0"/>
          </a:p>
          <a:p>
            <a:pPr marL="0" indent="0">
              <a:buNone/>
            </a:pPr>
            <a:r>
              <a:rPr lang="ja-JP" altLang="en-US" dirty="0"/>
              <a:t>確かに条件抽出はできているが，不適切</a:t>
            </a:r>
            <a:endParaRPr kumimoji="1" lang="ja-JP" altLang="en-US" dirty="0"/>
          </a:p>
        </p:txBody>
      </p:sp>
      <p:sp>
        <p:nvSpPr>
          <p:cNvPr id="4" name="正方形/長方形 3">
            <a:extLst>
              <a:ext uri="{FF2B5EF4-FFF2-40B4-BE49-F238E27FC236}">
                <a16:creationId xmlns:a16="http://schemas.microsoft.com/office/drawing/2014/main" id="{B672C56D-42FE-00E3-5F17-3409CDB9A5BA}"/>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考察</a:t>
            </a:r>
            <a:endParaRPr kumimoji="1" lang="ja-JP" altLang="en-US" dirty="0"/>
          </a:p>
        </p:txBody>
      </p:sp>
    </p:spTree>
    <p:extLst>
      <p:ext uri="{BB962C8B-B14F-4D97-AF65-F5344CB8AC3E}">
        <p14:creationId xmlns:p14="http://schemas.microsoft.com/office/powerpoint/2010/main" val="2333704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9E5B4A7-2EF2-9E15-339C-1B645964E039}"/>
              </a:ext>
            </a:extLst>
          </p:cNvPr>
          <p:cNvSpPr>
            <a:spLocks noGrp="1"/>
          </p:cNvSpPr>
          <p:nvPr>
            <p:ph idx="1"/>
          </p:nvPr>
        </p:nvSpPr>
        <p:spPr/>
        <p:txBody>
          <a:bodyPr/>
          <a:lstStyle/>
          <a:p>
            <a:pPr marL="0" indent="0">
              <a:buNone/>
            </a:pPr>
            <a:r>
              <a:rPr kumimoji="1" lang="ja-JP" altLang="en-US" dirty="0"/>
              <a:t>一度回避条件を抽出した時点で以降に存在する回避条件を探索せずに終了してしまうことが原因</a:t>
            </a:r>
            <a:endParaRPr kumimoji="1" lang="en-US" altLang="ja-JP" dirty="0"/>
          </a:p>
          <a:p>
            <a:pPr marL="0" indent="0">
              <a:buNone/>
            </a:pPr>
            <a:endParaRPr lang="en-US" altLang="ja-JP" dirty="0"/>
          </a:p>
          <a:p>
            <a:pPr marL="0" indent="0">
              <a:buNone/>
            </a:pPr>
            <a:r>
              <a:rPr kumimoji="1" lang="ja-JP" altLang="en-US" dirty="0"/>
              <a:t>別の条件を発見できるように探索を継続すればよいが，</a:t>
            </a:r>
            <a:endParaRPr kumimoji="1" lang="en-US" altLang="ja-JP" dirty="0"/>
          </a:p>
          <a:p>
            <a:pPr marL="0" indent="0">
              <a:buNone/>
            </a:pPr>
            <a:r>
              <a:rPr kumimoji="1" lang="ja-JP" altLang="en-US" dirty="0"/>
              <a:t>探索数の増大から探索不能に至る可能性もあるため難しい</a:t>
            </a:r>
          </a:p>
        </p:txBody>
      </p:sp>
      <p:sp>
        <p:nvSpPr>
          <p:cNvPr id="4" name="正方形/長方形 3">
            <a:extLst>
              <a:ext uri="{FF2B5EF4-FFF2-40B4-BE49-F238E27FC236}">
                <a16:creationId xmlns:a16="http://schemas.microsoft.com/office/drawing/2014/main" id="{FF7C39B7-E545-EFE0-B7D5-1E05FE9373D0}"/>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考察</a:t>
            </a:r>
            <a:endParaRPr kumimoji="1" lang="ja-JP" altLang="en-US" dirty="0"/>
          </a:p>
        </p:txBody>
      </p:sp>
      <p:sp>
        <p:nvSpPr>
          <p:cNvPr id="5" name="タイトル 1">
            <a:extLst>
              <a:ext uri="{FF2B5EF4-FFF2-40B4-BE49-F238E27FC236}">
                <a16:creationId xmlns:a16="http://schemas.microsoft.com/office/drawing/2014/main" id="{0037F2CA-E261-27EB-72EF-8B9ED2BB5608}"/>
              </a:ext>
            </a:extLst>
          </p:cNvPr>
          <p:cNvSpPr>
            <a:spLocks noGrp="1"/>
          </p:cNvSpPr>
          <p:nvPr>
            <p:ph type="title"/>
          </p:nvPr>
        </p:nvSpPr>
        <p:spPr>
          <a:xfrm>
            <a:off x="838200" y="365125"/>
            <a:ext cx="10515600" cy="1325563"/>
          </a:xfrm>
        </p:spPr>
        <p:txBody>
          <a:bodyPr/>
          <a:lstStyle/>
          <a:p>
            <a:r>
              <a:rPr kumimoji="1" lang="ja-JP" altLang="en-US" dirty="0"/>
              <a:t>△不十分な回避条件の抽出について</a:t>
            </a:r>
          </a:p>
        </p:txBody>
      </p:sp>
    </p:spTree>
    <p:extLst>
      <p:ext uri="{BB962C8B-B14F-4D97-AF65-F5344CB8AC3E}">
        <p14:creationId xmlns:p14="http://schemas.microsoft.com/office/powerpoint/2010/main" val="4202960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95032-E276-7337-1643-3AEAC1A9CDF5}"/>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0A5E50E3-902A-1269-F81D-2C377BCB37D8}"/>
              </a:ext>
            </a:extLst>
          </p:cNvPr>
          <p:cNvSpPr>
            <a:spLocks noGrp="1"/>
          </p:cNvSpPr>
          <p:nvPr>
            <p:ph idx="1"/>
          </p:nvPr>
        </p:nvSpPr>
        <p:spPr>
          <a:xfrm>
            <a:off x="838200" y="1825625"/>
            <a:ext cx="10515600" cy="4667250"/>
          </a:xfrm>
        </p:spPr>
        <p:txBody>
          <a:bodyPr>
            <a:normAutofit/>
          </a:bodyPr>
          <a:lstStyle/>
          <a:p>
            <a:r>
              <a:rPr kumimoji="1" lang="ja-JP" altLang="en-US" dirty="0"/>
              <a:t>開始，到達，回避アドレスの手動指定</a:t>
            </a:r>
            <a:endParaRPr kumimoji="1" lang="en-US" altLang="ja-JP" dirty="0"/>
          </a:p>
          <a:p>
            <a:pPr marL="0" indent="0">
              <a:buNone/>
            </a:pPr>
            <a:r>
              <a:rPr kumimoji="1" lang="en-US" altLang="ja-JP" sz="2400" dirty="0"/>
              <a:t>-&gt; </a:t>
            </a:r>
            <a:r>
              <a:rPr kumimoji="1" lang="ja-JP" altLang="en-US" sz="2400" dirty="0"/>
              <a:t>自動化したい</a:t>
            </a:r>
            <a:endParaRPr kumimoji="1" lang="en-US" altLang="ja-JP" sz="2400" dirty="0"/>
          </a:p>
          <a:p>
            <a:endParaRPr lang="en-US" altLang="ja-JP" sz="1000" dirty="0"/>
          </a:p>
          <a:p>
            <a:r>
              <a:rPr kumimoji="1" lang="ja-JP" altLang="en-US" dirty="0"/>
              <a:t>解析環境検知機能は他にも様々な手法がある</a:t>
            </a:r>
            <a:endParaRPr kumimoji="1" lang="en-US" altLang="ja-JP" dirty="0"/>
          </a:p>
          <a:p>
            <a:pPr marL="0" indent="0">
              <a:buNone/>
            </a:pPr>
            <a:r>
              <a:rPr lang="en-US" altLang="ja-JP" sz="2400" dirty="0"/>
              <a:t>-&gt; </a:t>
            </a:r>
            <a:r>
              <a:rPr lang="ja-JP" altLang="en-US" sz="2400" dirty="0"/>
              <a:t>本論文の手法がどこまで対処できるのか</a:t>
            </a:r>
            <a:endParaRPr kumimoji="1" lang="en-US" altLang="ja-JP" sz="2400" dirty="0"/>
          </a:p>
          <a:p>
            <a:endParaRPr lang="en-US" altLang="ja-JP" sz="1000" dirty="0"/>
          </a:p>
          <a:p>
            <a:r>
              <a:rPr kumimoji="1" lang="ja-JP" altLang="en-US" dirty="0"/>
              <a:t>コード暗号化への対応</a:t>
            </a:r>
            <a:endParaRPr kumimoji="1" lang="en-US" altLang="ja-JP" dirty="0"/>
          </a:p>
          <a:p>
            <a:pPr marL="0" indent="0">
              <a:buNone/>
            </a:pPr>
            <a:r>
              <a:rPr lang="en-US" altLang="ja-JP" sz="2400" dirty="0"/>
              <a:t>-&gt; </a:t>
            </a:r>
            <a:r>
              <a:rPr lang="en-US" altLang="ja-JP" sz="2400" dirty="0" err="1"/>
              <a:t>angr</a:t>
            </a:r>
            <a:r>
              <a:rPr lang="ja-JP" altLang="en-US" sz="2400" dirty="0"/>
              <a:t>は暗号化されたコードの処理ができない</a:t>
            </a:r>
            <a:endParaRPr kumimoji="1" lang="en-US" altLang="ja-JP" sz="2400" dirty="0"/>
          </a:p>
          <a:p>
            <a:endParaRPr lang="en-US" altLang="ja-JP" sz="1000" dirty="0"/>
          </a:p>
          <a:p>
            <a:r>
              <a:rPr kumimoji="1" lang="ja-JP" altLang="en-US" dirty="0"/>
              <a:t>シンボリック実行に対する妨害</a:t>
            </a:r>
            <a:endParaRPr kumimoji="1" lang="en-US" altLang="ja-JP" dirty="0"/>
          </a:p>
          <a:p>
            <a:pPr marL="0" indent="0">
              <a:buNone/>
            </a:pPr>
            <a:r>
              <a:rPr lang="en-US" altLang="ja-JP" sz="2400" dirty="0"/>
              <a:t>-&gt; </a:t>
            </a:r>
            <a:r>
              <a:rPr lang="ja-JP" altLang="en-US" sz="2400" dirty="0"/>
              <a:t>必要以上に無限ループや条件分岐を実装される恐れ</a:t>
            </a:r>
            <a:endParaRPr kumimoji="1" lang="ja-JP" altLang="en-US" sz="2400" dirty="0"/>
          </a:p>
        </p:txBody>
      </p:sp>
    </p:spTree>
    <p:extLst>
      <p:ext uri="{BB962C8B-B14F-4D97-AF65-F5344CB8AC3E}">
        <p14:creationId xmlns:p14="http://schemas.microsoft.com/office/powerpoint/2010/main" val="404247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D3A657-379D-E1BD-01CE-1ECA92D399BE}"/>
              </a:ext>
            </a:extLst>
          </p:cNvPr>
          <p:cNvSpPr>
            <a:spLocks noGrp="1"/>
          </p:cNvSpPr>
          <p:nvPr>
            <p:ph type="title"/>
          </p:nvPr>
        </p:nvSpPr>
        <p:spPr/>
        <p:txBody>
          <a:bodyPr/>
          <a:lstStyle/>
          <a:p>
            <a:r>
              <a:rPr kumimoji="1" lang="ja-JP" altLang="en-US" dirty="0"/>
              <a:t>マルウェアの動的解析</a:t>
            </a:r>
          </a:p>
        </p:txBody>
      </p:sp>
      <p:grpSp>
        <p:nvGrpSpPr>
          <p:cNvPr id="6" name="グループ化 5">
            <a:extLst>
              <a:ext uri="{FF2B5EF4-FFF2-40B4-BE49-F238E27FC236}">
                <a16:creationId xmlns:a16="http://schemas.microsoft.com/office/drawing/2014/main" id="{FC825BBB-4398-C436-B37D-39816D48B810}"/>
              </a:ext>
            </a:extLst>
          </p:cNvPr>
          <p:cNvGrpSpPr/>
          <p:nvPr/>
        </p:nvGrpSpPr>
        <p:grpSpPr>
          <a:xfrm>
            <a:off x="2650671" y="1929094"/>
            <a:ext cx="4025655" cy="2882900"/>
            <a:chOff x="1027386" y="2202739"/>
            <a:chExt cx="4025655" cy="2882900"/>
          </a:xfrm>
        </p:grpSpPr>
        <p:pic>
          <p:nvPicPr>
            <p:cNvPr id="1028" name="Picture 4" descr="タブレットを使う人のイラスト（男性医師）">
              <a:extLst>
                <a:ext uri="{FF2B5EF4-FFF2-40B4-BE49-F238E27FC236}">
                  <a16:creationId xmlns:a16="http://schemas.microsoft.com/office/drawing/2014/main" id="{61D78E44-7CA1-07DC-705C-02B125208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669" y="2202739"/>
              <a:ext cx="1960372" cy="28829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6BF1B496-0DFF-5A37-413F-00B81C4DB1E7}"/>
                </a:ext>
              </a:extLst>
            </p:cNvPr>
            <p:cNvGrpSpPr/>
            <p:nvPr/>
          </p:nvGrpSpPr>
          <p:grpSpPr>
            <a:xfrm>
              <a:off x="1027386" y="2762106"/>
              <a:ext cx="2360547" cy="1794016"/>
              <a:chOff x="1399528" y="2343150"/>
              <a:chExt cx="2857500" cy="2171700"/>
            </a:xfrm>
          </p:grpSpPr>
          <p:pic>
            <p:nvPicPr>
              <p:cNvPr id="1030" name="Picture 6" descr="前から見たノートパソコンのイラスト">
                <a:extLst>
                  <a:ext uri="{FF2B5EF4-FFF2-40B4-BE49-F238E27FC236}">
                    <a16:creationId xmlns:a16="http://schemas.microsoft.com/office/drawing/2014/main" id="{A04DACBE-B22D-F8E6-480E-6F8DF9D76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9528" y="2343150"/>
                <a:ext cx="28575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ウイルスのイラスト">
                <a:extLst>
                  <a:ext uri="{FF2B5EF4-FFF2-40B4-BE49-F238E27FC236}">
                    <a16:creationId xmlns:a16="http://schemas.microsoft.com/office/drawing/2014/main" id="{2D82DCEE-58F3-0746-9E6F-E65229C544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657" y="2606776"/>
                <a:ext cx="1550764" cy="122898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 name="テキスト ボックス 4">
            <a:extLst>
              <a:ext uri="{FF2B5EF4-FFF2-40B4-BE49-F238E27FC236}">
                <a16:creationId xmlns:a16="http://schemas.microsoft.com/office/drawing/2014/main" id="{C94CFE81-1446-BAD3-D1C4-209DF29D55C7}"/>
              </a:ext>
            </a:extLst>
          </p:cNvPr>
          <p:cNvSpPr txBox="1"/>
          <p:nvPr/>
        </p:nvSpPr>
        <p:spPr>
          <a:xfrm>
            <a:off x="2397578" y="5338704"/>
            <a:ext cx="8117361" cy="707886"/>
          </a:xfrm>
          <a:prstGeom prst="rect">
            <a:avLst/>
          </a:prstGeom>
          <a:noFill/>
        </p:spPr>
        <p:txBody>
          <a:bodyPr wrap="square" rtlCol="0">
            <a:spAutoFit/>
          </a:bodyPr>
          <a:lstStyle/>
          <a:p>
            <a:r>
              <a:rPr kumimoji="1" lang="ja-JP" altLang="en-US" sz="2000" dirty="0"/>
              <a:t>マルウェア解析</a:t>
            </a:r>
            <a:r>
              <a:rPr kumimoji="1" lang="en-US" altLang="ja-JP" sz="2000" dirty="0"/>
              <a:t>(</a:t>
            </a:r>
            <a:r>
              <a:rPr kumimoji="1" lang="ja-JP" altLang="en-US" sz="2000" dirty="0"/>
              <a:t>動的解析</a:t>
            </a:r>
            <a:r>
              <a:rPr kumimoji="1" lang="en-US" altLang="ja-JP" sz="2000" dirty="0"/>
              <a:t>)</a:t>
            </a:r>
            <a:r>
              <a:rPr kumimoji="1" lang="ja-JP" altLang="en-US" sz="2000" dirty="0"/>
              <a:t>では，安全な仮想環境上で</a:t>
            </a:r>
            <a:endParaRPr kumimoji="1" lang="en-US" altLang="ja-JP" sz="2000" dirty="0"/>
          </a:p>
          <a:p>
            <a:r>
              <a:rPr kumimoji="1" lang="ja-JP" altLang="en-US" sz="2000" dirty="0"/>
              <a:t>実際にマルウェアを動作させて</a:t>
            </a:r>
            <a:r>
              <a:rPr lang="ja-JP" altLang="en-US" sz="2000" dirty="0"/>
              <a:t>どのような悪さをするのか分析を行う</a:t>
            </a:r>
            <a:endParaRPr kumimoji="1" lang="ja-JP" altLang="en-US" sz="2000" dirty="0"/>
          </a:p>
        </p:txBody>
      </p:sp>
      <p:sp>
        <p:nvSpPr>
          <p:cNvPr id="8" name="吹き出し: 四角形 7">
            <a:extLst>
              <a:ext uri="{FF2B5EF4-FFF2-40B4-BE49-F238E27FC236}">
                <a16:creationId xmlns:a16="http://schemas.microsoft.com/office/drawing/2014/main" id="{5BABE4BD-26CA-7029-DC17-2DC2C68405B8}"/>
              </a:ext>
            </a:extLst>
          </p:cNvPr>
          <p:cNvSpPr/>
          <p:nvPr/>
        </p:nvSpPr>
        <p:spPr>
          <a:xfrm>
            <a:off x="6535738" y="1320389"/>
            <a:ext cx="3502479" cy="1794017"/>
          </a:xfrm>
          <a:prstGeom prst="wedgeRectCallout">
            <a:avLst>
              <a:gd name="adj1" fmla="val -54399"/>
              <a:gd name="adj2" fmla="val -1204"/>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ysClr val="windowText" lastClr="000000"/>
                </a:solidFill>
              </a:rPr>
              <a:t>・プロセスの挙動調査</a:t>
            </a:r>
            <a:endParaRPr kumimoji="1" lang="en-US" altLang="ja-JP" sz="2000" dirty="0">
              <a:solidFill>
                <a:sysClr val="windowText" lastClr="000000"/>
              </a:solidFill>
            </a:endParaRPr>
          </a:p>
          <a:p>
            <a:r>
              <a:rPr lang="ja-JP" altLang="en-US" sz="2000" dirty="0">
                <a:solidFill>
                  <a:sysClr val="windowText" lastClr="000000"/>
                </a:solidFill>
              </a:rPr>
              <a:t>・通信（パケット）の調査</a:t>
            </a:r>
            <a:endParaRPr lang="en-US" altLang="ja-JP" sz="2000" dirty="0">
              <a:solidFill>
                <a:sysClr val="windowText" lastClr="000000"/>
              </a:solidFill>
            </a:endParaRPr>
          </a:p>
          <a:p>
            <a:r>
              <a:rPr kumimoji="1" lang="ja-JP" altLang="en-US" sz="2000" dirty="0">
                <a:solidFill>
                  <a:sysClr val="windowText" lastClr="000000"/>
                </a:solidFill>
              </a:rPr>
              <a:t>・システムの状態変化調査</a:t>
            </a:r>
            <a:endParaRPr kumimoji="1" lang="en-US" altLang="ja-JP" sz="2000" dirty="0">
              <a:solidFill>
                <a:sysClr val="windowText" lastClr="000000"/>
              </a:solidFill>
            </a:endParaRPr>
          </a:p>
          <a:p>
            <a:pPr algn="r"/>
            <a:r>
              <a:rPr kumimoji="1" lang="ja-JP" altLang="en-US" sz="2000" dirty="0">
                <a:solidFill>
                  <a:sysClr val="windowText" lastClr="000000"/>
                </a:solidFill>
              </a:rPr>
              <a:t>など</a:t>
            </a:r>
          </a:p>
        </p:txBody>
      </p:sp>
      <p:sp>
        <p:nvSpPr>
          <p:cNvPr id="3" name="正方形/長方形 2">
            <a:extLst>
              <a:ext uri="{FF2B5EF4-FFF2-40B4-BE49-F238E27FC236}">
                <a16:creationId xmlns:a16="http://schemas.microsoft.com/office/drawing/2014/main" id="{CD27267D-02FE-164D-12E5-89B3CCC85353}"/>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研究背景</a:t>
            </a:r>
          </a:p>
        </p:txBody>
      </p:sp>
    </p:spTree>
    <p:extLst>
      <p:ext uri="{BB962C8B-B14F-4D97-AF65-F5344CB8AC3E}">
        <p14:creationId xmlns:p14="http://schemas.microsoft.com/office/powerpoint/2010/main" val="6387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平行四辺形 21">
            <a:extLst>
              <a:ext uri="{FF2B5EF4-FFF2-40B4-BE49-F238E27FC236}">
                <a16:creationId xmlns:a16="http://schemas.microsoft.com/office/drawing/2014/main" id="{63DE9B6B-5DFD-A2E9-33CF-929E6D3C932A}"/>
              </a:ext>
            </a:extLst>
          </p:cNvPr>
          <p:cNvSpPr/>
          <p:nvPr/>
        </p:nvSpPr>
        <p:spPr>
          <a:xfrm>
            <a:off x="5517931" y="5234152"/>
            <a:ext cx="3121572" cy="110358"/>
          </a:xfrm>
          <a:prstGeom prst="parallelogram">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D1466FB-29CD-2146-B784-B8B2F3D91536}"/>
              </a:ext>
            </a:extLst>
          </p:cNvPr>
          <p:cNvSpPr txBox="1"/>
          <p:nvPr/>
        </p:nvSpPr>
        <p:spPr>
          <a:xfrm>
            <a:off x="3189387" y="4970476"/>
            <a:ext cx="6083717" cy="707886"/>
          </a:xfrm>
          <a:prstGeom prst="rect">
            <a:avLst/>
          </a:prstGeom>
          <a:noFill/>
        </p:spPr>
        <p:txBody>
          <a:bodyPr wrap="none" rtlCol="0">
            <a:spAutoFit/>
          </a:bodyPr>
          <a:lstStyle/>
          <a:p>
            <a:r>
              <a:rPr kumimoji="1" lang="ja-JP" altLang="en-US" sz="2000" dirty="0"/>
              <a:t>マルウェアの中には解析されていることを検知し，</a:t>
            </a:r>
            <a:endParaRPr kumimoji="1" lang="en-US" altLang="ja-JP" sz="2000" dirty="0"/>
          </a:p>
          <a:p>
            <a:r>
              <a:rPr kumimoji="1" lang="ja-JP" altLang="en-US" sz="2000" dirty="0"/>
              <a:t>本来の動作を隠そうとする</a:t>
            </a:r>
            <a:r>
              <a:rPr lang="ja-JP" altLang="en-US" sz="2000" dirty="0"/>
              <a:t>ものが存在する．</a:t>
            </a:r>
            <a:endParaRPr kumimoji="1" lang="en-US" altLang="ja-JP" sz="2000" dirty="0"/>
          </a:p>
        </p:txBody>
      </p:sp>
      <p:sp>
        <p:nvSpPr>
          <p:cNvPr id="2" name="タイトル 1">
            <a:extLst>
              <a:ext uri="{FF2B5EF4-FFF2-40B4-BE49-F238E27FC236}">
                <a16:creationId xmlns:a16="http://schemas.microsoft.com/office/drawing/2014/main" id="{7ED3A657-379D-E1BD-01CE-1ECA92D399BE}"/>
              </a:ext>
            </a:extLst>
          </p:cNvPr>
          <p:cNvSpPr>
            <a:spLocks noGrp="1"/>
          </p:cNvSpPr>
          <p:nvPr>
            <p:ph type="title"/>
          </p:nvPr>
        </p:nvSpPr>
        <p:spPr/>
        <p:txBody>
          <a:bodyPr/>
          <a:lstStyle/>
          <a:p>
            <a:r>
              <a:rPr kumimoji="1" lang="ja-JP" altLang="en-US" dirty="0"/>
              <a:t>解析環境検知</a:t>
            </a:r>
          </a:p>
        </p:txBody>
      </p:sp>
      <p:grpSp>
        <p:nvGrpSpPr>
          <p:cNvPr id="9" name="グループ化 8">
            <a:extLst>
              <a:ext uri="{FF2B5EF4-FFF2-40B4-BE49-F238E27FC236}">
                <a16:creationId xmlns:a16="http://schemas.microsoft.com/office/drawing/2014/main" id="{BD154866-762A-5CC1-4395-C303B635A116}"/>
              </a:ext>
            </a:extLst>
          </p:cNvPr>
          <p:cNvGrpSpPr/>
          <p:nvPr/>
        </p:nvGrpSpPr>
        <p:grpSpPr>
          <a:xfrm>
            <a:off x="2650671" y="1929094"/>
            <a:ext cx="4025655" cy="2882900"/>
            <a:chOff x="1027386" y="2202739"/>
            <a:chExt cx="4025655" cy="2882900"/>
          </a:xfrm>
        </p:grpSpPr>
        <p:pic>
          <p:nvPicPr>
            <p:cNvPr id="10" name="Picture 4" descr="タブレットを使う人のイラスト（男性医師）">
              <a:extLst>
                <a:ext uri="{FF2B5EF4-FFF2-40B4-BE49-F238E27FC236}">
                  <a16:creationId xmlns:a16="http://schemas.microsoft.com/office/drawing/2014/main" id="{688D7A25-7D01-3507-6DE4-062E76A02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669" y="2202739"/>
              <a:ext cx="1960372" cy="28829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CF86EFD4-29CD-807F-22AE-427EA6475C16}"/>
                </a:ext>
              </a:extLst>
            </p:cNvPr>
            <p:cNvGrpSpPr/>
            <p:nvPr/>
          </p:nvGrpSpPr>
          <p:grpSpPr>
            <a:xfrm>
              <a:off x="1027386" y="2762106"/>
              <a:ext cx="2360547" cy="1794016"/>
              <a:chOff x="1399528" y="2343150"/>
              <a:chExt cx="2857500" cy="2171700"/>
            </a:xfrm>
          </p:grpSpPr>
          <p:pic>
            <p:nvPicPr>
              <p:cNvPr id="12" name="Picture 6" descr="前から見たノートパソコンのイラスト">
                <a:extLst>
                  <a:ext uri="{FF2B5EF4-FFF2-40B4-BE49-F238E27FC236}">
                    <a16:creationId xmlns:a16="http://schemas.microsoft.com/office/drawing/2014/main" id="{F54D4986-61C4-1FEA-70FD-3D465E03EF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9528" y="2343150"/>
                <a:ext cx="28575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ウイルスのイラスト">
                <a:extLst>
                  <a:ext uri="{FF2B5EF4-FFF2-40B4-BE49-F238E27FC236}">
                    <a16:creationId xmlns:a16="http://schemas.microsoft.com/office/drawing/2014/main" id="{9E023B68-7932-4C22-416B-FD324B4D8A8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2051657" y="2606776"/>
                <a:ext cx="1550764" cy="122898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5" name="テキスト ボックス 14">
            <a:extLst>
              <a:ext uri="{FF2B5EF4-FFF2-40B4-BE49-F238E27FC236}">
                <a16:creationId xmlns:a16="http://schemas.microsoft.com/office/drawing/2014/main" id="{11E4571D-22F3-B2F9-AD59-1F2E890A362B}"/>
              </a:ext>
            </a:extLst>
          </p:cNvPr>
          <p:cNvSpPr txBox="1"/>
          <p:nvPr/>
        </p:nvSpPr>
        <p:spPr>
          <a:xfrm>
            <a:off x="2984233" y="2646943"/>
            <a:ext cx="1082348" cy="307777"/>
          </a:xfrm>
          <a:prstGeom prst="rect">
            <a:avLst/>
          </a:prstGeom>
          <a:noFill/>
        </p:spPr>
        <p:txBody>
          <a:bodyPr wrap="none" rtlCol="0">
            <a:spAutoFit/>
          </a:bodyPr>
          <a:lstStyle/>
          <a:p>
            <a:r>
              <a:rPr kumimoji="1" lang="ja-JP" altLang="en-US" sz="1400" dirty="0"/>
              <a:t>無害デス</a:t>
            </a:r>
            <a:r>
              <a:rPr kumimoji="1" lang="en-US" altLang="ja-JP" sz="1400" dirty="0"/>
              <a:t>…</a:t>
            </a:r>
            <a:endParaRPr kumimoji="1" lang="ja-JP" altLang="en-US" sz="1400" dirty="0"/>
          </a:p>
        </p:txBody>
      </p:sp>
      <p:sp>
        <p:nvSpPr>
          <p:cNvPr id="16" name="テキスト ボックス 15">
            <a:extLst>
              <a:ext uri="{FF2B5EF4-FFF2-40B4-BE49-F238E27FC236}">
                <a16:creationId xmlns:a16="http://schemas.microsoft.com/office/drawing/2014/main" id="{5862ED78-ED97-9636-C2D0-F34ED5DA4595}"/>
              </a:ext>
            </a:extLst>
          </p:cNvPr>
          <p:cNvSpPr txBox="1"/>
          <p:nvPr/>
        </p:nvSpPr>
        <p:spPr>
          <a:xfrm rot="489596">
            <a:off x="5856889" y="1625226"/>
            <a:ext cx="304892" cy="369332"/>
          </a:xfrm>
          <a:prstGeom prst="rect">
            <a:avLst/>
          </a:prstGeom>
          <a:noFill/>
        </p:spPr>
        <p:txBody>
          <a:bodyPr wrap="none" rtlCol="0">
            <a:spAutoFit/>
          </a:bodyPr>
          <a:lstStyle/>
          <a:p>
            <a:r>
              <a:rPr kumimoji="1" lang="en-US" altLang="ja-JP" dirty="0"/>
              <a:t>?</a:t>
            </a:r>
            <a:endParaRPr kumimoji="1" lang="ja-JP" altLang="en-US" dirty="0"/>
          </a:p>
        </p:txBody>
      </p:sp>
      <p:sp>
        <p:nvSpPr>
          <p:cNvPr id="18" name="思考の吹き出し: 雲形 17">
            <a:extLst>
              <a:ext uri="{FF2B5EF4-FFF2-40B4-BE49-F238E27FC236}">
                <a16:creationId xmlns:a16="http://schemas.microsoft.com/office/drawing/2014/main" id="{3C990AF9-70D1-A4D8-B361-DC4738841F69}"/>
              </a:ext>
            </a:extLst>
          </p:cNvPr>
          <p:cNvSpPr/>
          <p:nvPr/>
        </p:nvSpPr>
        <p:spPr>
          <a:xfrm>
            <a:off x="6440214" y="1206062"/>
            <a:ext cx="4248807" cy="1087821"/>
          </a:xfrm>
          <a:prstGeom prst="cloudCallout">
            <a:avLst>
              <a:gd name="adj1" fmla="val -46250"/>
              <a:gd name="adj2" fmla="val 41486"/>
            </a:avLst>
          </a:prstGeom>
          <a:solidFill>
            <a:schemeClr val="bg1">
              <a:lumMod val="8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全然わからん</a:t>
            </a:r>
            <a:r>
              <a:rPr kumimoji="1" lang="en-US" altLang="ja-JP" dirty="0">
                <a:solidFill>
                  <a:sysClr val="windowText" lastClr="000000"/>
                </a:solidFill>
              </a:rPr>
              <a:t>..</a:t>
            </a:r>
            <a:endParaRPr kumimoji="1" lang="ja-JP" altLang="en-US" dirty="0">
              <a:solidFill>
                <a:sysClr val="windowText" lastClr="000000"/>
              </a:solidFill>
            </a:endParaRPr>
          </a:p>
        </p:txBody>
      </p:sp>
      <p:sp>
        <p:nvSpPr>
          <p:cNvPr id="20" name="テキスト ボックス 19">
            <a:extLst>
              <a:ext uri="{FF2B5EF4-FFF2-40B4-BE49-F238E27FC236}">
                <a16:creationId xmlns:a16="http://schemas.microsoft.com/office/drawing/2014/main" id="{4DF10850-F1DA-6DAF-2A22-69CBEB2FC9CD}"/>
              </a:ext>
            </a:extLst>
          </p:cNvPr>
          <p:cNvSpPr txBox="1"/>
          <p:nvPr/>
        </p:nvSpPr>
        <p:spPr>
          <a:xfrm>
            <a:off x="4647692" y="5985851"/>
            <a:ext cx="3775393" cy="400110"/>
          </a:xfrm>
          <a:prstGeom prst="rect">
            <a:avLst/>
          </a:prstGeom>
          <a:noFill/>
        </p:spPr>
        <p:txBody>
          <a:bodyPr wrap="none" rtlCol="0">
            <a:spAutoFit/>
          </a:bodyPr>
          <a:lstStyle/>
          <a:p>
            <a:r>
              <a:rPr kumimoji="1" lang="ja-JP" altLang="en-US" sz="2000" dirty="0"/>
              <a:t>挙動や被害が確認しづらくなる</a:t>
            </a:r>
          </a:p>
        </p:txBody>
      </p:sp>
      <p:sp>
        <p:nvSpPr>
          <p:cNvPr id="21" name="矢印: 右 20">
            <a:extLst>
              <a:ext uri="{FF2B5EF4-FFF2-40B4-BE49-F238E27FC236}">
                <a16:creationId xmlns:a16="http://schemas.microsoft.com/office/drawing/2014/main" id="{6D37042D-20A6-2B8F-3594-91F568EC9051}"/>
              </a:ext>
            </a:extLst>
          </p:cNvPr>
          <p:cNvSpPr/>
          <p:nvPr/>
        </p:nvSpPr>
        <p:spPr>
          <a:xfrm>
            <a:off x="3691190" y="5925775"/>
            <a:ext cx="835572" cy="52026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12133FFD-BACB-6364-6513-E1D55C2C68D5}"/>
              </a:ext>
            </a:extLst>
          </p:cNvPr>
          <p:cNvCxnSpPr>
            <a:cxnSpLocks/>
          </p:cNvCxnSpPr>
          <p:nvPr/>
        </p:nvCxnSpPr>
        <p:spPr>
          <a:xfrm>
            <a:off x="8423085" y="5344510"/>
            <a:ext cx="563260" cy="26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A574E25-3AA1-A9EA-CCA5-F455B2125C7E}"/>
              </a:ext>
            </a:extLst>
          </p:cNvPr>
          <p:cNvSpPr txBox="1"/>
          <p:nvPr/>
        </p:nvSpPr>
        <p:spPr>
          <a:xfrm>
            <a:off x="8986345" y="5519306"/>
            <a:ext cx="2031325" cy="461665"/>
          </a:xfrm>
          <a:prstGeom prst="rect">
            <a:avLst/>
          </a:prstGeom>
          <a:noFill/>
        </p:spPr>
        <p:txBody>
          <a:bodyPr wrap="none" rtlCol="0">
            <a:spAutoFit/>
          </a:bodyPr>
          <a:lstStyle/>
          <a:p>
            <a:r>
              <a:rPr kumimoji="1" lang="ja-JP" altLang="en-US" sz="2400" dirty="0">
                <a:solidFill>
                  <a:schemeClr val="accent1"/>
                </a:solidFill>
              </a:rPr>
              <a:t>解析環境検知</a:t>
            </a:r>
          </a:p>
        </p:txBody>
      </p:sp>
      <p:sp>
        <p:nvSpPr>
          <p:cNvPr id="17" name="正方形/長方形 16">
            <a:extLst>
              <a:ext uri="{FF2B5EF4-FFF2-40B4-BE49-F238E27FC236}">
                <a16:creationId xmlns:a16="http://schemas.microsoft.com/office/drawing/2014/main" id="{B5A961AA-DABA-F8E8-3E3A-8982B29C25E3}"/>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研究背景</a:t>
            </a:r>
          </a:p>
        </p:txBody>
      </p:sp>
    </p:spTree>
    <p:extLst>
      <p:ext uri="{BB962C8B-B14F-4D97-AF65-F5344CB8AC3E}">
        <p14:creationId xmlns:p14="http://schemas.microsoft.com/office/powerpoint/2010/main" val="293051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41313-5A5A-36D2-C4FC-62611396E161}"/>
              </a:ext>
            </a:extLst>
          </p:cNvPr>
          <p:cNvSpPr>
            <a:spLocks noGrp="1"/>
          </p:cNvSpPr>
          <p:nvPr>
            <p:ph type="title"/>
          </p:nvPr>
        </p:nvSpPr>
        <p:spPr>
          <a:xfrm>
            <a:off x="838200" y="373289"/>
            <a:ext cx="10515600" cy="1325563"/>
          </a:xfrm>
        </p:spPr>
        <p:txBody>
          <a:bodyPr/>
          <a:lstStyle/>
          <a:p>
            <a:r>
              <a:rPr kumimoji="1" lang="ja-JP" altLang="en-US" dirty="0"/>
              <a:t>従来の対策</a:t>
            </a:r>
          </a:p>
        </p:txBody>
      </p:sp>
      <p:sp>
        <p:nvSpPr>
          <p:cNvPr id="3" name="コンテンツ プレースホルダー 2">
            <a:extLst>
              <a:ext uri="{FF2B5EF4-FFF2-40B4-BE49-F238E27FC236}">
                <a16:creationId xmlns:a16="http://schemas.microsoft.com/office/drawing/2014/main" id="{369A67FA-FB6E-566F-19BB-1F2AED413F26}"/>
              </a:ext>
            </a:extLst>
          </p:cNvPr>
          <p:cNvSpPr>
            <a:spLocks noGrp="1"/>
          </p:cNvSpPr>
          <p:nvPr>
            <p:ph idx="1"/>
          </p:nvPr>
        </p:nvSpPr>
        <p:spPr>
          <a:xfrm>
            <a:off x="1547812" y="5026760"/>
            <a:ext cx="9096375" cy="1245734"/>
          </a:xfrm>
        </p:spPr>
        <p:txBody>
          <a:bodyPr>
            <a:normAutofit/>
          </a:bodyPr>
          <a:lstStyle/>
          <a:p>
            <a:pPr marL="0" indent="0">
              <a:buNone/>
            </a:pPr>
            <a:r>
              <a:rPr kumimoji="1" lang="ja-JP" altLang="en-US" sz="1800" dirty="0"/>
              <a:t>静的解析</a:t>
            </a:r>
            <a:endParaRPr kumimoji="1" lang="en-US" altLang="ja-JP" sz="1800" dirty="0"/>
          </a:p>
          <a:p>
            <a:pPr marL="0" indent="0">
              <a:buNone/>
            </a:pPr>
            <a:r>
              <a:rPr lang="ja-JP" altLang="en-US" sz="1800" dirty="0"/>
              <a:t>①実行ファイルを逆アセンブルし，解析環境検知の分岐</a:t>
            </a:r>
            <a:r>
              <a:rPr lang="en-US" altLang="ja-JP" sz="1800" dirty="0"/>
              <a:t>(if</a:t>
            </a:r>
            <a:r>
              <a:rPr lang="ja-JP" altLang="en-US" sz="1800" dirty="0"/>
              <a:t>文のようなもの</a:t>
            </a:r>
            <a:r>
              <a:rPr lang="en-US" altLang="ja-JP" sz="1800" dirty="0"/>
              <a:t>)</a:t>
            </a:r>
            <a:r>
              <a:rPr lang="ja-JP" altLang="en-US" sz="1800" dirty="0"/>
              <a:t>を探す</a:t>
            </a:r>
            <a:endParaRPr lang="en-US" altLang="ja-JP" sz="1800" dirty="0"/>
          </a:p>
          <a:p>
            <a:pPr marL="0" indent="0">
              <a:buNone/>
            </a:pPr>
            <a:r>
              <a:rPr kumimoji="1" lang="ja-JP" altLang="en-US" sz="1800" dirty="0"/>
              <a:t>②レジスタを書き換えることで分岐条件を反転させる．↑では</a:t>
            </a:r>
            <a:r>
              <a:rPr kumimoji="1" lang="en-US" altLang="ja-JP" sz="1800" dirty="0" err="1"/>
              <a:t>eax</a:t>
            </a:r>
            <a:endParaRPr kumimoji="1" lang="ja-JP" altLang="en-US" sz="1800" dirty="0"/>
          </a:p>
        </p:txBody>
      </p:sp>
      <p:sp>
        <p:nvSpPr>
          <p:cNvPr id="4" name="正方形/長方形 3">
            <a:extLst>
              <a:ext uri="{FF2B5EF4-FFF2-40B4-BE49-F238E27FC236}">
                <a16:creationId xmlns:a16="http://schemas.microsoft.com/office/drawing/2014/main" id="{2D4A9048-7DEC-7825-D253-320ED21494AE}"/>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研究背景</a:t>
            </a:r>
          </a:p>
        </p:txBody>
      </p:sp>
      <p:pic>
        <p:nvPicPr>
          <p:cNvPr id="6" name="図 5">
            <a:extLst>
              <a:ext uri="{FF2B5EF4-FFF2-40B4-BE49-F238E27FC236}">
                <a16:creationId xmlns:a16="http://schemas.microsoft.com/office/drawing/2014/main" id="{9ECC89CA-ED18-53C2-4373-B4A102CAA3CF}"/>
              </a:ext>
            </a:extLst>
          </p:cNvPr>
          <p:cNvPicPr>
            <a:picLocks noChangeAspect="1"/>
          </p:cNvPicPr>
          <p:nvPr/>
        </p:nvPicPr>
        <p:blipFill>
          <a:blip r:embed="rId3"/>
          <a:stretch>
            <a:fillRect/>
          </a:stretch>
        </p:blipFill>
        <p:spPr>
          <a:xfrm>
            <a:off x="0" y="2059159"/>
            <a:ext cx="12192000" cy="2739682"/>
          </a:xfrm>
          <a:prstGeom prst="rect">
            <a:avLst/>
          </a:prstGeom>
        </p:spPr>
      </p:pic>
      <p:sp>
        <p:nvSpPr>
          <p:cNvPr id="7" name="吹き出し: 四角形 6">
            <a:extLst>
              <a:ext uri="{FF2B5EF4-FFF2-40B4-BE49-F238E27FC236}">
                <a16:creationId xmlns:a16="http://schemas.microsoft.com/office/drawing/2014/main" id="{11D45FFB-7BA9-944C-AD40-D4CA05874CD1}"/>
              </a:ext>
            </a:extLst>
          </p:cNvPr>
          <p:cNvSpPr/>
          <p:nvPr/>
        </p:nvSpPr>
        <p:spPr>
          <a:xfrm>
            <a:off x="6466114" y="1431190"/>
            <a:ext cx="4449536" cy="400050"/>
          </a:xfrm>
          <a:prstGeom prst="wedgeRectCallout">
            <a:avLst>
              <a:gd name="adj1" fmla="val -41682"/>
              <a:gd name="adj2" fmla="val 10548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デバッガの存在を確認する関数呼び出し</a:t>
            </a:r>
          </a:p>
        </p:txBody>
      </p:sp>
      <p:sp>
        <p:nvSpPr>
          <p:cNvPr id="8" name="吹き出し: 四角形 7">
            <a:extLst>
              <a:ext uri="{FF2B5EF4-FFF2-40B4-BE49-F238E27FC236}">
                <a16:creationId xmlns:a16="http://schemas.microsoft.com/office/drawing/2014/main" id="{6B1599ED-F6BA-32C9-5937-466288106938}"/>
              </a:ext>
            </a:extLst>
          </p:cNvPr>
          <p:cNvSpPr/>
          <p:nvPr/>
        </p:nvSpPr>
        <p:spPr>
          <a:xfrm>
            <a:off x="6838950" y="2489091"/>
            <a:ext cx="3064329" cy="400050"/>
          </a:xfrm>
          <a:prstGeom prst="wedgeRectCallout">
            <a:avLst>
              <a:gd name="adj1" fmla="val -41489"/>
              <a:gd name="adj2" fmla="val 7895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関数の結果のよって分岐</a:t>
            </a:r>
            <a:endParaRPr kumimoji="1" lang="ja-JP" altLang="en-US" dirty="0"/>
          </a:p>
        </p:txBody>
      </p:sp>
      <p:sp>
        <p:nvSpPr>
          <p:cNvPr id="9" name="テキスト ボックス 8">
            <a:extLst>
              <a:ext uri="{FF2B5EF4-FFF2-40B4-BE49-F238E27FC236}">
                <a16:creationId xmlns:a16="http://schemas.microsoft.com/office/drawing/2014/main" id="{647D9BEB-A508-3C36-4642-AD4F1295EBFA}"/>
              </a:ext>
            </a:extLst>
          </p:cNvPr>
          <p:cNvSpPr txBox="1"/>
          <p:nvPr/>
        </p:nvSpPr>
        <p:spPr>
          <a:xfrm>
            <a:off x="458830" y="1591997"/>
            <a:ext cx="4108817" cy="369332"/>
          </a:xfrm>
          <a:prstGeom prst="rect">
            <a:avLst/>
          </a:prstGeom>
          <a:noFill/>
        </p:spPr>
        <p:txBody>
          <a:bodyPr wrap="none" rtlCol="0">
            <a:spAutoFit/>
          </a:bodyPr>
          <a:lstStyle/>
          <a:p>
            <a:r>
              <a:rPr kumimoji="1" lang="ja-JP" altLang="en-US" dirty="0"/>
              <a:t>（例）デバッガを検知するプログラム</a:t>
            </a:r>
          </a:p>
        </p:txBody>
      </p:sp>
    </p:spTree>
    <p:extLst>
      <p:ext uri="{BB962C8B-B14F-4D97-AF65-F5344CB8AC3E}">
        <p14:creationId xmlns:p14="http://schemas.microsoft.com/office/powerpoint/2010/main" val="315496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D6CDB46-B255-CED1-C49C-4C1BDC0068E2}"/>
              </a:ext>
            </a:extLst>
          </p:cNvPr>
          <p:cNvSpPr>
            <a:spLocks noGrp="1"/>
          </p:cNvSpPr>
          <p:nvPr>
            <p:ph idx="1"/>
          </p:nvPr>
        </p:nvSpPr>
        <p:spPr/>
        <p:txBody>
          <a:bodyPr>
            <a:normAutofit/>
          </a:bodyPr>
          <a:lstStyle/>
          <a:p>
            <a:pPr marL="0" indent="0">
              <a:buNone/>
            </a:pPr>
            <a:r>
              <a:rPr kumimoji="1" lang="ja-JP" altLang="en-US" sz="2400" dirty="0"/>
              <a:t>従来の対策：</a:t>
            </a:r>
            <a:endParaRPr kumimoji="1" lang="en-US" altLang="ja-JP" sz="2400" dirty="0"/>
          </a:p>
          <a:p>
            <a:pPr marL="0" indent="0">
              <a:buNone/>
            </a:pPr>
            <a:r>
              <a:rPr kumimoji="1" lang="ja-JP" altLang="en-US" sz="2400" dirty="0"/>
              <a:t>手動で解析環境検知を回避できる条件を探し，検知を回避していた</a:t>
            </a:r>
            <a:endParaRPr kumimoji="1"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r>
              <a:rPr kumimoji="1" lang="ja-JP" altLang="en-US" sz="2400" dirty="0"/>
              <a:t>本論文では：</a:t>
            </a:r>
            <a:endParaRPr kumimoji="1" lang="en-US" altLang="ja-JP" sz="2400" dirty="0"/>
          </a:p>
          <a:p>
            <a:pPr marL="0" indent="0">
              <a:buNone/>
            </a:pPr>
            <a:r>
              <a:rPr lang="ja-JP" altLang="en-US" sz="2400" dirty="0"/>
              <a:t>解析環境検知の回避条件を自動で抽出し，より簡単に検知を回避したい</a:t>
            </a:r>
            <a:endParaRPr kumimoji="1" lang="ja-JP" altLang="en-US" sz="2400" dirty="0"/>
          </a:p>
        </p:txBody>
      </p:sp>
      <p:sp>
        <p:nvSpPr>
          <p:cNvPr id="4" name="タイトル 1">
            <a:extLst>
              <a:ext uri="{FF2B5EF4-FFF2-40B4-BE49-F238E27FC236}">
                <a16:creationId xmlns:a16="http://schemas.microsoft.com/office/drawing/2014/main" id="{29E1C675-785E-76C0-C2F8-DC0C22AC49C6}"/>
              </a:ext>
            </a:extLst>
          </p:cNvPr>
          <p:cNvSpPr>
            <a:spLocks noGrp="1"/>
          </p:cNvSpPr>
          <p:nvPr>
            <p:ph type="title"/>
          </p:nvPr>
        </p:nvSpPr>
        <p:spPr>
          <a:xfrm>
            <a:off x="838200" y="365125"/>
            <a:ext cx="10515600" cy="1325563"/>
          </a:xfrm>
        </p:spPr>
        <p:txBody>
          <a:bodyPr/>
          <a:lstStyle/>
          <a:p>
            <a:r>
              <a:rPr kumimoji="1" lang="ja-JP" altLang="en-US" dirty="0"/>
              <a:t>目的</a:t>
            </a:r>
          </a:p>
        </p:txBody>
      </p:sp>
      <p:sp>
        <p:nvSpPr>
          <p:cNvPr id="5" name="矢印: 下 4">
            <a:extLst>
              <a:ext uri="{FF2B5EF4-FFF2-40B4-BE49-F238E27FC236}">
                <a16:creationId xmlns:a16="http://schemas.microsoft.com/office/drawing/2014/main" id="{9DC361A8-EB53-F98A-7D13-AF363964DE1C}"/>
              </a:ext>
            </a:extLst>
          </p:cNvPr>
          <p:cNvSpPr/>
          <p:nvPr/>
        </p:nvSpPr>
        <p:spPr>
          <a:xfrm>
            <a:off x="5603327" y="3090041"/>
            <a:ext cx="985345" cy="67791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E4CBB04-ADCE-44C6-96DA-0C57C46D8DC1}"/>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研究背景</a:t>
            </a:r>
          </a:p>
        </p:txBody>
      </p:sp>
    </p:spTree>
    <p:extLst>
      <p:ext uri="{BB962C8B-B14F-4D97-AF65-F5344CB8AC3E}">
        <p14:creationId xmlns:p14="http://schemas.microsoft.com/office/powerpoint/2010/main" val="82868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辺形 5">
            <a:extLst>
              <a:ext uri="{FF2B5EF4-FFF2-40B4-BE49-F238E27FC236}">
                <a16:creationId xmlns:a16="http://schemas.microsoft.com/office/drawing/2014/main" id="{7DF9E568-58E8-BEFE-0119-2D82884F9122}"/>
              </a:ext>
            </a:extLst>
          </p:cNvPr>
          <p:cNvSpPr/>
          <p:nvPr/>
        </p:nvSpPr>
        <p:spPr>
          <a:xfrm>
            <a:off x="1257300" y="4580164"/>
            <a:ext cx="2220686" cy="65314"/>
          </a:xfrm>
          <a:prstGeom prst="parallelogram">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9A8DA0B-EC4E-9632-F1EA-E2DAF22A6480}"/>
              </a:ext>
            </a:extLst>
          </p:cNvPr>
          <p:cNvSpPr>
            <a:spLocks noGrp="1"/>
          </p:cNvSpPr>
          <p:nvPr>
            <p:ph type="title"/>
          </p:nvPr>
        </p:nvSpPr>
        <p:spPr/>
        <p:txBody>
          <a:bodyPr/>
          <a:lstStyle/>
          <a:p>
            <a:r>
              <a:rPr kumimoji="1" lang="ja-JP" altLang="en-US" dirty="0"/>
              <a:t>シンボリック実行</a:t>
            </a:r>
          </a:p>
        </p:txBody>
      </p:sp>
      <p:sp>
        <p:nvSpPr>
          <p:cNvPr id="3" name="コンテンツ プレースホルダー 2">
            <a:extLst>
              <a:ext uri="{FF2B5EF4-FFF2-40B4-BE49-F238E27FC236}">
                <a16:creationId xmlns:a16="http://schemas.microsoft.com/office/drawing/2014/main" id="{3E416F93-C3C6-F2EA-B45C-B235E0279E42}"/>
              </a:ext>
            </a:extLst>
          </p:cNvPr>
          <p:cNvSpPr>
            <a:spLocks noGrp="1"/>
          </p:cNvSpPr>
          <p:nvPr>
            <p:ph idx="1"/>
          </p:nvPr>
        </p:nvSpPr>
        <p:spPr>
          <a:xfrm>
            <a:off x="838200" y="1825625"/>
            <a:ext cx="10428514" cy="4444546"/>
          </a:xfrm>
        </p:spPr>
        <p:txBody>
          <a:bodyPr>
            <a:normAutofit/>
          </a:bodyPr>
          <a:lstStyle/>
          <a:p>
            <a:pPr marL="0" indent="0">
              <a:buNone/>
            </a:pPr>
            <a:r>
              <a:rPr kumimoji="1" lang="ja-JP" altLang="en-US" dirty="0"/>
              <a:t>シンボリック実行：</a:t>
            </a:r>
            <a:endParaRPr kumimoji="1" lang="en-US" altLang="ja-JP" dirty="0"/>
          </a:p>
          <a:p>
            <a:pPr marL="0" indent="0">
              <a:buNone/>
            </a:pPr>
            <a:r>
              <a:rPr kumimoji="1" lang="ja-JP" altLang="en-US" dirty="0"/>
              <a:t>プログラム中の実行可能な経路を自動的に列挙する能力を提供するプログラムの分析技術</a:t>
            </a:r>
            <a:endParaRPr kumimoji="1" lang="en-US" altLang="ja-JP" dirty="0"/>
          </a:p>
          <a:p>
            <a:pPr marL="0" indent="0">
              <a:buNone/>
            </a:pPr>
            <a:endParaRPr lang="en-US" altLang="ja-JP" dirty="0"/>
          </a:p>
          <a:p>
            <a:pPr marL="0" indent="0">
              <a:buNone/>
            </a:pPr>
            <a:r>
              <a:rPr kumimoji="1" lang="ja-JP" altLang="en-US" dirty="0"/>
              <a:t>中でも注目した機能が</a:t>
            </a:r>
            <a:endParaRPr kumimoji="1" lang="en-US" altLang="ja-JP" dirty="0"/>
          </a:p>
          <a:p>
            <a:pPr marL="0" indent="0">
              <a:buNone/>
            </a:pPr>
            <a:r>
              <a:rPr lang="ja-JP" altLang="en-US" dirty="0"/>
              <a:t>・経路探索機能</a:t>
            </a:r>
            <a:endParaRPr lang="en-US" altLang="ja-JP" dirty="0"/>
          </a:p>
          <a:p>
            <a:pPr marL="0" indent="0">
              <a:buNone/>
            </a:pPr>
            <a:r>
              <a:rPr kumimoji="1" lang="en-US" altLang="ja-JP" dirty="0"/>
              <a:t>-&gt; </a:t>
            </a:r>
            <a:r>
              <a:rPr kumimoji="1" lang="ja-JP" altLang="en-US" dirty="0"/>
              <a:t>実行時に選択される経路とは別の経路についても探索できる</a:t>
            </a:r>
            <a:endParaRPr kumimoji="1" lang="en-US" altLang="ja-JP" dirty="0"/>
          </a:p>
          <a:p>
            <a:pPr marL="0" indent="0">
              <a:buNone/>
            </a:pPr>
            <a:r>
              <a:rPr lang="ja-JP" altLang="en-US" dirty="0"/>
              <a:t>・パス条件の抽出と解の計算機能</a:t>
            </a:r>
            <a:endParaRPr lang="en-US" altLang="ja-JP" dirty="0"/>
          </a:p>
          <a:p>
            <a:pPr marL="0" indent="0">
              <a:buNone/>
            </a:pPr>
            <a:r>
              <a:rPr lang="en-US" altLang="ja-JP" dirty="0"/>
              <a:t>-&gt; </a:t>
            </a:r>
            <a:r>
              <a:rPr lang="ja-JP" altLang="en-US" dirty="0"/>
              <a:t>次のページで説明</a:t>
            </a:r>
          </a:p>
        </p:txBody>
      </p:sp>
      <p:sp>
        <p:nvSpPr>
          <p:cNvPr id="4" name="正方形/長方形 3">
            <a:extLst>
              <a:ext uri="{FF2B5EF4-FFF2-40B4-BE49-F238E27FC236}">
                <a16:creationId xmlns:a16="http://schemas.microsoft.com/office/drawing/2014/main" id="{1E77C427-CFD6-CA30-32B9-86B85CC51EDE}"/>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使用技術</a:t>
            </a:r>
          </a:p>
        </p:txBody>
      </p:sp>
      <p:sp>
        <p:nvSpPr>
          <p:cNvPr id="7" name="平行四辺形 6">
            <a:extLst>
              <a:ext uri="{FF2B5EF4-FFF2-40B4-BE49-F238E27FC236}">
                <a16:creationId xmlns:a16="http://schemas.microsoft.com/office/drawing/2014/main" id="{B67C518A-1CE0-D348-C18F-013A9A2E7685}"/>
              </a:ext>
            </a:extLst>
          </p:cNvPr>
          <p:cNvSpPr/>
          <p:nvPr/>
        </p:nvSpPr>
        <p:spPr>
          <a:xfrm>
            <a:off x="1257299" y="5589814"/>
            <a:ext cx="5061857" cy="65314"/>
          </a:xfrm>
          <a:prstGeom prst="parallelogram">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340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判断 5">
            <a:extLst>
              <a:ext uri="{FF2B5EF4-FFF2-40B4-BE49-F238E27FC236}">
                <a16:creationId xmlns:a16="http://schemas.microsoft.com/office/drawing/2014/main" id="{D4565DCA-8DB4-9C60-22BE-5079222AF82F}"/>
              </a:ext>
            </a:extLst>
          </p:cNvPr>
          <p:cNvSpPr/>
          <p:nvPr/>
        </p:nvSpPr>
        <p:spPr>
          <a:xfrm>
            <a:off x="4204138" y="647371"/>
            <a:ext cx="3783724" cy="11351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は</a:t>
            </a:r>
            <a:r>
              <a:rPr kumimoji="1" lang="en-US" altLang="ja-JP" dirty="0"/>
              <a:t>10</a:t>
            </a:r>
            <a:r>
              <a:rPr kumimoji="1" lang="ja-JP" altLang="en-US" dirty="0"/>
              <a:t>？？</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78A1BDA-BA13-28A5-2ED9-077BDEF780C3}"/>
                  </a:ext>
                </a:extLst>
              </p:cNvPr>
              <p:cNvSpPr txBox="1"/>
              <p:nvPr/>
            </p:nvSpPr>
            <p:spPr>
              <a:xfrm>
                <a:off x="6495392" y="74479"/>
                <a:ext cx="2831224" cy="646331"/>
              </a:xfrm>
              <a:prstGeom prst="rect">
                <a:avLst/>
              </a:prstGeom>
              <a:noFill/>
            </p:spPr>
            <p:txBody>
              <a:bodyPr wrap="none" rtlCol="0">
                <a:spAutoFit/>
              </a:bodyPr>
              <a:lstStyle/>
              <a:p>
                <a:r>
                  <a:rPr kumimoji="1" lang="en-US" altLang="ja-JP" b="0" dirty="0"/>
                  <a:t>int  </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𝑆𝑦𝑚𝑥</m:t>
                    </m:r>
                  </m:oMath>
                </a14:m>
                <a:endParaRPr kumimoji="1" lang="en-US" altLang="ja-JP" b="0" dirty="0"/>
              </a:p>
              <a:p>
                <a:r>
                  <a:rPr lang="en-US" altLang="ja-JP" dirty="0"/>
                  <a:t>Symx</a:t>
                </a:r>
                <a:r>
                  <a:rPr lang="ja-JP" altLang="en-US" dirty="0"/>
                  <a:t>をシンボル値とする</a:t>
                </a:r>
                <a:endParaRPr kumimoji="1" lang="en-US" altLang="ja-JP" b="0" dirty="0"/>
              </a:p>
            </p:txBody>
          </p:sp>
        </mc:Choice>
        <mc:Fallback xmlns="">
          <p:sp>
            <p:nvSpPr>
              <p:cNvPr id="10" name="テキスト ボックス 9">
                <a:extLst>
                  <a:ext uri="{FF2B5EF4-FFF2-40B4-BE49-F238E27FC236}">
                    <a16:creationId xmlns:a16="http://schemas.microsoft.com/office/drawing/2014/main" id="{278A1BDA-BA13-28A5-2ED9-077BDEF780C3}"/>
                  </a:ext>
                </a:extLst>
              </p:cNvPr>
              <p:cNvSpPr txBox="1">
                <a:spLocks noRot="1" noChangeAspect="1" noMove="1" noResize="1" noEditPoints="1" noAdjustHandles="1" noChangeArrowheads="1" noChangeShapeType="1" noTextEdit="1"/>
              </p:cNvSpPr>
              <p:nvPr/>
            </p:nvSpPr>
            <p:spPr>
              <a:xfrm>
                <a:off x="6495392" y="74479"/>
                <a:ext cx="2831224" cy="646331"/>
              </a:xfrm>
              <a:prstGeom prst="rect">
                <a:avLst/>
              </a:prstGeom>
              <a:blipFill>
                <a:blip r:embed="rId3"/>
                <a:stretch>
                  <a:fillRect l="-1940" t="-3774" r="-1509" b="-14151"/>
                </a:stretch>
              </a:blipFill>
            </p:spPr>
            <p:txBody>
              <a:bodyPr/>
              <a:lstStyle/>
              <a:p>
                <a:r>
                  <a:rPr lang="ja-JP" altLang="en-US">
                    <a:noFill/>
                  </a:rPr>
                  <a:t> </a:t>
                </a:r>
              </a:p>
            </p:txBody>
          </p:sp>
        </mc:Fallback>
      </mc:AlternateContent>
      <p:cxnSp>
        <p:nvCxnSpPr>
          <p:cNvPr id="13" name="コネクタ: カギ線 12">
            <a:extLst>
              <a:ext uri="{FF2B5EF4-FFF2-40B4-BE49-F238E27FC236}">
                <a16:creationId xmlns:a16="http://schemas.microsoft.com/office/drawing/2014/main" id="{0CD4DF79-04A4-0988-5D5B-D56CCA7CC3F0}"/>
              </a:ext>
            </a:extLst>
          </p:cNvPr>
          <p:cNvCxnSpPr>
            <a:cxnSpLocks/>
            <a:endCxn id="22" idx="0"/>
          </p:cNvCxnSpPr>
          <p:nvPr/>
        </p:nvCxnSpPr>
        <p:spPr>
          <a:xfrm rot="5400000">
            <a:off x="3112282" y="1247870"/>
            <a:ext cx="1109033" cy="1074684"/>
          </a:xfrm>
          <a:prstGeom prst="bentConnector3">
            <a:avLst>
              <a:gd name="adj1" fmla="val -117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a:extLst>
              <a:ext uri="{FF2B5EF4-FFF2-40B4-BE49-F238E27FC236}">
                <a16:creationId xmlns:a16="http://schemas.microsoft.com/office/drawing/2014/main" id="{9EB76BBF-9C55-7115-C1E0-280E33E5E8B0}"/>
              </a:ext>
            </a:extLst>
          </p:cNvPr>
          <p:cNvSpPr/>
          <p:nvPr/>
        </p:nvSpPr>
        <p:spPr>
          <a:xfrm>
            <a:off x="1237594" y="3672382"/>
            <a:ext cx="3783724" cy="11351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は負？？</a:t>
            </a:r>
          </a:p>
        </p:txBody>
      </p:sp>
      <p:cxnSp>
        <p:nvCxnSpPr>
          <p:cNvPr id="17" name="コネクタ: カギ線 16">
            <a:extLst>
              <a:ext uri="{FF2B5EF4-FFF2-40B4-BE49-F238E27FC236}">
                <a16:creationId xmlns:a16="http://schemas.microsoft.com/office/drawing/2014/main" id="{F832D543-6C07-7659-FB7A-7456CB409D7B}"/>
              </a:ext>
            </a:extLst>
          </p:cNvPr>
          <p:cNvCxnSpPr>
            <a:stCxn id="6" idx="3"/>
          </p:cNvCxnSpPr>
          <p:nvPr/>
        </p:nvCxnSpPr>
        <p:spPr>
          <a:xfrm>
            <a:off x="7987862" y="1214930"/>
            <a:ext cx="881898" cy="11735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判断 17">
            <a:extLst>
              <a:ext uri="{FF2B5EF4-FFF2-40B4-BE49-F238E27FC236}">
                <a16:creationId xmlns:a16="http://schemas.microsoft.com/office/drawing/2014/main" id="{0E35198F-5AB5-5C8A-B709-2FB629AF50FB}"/>
              </a:ext>
            </a:extLst>
          </p:cNvPr>
          <p:cNvSpPr/>
          <p:nvPr/>
        </p:nvSpPr>
        <p:spPr>
          <a:xfrm>
            <a:off x="6977898" y="2388476"/>
            <a:ext cx="3783724" cy="11351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は</a:t>
            </a:r>
            <a:r>
              <a:rPr lang="ja-JP" altLang="en-US" dirty="0"/>
              <a:t>負</a:t>
            </a:r>
            <a:r>
              <a:rPr kumimoji="1" lang="ja-JP" altLang="en-US" dirty="0"/>
              <a:t>？？</a:t>
            </a:r>
          </a:p>
        </p:txBody>
      </p:sp>
      <p:sp>
        <p:nvSpPr>
          <p:cNvPr id="22" name="正方形/長方形 21">
            <a:extLst>
              <a:ext uri="{FF2B5EF4-FFF2-40B4-BE49-F238E27FC236}">
                <a16:creationId xmlns:a16="http://schemas.microsoft.com/office/drawing/2014/main" id="{AA139C15-DD74-5142-6B02-B618B63B87BF}"/>
              </a:ext>
            </a:extLst>
          </p:cNvPr>
          <p:cNvSpPr/>
          <p:nvPr/>
        </p:nvSpPr>
        <p:spPr>
          <a:xfrm>
            <a:off x="1840625" y="2339729"/>
            <a:ext cx="2577662"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x</a:t>
            </a:r>
            <a:r>
              <a:rPr lang="ja-JP" altLang="en-US" dirty="0"/>
              <a:t>に</a:t>
            </a:r>
            <a:r>
              <a:rPr lang="en-US" altLang="ja-JP" dirty="0"/>
              <a:t>1</a:t>
            </a:r>
            <a:r>
              <a:rPr lang="ja-JP" altLang="en-US" dirty="0"/>
              <a:t>加える</a:t>
            </a:r>
            <a:endParaRPr kumimoji="1" lang="ja-JP" altLang="en-US" dirty="0"/>
          </a:p>
        </p:txBody>
      </p:sp>
      <p:sp>
        <p:nvSpPr>
          <p:cNvPr id="23" name="テキスト ボックス 22">
            <a:extLst>
              <a:ext uri="{FF2B5EF4-FFF2-40B4-BE49-F238E27FC236}">
                <a16:creationId xmlns:a16="http://schemas.microsoft.com/office/drawing/2014/main" id="{07C475F1-B487-5C38-473B-3665D85B8901}"/>
              </a:ext>
            </a:extLst>
          </p:cNvPr>
          <p:cNvSpPr txBox="1"/>
          <p:nvPr/>
        </p:nvSpPr>
        <p:spPr>
          <a:xfrm>
            <a:off x="3932268" y="1172332"/>
            <a:ext cx="543739" cy="646331"/>
          </a:xfrm>
          <a:prstGeom prst="rect">
            <a:avLst/>
          </a:prstGeom>
          <a:noFill/>
        </p:spPr>
        <p:txBody>
          <a:bodyPr wrap="none" rtlCol="0">
            <a:spAutoFit/>
          </a:bodyPr>
          <a:lstStyle/>
          <a:p>
            <a:r>
              <a:rPr kumimoji="1" lang="en-US" altLang="ja-JP" dirty="0"/>
              <a:t>yes</a:t>
            </a:r>
          </a:p>
          <a:p>
            <a:endParaRPr kumimoji="1" lang="ja-JP" altLang="en-US" dirty="0"/>
          </a:p>
        </p:txBody>
      </p:sp>
      <p:sp>
        <p:nvSpPr>
          <p:cNvPr id="24" name="テキスト ボックス 23">
            <a:extLst>
              <a:ext uri="{FF2B5EF4-FFF2-40B4-BE49-F238E27FC236}">
                <a16:creationId xmlns:a16="http://schemas.microsoft.com/office/drawing/2014/main" id="{EDDC2693-CB17-C53D-BB47-42DE4CFADF10}"/>
              </a:ext>
            </a:extLst>
          </p:cNvPr>
          <p:cNvSpPr txBox="1"/>
          <p:nvPr/>
        </p:nvSpPr>
        <p:spPr>
          <a:xfrm>
            <a:off x="7773713" y="1185311"/>
            <a:ext cx="710498" cy="369332"/>
          </a:xfrm>
          <a:prstGeom prst="rect">
            <a:avLst/>
          </a:prstGeom>
          <a:noFill/>
        </p:spPr>
        <p:txBody>
          <a:bodyPr wrap="square" rtlCol="0">
            <a:spAutoFit/>
          </a:bodyPr>
          <a:lstStyle/>
          <a:p>
            <a:r>
              <a:rPr kumimoji="1" lang="en-US" altLang="ja-JP" dirty="0"/>
              <a:t>no</a:t>
            </a:r>
            <a:endParaRPr kumimoji="1" lang="ja-JP" altLang="en-US" dirty="0"/>
          </a:p>
        </p:txBody>
      </p:sp>
      <p:cxnSp>
        <p:nvCxnSpPr>
          <p:cNvPr id="26" name="直線矢印コネクタ 25">
            <a:extLst>
              <a:ext uri="{FF2B5EF4-FFF2-40B4-BE49-F238E27FC236}">
                <a16:creationId xmlns:a16="http://schemas.microsoft.com/office/drawing/2014/main" id="{DC96A380-B27F-B5FD-3396-23AF1B3EDF51}"/>
              </a:ext>
            </a:extLst>
          </p:cNvPr>
          <p:cNvCxnSpPr>
            <a:cxnSpLocks/>
            <a:stCxn id="22" idx="2"/>
            <a:endCxn id="14" idx="0"/>
          </p:cNvCxnSpPr>
          <p:nvPr/>
        </p:nvCxnSpPr>
        <p:spPr>
          <a:xfrm>
            <a:off x="3129456" y="2907288"/>
            <a:ext cx="0" cy="7650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9BB36C5D-5E5D-BE9F-AE7A-CB9C08AD2BC3}"/>
              </a:ext>
            </a:extLst>
          </p:cNvPr>
          <p:cNvCxnSpPr>
            <a:stCxn id="14" idx="1"/>
          </p:cNvCxnSpPr>
          <p:nvPr/>
        </p:nvCxnSpPr>
        <p:spPr>
          <a:xfrm rot="10800000" flipV="1">
            <a:off x="1001110" y="4239940"/>
            <a:ext cx="236484" cy="116763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0AAFA001-E077-DD69-90DF-0CBD0225ACD4}"/>
              </a:ext>
            </a:extLst>
          </p:cNvPr>
          <p:cNvCxnSpPr>
            <a:stCxn id="14" idx="3"/>
          </p:cNvCxnSpPr>
          <p:nvPr/>
        </p:nvCxnSpPr>
        <p:spPr>
          <a:xfrm>
            <a:off x="5021318" y="4239941"/>
            <a:ext cx="338958" cy="116763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B4466FAC-D666-AFA8-CF0F-72BA55146F9A}"/>
              </a:ext>
            </a:extLst>
          </p:cNvPr>
          <p:cNvCxnSpPr>
            <a:cxnSpLocks/>
            <a:stCxn id="18" idx="1"/>
            <a:endCxn id="50" idx="0"/>
          </p:cNvCxnSpPr>
          <p:nvPr/>
        </p:nvCxnSpPr>
        <p:spPr>
          <a:xfrm rot="10800000" flipV="1">
            <a:off x="6816930" y="2956034"/>
            <a:ext cx="160969" cy="81632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カギ線 38">
            <a:extLst>
              <a:ext uri="{FF2B5EF4-FFF2-40B4-BE49-F238E27FC236}">
                <a16:creationId xmlns:a16="http://schemas.microsoft.com/office/drawing/2014/main" id="{B97BA7C0-BE38-E651-284B-A0777868E289}"/>
              </a:ext>
            </a:extLst>
          </p:cNvPr>
          <p:cNvCxnSpPr>
            <a:stCxn id="18" idx="3"/>
          </p:cNvCxnSpPr>
          <p:nvPr/>
        </p:nvCxnSpPr>
        <p:spPr>
          <a:xfrm>
            <a:off x="10761622" y="2956035"/>
            <a:ext cx="337302" cy="245153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0F2E605-6E34-715E-F319-D1D0E0A6D648}"/>
              </a:ext>
            </a:extLst>
          </p:cNvPr>
          <p:cNvSpPr txBox="1"/>
          <p:nvPr/>
        </p:nvSpPr>
        <p:spPr>
          <a:xfrm>
            <a:off x="965723" y="4223699"/>
            <a:ext cx="543739" cy="646331"/>
          </a:xfrm>
          <a:prstGeom prst="rect">
            <a:avLst/>
          </a:prstGeom>
          <a:noFill/>
        </p:spPr>
        <p:txBody>
          <a:bodyPr wrap="none" rtlCol="0">
            <a:spAutoFit/>
          </a:bodyPr>
          <a:lstStyle/>
          <a:p>
            <a:r>
              <a:rPr kumimoji="1" lang="en-US" altLang="ja-JP" dirty="0"/>
              <a:t>yes</a:t>
            </a:r>
          </a:p>
          <a:p>
            <a:endParaRPr kumimoji="1" lang="ja-JP" altLang="en-US" dirty="0"/>
          </a:p>
        </p:txBody>
      </p:sp>
      <p:sp>
        <p:nvSpPr>
          <p:cNvPr id="47" name="テキスト ボックス 46">
            <a:extLst>
              <a:ext uri="{FF2B5EF4-FFF2-40B4-BE49-F238E27FC236}">
                <a16:creationId xmlns:a16="http://schemas.microsoft.com/office/drawing/2014/main" id="{AC3B1701-A726-A8E5-E0EA-0794A7D35787}"/>
              </a:ext>
            </a:extLst>
          </p:cNvPr>
          <p:cNvSpPr txBox="1"/>
          <p:nvPr/>
        </p:nvSpPr>
        <p:spPr>
          <a:xfrm>
            <a:off x="6749872" y="3026051"/>
            <a:ext cx="543739" cy="646331"/>
          </a:xfrm>
          <a:prstGeom prst="rect">
            <a:avLst/>
          </a:prstGeom>
          <a:noFill/>
        </p:spPr>
        <p:txBody>
          <a:bodyPr wrap="none" rtlCol="0">
            <a:spAutoFit/>
          </a:bodyPr>
          <a:lstStyle/>
          <a:p>
            <a:r>
              <a:rPr kumimoji="1" lang="en-US" altLang="ja-JP" dirty="0"/>
              <a:t>yes</a:t>
            </a:r>
          </a:p>
          <a:p>
            <a:endParaRPr kumimoji="1" lang="ja-JP" altLang="en-US" dirty="0"/>
          </a:p>
        </p:txBody>
      </p:sp>
      <p:sp>
        <p:nvSpPr>
          <p:cNvPr id="48" name="テキスト ボックス 47">
            <a:extLst>
              <a:ext uri="{FF2B5EF4-FFF2-40B4-BE49-F238E27FC236}">
                <a16:creationId xmlns:a16="http://schemas.microsoft.com/office/drawing/2014/main" id="{29EFE79F-90C6-2DC7-33CA-29BC3AE80701}"/>
              </a:ext>
            </a:extLst>
          </p:cNvPr>
          <p:cNvSpPr txBox="1"/>
          <p:nvPr/>
        </p:nvSpPr>
        <p:spPr>
          <a:xfrm>
            <a:off x="10617365" y="2932956"/>
            <a:ext cx="710498" cy="369332"/>
          </a:xfrm>
          <a:prstGeom prst="rect">
            <a:avLst/>
          </a:prstGeom>
          <a:noFill/>
        </p:spPr>
        <p:txBody>
          <a:bodyPr wrap="square" rtlCol="0">
            <a:spAutoFit/>
          </a:bodyPr>
          <a:lstStyle/>
          <a:p>
            <a:r>
              <a:rPr kumimoji="1" lang="en-US" altLang="ja-JP" dirty="0"/>
              <a:t>no</a:t>
            </a:r>
            <a:endParaRPr kumimoji="1" lang="ja-JP" altLang="en-US" dirty="0"/>
          </a:p>
        </p:txBody>
      </p:sp>
      <p:sp>
        <p:nvSpPr>
          <p:cNvPr id="49" name="テキスト ボックス 48">
            <a:extLst>
              <a:ext uri="{FF2B5EF4-FFF2-40B4-BE49-F238E27FC236}">
                <a16:creationId xmlns:a16="http://schemas.microsoft.com/office/drawing/2014/main" id="{FCCF03D6-47B9-F11E-9144-EDC3FF8FEC47}"/>
              </a:ext>
            </a:extLst>
          </p:cNvPr>
          <p:cNvSpPr txBox="1"/>
          <p:nvPr/>
        </p:nvSpPr>
        <p:spPr>
          <a:xfrm>
            <a:off x="4823925" y="4223699"/>
            <a:ext cx="710498" cy="369332"/>
          </a:xfrm>
          <a:prstGeom prst="rect">
            <a:avLst/>
          </a:prstGeom>
          <a:noFill/>
        </p:spPr>
        <p:txBody>
          <a:bodyPr wrap="square" rtlCol="0">
            <a:spAutoFit/>
          </a:bodyPr>
          <a:lstStyle/>
          <a:p>
            <a:r>
              <a:rPr kumimoji="1" lang="en-US" altLang="ja-JP" dirty="0"/>
              <a:t>no</a:t>
            </a:r>
            <a:endParaRPr kumimoji="1" lang="ja-JP" altLang="en-US" dirty="0"/>
          </a:p>
        </p:txBody>
      </p:sp>
      <p:sp>
        <p:nvSpPr>
          <p:cNvPr id="50" name="正方形/長方形 49">
            <a:extLst>
              <a:ext uri="{FF2B5EF4-FFF2-40B4-BE49-F238E27FC236}">
                <a16:creationId xmlns:a16="http://schemas.microsoft.com/office/drawing/2014/main" id="{059F96D9-3609-EC31-9008-859871614394}"/>
              </a:ext>
            </a:extLst>
          </p:cNvPr>
          <p:cNvSpPr/>
          <p:nvPr/>
        </p:nvSpPr>
        <p:spPr>
          <a:xfrm>
            <a:off x="5528098" y="3772362"/>
            <a:ext cx="2577662"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x</a:t>
            </a:r>
            <a:r>
              <a:rPr lang="ja-JP" altLang="en-US" dirty="0"/>
              <a:t>の符号反転</a:t>
            </a:r>
            <a:endParaRPr kumimoji="1" lang="ja-JP" altLang="en-US" dirty="0"/>
          </a:p>
        </p:txBody>
      </p:sp>
      <p:cxnSp>
        <p:nvCxnSpPr>
          <p:cNvPr id="54" name="直線矢印コネクタ 53">
            <a:extLst>
              <a:ext uri="{FF2B5EF4-FFF2-40B4-BE49-F238E27FC236}">
                <a16:creationId xmlns:a16="http://schemas.microsoft.com/office/drawing/2014/main" id="{8CE5316A-919B-D06D-7B43-DC259CB017B8}"/>
              </a:ext>
            </a:extLst>
          </p:cNvPr>
          <p:cNvCxnSpPr>
            <a:stCxn id="50" idx="2"/>
          </p:cNvCxnSpPr>
          <p:nvPr/>
        </p:nvCxnSpPr>
        <p:spPr>
          <a:xfrm>
            <a:off x="6816929" y="4339921"/>
            <a:ext cx="0" cy="1067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DB8099D7-516A-876F-C428-C0631FB9F4E5}"/>
              </a:ext>
            </a:extLst>
          </p:cNvPr>
          <p:cNvGrpSpPr/>
          <p:nvPr/>
        </p:nvGrpSpPr>
        <p:grpSpPr>
          <a:xfrm>
            <a:off x="3234315" y="1686600"/>
            <a:ext cx="1181758" cy="369332"/>
            <a:chOff x="3129456" y="1733110"/>
            <a:chExt cx="1181758" cy="369332"/>
          </a:xfrm>
        </p:grpSpPr>
        <p:sp>
          <p:nvSpPr>
            <p:cNvPr id="43" name="テキスト ボックス 42">
              <a:extLst>
                <a:ext uri="{FF2B5EF4-FFF2-40B4-BE49-F238E27FC236}">
                  <a16:creationId xmlns:a16="http://schemas.microsoft.com/office/drawing/2014/main" id="{4017DD4C-20B2-7AB9-4FDA-A187DE5A5BB1}"/>
                </a:ext>
              </a:extLst>
            </p:cNvPr>
            <p:cNvSpPr txBox="1"/>
            <p:nvPr/>
          </p:nvSpPr>
          <p:spPr>
            <a:xfrm>
              <a:off x="3134289" y="1733110"/>
              <a:ext cx="1176925" cy="369332"/>
            </a:xfrm>
            <a:prstGeom prst="rect">
              <a:avLst/>
            </a:prstGeom>
            <a:noFill/>
            <a:ln>
              <a:noFill/>
            </a:ln>
          </p:spPr>
          <p:txBody>
            <a:bodyPr wrap="none" rtlCol="0">
              <a:spAutoFit/>
            </a:bodyPr>
            <a:lstStyle/>
            <a:p>
              <a:r>
                <a:rPr lang="en-US" altLang="ja-JP" dirty="0"/>
                <a:t>Symx=10</a:t>
              </a:r>
              <a:endParaRPr kumimoji="1" lang="ja-JP" altLang="en-US" dirty="0"/>
            </a:p>
          </p:txBody>
        </p:sp>
        <p:sp>
          <p:nvSpPr>
            <p:cNvPr id="63" name="四角形: 角を丸くする 62">
              <a:extLst>
                <a:ext uri="{FF2B5EF4-FFF2-40B4-BE49-F238E27FC236}">
                  <a16:creationId xmlns:a16="http://schemas.microsoft.com/office/drawing/2014/main" id="{8E92ECEB-C5BE-1B10-A46B-74046C38672B}"/>
                </a:ext>
              </a:extLst>
            </p:cNvPr>
            <p:cNvSpPr/>
            <p:nvPr/>
          </p:nvSpPr>
          <p:spPr>
            <a:xfrm>
              <a:off x="3129456" y="1733110"/>
              <a:ext cx="1181758" cy="369332"/>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ECA45E5A-1ACE-056D-EB50-9A62D895AB73}"/>
              </a:ext>
            </a:extLst>
          </p:cNvPr>
          <p:cNvGrpSpPr/>
          <p:nvPr/>
        </p:nvGrpSpPr>
        <p:grpSpPr>
          <a:xfrm>
            <a:off x="1025553" y="4701862"/>
            <a:ext cx="1407758" cy="389434"/>
            <a:chOff x="1025553" y="4701862"/>
            <a:chExt cx="1407758" cy="389434"/>
          </a:xfrm>
        </p:grpSpPr>
        <p:sp>
          <p:nvSpPr>
            <p:cNvPr id="59" name="テキスト ボックス 58">
              <a:extLst>
                <a:ext uri="{FF2B5EF4-FFF2-40B4-BE49-F238E27FC236}">
                  <a16:creationId xmlns:a16="http://schemas.microsoft.com/office/drawing/2014/main" id="{A7CDCA06-BDD0-BC5D-466B-3B71759EC483}"/>
                </a:ext>
              </a:extLst>
            </p:cNvPr>
            <p:cNvSpPr txBox="1"/>
            <p:nvPr/>
          </p:nvSpPr>
          <p:spPr>
            <a:xfrm>
              <a:off x="1025553" y="4721964"/>
              <a:ext cx="1407758" cy="369332"/>
            </a:xfrm>
            <a:prstGeom prst="rect">
              <a:avLst/>
            </a:prstGeom>
            <a:noFill/>
            <a:ln>
              <a:noFill/>
            </a:ln>
          </p:spPr>
          <p:txBody>
            <a:bodyPr wrap="none" rtlCol="0">
              <a:spAutoFit/>
            </a:bodyPr>
            <a:lstStyle/>
            <a:p>
              <a:r>
                <a:rPr kumimoji="1" lang="en-US" altLang="ja-JP" dirty="0"/>
                <a:t>Symx+1</a:t>
              </a:r>
              <a:r>
                <a:rPr lang="ja-JP" altLang="en-US" dirty="0"/>
                <a:t>＜</a:t>
              </a:r>
              <a:r>
                <a:rPr kumimoji="1" lang="en-US" altLang="ja-JP" dirty="0"/>
                <a:t>0</a:t>
              </a:r>
              <a:endParaRPr kumimoji="1" lang="ja-JP" altLang="en-US" dirty="0"/>
            </a:p>
          </p:txBody>
        </p:sp>
        <p:sp>
          <p:nvSpPr>
            <p:cNvPr id="65" name="四角形: 角を丸くする 64">
              <a:extLst>
                <a:ext uri="{FF2B5EF4-FFF2-40B4-BE49-F238E27FC236}">
                  <a16:creationId xmlns:a16="http://schemas.microsoft.com/office/drawing/2014/main" id="{FB3F1775-E1D2-3D5D-06EA-0D8B7CFFFA8A}"/>
                </a:ext>
              </a:extLst>
            </p:cNvPr>
            <p:cNvSpPr/>
            <p:nvPr/>
          </p:nvSpPr>
          <p:spPr>
            <a:xfrm>
              <a:off x="1061733" y="4701862"/>
              <a:ext cx="1371578" cy="356097"/>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E4045A5C-DE90-D5F6-CCD9-AA88C5F22AD6}"/>
              </a:ext>
            </a:extLst>
          </p:cNvPr>
          <p:cNvGrpSpPr/>
          <p:nvPr/>
        </p:nvGrpSpPr>
        <p:grpSpPr>
          <a:xfrm>
            <a:off x="3924386" y="4675036"/>
            <a:ext cx="1407758" cy="382923"/>
            <a:chOff x="3924386" y="4675036"/>
            <a:chExt cx="1407758" cy="382923"/>
          </a:xfrm>
        </p:grpSpPr>
        <p:sp>
          <p:nvSpPr>
            <p:cNvPr id="58" name="テキスト ボックス 57">
              <a:extLst>
                <a:ext uri="{FF2B5EF4-FFF2-40B4-BE49-F238E27FC236}">
                  <a16:creationId xmlns:a16="http://schemas.microsoft.com/office/drawing/2014/main" id="{A8F67A4A-42EE-6556-5B04-86A56D904190}"/>
                </a:ext>
              </a:extLst>
            </p:cNvPr>
            <p:cNvSpPr txBox="1"/>
            <p:nvPr/>
          </p:nvSpPr>
          <p:spPr>
            <a:xfrm>
              <a:off x="3924386" y="4688627"/>
              <a:ext cx="1407758" cy="369332"/>
            </a:xfrm>
            <a:prstGeom prst="rect">
              <a:avLst/>
            </a:prstGeom>
            <a:noFill/>
            <a:ln>
              <a:noFill/>
            </a:ln>
          </p:spPr>
          <p:txBody>
            <a:bodyPr wrap="none" rtlCol="0">
              <a:spAutoFit/>
            </a:bodyPr>
            <a:lstStyle/>
            <a:p>
              <a:r>
                <a:rPr kumimoji="1" lang="en-US" altLang="ja-JP" dirty="0"/>
                <a:t>Symx+1</a:t>
              </a:r>
              <a:r>
                <a:rPr kumimoji="1" lang="ja-JP" altLang="en-US" dirty="0"/>
                <a:t>≧</a:t>
              </a:r>
              <a:r>
                <a:rPr kumimoji="1" lang="en-US" altLang="ja-JP" dirty="0"/>
                <a:t>0</a:t>
              </a:r>
              <a:endParaRPr kumimoji="1" lang="ja-JP" altLang="en-US" dirty="0"/>
            </a:p>
          </p:txBody>
        </p:sp>
        <p:sp>
          <p:nvSpPr>
            <p:cNvPr id="67" name="四角形: 角を丸くする 66">
              <a:extLst>
                <a:ext uri="{FF2B5EF4-FFF2-40B4-BE49-F238E27FC236}">
                  <a16:creationId xmlns:a16="http://schemas.microsoft.com/office/drawing/2014/main" id="{24593DD5-9823-09F2-EB15-DB95BC0D40F1}"/>
                </a:ext>
              </a:extLst>
            </p:cNvPr>
            <p:cNvSpPr/>
            <p:nvPr/>
          </p:nvSpPr>
          <p:spPr>
            <a:xfrm>
              <a:off x="3977006" y="4675036"/>
              <a:ext cx="1355137" cy="369332"/>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 name="グループ化 69">
            <a:extLst>
              <a:ext uri="{FF2B5EF4-FFF2-40B4-BE49-F238E27FC236}">
                <a16:creationId xmlns:a16="http://schemas.microsoft.com/office/drawing/2014/main" id="{DA628C20-C998-86D4-65C1-5512A5B00A4E}"/>
              </a:ext>
            </a:extLst>
          </p:cNvPr>
          <p:cNvGrpSpPr/>
          <p:nvPr/>
        </p:nvGrpSpPr>
        <p:grpSpPr>
          <a:xfrm>
            <a:off x="6860588" y="3373067"/>
            <a:ext cx="1181758" cy="385182"/>
            <a:chOff x="6860588" y="3373067"/>
            <a:chExt cx="1181758" cy="385182"/>
          </a:xfrm>
        </p:grpSpPr>
        <p:sp>
          <p:nvSpPr>
            <p:cNvPr id="61" name="テキスト ボックス 60">
              <a:extLst>
                <a:ext uri="{FF2B5EF4-FFF2-40B4-BE49-F238E27FC236}">
                  <a16:creationId xmlns:a16="http://schemas.microsoft.com/office/drawing/2014/main" id="{6ECA2EC5-169C-E544-E524-32078C7703F4}"/>
                </a:ext>
              </a:extLst>
            </p:cNvPr>
            <p:cNvSpPr txBox="1"/>
            <p:nvPr/>
          </p:nvSpPr>
          <p:spPr>
            <a:xfrm>
              <a:off x="6875057" y="3388917"/>
              <a:ext cx="1112805" cy="369332"/>
            </a:xfrm>
            <a:prstGeom prst="rect">
              <a:avLst/>
            </a:prstGeom>
            <a:noFill/>
            <a:ln>
              <a:noFill/>
            </a:ln>
          </p:spPr>
          <p:txBody>
            <a:bodyPr wrap="none" rtlCol="0">
              <a:spAutoFit/>
            </a:bodyPr>
            <a:lstStyle/>
            <a:p>
              <a:r>
                <a:rPr kumimoji="1" lang="en-US" altLang="ja-JP" dirty="0"/>
                <a:t>Symx</a:t>
              </a:r>
              <a:r>
                <a:rPr kumimoji="1" lang="ja-JP" altLang="en-US" dirty="0"/>
                <a:t>＜</a:t>
              </a:r>
              <a:r>
                <a:rPr kumimoji="1" lang="en-US" altLang="ja-JP" dirty="0"/>
                <a:t>0</a:t>
              </a:r>
              <a:endParaRPr kumimoji="1" lang="ja-JP" altLang="en-US" dirty="0"/>
            </a:p>
          </p:txBody>
        </p:sp>
        <p:sp>
          <p:nvSpPr>
            <p:cNvPr id="69" name="四角形: 角を丸くする 68">
              <a:extLst>
                <a:ext uri="{FF2B5EF4-FFF2-40B4-BE49-F238E27FC236}">
                  <a16:creationId xmlns:a16="http://schemas.microsoft.com/office/drawing/2014/main" id="{7A733CE4-DBA1-6D89-CF10-95A5E94D43D6}"/>
                </a:ext>
              </a:extLst>
            </p:cNvPr>
            <p:cNvSpPr/>
            <p:nvPr/>
          </p:nvSpPr>
          <p:spPr>
            <a:xfrm>
              <a:off x="6860588" y="3373067"/>
              <a:ext cx="1181758" cy="369332"/>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グループ化 71">
            <a:extLst>
              <a:ext uri="{FF2B5EF4-FFF2-40B4-BE49-F238E27FC236}">
                <a16:creationId xmlns:a16="http://schemas.microsoft.com/office/drawing/2014/main" id="{E27D871A-B854-D483-1C33-E61D9144815C}"/>
              </a:ext>
            </a:extLst>
          </p:cNvPr>
          <p:cNvGrpSpPr/>
          <p:nvPr/>
        </p:nvGrpSpPr>
        <p:grpSpPr>
          <a:xfrm>
            <a:off x="9882824" y="4510578"/>
            <a:ext cx="1189624" cy="371227"/>
            <a:chOff x="9882824" y="4510578"/>
            <a:chExt cx="1189624" cy="371227"/>
          </a:xfrm>
        </p:grpSpPr>
        <p:sp>
          <p:nvSpPr>
            <p:cNvPr id="60" name="テキスト ボックス 59">
              <a:extLst>
                <a:ext uri="{FF2B5EF4-FFF2-40B4-BE49-F238E27FC236}">
                  <a16:creationId xmlns:a16="http://schemas.microsoft.com/office/drawing/2014/main" id="{36A8B51D-288B-38E9-CD74-F5A5D7DC515D}"/>
                </a:ext>
              </a:extLst>
            </p:cNvPr>
            <p:cNvSpPr txBox="1"/>
            <p:nvPr/>
          </p:nvSpPr>
          <p:spPr>
            <a:xfrm>
              <a:off x="9959643" y="4512473"/>
              <a:ext cx="1112805" cy="369332"/>
            </a:xfrm>
            <a:prstGeom prst="rect">
              <a:avLst/>
            </a:prstGeom>
            <a:noFill/>
            <a:ln>
              <a:noFill/>
            </a:ln>
          </p:spPr>
          <p:txBody>
            <a:bodyPr wrap="none" rtlCol="0">
              <a:spAutoFit/>
            </a:bodyPr>
            <a:lstStyle/>
            <a:p>
              <a:r>
                <a:rPr kumimoji="1" lang="en-US" altLang="ja-JP" dirty="0"/>
                <a:t>Symx</a:t>
              </a:r>
              <a:r>
                <a:rPr lang="ja-JP" altLang="en-US" dirty="0"/>
                <a:t>≧</a:t>
              </a:r>
              <a:r>
                <a:rPr kumimoji="1" lang="en-US" altLang="ja-JP" dirty="0"/>
                <a:t>0</a:t>
              </a:r>
              <a:endParaRPr kumimoji="1" lang="ja-JP" altLang="en-US" dirty="0"/>
            </a:p>
          </p:txBody>
        </p:sp>
        <p:sp>
          <p:nvSpPr>
            <p:cNvPr id="71" name="四角形: 角を丸くする 70">
              <a:extLst>
                <a:ext uri="{FF2B5EF4-FFF2-40B4-BE49-F238E27FC236}">
                  <a16:creationId xmlns:a16="http://schemas.microsoft.com/office/drawing/2014/main" id="{0340E926-CBC0-D14C-EBC2-F2F5B4B17FCE}"/>
                </a:ext>
              </a:extLst>
            </p:cNvPr>
            <p:cNvSpPr/>
            <p:nvPr/>
          </p:nvSpPr>
          <p:spPr>
            <a:xfrm>
              <a:off x="9882824" y="4510578"/>
              <a:ext cx="1181758" cy="369332"/>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正方形/長方形 73">
            <a:extLst>
              <a:ext uri="{FF2B5EF4-FFF2-40B4-BE49-F238E27FC236}">
                <a16:creationId xmlns:a16="http://schemas.microsoft.com/office/drawing/2014/main" id="{5A928F13-C327-7A6F-D78C-D436FC94503C}"/>
              </a:ext>
            </a:extLst>
          </p:cNvPr>
          <p:cNvSpPr/>
          <p:nvPr/>
        </p:nvSpPr>
        <p:spPr>
          <a:xfrm>
            <a:off x="0" y="0"/>
            <a:ext cx="2309176" cy="5294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パス条件の抽出と</a:t>
            </a:r>
            <a:endParaRPr kumimoji="1" lang="en-US" altLang="ja-JP" dirty="0"/>
          </a:p>
          <a:p>
            <a:pPr algn="ctr"/>
            <a:r>
              <a:rPr kumimoji="1" lang="ja-JP" altLang="en-US" dirty="0"/>
              <a:t>解の計算機能</a:t>
            </a:r>
          </a:p>
        </p:txBody>
      </p:sp>
      <p:pic>
        <p:nvPicPr>
          <p:cNvPr id="3" name="図 2">
            <a:extLst>
              <a:ext uri="{FF2B5EF4-FFF2-40B4-BE49-F238E27FC236}">
                <a16:creationId xmlns:a16="http://schemas.microsoft.com/office/drawing/2014/main" id="{A649CCB1-6715-531B-02E5-8B45D73DD716}"/>
              </a:ext>
            </a:extLst>
          </p:cNvPr>
          <p:cNvPicPr>
            <a:picLocks noChangeAspect="1"/>
          </p:cNvPicPr>
          <p:nvPr/>
        </p:nvPicPr>
        <p:blipFill>
          <a:blip r:embed="rId4"/>
          <a:stretch>
            <a:fillRect/>
          </a:stretch>
        </p:blipFill>
        <p:spPr>
          <a:xfrm>
            <a:off x="10186319" y="62805"/>
            <a:ext cx="1934357" cy="1623795"/>
          </a:xfrm>
          <a:prstGeom prst="rect">
            <a:avLst/>
          </a:prstGeom>
        </p:spPr>
      </p:pic>
      <p:grpSp>
        <p:nvGrpSpPr>
          <p:cNvPr id="4" name="グループ化 3">
            <a:extLst>
              <a:ext uri="{FF2B5EF4-FFF2-40B4-BE49-F238E27FC236}">
                <a16:creationId xmlns:a16="http://schemas.microsoft.com/office/drawing/2014/main" id="{396E9CF9-80F1-8FC4-3FC7-3965D272F582}"/>
              </a:ext>
            </a:extLst>
          </p:cNvPr>
          <p:cNvGrpSpPr/>
          <p:nvPr/>
        </p:nvGrpSpPr>
        <p:grpSpPr>
          <a:xfrm>
            <a:off x="8945274" y="1719035"/>
            <a:ext cx="1241045" cy="389950"/>
            <a:chOff x="8945274" y="1719035"/>
            <a:chExt cx="1241045" cy="389950"/>
          </a:xfrm>
        </p:grpSpPr>
        <p:sp>
          <p:nvSpPr>
            <p:cNvPr id="44" name="テキスト ボックス 43">
              <a:extLst>
                <a:ext uri="{FF2B5EF4-FFF2-40B4-BE49-F238E27FC236}">
                  <a16:creationId xmlns:a16="http://schemas.microsoft.com/office/drawing/2014/main" id="{6A9B199D-9BB2-0101-8259-2C709A6C4E1F}"/>
                </a:ext>
              </a:extLst>
            </p:cNvPr>
            <p:cNvSpPr txBox="1"/>
            <p:nvPr/>
          </p:nvSpPr>
          <p:spPr>
            <a:xfrm>
              <a:off x="8945274" y="1739653"/>
              <a:ext cx="1241045" cy="369332"/>
            </a:xfrm>
            <a:prstGeom prst="rect">
              <a:avLst/>
            </a:prstGeom>
            <a:noFill/>
            <a:ln>
              <a:noFill/>
            </a:ln>
          </p:spPr>
          <p:txBody>
            <a:bodyPr wrap="none" rtlCol="0">
              <a:spAutoFit/>
            </a:bodyPr>
            <a:lstStyle/>
            <a:p>
              <a:r>
                <a:rPr kumimoji="1" lang="en-US" altLang="ja-JP" dirty="0"/>
                <a:t>Symx</a:t>
              </a:r>
              <a:r>
                <a:rPr kumimoji="1" lang="ja-JP" altLang="en-US" dirty="0"/>
                <a:t>≠</a:t>
              </a:r>
              <a:r>
                <a:rPr kumimoji="1" lang="en-US" altLang="ja-JP" dirty="0"/>
                <a:t>10</a:t>
              </a:r>
              <a:endParaRPr kumimoji="1" lang="ja-JP" altLang="en-US" dirty="0"/>
            </a:p>
          </p:txBody>
        </p:sp>
        <p:sp>
          <p:nvSpPr>
            <p:cNvPr id="56" name="四角形: 角を丸くする 55">
              <a:extLst>
                <a:ext uri="{FF2B5EF4-FFF2-40B4-BE49-F238E27FC236}">
                  <a16:creationId xmlns:a16="http://schemas.microsoft.com/office/drawing/2014/main" id="{7794B260-1DB3-CC43-8708-A37BA0792E5B}"/>
                </a:ext>
              </a:extLst>
            </p:cNvPr>
            <p:cNvSpPr/>
            <p:nvPr/>
          </p:nvSpPr>
          <p:spPr>
            <a:xfrm>
              <a:off x="8945274" y="1719035"/>
              <a:ext cx="1181758" cy="369332"/>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ボックス 1">
            <a:extLst>
              <a:ext uri="{FF2B5EF4-FFF2-40B4-BE49-F238E27FC236}">
                <a16:creationId xmlns:a16="http://schemas.microsoft.com/office/drawing/2014/main" id="{52E14B0C-28AF-075C-1B41-63DC62D3E2A0}"/>
              </a:ext>
            </a:extLst>
          </p:cNvPr>
          <p:cNvSpPr txBox="1"/>
          <p:nvPr/>
        </p:nvSpPr>
        <p:spPr>
          <a:xfrm>
            <a:off x="-35477" y="5611740"/>
            <a:ext cx="1107996" cy="369332"/>
          </a:xfrm>
          <a:prstGeom prst="rect">
            <a:avLst/>
          </a:prstGeom>
          <a:noFill/>
        </p:spPr>
        <p:txBody>
          <a:bodyPr wrap="none" rtlCol="0">
            <a:spAutoFit/>
          </a:bodyPr>
          <a:lstStyle/>
          <a:p>
            <a:r>
              <a:rPr kumimoji="1" lang="ja-JP" altLang="en-US" dirty="0"/>
              <a:t>パス条件</a:t>
            </a:r>
          </a:p>
        </p:txBody>
      </p:sp>
      <p:grpSp>
        <p:nvGrpSpPr>
          <p:cNvPr id="8" name="グループ化 7">
            <a:extLst>
              <a:ext uri="{FF2B5EF4-FFF2-40B4-BE49-F238E27FC236}">
                <a16:creationId xmlns:a16="http://schemas.microsoft.com/office/drawing/2014/main" id="{9155FF97-48E8-E918-4B85-2F0D2EB10084}"/>
              </a:ext>
            </a:extLst>
          </p:cNvPr>
          <p:cNvGrpSpPr/>
          <p:nvPr/>
        </p:nvGrpSpPr>
        <p:grpSpPr>
          <a:xfrm>
            <a:off x="1064248" y="5421347"/>
            <a:ext cx="1343639" cy="698225"/>
            <a:chOff x="256628" y="5783250"/>
            <a:chExt cx="1343639" cy="698225"/>
          </a:xfrm>
        </p:grpSpPr>
        <p:sp>
          <p:nvSpPr>
            <p:cNvPr id="5" name="四角形: 角を丸くする 4">
              <a:extLst>
                <a:ext uri="{FF2B5EF4-FFF2-40B4-BE49-F238E27FC236}">
                  <a16:creationId xmlns:a16="http://schemas.microsoft.com/office/drawing/2014/main" id="{28822C21-E149-2BAE-B627-BEA684CBA9AE}"/>
                </a:ext>
              </a:extLst>
            </p:cNvPr>
            <p:cNvSpPr/>
            <p:nvPr/>
          </p:nvSpPr>
          <p:spPr>
            <a:xfrm>
              <a:off x="256629" y="5783250"/>
              <a:ext cx="1343638" cy="6781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59073AEA-E25D-1D99-8FCD-94F57AA1B2DD}"/>
                </a:ext>
              </a:extLst>
            </p:cNvPr>
            <p:cNvSpPr txBox="1"/>
            <p:nvPr/>
          </p:nvSpPr>
          <p:spPr>
            <a:xfrm>
              <a:off x="256628" y="5835144"/>
              <a:ext cx="1343638" cy="646331"/>
            </a:xfrm>
            <a:prstGeom prst="rect">
              <a:avLst/>
            </a:prstGeom>
            <a:noFill/>
          </p:spPr>
          <p:txBody>
            <a:bodyPr wrap="none" rtlCol="0">
              <a:spAutoFit/>
            </a:bodyPr>
            <a:lstStyle/>
            <a:p>
              <a:r>
                <a:rPr lang="en-US" altLang="ja-JP" dirty="0"/>
                <a:t>Symx=10</a:t>
              </a:r>
            </a:p>
            <a:p>
              <a:r>
                <a:rPr kumimoji="1" lang="en-US" altLang="ja-JP" dirty="0"/>
                <a:t>Symx+1&lt;0</a:t>
              </a:r>
              <a:endParaRPr kumimoji="1" lang="ja-JP" altLang="en-US" dirty="0"/>
            </a:p>
          </p:txBody>
        </p:sp>
      </p:grpSp>
      <p:sp>
        <p:nvSpPr>
          <p:cNvPr id="9" name="テキスト ボックス 8">
            <a:extLst>
              <a:ext uri="{FF2B5EF4-FFF2-40B4-BE49-F238E27FC236}">
                <a16:creationId xmlns:a16="http://schemas.microsoft.com/office/drawing/2014/main" id="{9F2D87A6-2314-FB81-681E-EFACF0C3CB45}"/>
              </a:ext>
            </a:extLst>
          </p:cNvPr>
          <p:cNvSpPr txBox="1"/>
          <p:nvPr/>
        </p:nvSpPr>
        <p:spPr>
          <a:xfrm>
            <a:off x="1237592" y="6253399"/>
            <a:ext cx="954107" cy="400110"/>
          </a:xfrm>
          <a:prstGeom prst="rect">
            <a:avLst/>
          </a:prstGeom>
          <a:noFill/>
        </p:spPr>
        <p:txBody>
          <a:bodyPr wrap="none" rtlCol="0">
            <a:spAutoFit/>
          </a:bodyPr>
          <a:lstStyle/>
          <a:p>
            <a:r>
              <a:rPr kumimoji="1" lang="ja-JP" altLang="en-US" sz="2000" dirty="0"/>
              <a:t>解無し</a:t>
            </a:r>
          </a:p>
        </p:txBody>
      </p:sp>
      <p:grpSp>
        <p:nvGrpSpPr>
          <p:cNvPr id="55" name="グループ化 54">
            <a:extLst>
              <a:ext uri="{FF2B5EF4-FFF2-40B4-BE49-F238E27FC236}">
                <a16:creationId xmlns:a16="http://schemas.microsoft.com/office/drawing/2014/main" id="{31E9A212-7E30-B192-9300-73C53557C79F}"/>
              </a:ext>
            </a:extLst>
          </p:cNvPr>
          <p:cNvGrpSpPr/>
          <p:nvPr/>
        </p:nvGrpSpPr>
        <p:grpSpPr>
          <a:xfrm>
            <a:off x="4476007" y="5437655"/>
            <a:ext cx="1407758" cy="698225"/>
            <a:chOff x="256628" y="5783250"/>
            <a:chExt cx="1407758" cy="698225"/>
          </a:xfrm>
        </p:grpSpPr>
        <p:sp>
          <p:nvSpPr>
            <p:cNvPr id="79" name="四角形: 角を丸くする 78">
              <a:extLst>
                <a:ext uri="{FF2B5EF4-FFF2-40B4-BE49-F238E27FC236}">
                  <a16:creationId xmlns:a16="http://schemas.microsoft.com/office/drawing/2014/main" id="{710C65C7-3D23-6385-B965-EFEF6AB9FF09}"/>
                </a:ext>
              </a:extLst>
            </p:cNvPr>
            <p:cNvSpPr/>
            <p:nvPr/>
          </p:nvSpPr>
          <p:spPr>
            <a:xfrm>
              <a:off x="256629" y="5783250"/>
              <a:ext cx="1343638" cy="6781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a:extLst>
                <a:ext uri="{FF2B5EF4-FFF2-40B4-BE49-F238E27FC236}">
                  <a16:creationId xmlns:a16="http://schemas.microsoft.com/office/drawing/2014/main" id="{51829781-FD45-46EC-9E6A-3712C8B6D181}"/>
                </a:ext>
              </a:extLst>
            </p:cNvPr>
            <p:cNvSpPr txBox="1"/>
            <p:nvPr/>
          </p:nvSpPr>
          <p:spPr>
            <a:xfrm>
              <a:off x="256628" y="5835144"/>
              <a:ext cx="1407758" cy="646331"/>
            </a:xfrm>
            <a:prstGeom prst="rect">
              <a:avLst/>
            </a:prstGeom>
            <a:noFill/>
          </p:spPr>
          <p:txBody>
            <a:bodyPr wrap="none" rtlCol="0">
              <a:spAutoFit/>
            </a:bodyPr>
            <a:lstStyle/>
            <a:p>
              <a:r>
                <a:rPr lang="en-US" altLang="ja-JP" dirty="0"/>
                <a:t>Symx=10</a:t>
              </a:r>
            </a:p>
            <a:p>
              <a:r>
                <a:rPr kumimoji="1" lang="en-US" altLang="ja-JP" dirty="0"/>
                <a:t>Symx+1</a:t>
              </a:r>
              <a:r>
                <a:rPr kumimoji="1" lang="ja-JP" altLang="en-US" dirty="0"/>
                <a:t>≧</a:t>
              </a:r>
              <a:r>
                <a:rPr kumimoji="1" lang="en-US" altLang="ja-JP" dirty="0"/>
                <a:t>0</a:t>
              </a:r>
              <a:endParaRPr kumimoji="1" lang="ja-JP" altLang="en-US" dirty="0"/>
            </a:p>
          </p:txBody>
        </p:sp>
      </p:grpSp>
      <p:sp>
        <p:nvSpPr>
          <p:cNvPr id="11" name="テキスト ボックス 10">
            <a:extLst>
              <a:ext uri="{FF2B5EF4-FFF2-40B4-BE49-F238E27FC236}">
                <a16:creationId xmlns:a16="http://schemas.microsoft.com/office/drawing/2014/main" id="{95865656-B8F1-D20B-25D8-46E22CF81DA4}"/>
              </a:ext>
            </a:extLst>
          </p:cNvPr>
          <p:cNvSpPr txBox="1"/>
          <p:nvPr/>
        </p:nvSpPr>
        <p:spPr>
          <a:xfrm>
            <a:off x="4602334" y="6239150"/>
            <a:ext cx="1176925" cy="369332"/>
          </a:xfrm>
          <a:prstGeom prst="rect">
            <a:avLst/>
          </a:prstGeom>
          <a:noFill/>
        </p:spPr>
        <p:txBody>
          <a:bodyPr wrap="none" rtlCol="0">
            <a:spAutoFit/>
          </a:bodyPr>
          <a:lstStyle/>
          <a:p>
            <a:r>
              <a:rPr kumimoji="1" lang="en-US" altLang="ja-JP" dirty="0"/>
              <a:t>Symx=10</a:t>
            </a:r>
            <a:endParaRPr kumimoji="1" lang="ja-JP" altLang="en-US" dirty="0"/>
          </a:p>
        </p:txBody>
      </p:sp>
      <p:grpSp>
        <p:nvGrpSpPr>
          <p:cNvPr id="81" name="グループ化 80">
            <a:extLst>
              <a:ext uri="{FF2B5EF4-FFF2-40B4-BE49-F238E27FC236}">
                <a16:creationId xmlns:a16="http://schemas.microsoft.com/office/drawing/2014/main" id="{1D9E6A1B-1161-01F0-D623-FF86BA083645}"/>
              </a:ext>
            </a:extLst>
          </p:cNvPr>
          <p:cNvGrpSpPr/>
          <p:nvPr/>
        </p:nvGrpSpPr>
        <p:grpSpPr>
          <a:xfrm>
            <a:off x="6193535" y="5432661"/>
            <a:ext cx="1343639" cy="698225"/>
            <a:chOff x="256628" y="5783250"/>
            <a:chExt cx="1343639" cy="698225"/>
          </a:xfrm>
        </p:grpSpPr>
        <p:sp>
          <p:nvSpPr>
            <p:cNvPr id="82" name="四角形: 角を丸くする 81">
              <a:extLst>
                <a:ext uri="{FF2B5EF4-FFF2-40B4-BE49-F238E27FC236}">
                  <a16:creationId xmlns:a16="http://schemas.microsoft.com/office/drawing/2014/main" id="{A7087D50-71EC-1054-3A85-6F6A7C5DA0A9}"/>
                </a:ext>
              </a:extLst>
            </p:cNvPr>
            <p:cNvSpPr/>
            <p:nvPr/>
          </p:nvSpPr>
          <p:spPr>
            <a:xfrm>
              <a:off x="256629" y="5783250"/>
              <a:ext cx="1343638" cy="6781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テキスト ボックス 82">
              <a:extLst>
                <a:ext uri="{FF2B5EF4-FFF2-40B4-BE49-F238E27FC236}">
                  <a16:creationId xmlns:a16="http://schemas.microsoft.com/office/drawing/2014/main" id="{F6B57C07-85C0-BD18-4CCD-2010FFE33DE8}"/>
                </a:ext>
              </a:extLst>
            </p:cNvPr>
            <p:cNvSpPr txBox="1"/>
            <p:nvPr/>
          </p:nvSpPr>
          <p:spPr>
            <a:xfrm>
              <a:off x="256628" y="5835144"/>
              <a:ext cx="1279517" cy="646331"/>
            </a:xfrm>
            <a:prstGeom prst="rect">
              <a:avLst/>
            </a:prstGeom>
            <a:noFill/>
          </p:spPr>
          <p:txBody>
            <a:bodyPr wrap="none" rtlCol="0">
              <a:spAutoFit/>
            </a:bodyPr>
            <a:lstStyle/>
            <a:p>
              <a:pPr algn="ctr"/>
              <a:r>
                <a:rPr lang="en-US" altLang="ja-JP" dirty="0"/>
                <a:t>Symx</a:t>
              </a:r>
              <a:r>
                <a:rPr lang="ja-JP" altLang="en-US" dirty="0"/>
                <a:t>≠</a:t>
              </a:r>
              <a:r>
                <a:rPr lang="en-US" altLang="ja-JP" dirty="0"/>
                <a:t>10</a:t>
              </a:r>
            </a:p>
            <a:p>
              <a:pPr algn="ctr"/>
              <a:r>
                <a:rPr kumimoji="1" lang="en-US" altLang="ja-JP" dirty="0"/>
                <a:t>Symx</a:t>
              </a:r>
              <a:r>
                <a:rPr lang="ja-JP" altLang="en-US" dirty="0"/>
                <a:t>＜</a:t>
              </a:r>
              <a:r>
                <a:rPr kumimoji="1" lang="en-US" altLang="ja-JP" dirty="0"/>
                <a:t>0</a:t>
              </a:r>
              <a:endParaRPr kumimoji="1" lang="ja-JP" altLang="en-US" dirty="0"/>
            </a:p>
          </p:txBody>
        </p:sp>
      </p:grpSp>
      <p:sp>
        <p:nvSpPr>
          <p:cNvPr id="12" name="テキスト ボックス 11">
            <a:extLst>
              <a:ext uri="{FF2B5EF4-FFF2-40B4-BE49-F238E27FC236}">
                <a16:creationId xmlns:a16="http://schemas.microsoft.com/office/drawing/2014/main" id="{1E0EA34B-8286-A6E6-9802-A1274AF60AC9}"/>
              </a:ext>
            </a:extLst>
          </p:cNvPr>
          <p:cNvSpPr txBox="1"/>
          <p:nvPr/>
        </p:nvSpPr>
        <p:spPr>
          <a:xfrm>
            <a:off x="6013291" y="6239150"/>
            <a:ext cx="2016899" cy="369332"/>
          </a:xfrm>
          <a:prstGeom prst="rect">
            <a:avLst/>
          </a:prstGeom>
          <a:noFill/>
        </p:spPr>
        <p:txBody>
          <a:bodyPr wrap="none" rtlCol="0">
            <a:spAutoFit/>
          </a:bodyPr>
          <a:lstStyle/>
          <a:p>
            <a:r>
              <a:rPr kumimoji="1" lang="en-US" altLang="ja-JP" dirty="0"/>
              <a:t>Symx=-1,-2,-3,…</a:t>
            </a:r>
            <a:endParaRPr kumimoji="1" lang="ja-JP" altLang="en-US" dirty="0"/>
          </a:p>
        </p:txBody>
      </p:sp>
      <p:sp>
        <p:nvSpPr>
          <p:cNvPr id="15" name="テキスト ボックス 14">
            <a:extLst>
              <a:ext uri="{FF2B5EF4-FFF2-40B4-BE49-F238E27FC236}">
                <a16:creationId xmlns:a16="http://schemas.microsoft.com/office/drawing/2014/main" id="{76F21DBF-0154-FFA7-522F-EBABB1EFBCFF}"/>
              </a:ext>
            </a:extLst>
          </p:cNvPr>
          <p:cNvSpPr txBox="1"/>
          <p:nvPr/>
        </p:nvSpPr>
        <p:spPr>
          <a:xfrm>
            <a:off x="310772" y="6244723"/>
            <a:ext cx="415498" cy="369332"/>
          </a:xfrm>
          <a:prstGeom prst="rect">
            <a:avLst/>
          </a:prstGeom>
          <a:noFill/>
        </p:spPr>
        <p:txBody>
          <a:bodyPr wrap="none" rtlCol="0">
            <a:spAutoFit/>
          </a:bodyPr>
          <a:lstStyle/>
          <a:p>
            <a:r>
              <a:rPr kumimoji="1" lang="ja-JP" altLang="en-US" dirty="0"/>
              <a:t>解</a:t>
            </a:r>
          </a:p>
        </p:txBody>
      </p:sp>
      <p:grpSp>
        <p:nvGrpSpPr>
          <p:cNvPr id="84" name="グループ化 83">
            <a:extLst>
              <a:ext uri="{FF2B5EF4-FFF2-40B4-BE49-F238E27FC236}">
                <a16:creationId xmlns:a16="http://schemas.microsoft.com/office/drawing/2014/main" id="{67CB80A3-E9D0-7A6D-5381-F2ACAF2E448A}"/>
              </a:ext>
            </a:extLst>
          </p:cNvPr>
          <p:cNvGrpSpPr/>
          <p:nvPr/>
        </p:nvGrpSpPr>
        <p:grpSpPr>
          <a:xfrm>
            <a:off x="10427105" y="5437655"/>
            <a:ext cx="1343638" cy="698225"/>
            <a:chOff x="256629" y="5783250"/>
            <a:chExt cx="1343638" cy="698225"/>
          </a:xfrm>
        </p:grpSpPr>
        <p:sp>
          <p:nvSpPr>
            <p:cNvPr id="85" name="四角形: 角を丸くする 84">
              <a:extLst>
                <a:ext uri="{FF2B5EF4-FFF2-40B4-BE49-F238E27FC236}">
                  <a16:creationId xmlns:a16="http://schemas.microsoft.com/office/drawing/2014/main" id="{E567306C-238D-3132-5BF1-643945A376C8}"/>
                </a:ext>
              </a:extLst>
            </p:cNvPr>
            <p:cNvSpPr/>
            <p:nvPr/>
          </p:nvSpPr>
          <p:spPr>
            <a:xfrm>
              <a:off x="256629" y="5783250"/>
              <a:ext cx="1343638" cy="6781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テキスト ボックス 85">
              <a:extLst>
                <a:ext uri="{FF2B5EF4-FFF2-40B4-BE49-F238E27FC236}">
                  <a16:creationId xmlns:a16="http://schemas.microsoft.com/office/drawing/2014/main" id="{098F6F33-599D-B7D2-AB24-9E3474DB730E}"/>
                </a:ext>
              </a:extLst>
            </p:cNvPr>
            <p:cNvSpPr txBox="1"/>
            <p:nvPr/>
          </p:nvSpPr>
          <p:spPr>
            <a:xfrm>
              <a:off x="275864" y="5835144"/>
              <a:ext cx="1241045" cy="646331"/>
            </a:xfrm>
            <a:prstGeom prst="rect">
              <a:avLst/>
            </a:prstGeom>
            <a:noFill/>
          </p:spPr>
          <p:txBody>
            <a:bodyPr wrap="none" rtlCol="0">
              <a:spAutoFit/>
            </a:bodyPr>
            <a:lstStyle/>
            <a:p>
              <a:pPr algn="ctr"/>
              <a:r>
                <a:rPr lang="en-US" altLang="ja-JP" dirty="0"/>
                <a:t>Symx</a:t>
              </a:r>
              <a:r>
                <a:rPr lang="ja-JP" altLang="en-US" dirty="0"/>
                <a:t>≠</a:t>
              </a:r>
              <a:r>
                <a:rPr lang="en-US" altLang="ja-JP" dirty="0"/>
                <a:t>10</a:t>
              </a:r>
            </a:p>
            <a:p>
              <a:pPr algn="ctr"/>
              <a:r>
                <a:rPr kumimoji="1" lang="en-US" altLang="ja-JP" dirty="0"/>
                <a:t>Symx</a:t>
              </a:r>
              <a:r>
                <a:rPr kumimoji="1" lang="ja-JP" altLang="en-US" dirty="0"/>
                <a:t>≧</a:t>
              </a:r>
              <a:r>
                <a:rPr kumimoji="1" lang="en-US" altLang="ja-JP" dirty="0"/>
                <a:t>0</a:t>
              </a:r>
              <a:endParaRPr kumimoji="1" lang="ja-JP" altLang="en-US" dirty="0"/>
            </a:p>
          </p:txBody>
        </p:sp>
      </p:grpSp>
      <p:sp>
        <p:nvSpPr>
          <p:cNvPr id="16" name="テキスト ボックス 15">
            <a:extLst>
              <a:ext uri="{FF2B5EF4-FFF2-40B4-BE49-F238E27FC236}">
                <a16:creationId xmlns:a16="http://schemas.microsoft.com/office/drawing/2014/main" id="{D215CF55-7FA7-F549-C0D4-E19CD7BDD2D7}"/>
              </a:ext>
            </a:extLst>
          </p:cNvPr>
          <p:cNvSpPr txBox="1"/>
          <p:nvPr/>
        </p:nvSpPr>
        <p:spPr>
          <a:xfrm>
            <a:off x="10241958" y="6174360"/>
            <a:ext cx="1713931" cy="369332"/>
          </a:xfrm>
          <a:prstGeom prst="rect">
            <a:avLst/>
          </a:prstGeom>
          <a:noFill/>
        </p:spPr>
        <p:txBody>
          <a:bodyPr wrap="none" rtlCol="0">
            <a:spAutoFit/>
          </a:bodyPr>
          <a:lstStyle/>
          <a:p>
            <a:r>
              <a:rPr kumimoji="1" lang="en-US" altLang="ja-JP" dirty="0"/>
              <a:t>Symx=0,1,2,…</a:t>
            </a:r>
            <a:endParaRPr kumimoji="1" lang="ja-JP" altLang="en-US" dirty="0"/>
          </a:p>
        </p:txBody>
      </p:sp>
      <p:sp>
        <p:nvSpPr>
          <p:cNvPr id="19" name="テキスト ボックス 18">
            <a:extLst>
              <a:ext uri="{FF2B5EF4-FFF2-40B4-BE49-F238E27FC236}">
                <a16:creationId xmlns:a16="http://schemas.microsoft.com/office/drawing/2014/main" id="{DCDE0EAA-536E-EE88-3F37-72BACED1EA6A}"/>
              </a:ext>
            </a:extLst>
          </p:cNvPr>
          <p:cNvSpPr txBox="1"/>
          <p:nvPr/>
        </p:nvSpPr>
        <p:spPr>
          <a:xfrm>
            <a:off x="10350161" y="6424251"/>
            <a:ext cx="1420582" cy="369332"/>
          </a:xfrm>
          <a:prstGeom prst="rect">
            <a:avLst/>
          </a:prstGeom>
          <a:noFill/>
        </p:spPr>
        <p:txBody>
          <a:bodyPr wrap="none" rtlCol="0">
            <a:spAutoFit/>
          </a:bodyPr>
          <a:lstStyle/>
          <a:p>
            <a:r>
              <a:rPr kumimoji="1" lang="en-US" altLang="ja-JP" dirty="0"/>
              <a:t>(Symx</a:t>
            </a:r>
            <a:r>
              <a:rPr kumimoji="1" lang="ja-JP" altLang="en-US" dirty="0"/>
              <a:t>≠</a:t>
            </a:r>
            <a:r>
              <a:rPr kumimoji="1" lang="en-US" altLang="ja-JP" dirty="0"/>
              <a:t>10)</a:t>
            </a:r>
            <a:endParaRPr kumimoji="1" lang="ja-JP" altLang="en-US" dirty="0"/>
          </a:p>
        </p:txBody>
      </p:sp>
    </p:spTree>
    <p:extLst>
      <p:ext uri="{BB962C8B-B14F-4D97-AF65-F5344CB8AC3E}">
        <p14:creationId xmlns:p14="http://schemas.microsoft.com/office/powerpoint/2010/main" val="223963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1CA18-37B6-824E-66C6-29BEC74B93F2}"/>
              </a:ext>
            </a:extLst>
          </p:cNvPr>
          <p:cNvSpPr>
            <a:spLocks noGrp="1"/>
          </p:cNvSpPr>
          <p:nvPr>
            <p:ph type="title"/>
          </p:nvPr>
        </p:nvSpPr>
        <p:spPr/>
        <p:txBody>
          <a:bodyPr>
            <a:normAutofit/>
          </a:bodyPr>
          <a:lstStyle/>
          <a:p>
            <a:r>
              <a:rPr kumimoji="1" lang="ja-JP" altLang="en-US" sz="3600" dirty="0"/>
              <a:t>イメージ</a:t>
            </a:r>
          </a:p>
        </p:txBody>
      </p:sp>
      <p:sp>
        <p:nvSpPr>
          <p:cNvPr id="4" name="正方形/長方形 3">
            <a:extLst>
              <a:ext uri="{FF2B5EF4-FFF2-40B4-BE49-F238E27FC236}">
                <a16:creationId xmlns:a16="http://schemas.microsoft.com/office/drawing/2014/main" id="{50CCE9C0-AB85-E97D-CDF4-622021C45FE5}"/>
              </a:ext>
            </a:extLst>
          </p:cNvPr>
          <p:cNvSpPr/>
          <p:nvPr/>
        </p:nvSpPr>
        <p:spPr>
          <a:xfrm>
            <a:off x="1" y="0"/>
            <a:ext cx="1411014" cy="4650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提案手法</a:t>
            </a:r>
            <a:endParaRPr kumimoji="1" lang="ja-JP" altLang="en-US" dirty="0"/>
          </a:p>
        </p:txBody>
      </p:sp>
      <p:cxnSp>
        <p:nvCxnSpPr>
          <p:cNvPr id="6" name="コネクタ: カギ線 5">
            <a:extLst>
              <a:ext uri="{FF2B5EF4-FFF2-40B4-BE49-F238E27FC236}">
                <a16:creationId xmlns:a16="http://schemas.microsoft.com/office/drawing/2014/main" id="{070470BC-BDA8-07E3-B1BB-FBFC87EC057E}"/>
              </a:ext>
            </a:extLst>
          </p:cNvPr>
          <p:cNvCxnSpPr>
            <a:cxnSpLocks/>
            <a:stCxn id="5" idx="1"/>
          </p:cNvCxnSpPr>
          <p:nvPr/>
        </p:nvCxnSpPr>
        <p:spPr>
          <a:xfrm rot="10800000" flipV="1">
            <a:off x="3126922" y="2772595"/>
            <a:ext cx="856781" cy="2044333"/>
          </a:xfrm>
          <a:prstGeom prst="bentConnector2">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コネクタ: カギ線 6">
            <a:extLst>
              <a:ext uri="{FF2B5EF4-FFF2-40B4-BE49-F238E27FC236}">
                <a16:creationId xmlns:a16="http://schemas.microsoft.com/office/drawing/2014/main" id="{4C9F1B65-9DFC-BE28-4B9D-53294628A9B4}"/>
              </a:ext>
            </a:extLst>
          </p:cNvPr>
          <p:cNvCxnSpPr>
            <a:cxnSpLocks/>
            <a:stCxn id="5" idx="3"/>
          </p:cNvCxnSpPr>
          <p:nvPr/>
        </p:nvCxnSpPr>
        <p:spPr>
          <a:xfrm>
            <a:off x="7767426" y="2772596"/>
            <a:ext cx="747924" cy="2044333"/>
          </a:xfrm>
          <a:prstGeom prst="bentConnector2">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57972439-F2AD-F1D5-7B84-4FCC2A036B9C}"/>
              </a:ext>
            </a:extLst>
          </p:cNvPr>
          <p:cNvGrpSpPr/>
          <p:nvPr/>
        </p:nvGrpSpPr>
        <p:grpSpPr>
          <a:xfrm>
            <a:off x="2226674" y="1477735"/>
            <a:ext cx="7458227" cy="4131799"/>
            <a:chOff x="2226674" y="963386"/>
            <a:chExt cx="7458227" cy="4131799"/>
          </a:xfrm>
        </p:grpSpPr>
        <p:sp>
          <p:nvSpPr>
            <p:cNvPr id="5" name="フローチャート: 判断 4">
              <a:extLst>
                <a:ext uri="{FF2B5EF4-FFF2-40B4-BE49-F238E27FC236}">
                  <a16:creationId xmlns:a16="http://schemas.microsoft.com/office/drawing/2014/main" id="{FD40BCF4-3883-7A96-E9C9-C79E45290DC4}"/>
                </a:ext>
              </a:extLst>
            </p:cNvPr>
            <p:cNvSpPr/>
            <p:nvPr/>
          </p:nvSpPr>
          <p:spPr>
            <a:xfrm>
              <a:off x="3983702" y="1690688"/>
              <a:ext cx="3783724" cy="11351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分岐条件？？</a:t>
              </a:r>
            </a:p>
          </p:txBody>
        </p:sp>
        <p:sp>
          <p:nvSpPr>
            <p:cNvPr id="17" name="テキスト ボックス 16">
              <a:extLst>
                <a:ext uri="{FF2B5EF4-FFF2-40B4-BE49-F238E27FC236}">
                  <a16:creationId xmlns:a16="http://schemas.microsoft.com/office/drawing/2014/main" id="{EFC3913B-D611-5A34-5B56-AAA9AE9FAC64}"/>
                </a:ext>
              </a:extLst>
            </p:cNvPr>
            <p:cNvSpPr txBox="1"/>
            <p:nvPr/>
          </p:nvSpPr>
          <p:spPr>
            <a:xfrm>
              <a:off x="2226674" y="4448854"/>
              <a:ext cx="1800493" cy="646331"/>
            </a:xfrm>
            <a:prstGeom prst="rect">
              <a:avLst/>
            </a:prstGeom>
            <a:noFill/>
          </p:spPr>
          <p:txBody>
            <a:bodyPr wrap="none" rtlCol="0">
              <a:spAutoFit/>
            </a:bodyPr>
            <a:lstStyle/>
            <a:p>
              <a:r>
                <a:rPr kumimoji="1" lang="ja-JP" altLang="en-US" dirty="0"/>
                <a:t>解析回避のため</a:t>
              </a:r>
              <a:endParaRPr kumimoji="1" lang="en-US" altLang="ja-JP" dirty="0"/>
            </a:p>
            <a:p>
              <a:pPr algn="ctr"/>
              <a:r>
                <a:rPr lang="ja-JP" altLang="en-US" dirty="0"/>
                <a:t>実行しない</a:t>
              </a:r>
              <a:endParaRPr kumimoji="1" lang="ja-JP" altLang="en-US" dirty="0"/>
            </a:p>
          </p:txBody>
        </p:sp>
        <p:sp>
          <p:nvSpPr>
            <p:cNvPr id="19" name="テキスト ボックス 18">
              <a:extLst>
                <a:ext uri="{FF2B5EF4-FFF2-40B4-BE49-F238E27FC236}">
                  <a16:creationId xmlns:a16="http://schemas.microsoft.com/office/drawing/2014/main" id="{FAED4852-FB1E-0F5D-DC7C-34866E90A765}"/>
                </a:ext>
              </a:extLst>
            </p:cNvPr>
            <p:cNvSpPr txBox="1"/>
            <p:nvPr/>
          </p:nvSpPr>
          <p:spPr>
            <a:xfrm>
              <a:off x="7345799" y="4541186"/>
              <a:ext cx="2339102" cy="461665"/>
            </a:xfrm>
            <a:prstGeom prst="rect">
              <a:avLst/>
            </a:prstGeom>
            <a:noFill/>
          </p:spPr>
          <p:txBody>
            <a:bodyPr wrap="none" rtlCol="0">
              <a:spAutoFit/>
            </a:bodyPr>
            <a:lstStyle/>
            <a:p>
              <a:r>
                <a:rPr kumimoji="1" lang="ja-JP" altLang="en-US" sz="2400" dirty="0">
                  <a:solidFill>
                    <a:srgbClr val="FF0000"/>
                  </a:solidFill>
                </a:rPr>
                <a:t>マルウェア実行</a:t>
              </a:r>
            </a:p>
          </p:txBody>
        </p:sp>
        <p:cxnSp>
          <p:nvCxnSpPr>
            <p:cNvPr id="21" name="直線矢印コネクタ 20">
              <a:extLst>
                <a:ext uri="{FF2B5EF4-FFF2-40B4-BE49-F238E27FC236}">
                  <a16:creationId xmlns:a16="http://schemas.microsoft.com/office/drawing/2014/main" id="{50F3274F-48EA-78E8-D0E8-C4BA5D358424}"/>
                </a:ext>
              </a:extLst>
            </p:cNvPr>
            <p:cNvCxnSpPr/>
            <p:nvPr/>
          </p:nvCxnSpPr>
          <p:spPr>
            <a:xfrm>
              <a:off x="5875564" y="963386"/>
              <a:ext cx="0" cy="727302"/>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テキスト ボックス 24">
            <a:extLst>
              <a:ext uri="{FF2B5EF4-FFF2-40B4-BE49-F238E27FC236}">
                <a16:creationId xmlns:a16="http://schemas.microsoft.com/office/drawing/2014/main" id="{0884FC66-1B32-E701-74AC-1B1EA0C9CBC8}"/>
              </a:ext>
            </a:extLst>
          </p:cNvPr>
          <p:cNvSpPr txBox="1"/>
          <p:nvPr/>
        </p:nvSpPr>
        <p:spPr>
          <a:xfrm>
            <a:off x="4513652" y="1035895"/>
            <a:ext cx="2723823" cy="369332"/>
          </a:xfrm>
          <a:prstGeom prst="rect">
            <a:avLst/>
          </a:prstGeom>
          <a:noFill/>
        </p:spPr>
        <p:txBody>
          <a:bodyPr wrap="none" rtlCol="0">
            <a:spAutoFit/>
          </a:bodyPr>
          <a:lstStyle/>
          <a:p>
            <a:r>
              <a:rPr kumimoji="1" lang="ja-JP" altLang="en-US" dirty="0"/>
              <a:t>解析環境検知を行う関数</a:t>
            </a:r>
          </a:p>
        </p:txBody>
      </p:sp>
    </p:spTree>
    <p:extLst>
      <p:ext uri="{BB962C8B-B14F-4D97-AF65-F5344CB8AC3E}">
        <p14:creationId xmlns:p14="http://schemas.microsoft.com/office/powerpoint/2010/main" val="17027208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1337</TotalTime>
  <Words>2182</Words>
  <Application>Microsoft Office PowerPoint</Application>
  <PresentationFormat>ワイド画面</PresentationFormat>
  <Paragraphs>282</Paragraphs>
  <Slides>24</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游ゴシック Medium</vt:lpstr>
      <vt:lpstr>Arial</vt:lpstr>
      <vt:lpstr>Cambria Math</vt:lpstr>
      <vt:lpstr>Office テーマ</vt:lpstr>
      <vt:lpstr>シンボリック実行を活用したマルウェア解析環境検知機能の回避条件自動抽出の研究</vt:lpstr>
      <vt:lpstr>論文概要</vt:lpstr>
      <vt:lpstr>マルウェアの動的解析</vt:lpstr>
      <vt:lpstr>解析環境検知</vt:lpstr>
      <vt:lpstr>従来の対策</vt:lpstr>
      <vt:lpstr>目的</vt:lpstr>
      <vt:lpstr>シンボリック実行</vt:lpstr>
      <vt:lpstr>PowerPoint プレゼンテーション</vt:lpstr>
      <vt:lpstr>イメージ</vt:lpstr>
      <vt:lpstr>イメージ</vt:lpstr>
      <vt:lpstr>使用するフレームワーク</vt:lpstr>
      <vt:lpstr>手順</vt:lpstr>
      <vt:lpstr>提案手法</vt:lpstr>
      <vt:lpstr>実験</vt:lpstr>
      <vt:lpstr>pafish.exeについて</vt:lpstr>
      <vt:lpstr>手順</vt:lpstr>
      <vt:lpstr>結果</vt:lpstr>
      <vt:lpstr>✓抽出できたケース</vt:lpstr>
      <vt:lpstr>×抽出失敗の原因</vt:lpstr>
      <vt:lpstr>×抽出失敗の原因</vt:lpstr>
      <vt:lpstr>×抽出失敗の原因</vt:lpstr>
      <vt:lpstr>△不十分な回避条件の抽出について</vt:lpstr>
      <vt:lpstr>△不十分な回避条件の抽出について</vt:lpstr>
      <vt:lpstr>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Hon Deeeno</dc:creator>
  <cp:lastModifiedBy>Hon Deeeno</cp:lastModifiedBy>
  <cp:revision>92</cp:revision>
  <dcterms:created xsi:type="dcterms:W3CDTF">2022-07-13T06:14:42Z</dcterms:created>
  <dcterms:modified xsi:type="dcterms:W3CDTF">2022-07-18T06:47:25Z</dcterms:modified>
</cp:coreProperties>
</file>