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ramada" initials="rr" lastIdx="1" clrIdx="0">
    <p:extLst>
      <p:ext uri="{19B8F6BF-5375-455C-9EA6-DF929625EA0E}">
        <p15:presenceInfo xmlns:p15="http://schemas.microsoft.com/office/powerpoint/2012/main" userId="1c1738c95c4bf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A1B1E"/>
    <a:srgbClr val="9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1T12:43:21.214" idx="1">
    <p:pos x="7049" y="2011"/>
    <p:text>Existe texto por baixo da imagem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88EEA-38AE-4D69-B2DF-2E8C5B3FCC16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D999-CA89-42CD-AEE0-AD50A1DD21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43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2B75-71F1-476D-8021-4C33B11AEB1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27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DD999-CA89-42CD-AEE0-AD50A1DD211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65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2B75-71F1-476D-8021-4C33B11AEB1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97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2B75-71F1-476D-8021-4C33B11AEB1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62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DD999-CA89-42CD-AEE0-AD50A1DD211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21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68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1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845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45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4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2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18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1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5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5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11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6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5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9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79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9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2CC7-AD1A-4483-9F03-B846BFA876D0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AFBC-6ECE-46F5-BD10-A0EAA422F1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982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6C14-0CC2-434B-874D-13AB4CC5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1329"/>
            <a:ext cx="9144000" cy="10461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8800" dirty="0"/>
              <a:t>Padaria Baker</a:t>
            </a:r>
            <a:endParaRPr lang="pt-PT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408D8-09EC-461A-ADAD-BA07BB57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694" y="4601603"/>
            <a:ext cx="5460609" cy="1230583"/>
          </a:xfr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/>
            <a:r>
              <a:rPr lang="pt-PT" sz="1600" u="sng" dirty="0">
                <a:solidFill>
                  <a:schemeClr val="tx1">
                    <a:lumMod val="95000"/>
                  </a:schemeClr>
                </a:solidFill>
              </a:rPr>
              <a:t>Elementos do Grupo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 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Adriano Filipe Ribeiro Soares up201904873@fe.up.pt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Afonso Duarte de Carvalho Monteiro up201907284@fe.up.pt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Ana Rita Antunes Ramada up201904565@fe.up.pt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3241C8-A5B3-463C-BE34-67BDA37E57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5" y="440940"/>
            <a:ext cx="2207847" cy="827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aixa de Texto 2">
            <a:extLst>
              <a:ext uri="{FF2B5EF4-FFF2-40B4-BE49-F238E27FC236}">
                <a16:creationId xmlns:a16="http://schemas.microsoft.com/office/drawing/2014/main" id="{D05B5D69-1890-4E25-94D0-346AFDA5A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261" y="580661"/>
            <a:ext cx="6430325" cy="5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MESTRADO INTEGRADO EM ENGENHARIA INFORMÁTICA E COMPUTAÇÃO | 2º ANO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e Estruturas de Dados | 2020/2021 | 1º SEMESTRE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48AAEA-A0B4-43B1-B740-1192C1202FDA}"/>
              </a:ext>
            </a:extLst>
          </p:cNvPr>
          <p:cNvSpPr/>
          <p:nvPr/>
        </p:nvSpPr>
        <p:spPr>
          <a:xfrm>
            <a:off x="152400" y="122296"/>
            <a:ext cx="11887200" cy="6569612"/>
          </a:xfrm>
          <a:prstGeom prst="rect">
            <a:avLst/>
          </a:prstGeom>
          <a:noFill/>
          <a:ln w="28575">
            <a:solidFill>
              <a:srgbClr val="BA3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DCF998-E02B-4BE6-9FAB-2178557EF48C}"/>
              </a:ext>
            </a:extLst>
          </p:cNvPr>
          <p:cNvSpPr/>
          <p:nvPr/>
        </p:nvSpPr>
        <p:spPr>
          <a:xfrm>
            <a:off x="285457" y="247386"/>
            <a:ext cx="11621086" cy="6319433"/>
          </a:xfrm>
          <a:prstGeom prst="rect">
            <a:avLst/>
          </a:prstGeom>
          <a:noFill/>
          <a:ln w="28575">
            <a:solidFill>
              <a:srgbClr val="BA3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21431B-CE79-484B-B3BD-828284D3F62C}"/>
              </a:ext>
            </a:extLst>
          </p:cNvPr>
          <p:cNvSpPr txBox="1"/>
          <p:nvPr/>
        </p:nvSpPr>
        <p:spPr>
          <a:xfrm>
            <a:off x="4642338" y="3429000"/>
            <a:ext cx="28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BA3F1D"/>
                </a:solidFill>
              </a:rPr>
              <a:t>Tema 4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F0F58B6-B5F5-417D-8CB4-6C89B3DC897B}"/>
              </a:ext>
            </a:extLst>
          </p:cNvPr>
          <p:cNvCxnSpPr>
            <a:cxnSpLocks/>
          </p:cNvCxnSpPr>
          <p:nvPr/>
        </p:nvCxnSpPr>
        <p:spPr>
          <a:xfrm>
            <a:off x="2954215" y="3343751"/>
            <a:ext cx="6231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1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EAD16D5-961C-452D-82B5-896E02AD44EB}"/>
              </a:ext>
            </a:extLst>
          </p:cNvPr>
          <p:cNvSpPr txBox="1">
            <a:spLocks/>
          </p:cNvSpPr>
          <p:nvPr/>
        </p:nvSpPr>
        <p:spPr>
          <a:xfrm>
            <a:off x="688433" y="459845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(sub)Class Employee	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8F182EB-AC32-4E02-855D-509C530A13C9}"/>
              </a:ext>
            </a:extLst>
          </p:cNvPr>
          <p:cNvSpPr/>
          <p:nvPr/>
        </p:nvSpPr>
        <p:spPr>
          <a:xfrm>
            <a:off x="1189892" y="1085667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589646-4688-4601-8662-9C2FAA6E6BB1}"/>
              </a:ext>
            </a:extLst>
          </p:cNvPr>
          <p:cNvSpPr txBox="1"/>
          <p:nvPr/>
        </p:nvSpPr>
        <p:spPr>
          <a:xfrm>
            <a:off x="1777507" y="957571"/>
            <a:ext cx="9426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Os objetos </a:t>
            </a:r>
            <a:r>
              <a:rPr lang="pt-PT" sz="2400" i="1" dirty="0"/>
              <a:t>employees</a:t>
            </a:r>
            <a:r>
              <a:rPr lang="pt-PT" sz="2400" dirty="0"/>
              <a:t>, são inicializados com o número de encomendas a zero e um salário decidido pelo gerente, que poderá ser alterado futuramente. Para além disso foi implementado um operador menor, que compara dois funcionários mediante o número de encomendas de cada um.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82E2951-95AF-44E9-8F0B-AA063A661676}"/>
              </a:ext>
            </a:extLst>
          </p:cNvPr>
          <p:cNvSpPr txBox="1">
            <a:spLocks/>
          </p:cNvSpPr>
          <p:nvPr/>
        </p:nvSpPr>
        <p:spPr>
          <a:xfrm>
            <a:off x="688433" y="2939598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(sub)Class Client	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ED9257A-641E-41A7-A140-E78EBC8EE9B1}"/>
              </a:ext>
            </a:extLst>
          </p:cNvPr>
          <p:cNvSpPr/>
          <p:nvPr/>
        </p:nvSpPr>
        <p:spPr>
          <a:xfrm>
            <a:off x="1189892" y="3565420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05E27B-CFB8-41AC-B979-844E74DB6562}"/>
              </a:ext>
            </a:extLst>
          </p:cNvPr>
          <p:cNvSpPr txBox="1"/>
          <p:nvPr/>
        </p:nvSpPr>
        <p:spPr>
          <a:xfrm>
            <a:off x="1777507" y="3437324"/>
            <a:ext cx="942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Como referido anteriormente, a cada cliente é associado um número de pontos, que serão aplicados conforme o seu estado </a:t>
            </a:r>
            <a:r>
              <a:rPr lang="pt-PT" sz="2400" i="1" dirty="0"/>
              <a:t>Premium</a:t>
            </a:r>
            <a:r>
              <a:rPr lang="pt-PT" sz="2400" dirty="0"/>
              <a:t> ou </a:t>
            </a:r>
            <a:r>
              <a:rPr lang="pt-PT" sz="2400" i="1" dirty="0"/>
              <a:t>Non Premium, </a:t>
            </a:r>
            <a:r>
              <a:rPr lang="pt-PT" sz="2400" dirty="0"/>
              <a:t>e ainda uma loja, que é escolhida aquando o registo.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7992935-BE51-4C89-B5FD-9D446E1C19D1}"/>
              </a:ext>
            </a:extLst>
          </p:cNvPr>
          <p:cNvSpPr/>
          <p:nvPr/>
        </p:nvSpPr>
        <p:spPr>
          <a:xfrm>
            <a:off x="1189892" y="4828196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9A8FC1-3F7F-48D3-B2D2-665F1A713EEB}"/>
              </a:ext>
            </a:extLst>
          </p:cNvPr>
          <p:cNvSpPr txBox="1"/>
          <p:nvPr/>
        </p:nvSpPr>
        <p:spPr>
          <a:xfrm>
            <a:off x="1777507" y="4700100"/>
            <a:ext cx="9426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É pedido ao cliente para avaliar de 1 a 5 as encomendas, depois de serem realizadas. A média das avaliações é guardada no </a:t>
            </a:r>
            <a:r>
              <a:rPr lang="pt-PT" sz="2400" i="1" dirty="0"/>
              <a:t>float</a:t>
            </a:r>
            <a:r>
              <a:rPr lang="pt-PT" sz="2400" dirty="0"/>
              <a:t> </a:t>
            </a:r>
            <a:r>
              <a:rPr lang="pt-PT" sz="2400" b="1" dirty="0"/>
              <a:t>avr_opinion</a:t>
            </a:r>
            <a:r>
              <a:rPr lang="pt-PT" sz="2400" dirty="0"/>
              <a:t>, e o número total de avaliações é guardado no </a:t>
            </a:r>
            <a:r>
              <a:rPr lang="pt-PT" sz="2400" b="1" dirty="0"/>
              <a:t>inteiro n_opinions</a:t>
            </a:r>
            <a:r>
              <a:rPr lang="pt-PT" sz="2400" dirty="0"/>
              <a:t>, de modo a que seja possível realizar os cálculos corretamente e armazenar as informações no ficheiro.</a:t>
            </a:r>
          </a:p>
          <a:p>
            <a:pPr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1649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C363E7-064E-4B78-A284-DA76428B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36991"/>
            <a:ext cx="10700354" cy="1157228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Outras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3F930C-D84D-4861-9972-9A35E78D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628377"/>
            <a:ext cx="10515600" cy="205735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PT" sz="2800" dirty="0"/>
              <a:t>Na classe </a:t>
            </a:r>
            <a:r>
              <a:rPr lang="pt-PT" sz="2800" i="1" dirty="0"/>
              <a:t>Order</a:t>
            </a:r>
            <a:r>
              <a:rPr lang="pt-PT" sz="2800" dirty="0"/>
              <a:t>, usa-se apontadores para clientes e empregados, permitindo que todas as operações procedentes, a soma de pontos, cálculo do desconto e a soma unitária ao número de encomendas realizadas pelo empregado, sejam realizadas  única e exclusivamente por este objeto.</a:t>
            </a:r>
          </a:p>
          <a:p>
            <a:pPr marL="0" indent="0" algn="just">
              <a:buNone/>
            </a:pP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E7C93F-D2CD-434B-AC32-1EA12924D31F}"/>
              </a:ext>
            </a:extLst>
          </p:cNvPr>
          <p:cNvSpPr/>
          <p:nvPr/>
        </p:nvSpPr>
        <p:spPr>
          <a:xfrm>
            <a:off x="916274" y="471149"/>
            <a:ext cx="10359452" cy="8716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787DD8-3AB2-4527-8032-7E7BE33F0580}"/>
              </a:ext>
            </a:extLst>
          </p:cNvPr>
          <p:cNvSpPr txBox="1"/>
          <p:nvPr/>
        </p:nvSpPr>
        <p:spPr>
          <a:xfrm>
            <a:off x="916274" y="3920615"/>
            <a:ext cx="397928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CC0000"/>
                </a:solidFill>
              </a:rPr>
              <a:t>Funcionalidade adicional</a:t>
            </a:r>
          </a:p>
          <a:p>
            <a:pPr algn="just"/>
            <a:r>
              <a:rPr lang="pt-PT" sz="2400" dirty="0"/>
              <a:t>Foi criado um método, na class Person, que faz a validação do NIF, ou seja,  verifica se o digito de controlo está correto.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9EDCD9-0705-4FBC-9B8D-1F149DB14B16}"/>
              </a:ext>
            </a:extLst>
          </p:cNvPr>
          <p:cNvSpPr txBox="1"/>
          <p:nvPr/>
        </p:nvSpPr>
        <p:spPr>
          <a:xfrm>
            <a:off x="5622389" y="3798462"/>
            <a:ext cx="2002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Multiplica-se:</a:t>
            </a:r>
          </a:p>
          <a:p>
            <a:r>
              <a:rPr lang="pt-PT" sz="2000" dirty="0"/>
              <a:t>8.º dígito por 2</a:t>
            </a:r>
          </a:p>
          <a:p>
            <a:r>
              <a:rPr lang="pt-PT" sz="2000" dirty="0"/>
              <a:t>7.º dígito por 3</a:t>
            </a:r>
          </a:p>
          <a:p>
            <a:r>
              <a:rPr lang="pt-PT" sz="2000" dirty="0"/>
              <a:t>6.º dígito por 4</a:t>
            </a:r>
          </a:p>
          <a:p>
            <a:r>
              <a:rPr lang="pt-PT" sz="2000" dirty="0"/>
              <a:t>5.º dígito por 5</a:t>
            </a:r>
          </a:p>
          <a:p>
            <a:r>
              <a:rPr lang="pt-PT" sz="2000" dirty="0"/>
              <a:t>4.º dígito por 6</a:t>
            </a:r>
          </a:p>
          <a:p>
            <a:r>
              <a:rPr lang="pt-PT" sz="2000" dirty="0"/>
              <a:t>3.º dígito por 7</a:t>
            </a:r>
          </a:p>
          <a:p>
            <a:r>
              <a:rPr lang="pt-PT" sz="2000" dirty="0"/>
              <a:t>2.º dígito por 8</a:t>
            </a:r>
          </a:p>
          <a:p>
            <a:r>
              <a:rPr lang="pt-PT" sz="2000" dirty="0"/>
              <a:t>1.º digito por 9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6A195D3-437A-40BA-9F56-3EDBB7DE6D4A}"/>
              </a:ext>
            </a:extLst>
          </p:cNvPr>
          <p:cNvSpPr/>
          <p:nvPr/>
        </p:nvSpPr>
        <p:spPr>
          <a:xfrm>
            <a:off x="7413675" y="4964489"/>
            <a:ext cx="698695" cy="253320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CC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7ADAE9-F2A0-4BBC-B134-2099864A9B6C}"/>
              </a:ext>
            </a:extLst>
          </p:cNvPr>
          <p:cNvSpPr txBox="1"/>
          <p:nvPr/>
        </p:nvSpPr>
        <p:spPr>
          <a:xfrm>
            <a:off x="8112370" y="3685735"/>
            <a:ext cx="3601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Adiciona–se os resultados e calcula-se o resto da divisão do número por 11.</a:t>
            </a:r>
          </a:p>
          <a:p>
            <a:pPr algn="just"/>
            <a:r>
              <a:rPr lang="pt-PT" sz="2400" dirty="0"/>
              <a:t> Se o resto for 0 ou 1, o dígito de controle será  0</a:t>
            </a:r>
          </a:p>
          <a:p>
            <a:pPr algn="just"/>
            <a:r>
              <a:rPr lang="pt-PT" sz="2400" dirty="0"/>
              <a:t>Se for outro algarismo x, o dígito de controle será o resultado de 11 - </a:t>
            </a:r>
            <a:r>
              <a:rPr lang="pt-PT" sz="2000" dirty="0"/>
              <a:t>x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63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2" grpId="0" animBg="1"/>
      <p:bldP spid="8" grpId="0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35DD739-903B-455A-A8A6-BCE7B59D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4400" b="1" dirty="0"/>
              <a:t>Execução – Interface do utilizador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709EA0-8374-4A0B-AA39-23608DAF3DCA}"/>
              </a:ext>
            </a:extLst>
          </p:cNvPr>
          <p:cNvSpPr/>
          <p:nvPr/>
        </p:nvSpPr>
        <p:spPr>
          <a:xfrm>
            <a:off x="916274" y="278758"/>
            <a:ext cx="10359452" cy="1287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A559BFC-92A9-4E97-9FAB-FAF9BCE0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21" y="3453618"/>
            <a:ext cx="3482254" cy="1786706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EC08C8-6A18-43C9-9189-DB0A4CBB01F8}"/>
              </a:ext>
            </a:extLst>
          </p:cNvPr>
          <p:cNvSpPr txBox="1"/>
          <p:nvPr/>
        </p:nvSpPr>
        <p:spPr>
          <a:xfrm>
            <a:off x="1596035" y="2942717"/>
            <a:ext cx="230661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PT" sz="2400" b="1" dirty="0"/>
              <a:t>Menu Inicial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2B9991-639F-4AC1-8B3A-472DC7F6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14" y="2230507"/>
            <a:ext cx="3965948" cy="1832868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56060B-EF38-4940-A3CC-4B97D6B7627D}"/>
              </a:ext>
            </a:extLst>
          </p:cNvPr>
          <p:cNvSpPr txBox="1"/>
          <p:nvPr/>
        </p:nvSpPr>
        <p:spPr>
          <a:xfrm>
            <a:off x="7764796" y="1768842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3EAC51-49E5-4BE5-81A5-A05AA1B82F9C}"/>
              </a:ext>
            </a:extLst>
          </p:cNvPr>
          <p:cNvSpPr txBox="1"/>
          <p:nvPr/>
        </p:nvSpPr>
        <p:spPr>
          <a:xfrm>
            <a:off x="7764796" y="4216402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CABA49"/>
                </a:solidFill>
              </a:rPr>
              <a:t>Clients</a:t>
            </a:r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E1ED3FF7-B983-4B89-A9E6-FA88B1A1EFB5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4532675" y="3146941"/>
            <a:ext cx="2515239" cy="1200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094B431-1567-4A93-9ACD-D5F3CC4788B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32675" y="4346971"/>
            <a:ext cx="2519928" cy="1315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6459C5C-4999-40C4-B076-37A1B27A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21" y="4662175"/>
            <a:ext cx="4002258" cy="2001129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70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7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BAA26ED-7E57-4E20-BD3A-4B2B4C68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90" y="2459197"/>
            <a:ext cx="4035108" cy="864470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FF1E8E-FC3B-4F20-BF48-133FE176D70F}"/>
              </a:ext>
            </a:extLst>
          </p:cNvPr>
          <p:cNvSpPr/>
          <p:nvPr/>
        </p:nvSpPr>
        <p:spPr>
          <a:xfrm rot="5400000" flipV="1">
            <a:off x="5956027" y="1852512"/>
            <a:ext cx="1022039" cy="196949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B6AB74F6-F82B-445B-BBEE-7F44E78C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5" y="399131"/>
            <a:ext cx="10241274" cy="1040837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Manager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ED60AA8-AD5A-467D-AF0D-DC5BD9471082}"/>
              </a:ext>
            </a:extLst>
          </p:cNvPr>
          <p:cNvSpPr/>
          <p:nvPr/>
        </p:nvSpPr>
        <p:spPr>
          <a:xfrm>
            <a:off x="1104309" y="503342"/>
            <a:ext cx="9974005" cy="8324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7CA2A9-45B3-4850-8296-E4EA24678D8A}"/>
              </a:ext>
            </a:extLst>
          </p:cNvPr>
          <p:cNvSpPr/>
          <p:nvPr/>
        </p:nvSpPr>
        <p:spPr>
          <a:xfrm>
            <a:off x="2333465" y="1662325"/>
            <a:ext cx="4188079" cy="116232"/>
          </a:xfrm>
          <a:prstGeom prst="rect">
            <a:avLst/>
          </a:prstGeom>
          <a:solidFill>
            <a:srgbClr val="CC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F4E93A-63B8-40EC-B323-490F4C15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47" y="2459197"/>
            <a:ext cx="3381950" cy="1744234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C1AE6C-4312-43B7-A8FD-2ABACFC3E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529" y="2462006"/>
            <a:ext cx="2695804" cy="2668710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035422-5F9E-4764-B3EB-943E03866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69" y="4034952"/>
            <a:ext cx="3381950" cy="1907003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86CF654-83CE-4FF7-A202-EBD446AF9FE6}"/>
              </a:ext>
            </a:extLst>
          </p:cNvPr>
          <p:cNvSpPr/>
          <p:nvPr/>
        </p:nvSpPr>
        <p:spPr>
          <a:xfrm>
            <a:off x="6521544" y="1662325"/>
            <a:ext cx="3882135" cy="116232"/>
          </a:xfrm>
          <a:prstGeom prst="rect">
            <a:avLst/>
          </a:prstGeom>
          <a:solidFill>
            <a:srgbClr val="CC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567557E-769E-40A5-B762-28DF25F8D3CA}"/>
              </a:ext>
            </a:extLst>
          </p:cNvPr>
          <p:cNvSpPr/>
          <p:nvPr/>
        </p:nvSpPr>
        <p:spPr>
          <a:xfrm rot="5400000" flipV="1">
            <a:off x="6118667" y="3570827"/>
            <a:ext cx="676748" cy="216965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C29DB98-1D4F-4E29-B474-B6DDE40BF1E6}"/>
              </a:ext>
            </a:extLst>
          </p:cNvPr>
          <p:cNvSpPr/>
          <p:nvPr/>
        </p:nvSpPr>
        <p:spPr>
          <a:xfrm rot="5400000" flipV="1">
            <a:off x="2046239" y="2021808"/>
            <a:ext cx="683447" cy="196949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BD5A52EB-CF37-4EA9-9FFD-35266B1CC99C}"/>
              </a:ext>
            </a:extLst>
          </p:cNvPr>
          <p:cNvSpPr/>
          <p:nvPr/>
        </p:nvSpPr>
        <p:spPr>
          <a:xfrm rot="5400000" flipV="1">
            <a:off x="10017695" y="2021808"/>
            <a:ext cx="683447" cy="196949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9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2" grpId="0" animBg="1"/>
      <p:bldP spid="53" grpId="0" animBg="1"/>
      <p:bldP spid="6" grpId="0" animBg="1"/>
      <p:bldP spid="13" grpId="0" animBg="1"/>
      <p:bldP spid="15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4E84A3E-E5E2-4481-8CAD-0E9FD0FD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51" y="3302778"/>
            <a:ext cx="4568989" cy="763426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42EC4A63-98CD-4731-A416-C696AED61B4E}"/>
              </a:ext>
            </a:extLst>
          </p:cNvPr>
          <p:cNvSpPr/>
          <p:nvPr/>
        </p:nvSpPr>
        <p:spPr>
          <a:xfrm rot="5400000" flipV="1">
            <a:off x="8745176" y="2964931"/>
            <a:ext cx="464468" cy="211229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E52B00-8FCB-478D-B663-76F899AF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81" y="3450691"/>
            <a:ext cx="4002258" cy="2001129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6C65A48-6635-45C4-811B-ECEBEA468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83" y="2022530"/>
            <a:ext cx="2757388" cy="845599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63432A5-0A0A-4C0B-A210-5C7D5B4678B5}"/>
              </a:ext>
            </a:extLst>
          </p:cNvPr>
          <p:cNvSpPr/>
          <p:nvPr/>
        </p:nvSpPr>
        <p:spPr>
          <a:xfrm rot="5400000" flipV="1">
            <a:off x="8680933" y="1620441"/>
            <a:ext cx="582562" cy="221615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C741003-488F-4644-B83E-194281355552}"/>
              </a:ext>
            </a:extLst>
          </p:cNvPr>
          <p:cNvSpPr/>
          <p:nvPr/>
        </p:nvSpPr>
        <p:spPr>
          <a:xfrm rot="5400000" flipV="1">
            <a:off x="2706889" y="1620440"/>
            <a:ext cx="582564" cy="221619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673C617-6BDC-4835-9FFE-BFAE71E4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5" y="399131"/>
            <a:ext cx="10241274" cy="1040837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Client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9CDD49-1C2F-439A-A962-2BF5C11D9032}"/>
              </a:ext>
            </a:extLst>
          </p:cNvPr>
          <p:cNvSpPr/>
          <p:nvPr/>
        </p:nvSpPr>
        <p:spPr>
          <a:xfrm>
            <a:off x="1104309" y="503342"/>
            <a:ext cx="9974005" cy="8324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D4C8F161-D7DB-4B72-BE07-076FE69EA84B}"/>
              </a:ext>
            </a:extLst>
          </p:cNvPr>
          <p:cNvSpPr/>
          <p:nvPr/>
        </p:nvSpPr>
        <p:spPr>
          <a:xfrm rot="5400000" flipV="1">
            <a:off x="2706893" y="3048604"/>
            <a:ext cx="582564" cy="22161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7028CCD-C08C-4F7D-8144-AEF83E0B8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343" y="2063616"/>
            <a:ext cx="2197742" cy="763426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F917882-06E7-41D1-B54F-9E4A4FA4E3CF}"/>
              </a:ext>
            </a:extLst>
          </p:cNvPr>
          <p:cNvSpPr/>
          <p:nvPr/>
        </p:nvSpPr>
        <p:spPr>
          <a:xfrm rot="10800000" flipV="1">
            <a:off x="6320539" y="3715538"/>
            <a:ext cx="500994" cy="223416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6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8" grpId="0" animBg="1"/>
      <p:bldP spid="9" grpId="0" animBg="1"/>
      <p:bldP spid="15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31D19FD-78DD-49F2-950A-BA80F629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9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71FEB8-56DD-42C4-B22B-1E32443D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877"/>
            <a:ext cx="10515600" cy="44468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Inicialmente, tivemos alguma dificuldade com a concetualização das encomendas, em perceber como estas iriam ser implementadas e a relação que teriam com as restantes classes. No entanto, depois de alguns insucessos acabamos por conseguir chegar a uma solução adequada.</a:t>
            </a:r>
          </a:p>
          <a:p>
            <a:pPr marL="0" indent="0" algn="just">
              <a:buNone/>
            </a:pPr>
            <a:r>
              <a:rPr lang="pt-PT" sz="2800" b="1" dirty="0">
                <a:solidFill>
                  <a:srgbClr val="FF0000"/>
                </a:solidFill>
              </a:rPr>
              <a:t>Distribuição de trabalho</a:t>
            </a:r>
          </a:p>
          <a:p>
            <a:pPr marL="0" indent="0" algn="just">
              <a:buNone/>
            </a:pPr>
            <a:r>
              <a:rPr lang="pt-PT" dirty="0"/>
              <a:t>Consideramos que houve uma comunicação bastante fluída entre o grupo, o que permitiu que as tarefas fossem distribuídas de forma equilibrada pelos três membros, e que todos estivessem a par das alterações que iam sendo feitas.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1D5A9-F31E-4FB1-8316-5F3F6C5E8001}"/>
              </a:ext>
            </a:extLst>
          </p:cNvPr>
          <p:cNvSpPr/>
          <p:nvPr/>
        </p:nvSpPr>
        <p:spPr>
          <a:xfrm>
            <a:off x="970670" y="323557"/>
            <a:ext cx="10227213" cy="1195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9771-104B-4310-BABB-49CAED0C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1679F0-FDE0-45C1-B311-C986B790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017"/>
            <a:ext cx="10515600" cy="101460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Criação de uma interface para gestão duma padaria e das suas lojas. O projeto tem como principal objetivo permitir:</a:t>
            </a:r>
          </a:p>
          <a:p>
            <a:pPr marL="0" indent="0" algn="just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1B9D85-4EE9-4FFF-8FA6-5FEE171A5330}"/>
              </a:ext>
            </a:extLst>
          </p:cNvPr>
          <p:cNvSpPr/>
          <p:nvPr/>
        </p:nvSpPr>
        <p:spPr>
          <a:xfrm>
            <a:off x="984738" y="351692"/>
            <a:ext cx="10170942" cy="11394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FF57FD-C1A8-4087-8EEE-DEBC3DF739FB}"/>
              </a:ext>
            </a:extLst>
          </p:cNvPr>
          <p:cNvSpPr txBox="1"/>
          <p:nvPr/>
        </p:nvSpPr>
        <p:spPr>
          <a:xfrm>
            <a:off x="1297744" y="3413721"/>
            <a:ext cx="95965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um </a:t>
            </a:r>
            <a:r>
              <a:rPr lang="pt-PT" sz="2400" u="sng" dirty="0">
                <a:latin typeface="Arial" panose="020B0604020202020204" pitchFamily="34" charset="0"/>
                <a:cs typeface="Arial" panose="020B0604020202020204" pitchFamily="34" charset="0"/>
              </a:rPr>
              <a:t>cliente,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registar-se, selecionar os produtos que deseja comprar e a loja mais conveniente para esse efeito. Existem dois tipos de </a:t>
            </a:r>
            <a:r>
              <a:rPr lang="pt-PT" sz="2400" u="sng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, uns em regime normal e outros em regime premium. Ambos acumulam pontos, sendo que os 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terão direito a um maior desconto.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PT" sz="2400" u="sng" dirty="0"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, gerir todos os aspetos do funcionamento das diferentes padarias, como os funcionários, clientes, encomendas e produtos.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B30654E-2125-4998-98CC-36E6C9FA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112980-4E8C-438A-8E0A-C1261640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61"/>
            <a:ext cx="10515600" cy="39603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800" dirty="0"/>
              <a:t>O projeto revolve à volta das seguintes classes e dos seus métodos: </a:t>
            </a:r>
          </a:p>
          <a:p>
            <a:pPr marL="0" indent="0" algn="just">
              <a:buNone/>
            </a:pPr>
            <a:r>
              <a:rPr lang="pt-PT" sz="2800" dirty="0"/>
              <a:t>	Bakery (classe principal)</a:t>
            </a:r>
          </a:p>
          <a:p>
            <a:pPr marL="0" indent="0" algn="just">
              <a:buNone/>
            </a:pPr>
            <a:r>
              <a:rPr lang="pt-PT" sz="2800" dirty="0"/>
              <a:t>	Shop </a:t>
            </a:r>
          </a:p>
          <a:p>
            <a:pPr marL="0" indent="0" algn="just">
              <a:buNone/>
            </a:pPr>
            <a:r>
              <a:rPr lang="pt-PT" sz="2800" dirty="0"/>
              <a:t>	Person (Client e Employee) </a:t>
            </a:r>
          </a:p>
          <a:p>
            <a:pPr marL="0" indent="0" algn="just">
              <a:buNone/>
            </a:pPr>
            <a:r>
              <a:rPr lang="pt-PT" sz="2800" dirty="0"/>
              <a:t>	Order</a:t>
            </a:r>
          </a:p>
          <a:p>
            <a:pPr marL="0" indent="0" algn="just">
              <a:buNone/>
            </a:pPr>
            <a:r>
              <a:rPr lang="pt-PT" sz="2800" dirty="0"/>
              <a:t>	Para além destas classes foi criada uma struct, </a:t>
            </a:r>
            <a:r>
              <a:rPr lang="pt-PT" sz="2800" i="1" dirty="0"/>
              <a:t>Product,</a:t>
            </a:r>
            <a:r>
              <a:rPr lang="pt-PT" sz="2800" dirty="0"/>
              <a:t> para facilitar a realização de encomendas. Os produtos são identificados pelo nome, categoria e preço.</a:t>
            </a:r>
          </a:p>
          <a:p>
            <a:pPr marL="0" indent="0" algn="just">
              <a:buNone/>
            </a:pPr>
            <a:endParaRPr lang="pt-PT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E332ED-B21C-4F0C-A8BD-5645975AE214}"/>
              </a:ext>
            </a:extLst>
          </p:cNvPr>
          <p:cNvSpPr/>
          <p:nvPr/>
        </p:nvSpPr>
        <p:spPr>
          <a:xfrm>
            <a:off x="1012874" y="367611"/>
            <a:ext cx="10156874" cy="11423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84CDC8E-E61D-454E-8B90-954297159A03}"/>
              </a:ext>
            </a:extLst>
          </p:cNvPr>
          <p:cNvSpPr/>
          <p:nvPr/>
        </p:nvSpPr>
        <p:spPr>
          <a:xfrm>
            <a:off x="1436518" y="2559953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5D121C5-35F5-4335-95CF-D481BDC01789}"/>
              </a:ext>
            </a:extLst>
          </p:cNvPr>
          <p:cNvSpPr/>
          <p:nvPr/>
        </p:nvSpPr>
        <p:spPr>
          <a:xfrm>
            <a:off x="1436518" y="3197255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7F19316-9BF4-4148-BB51-C549127F9F37}"/>
              </a:ext>
            </a:extLst>
          </p:cNvPr>
          <p:cNvSpPr/>
          <p:nvPr/>
        </p:nvSpPr>
        <p:spPr>
          <a:xfrm>
            <a:off x="1436518" y="3832654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44DE2D1-4E7E-4B6D-AD39-9FD3F4C32AEC}"/>
              </a:ext>
            </a:extLst>
          </p:cNvPr>
          <p:cNvSpPr/>
          <p:nvPr/>
        </p:nvSpPr>
        <p:spPr>
          <a:xfrm>
            <a:off x="1419220" y="4468054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7" grpId="0" animBg="1"/>
      <p:bldP spid="2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E155FAA-5EDF-415B-BFA5-BAE72252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196313"/>
            <a:ext cx="10747717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Solução</a:t>
            </a:r>
          </a:p>
        </p:txBody>
      </p:sp>
      <p:sp>
        <p:nvSpPr>
          <p:cNvPr id="19" name="Marcador de Posição de Conteúdo 18">
            <a:extLst>
              <a:ext uri="{FF2B5EF4-FFF2-40B4-BE49-F238E27FC236}">
                <a16:creationId xmlns:a16="http://schemas.microsoft.com/office/drawing/2014/main" id="{5AC2E663-3A35-4851-A75A-3A6BD8D9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768"/>
            <a:ext cx="10515600" cy="1452605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Foi ainda implementado um sistema, do qual iremos falar mais à frente, para guardar num ficheiro todas as informações de clientes, trabalhadores, lojas e encomendas.</a:t>
            </a:r>
          </a:p>
          <a:p>
            <a:pPr marL="0" indent="0" algn="just">
              <a:buNone/>
            </a:pPr>
            <a:r>
              <a:rPr lang="pt-PT" dirty="0"/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CA75F3-74B1-424D-9741-1F089B6A7676}"/>
              </a:ext>
            </a:extLst>
          </p:cNvPr>
          <p:cNvSpPr/>
          <p:nvPr/>
        </p:nvSpPr>
        <p:spPr>
          <a:xfrm>
            <a:off x="942536" y="365761"/>
            <a:ext cx="10333190" cy="10972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F0017234-57AB-4C42-9614-79A157C7826F}"/>
              </a:ext>
            </a:extLst>
          </p:cNvPr>
          <p:cNvSpPr txBox="1">
            <a:spLocks/>
          </p:cNvSpPr>
          <p:nvPr/>
        </p:nvSpPr>
        <p:spPr>
          <a:xfrm>
            <a:off x="838200" y="19733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C33D6-FED7-4E22-8989-1335C726B1BC}"/>
              </a:ext>
            </a:extLst>
          </p:cNvPr>
          <p:cNvSpPr txBox="1"/>
          <p:nvPr/>
        </p:nvSpPr>
        <p:spPr>
          <a:xfrm>
            <a:off x="1049311" y="260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4702DF-9E4F-4A3B-B3CA-57867B70A824}"/>
              </a:ext>
            </a:extLst>
          </p:cNvPr>
          <p:cNvSpPr txBox="1"/>
          <p:nvPr/>
        </p:nvSpPr>
        <p:spPr>
          <a:xfrm>
            <a:off x="847577" y="3168442"/>
            <a:ext cx="105156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300" b="1" dirty="0">
                <a:ln w="6350">
                  <a:noFill/>
                </a:ln>
                <a:solidFill>
                  <a:srgbClr val="CC0000"/>
                </a:solidFill>
              </a:rPr>
              <a:t>Menu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fim, a interface principal, o menu, é feita através de um conjunto de métodos que permitem a interação do programa com o utilizador, seja este um cliente ou o dono. 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Como o programa permite operações de pesquisa, adição, edição e remoção de elementos, foram ainda desenvolvidas exceções para poder lidar com inputs inválidos por parte do utilizador.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00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uiExpand="1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10A6BC52-4FB9-406B-971D-FBAA5C129E67}"/>
              </a:ext>
            </a:extLst>
          </p:cNvPr>
          <p:cNvSpPr/>
          <p:nvPr/>
        </p:nvSpPr>
        <p:spPr>
          <a:xfrm>
            <a:off x="1280160" y="244286"/>
            <a:ext cx="9505069" cy="915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09D7DDD-6F54-4F9C-A93F-4F0D83A6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363026"/>
            <a:ext cx="9148928" cy="683120"/>
          </a:xfrm>
          <a:noFill/>
          <a:ln w="28575" cmpd="tri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pt-PT" sz="4000" b="1" dirty="0"/>
              <a:t>Diagrama de classes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549AF3-02B6-49B8-B73C-D27B00AAA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8" y="1270225"/>
            <a:ext cx="8919400" cy="5004146"/>
          </a:xfrm>
          <a:ln w="5715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EE88AC-6CDF-4C1B-A2C6-A3E09ACE1A1F}"/>
              </a:ext>
            </a:extLst>
          </p:cNvPr>
          <p:cNvSpPr txBox="1"/>
          <p:nvPr/>
        </p:nvSpPr>
        <p:spPr>
          <a:xfrm>
            <a:off x="3899805" y="6354384"/>
            <a:ext cx="43923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Fig. 1 – 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597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02AA2B-06A2-40B3-8638-962D4764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5"/>
            <a:ext cx="10515600" cy="974230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84CBA-0D8B-48FD-A771-16D99908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638"/>
            <a:ext cx="10515600" cy="4753617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dados relativos à padaria, clientes, funcionários, produtos e respetivas lojas, são guardados, num único ficheiro, quando o destrutor da class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Bakery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é chamado, e são lidos quando a padaria é inicializada. Para esse efeito, em todas as classes, com exceção da Bakery,  foi implementado o método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saveFile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E578D0-1DE6-47F8-AD27-FCEEB4A30651}"/>
              </a:ext>
            </a:extLst>
          </p:cNvPr>
          <p:cNvSpPr/>
          <p:nvPr/>
        </p:nvSpPr>
        <p:spPr>
          <a:xfrm>
            <a:off x="963386" y="310243"/>
            <a:ext cx="10254343" cy="734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79597F-00CE-41C7-A918-1C21985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52" y="3511444"/>
            <a:ext cx="8041123" cy="3150241"/>
          </a:xfrm>
          <a:prstGeom prst="rect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519FD-7636-4ED5-AD93-B8243C2560A4}"/>
              </a:ext>
            </a:extLst>
          </p:cNvPr>
          <p:cNvSpPr txBox="1"/>
          <p:nvPr/>
        </p:nvSpPr>
        <p:spPr>
          <a:xfrm>
            <a:off x="6414113" y="6050692"/>
            <a:ext cx="4040414" cy="307777"/>
          </a:xfrm>
          <a:prstGeom prst="rect">
            <a:avLst/>
          </a:prstGeom>
          <a:noFill/>
          <a:ln w="3175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Fig. 2 – Exemplo do método </a:t>
            </a:r>
            <a:r>
              <a:rPr lang="pt-PT" sz="1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saveFile</a:t>
            </a:r>
            <a:r>
              <a:rPr lang="pt-PT" sz="1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na classe Shop</a:t>
            </a:r>
          </a:p>
        </p:txBody>
      </p:sp>
    </p:spTree>
    <p:extLst>
      <p:ext uri="{BB962C8B-B14F-4D97-AF65-F5344CB8AC3E}">
        <p14:creationId xmlns:p14="http://schemas.microsoft.com/office/powerpoint/2010/main" val="12333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CB31F47-86B7-4F9E-BC1F-A6FBADF9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96F190-FA1B-4274-82F3-CB7885E9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0" y="3771999"/>
            <a:ext cx="5107745" cy="290897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PT" sz="4100" b="1" dirty="0">
                <a:ln w="6350">
                  <a:noFill/>
                </a:ln>
                <a:solidFill>
                  <a:srgbClr val="CC0000"/>
                </a:solidFill>
              </a:rPr>
              <a:t>Bakery</a:t>
            </a:r>
          </a:p>
          <a:p>
            <a:pPr marL="0" indent="0" algn="ctr" defTabSz="457200">
              <a:buNone/>
            </a:pPr>
            <a:r>
              <a:rPr lang="pt-PT" sz="3100" dirty="0" err="1">
                <a:latin typeface="Arial" panose="020B0604020202020204" pitchFamily="34" charset="0"/>
                <a:cs typeface="Arial" panose="020B0604020202020204" pitchFamily="34" charset="0"/>
              </a:rPr>
              <a:t>ShopIsAlreadyRegistered</a:t>
            </a:r>
            <a:endParaRPr lang="pt-PT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457200">
              <a:buNone/>
            </a:pPr>
            <a:r>
              <a:rPr lang="pt-PT" sz="3100" dirty="0" err="1">
                <a:latin typeface="Arial" panose="020B0604020202020204" pitchFamily="34" charset="0"/>
                <a:cs typeface="Arial" panose="020B0604020202020204" pitchFamily="34" charset="0"/>
              </a:rPr>
              <a:t>LocationDoesNotHaveShop</a:t>
            </a:r>
            <a:endParaRPr lang="pt-PT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457200">
              <a:buNone/>
            </a:pPr>
            <a:r>
              <a:rPr lang="pt-PT" sz="3100" dirty="0" err="1">
                <a:latin typeface="Arial" panose="020B0604020202020204" pitchFamily="34" charset="0"/>
                <a:cs typeface="Arial" panose="020B0604020202020204" pitchFamily="34" charset="0"/>
              </a:rPr>
              <a:t>ClientAlreadyExists</a:t>
            </a:r>
            <a:endParaRPr lang="pt-PT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457200">
              <a:buNone/>
            </a:pPr>
            <a:r>
              <a:rPr lang="pt-PT" sz="3100" dirty="0" err="1">
                <a:latin typeface="Arial" panose="020B0604020202020204" pitchFamily="34" charset="0"/>
                <a:cs typeface="Arial" panose="020B0604020202020204" pitchFamily="34" charset="0"/>
              </a:rPr>
              <a:t>ClientIsNotRegistered</a:t>
            </a:r>
            <a:endParaRPr lang="pt-PT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PT" sz="2800" dirty="0"/>
              <a:t>	</a:t>
            </a:r>
          </a:p>
          <a:p>
            <a:pPr marL="0" indent="0" algn="ctr">
              <a:buNone/>
            </a:pP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27341A-103D-448F-9C41-2D40AD82C044}"/>
              </a:ext>
            </a:extLst>
          </p:cNvPr>
          <p:cNvSpPr/>
          <p:nvPr/>
        </p:nvSpPr>
        <p:spPr>
          <a:xfrm>
            <a:off x="984738" y="337625"/>
            <a:ext cx="10156873" cy="1175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FB4883-E67B-436F-9FEB-1BE4B1DAC3E7}"/>
              </a:ext>
            </a:extLst>
          </p:cNvPr>
          <p:cNvSpPr txBox="1"/>
          <p:nvPr/>
        </p:nvSpPr>
        <p:spPr>
          <a:xfrm>
            <a:off x="3911726" y="2390060"/>
            <a:ext cx="4366846" cy="136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PT" sz="3600" b="1" dirty="0">
                <a:solidFill>
                  <a:srgbClr val="CC0000"/>
                </a:solidFill>
              </a:rPr>
              <a:t>Person</a:t>
            </a:r>
          </a:p>
          <a:p>
            <a:pPr algn="ctr">
              <a:spcBef>
                <a:spcPts val="1000"/>
              </a:spcBef>
              <a:buSzPct val="125000"/>
            </a:pPr>
            <a:r>
              <a:rPr lang="pt-PT" sz="2200" dirty="0" err="1">
                <a:latin typeface="Arial" panose="020B0604020202020204" pitchFamily="34" charset="0"/>
                <a:cs typeface="Arial" panose="020B0604020202020204" pitchFamily="34" charset="0"/>
              </a:rPr>
              <a:t>NonValidNIF</a:t>
            </a:r>
            <a:endParaRPr lang="pt-P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D748FA-019A-491E-BD63-87BB4FC322D8}"/>
              </a:ext>
            </a:extLst>
          </p:cNvPr>
          <p:cNvSpPr txBox="1"/>
          <p:nvPr/>
        </p:nvSpPr>
        <p:spPr>
          <a:xfrm>
            <a:off x="7256854" y="3771999"/>
            <a:ext cx="43668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solidFill>
                  <a:srgbClr val="CC0000"/>
                </a:solidFill>
              </a:rPr>
              <a:t>Shop</a:t>
            </a: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ProductAlreadyAdded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ProductDoesNotExist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EmployeeIsNotRegistered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EmployeeAlreadyExists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CBBDCB-E5C9-412F-8707-D1E8470B0B10}"/>
              </a:ext>
            </a:extLst>
          </p:cNvPr>
          <p:cNvSpPr/>
          <p:nvPr/>
        </p:nvSpPr>
        <p:spPr>
          <a:xfrm>
            <a:off x="942536" y="3771999"/>
            <a:ext cx="4192172" cy="24599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44C97B-A9EE-4923-AD14-064AC9BEE9F5}"/>
              </a:ext>
            </a:extLst>
          </p:cNvPr>
          <p:cNvSpPr/>
          <p:nvPr/>
        </p:nvSpPr>
        <p:spPr>
          <a:xfrm>
            <a:off x="7344191" y="3724807"/>
            <a:ext cx="4192172" cy="22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C0F5DA-52A0-461D-B96C-9D4D39A510EA}"/>
              </a:ext>
            </a:extLst>
          </p:cNvPr>
          <p:cNvSpPr/>
          <p:nvPr/>
        </p:nvSpPr>
        <p:spPr>
          <a:xfrm>
            <a:off x="4847810" y="2437252"/>
            <a:ext cx="2518117" cy="11256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242D6F5-0177-42AB-ACCD-E94B4492DE74}"/>
              </a:ext>
            </a:extLst>
          </p:cNvPr>
          <p:cNvCxnSpPr>
            <a:cxnSpLocks/>
          </p:cNvCxnSpPr>
          <p:nvPr/>
        </p:nvCxnSpPr>
        <p:spPr>
          <a:xfrm>
            <a:off x="2878111" y="1978954"/>
            <a:ext cx="0" cy="1793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0BA4A42-B527-4E1F-87FB-ED4CD5DFEFF3}"/>
              </a:ext>
            </a:extLst>
          </p:cNvPr>
          <p:cNvCxnSpPr>
            <a:cxnSpLocks/>
          </p:cNvCxnSpPr>
          <p:nvPr/>
        </p:nvCxnSpPr>
        <p:spPr>
          <a:xfrm>
            <a:off x="9401331" y="1978954"/>
            <a:ext cx="0" cy="1739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9DD0CEB7-9F9F-4D8C-8455-51B8C1EA93C0}"/>
              </a:ext>
            </a:extLst>
          </p:cNvPr>
          <p:cNvCxnSpPr>
            <a:cxnSpLocks/>
          </p:cNvCxnSpPr>
          <p:nvPr/>
        </p:nvCxnSpPr>
        <p:spPr>
          <a:xfrm>
            <a:off x="2878111" y="1978954"/>
            <a:ext cx="6523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E25BE5F0-8D4D-4CBC-993C-A32FDB7A1453}"/>
              </a:ext>
            </a:extLst>
          </p:cNvPr>
          <p:cNvCxnSpPr>
            <a:cxnSpLocks/>
          </p:cNvCxnSpPr>
          <p:nvPr/>
        </p:nvCxnSpPr>
        <p:spPr>
          <a:xfrm>
            <a:off x="6128478" y="1566471"/>
            <a:ext cx="0" cy="8707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 animBg="1"/>
      <p:bldP spid="2" grpId="0"/>
      <p:bldP spid="6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9DF669-34EF-4287-B8C5-C050E0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6314"/>
            <a:ext cx="10700354" cy="1157228"/>
          </a:xfrm>
          <a:noFill/>
          <a:ln w="28575" cmpd="tri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pt-PT" sz="6000" b="1" dirty="0"/>
              <a:t>Funcionalidades das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E2BF36-8EFF-4DB4-B8C0-A30F000D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5677"/>
            <a:ext cx="10515600" cy="663457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Class Bakery	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E1A5A5-C737-45B7-830A-11C75FFD3619}"/>
              </a:ext>
            </a:extLst>
          </p:cNvPr>
          <p:cNvSpPr/>
          <p:nvPr/>
        </p:nvSpPr>
        <p:spPr>
          <a:xfrm>
            <a:off x="916274" y="330472"/>
            <a:ext cx="10359452" cy="8716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F907592-8643-4BF6-B96D-278B0474B966}"/>
              </a:ext>
            </a:extLst>
          </p:cNvPr>
          <p:cNvSpPr/>
          <p:nvPr/>
        </p:nvSpPr>
        <p:spPr>
          <a:xfrm>
            <a:off x="1339659" y="3621499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6F2C07-117C-41D8-9502-D17A4DC39720}"/>
              </a:ext>
            </a:extLst>
          </p:cNvPr>
          <p:cNvSpPr txBox="1"/>
          <p:nvPr/>
        </p:nvSpPr>
        <p:spPr>
          <a:xfrm>
            <a:off x="1836536" y="3483326"/>
            <a:ext cx="9517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Esta class, que consideramos ser a class-mãe, contém dois vetores, um de lojas, </a:t>
            </a:r>
            <a:r>
              <a:rPr lang="pt-PT" sz="2400" i="1" dirty="0"/>
              <a:t>shops</a:t>
            </a:r>
            <a:r>
              <a:rPr lang="pt-PT" sz="2400" dirty="0"/>
              <a:t>, e outro de clientes, </a:t>
            </a:r>
            <a:r>
              <a:rPr lang="pt-PT" sz="2400" i="1" dirty="0"/>
              <a:t>clients</a:t>
            </a:r>
            <a:r>
              <a:rPr lang="pt-PT" sz="2400" dirty="0"/>
              <a:t>.</a:t>
            </a:r>
          </a:p>
          <a:p>
            <a:pPr algn="just"/>
            <a:r>
              <a:rPr lang="pt-PT" sz="2400" dirty="0"/>
              <a:t>Para além das funcionalidades acima referidas, foi ainda implementado um método para mostrar o volume total de vendas.</a:t>
            </a:r>
          </a:p>
          <a:p>
            <a:pPr algn="just"/>
            <a:endParaRPr lang="pt-PT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F5E0B4-D0D9-4A70-91A1-3B706DD9ED99}"/>
              </a:ext>
            </a:extLst>
          </p:cNvPr>
          <p:cNvSpPr txBox="1"/>
          <p:nvPr/>
        </p:nvSpPr>
        <p:spPr>
          <a:xfrm>
            <a:off x="661181" y="1384301"/>
            <a:ext cx="10841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Grande maioria das classes contêm vetores, como membros privados, onde são guardados os dados relevantes. Nestes casos foram implementados métodos que permitem percorrer os vetores com o intuito de remover, adicionar, pesquisar ou imprimir os seus objetos. 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E39510A-88B2-41A4-B32F-44230E980921}"/>
              </a:ext>
            </a:extLst>
          </p:cNvPr>
          <p:cNvSpPr txBox="1">
            <a:spLocks/>
          </p:cNvSpPr>
          <p:nvPr/>
        </p:nvSpPr>
        <p:spPr>
          <a:xfrm>
            <a:off x="916274" y="4927625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/>
              <a:t>Class Shop	</a:t>
            </a:r>
            <a:endParaRPr lang="pt-PT" b="1" dirty="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777F930-8DD0-4026-AFFE-CBF18DA2098E}"/>
              </a:ext>
            </a:extLst>
          </p:cNvPr>
          <p:cNvSpPr/>
          <p:nvPr/>
        </p:nvSpPr>
        <p:spPr>
          <a:xfrm>
            <a:off x="1417733" y="5553447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588C80-1D4F-4725-9314-EFB7CA8A0E45}"/>
              </a:ext>
            </a:extLst>
          </p:cNvPr>
          <p:cNvSpPr txBox="1"/>
          <p:nvPr/>
        </p:nvSpPr>
        <p:spPr>
          <a:xfrm>
            <a:off x="2005348" y="5421088"/>
            <a:ext cx="9426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Todas as lojas são identificadas por uma string, que corresponde à localização. Para além disso contêm ainda como atributos dois vetores, </a:t>
            </a:r>
            <a:r>
              <a:rPr lang="pt-PT" sz="2400" i="1" dirty="0"/>
              <a:t>employees </a:t>
            </a:r>
            <a:r>
              <a:rPr lang="pt-PT" sz="2400" dirty="0"/>
              <a:t>e </a:t>
            </a:r>
            <a:r>
              <a:rPr lang="pt-PT" sz="2400" i="1" dirty="0"/>
              <a:t>orders, </a:t>
            </a:r>
            <a:r>
              <a:rPr lang="pt-PT" sz="2400" dirty="0"/>
              <a:t>e uma lista com os produtos disponíveis.</a:t>
            </a:r>
          </a:p>
          <a:p>
            <a:pPr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808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6" grpId="0" animBg="1"/>
      <p:bldP spid="2" grpId="0"/>
      <p:bldP spid="12" grpId="0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B565F7B0-A053-4D39-A9B8-94C803513755}"/>
              </a:ext>
            </a:extLst>
          </p:cNvPr>
          <p:cNvSpPr txBox="1">
            <a:spLocks/>
          </p:cNvSpPr>
          <p:nvPr/>
        </p:nvSpPr>
        <p:spPr>
          <a:xfrm>
            <a:off x="613116" y="300085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Class Order	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CBE52A4-98EF-4249-BA5C-E3587169A45F}"/>
              </a:ext>
            </a:extLst>
          </p:cNvPr>
          <p:cNvSpPr/>
          <p:nvPr/>
        </p:nvSpPr>
        <p:spPr>
          <a:xfrm>
            <a:off x="1114575" y="853090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0F260F-0E85-411D-85D1-27B4273D1617}"/>
              </a:ext>
            </a:extLst>
          </p:cNvPr>
          <p:cNvSpPr txBox="1"/>
          <p:nvPr/>
        </p:nvSpPr>
        <p:spPr>
          <a:xfrm>
            <a:off x="1702190" y="720730"/>
            <a:ext cx="9426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Esta class, tem como membros privados um map, onde são guardados os produtos e respetivas quantidades, o apontador do cliente que está a fazer o pedido, o preço e um booleano que indica se foi ou não aplicado desconto.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01446AD-B80F-4A88-BEFC-25695D6115FE}"/>
              </a:ext>
            </a:extLst>
          </p:cNvPr>
          <p:cNvSpPr/>
          <p:nvPr/>
        </p:nvSpPr>
        <p:spPr>
          <a:xfrm>
            <a:off x="1114575" y="2290390"/>
            <a:ext cx="418803" cy="196948"/>
          </a:xfrm>
          <a:prstGeom prst="rightArrow">
            <a:avLst/>
          </a:prstGeom>
          <a:solidFill>
            <a:srgbClr val="BA3F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710FF5-65E9-482F-BA31-09276D6D8F2A}"/>
              </a:ext>
            </a:extLst>
          </p:cNvPr>
          <p:cNvSpPr txBox="1"/>
          <p:nvPr/>
        </p:nvSpPr>
        <p:spPr>
          <a:xfrm>
            <a:off x="1679033" y="2158031"/>
            <a:ext cx="9426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Tal como sugerido no enunciado, as encomendas podem ser feitas por entrega ou diretamente levantadas na loja, e para esse efeito existe outro membro, o apontador employees, que, no caso de não se tratar de uma entrega, será nulo e, caso contrário, será o empregado da loja com menos entregas feitas.</a:t>
            </a: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8F338F65-83AF-4112-A1F5-D1AA60E5C4AD}"/>
              </a:ext>
            </a:extLst>
          </p:cNvPr>
          <p:cNvSpPr txBox="1">
            <a:spLocks/>
          </p:cNvSpPr>
          <p:nvPr/>
        </p:nvSpPr>
        <p:spPr>
          <a:xfrm>
            <a:off x="589959" y="4370663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Class Person	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B2A6A5D8-4DC9-47D4-BF42-62DEC1E7A14E}"/>
              </a:ext>
            </a:extLst>
          </p:cNvPr>
          <p:cNvSpPr/>
          <p:nvPr/>
        </p:nvSpPr>
        <p:spPr>
          <a:xfrm>
            <a:off x="1091418" y="4996485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CED5B-6136-41DE-9912-172A5ADC06AF}"/>
              </a:ext>
            </a:extLst>
          </p:cNvPr>
          <p:cNvSpPr txBox="1"/>
          <p:nvPr/>
        </p:nvSpPr>
        <p:spPr>
          <a:xfrm>
            <a:off x="1679033" y="4826186"/>
            <a:ext cx="942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Foi implementada de forma a utilizar os conceitos de hierarquia de classes e polimorfismo. Assim esta classe tem como atributos NIF e nome, e como subclasses </a:t>
            </a:r>
            <a:r>
              <a:rPr lang="pt-PT" sz="2400" i="1" dirty="0"/>
              <a:t>Client</a:t>
            </a:r>
            <a:r>
              <a:rPr lang="pt-PT" sz="2400" dirty="0"/>
              <a:t> e </a:t>
            </a:r>
            <a:r>
              <a:rPr lang="pt-PT" sz="2400" i="1" dirty="0"/>
              <a:t>Employee.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1FAB0C4-75D0-48C8-A96A-D19A8E4D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9" y="2290390"/>
            <a:ext cx="11668124" cy="1781175"/>
          </a:xfrm>
          <a:prstGeom prst="rect">
            <a:avLst/>
          </a:prstGeom>
          <a:ln w="57150">
            <a:solidFill>
              <a:schemeClr val="bg2">
                <a:lumMod val="90000"/>
                <a:lumOff val="10000"/>
              </a:schemeClr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6BCE6C-1229-4B04-B682-6263DFB04007}"/>
              </a:ext>
            </a:extLst>
          </p:cNvPr>
          <p:cNvSpPr txBox="1"/>
          <p:nvPr/>
        </p:nvSpPr>
        <p:spPr>
          <a:xfrm>
            <a:off x="7638756" y="3746720"/>
            <a:ext cx="4291305" cy="307777"/>
          </a:xfrm>
          <a:prstGeom prst="rect">
            <a:avLst/>
          </a:prstGeom>
          <a:noFill/>
          <a:ln w="3175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Fig. 3 – Exemplo do método </a:t>
            </a:r>
            <a:r>
              <a:rPr lang="pt-PT" sz="1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addProduct</a:t>
            </a:r>
            <a:r>
              <a:rPr lang="pt-PT" sz="1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na classe Order</a:t>
            </a:r>
          </a:p>
        </p:txBody>
      </p:sp>
    </p:spTree>
    <p:extLst>
      <p:ext uri="{BB962C8B-B14F-4D97-AF65-F5344CB8AC3E}">
        <p14:creationId xmlns:p14="http://schemas.microsoft.com/office/powerpoint/2010/main" val="39534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9" grpId="0" animBg="1"/>
      <p:bldP spid="19" grpId="1" animBg="1"/>
      <p:bldP spid="20" grpId="0"/>
      <p:bldP spid="20" grpId="1"/>
      <p:bldP spid="21" grpId="0"/>
      <p:bldP spid="22" grpId="0" animBg="1"/>
      <p:bldP spid="23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">
      <a:dk1>
        <a:srgbClr val="A5A5A5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1148</Words>
  <Application>Microsoft Office PowerPoint</Application>
  <PresentationFormat>Ecrã Panorâmico</PresentationFormat>
  <Paragraphs>91</Paragraphs>
  <Slides>15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Padaria Baker</vt:lpstr>
      <vt:lpstr>Problema</vt:lpstr>
      <vt:lpstr>Solução</vt:lpstr>
      <vt:lpstr>Solução</vt:lpstr>
      <vt:lpstr>Diagrama de classes</vt:lpstr>
      <vt:lpstr>Ficheiros</vt:lpstr>
      <vt:lpstr>Tratamento de exceções</vt:lpstr>
      <vt:lpstr>Funcionalidades das classes</vt:lpstr>
      <vt:lpstr>Apresentação do PowerPoint</vt:lpstr>
      <vt:lpstr>Apresentação do PowerPoint</vt:lpstr>
      <vt:lpstr>Outras Funcionalidades</vt:lpstr>
      <vt:lpstr>Execução – Interface do utilizador</vt:lpstr>
      <vt:lpstr>Manager</vt:lpstr>
      <vt:lpstr>Client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Padaria Baker</dc:title>
  <dc:creator>rita ramada</dc:creator>
  <cp:lastModifiedBy>rita ramada</cp:lastModifiedBy>
  <cp:revision>10</cp:revision>
  <dcterms:created xsi:type="dcterms:W3CDTF">2020-11-20T22:54:14Z</dcterms:created>
  <dcterms:modified xsi:type="dcterms:W3CDTF">2020-11-21T12:43:54Z</dcterms:modified>
</cp:coreProperties>
</file>