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0" r:id="rId6"/>
    <p:sldId id="262" r:id="rId7"/>
    <p:sldId id="263" r:id="rId8"/>
    <p:sldId id="271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ta ramada" initials="rr" lastIdx="1" clrIdx="0">
    <p:extLst>
      <p:ext uri="{19B8F6BF-5375-455C-9EA6-DF929625EA0E}">
        <p15:presenceInfo xmlns:p15="http://schemas.microsoft.com/office/powerpoint/2012/main" userId="1c1738c95c4bf4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9A1B1E"/>
    <a:srgbClr val="9C1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1T12:43:21.214" idx="1">
    <p:pos x="7049" y="2011"/>
    <p:text>Existe texto por baixo da imagem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88EEA-38AE-4D69-B2DF-2E8C5B3FCC16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DD999-CA89-42CD-AEE0-AD50A1DD211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343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2B75-71F1-476D-8021-4C33B11AEB1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627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DD999-CA89-42CD-AEE0-AD50A1DD211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65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2B75-71F1-476D-8021-4C33B11AEB1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597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52B75-71F1-476D-8021-4C33B11AEB1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462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DD999-CA89-42CD-AEE0-AD50A1DD211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321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EC32CC7-AD1A-4483-9F03-B846BFA876D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4ECAFBC-6ECE-46F5-BD10-A0EAA422F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368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791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8455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‹#›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454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14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26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4185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818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356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54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911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162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58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72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96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799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2CC7-AD1A-4483-9F03-B846BFA876D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CAFBC-6ECE-46F5-BD10-A0EAA422F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296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32CC7-AD1A-4483-9F03-B846BFA876D0}" type="datetimeFigureOut">
              <a:rPr lang="pt-PT" smtClean="0"/>
              <a:t>03/01/2021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CAFBC-6ECE-46F5-BD10-A0EAA422F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2982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16C14-0CC2-434B-874D-13AB4CC5B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1329"/>
            <a:ext cx="9144000" cy="104619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PT" sz="8800" dirty="0"/>
              <a:t>Padaria Baker</a:t>
            </a:r>
            <a:endParaRPr lang="pt-PT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5408D8-09EC-461A-ADAD-BA07BB573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5694" y="4601603"/>
            <a:ext cx="5460609" cy="1230583"/>
          </a:xfr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algn="ctr"/>
            <a:r>
              <a:rPr lang="pt-PT" sz="1600" u="sng" dirty="0">
                <a:solidFill>
                  <a:schemeClr val="tx1">
                    <a:lumMod val="95000"/>
                  </a:schemeClr>
                </a:solidFill>
              </a:rPr>
              <a:t>Elementos do Grupo</a:t>
            </a:r>
            <a:br>
              <a:rPr lang="pt-PT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PT" sz="1600" dirty="0">
                <a:solidFill>
                  <a:schemeClr val="tx1">
                    <a:lumMod val="95000"/>
                  </a:schemeClr>
                </a:solidFill>
              </a:rPr>
              <a:t> </a:t>
            </a:r>
            <a:br>
              <a:rPr lang="pt-PT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PT" sz="1600" dirty="0">
                <a:solidFill>
                  <a:schemeClr val="tx1">
                    <a:lumMod val="95000"/>
                  </a:schemeClr>
                </a:solidFill>
              </a:rPr>
              <a:t>Adriano Filipe Ribeiro Soares up201904873@fe.up.pt</a:t>
            </a:r>
            <a:br>
              <a:rPr lang="pt-PT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PT" sz="1600" dirty="0">
                <a:solidFill>
                  <a:schemeClr val="tx1">
                    <a:lumMod val="95000"/>
                  </a:schemeClr>
                </a:solidFill>
              </a:rPr>
              <a:t>Afonso Duarte de Carvalho Monteiro up201907284@fe.up.pt</a:t>
            </a:r>
            <a:br>
              <a:rPr lang="pt-PT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PT" sz="1600" dirty="0">
                <a:solidFill>
                  <a:schemeClr val="tx1">
                    <a:lumMod val="95000"/>
                  </a:schemeClr>
                </a:solidFill>
              </a:rPr>
              <a:t>Ana Rita Antunes Ramada up201904565@fe.up.pt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3241C8-A5B3-463C-BE34-67BDA37E57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85" y="440940"/>
            <a:ext cx="2207847" cy="827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Caixa de Texto 2">
            <a:extLst>
              <a:ext uri="{FF2B5EF4-FFF2-40B4-BE49-F238E27FC236}">
                <a16:creationId xmlns:a16="http://schemas.microsoft.com/office/drawing/2014/main" id="{D05B5D69-1890-4E25-94D0-346AFDA5A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261" y="580661"/>
            <a:ext cx="6430325" cy="54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MESTRADO INTEGRADO EM ENGENHARIA INFORMÁTICA E COMPUTAÇÃO | 2º ANO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Algoritmos e Estruturas de Dados | 2020/2021 | 1º SEMESTRE</a:t>
            </a:r>
            <a:endParaRPr lang="pt-PT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848AAEA-A0B4-43B1-B740-1192C1202FDA}"/>
              </a:ext>
            </a:extLst>
          </p:cNvPr>
          <p:cNvSpPr/>
          <p:nvPr/>
        </p:nvSpPr>
        <p:spPr>
          <a:xfrm>
            <a:off x="152400" y="122296"/>
            <a:ext cx="11887200" cy="6569612"/>
          </a:xfrm>
          <a:prstGeom prst="rect">
            <a:avLst/>
          </a:prstGeom>
          <a:noFill/>
          <a:ln w="28575">
            <a:solidFill>
              <a:srgbClr val="BA3F1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1DCF998-E02B-4BE6-9FAB-2178557EF48C}"/>
              </a:ext>
            </a:extLst>
          </p:cNvPr>
          <p:cNvSpPr/>
          <p:nvPr/>
        </p:nvSpPr>
        <p:spPr>
          <a:xfrm>
            <a:off x="285457" y="247386"/>
            <a:ext cx="11621086" cy="6319433"/>
          </a:xfrm>
          <a:prstGeom prst="rect">
            <a:avLst/>
          </a:prstGeom>
          <a:noFill/>
          <a:ln w="28575">
            <a:solidFill>
              <a:srgbClr val="BA3F1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21431B-CE79-484B-B3BD-828284D3F62C}"/>
              </a:ext>
            </a:extLst>
          </p:cNvPr>
          <p:cNvSpPr txBox="1"/>
          <p:nvPr/>
        </p:nvSpPr>
        <p:spPr>
          <a:xfrm>
            <a:off x="4642338" y="3429000"/>
            <a:ext cx="2855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rgbClr val="BA3F1D"/>
                </a:solidFill>
              </a:rPr>
              <a:t>Tema 4 (parte 2)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EF0F58B6-B5F5-417D-8CB4-6C89B3DC897B}"/>
              </a:ext>
            </a:extLst>
          </p:cNvPr>
          <p:cNvCxnSpPr>
            <a:cxnSpLocks/>
          </p:cNvCxnSpPr>
          <p:nvPr/>
        </p:nvCxnSpPr>
        <p:spPr>
          <a:xfrm>
            <a:off x="2954215" y="3343751"/>
            <a:ext cx="62319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1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31D19FD-78DD-49F2-950A-BA80F629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913"/>
            <a:ext cx="10515600" cy="1452605"/>
          </a:xfrm>
          <a:noFill/>
          <a:ln w="28575" cmpd="tri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pt-PT" sz="6000" b="1" dirty="0"/>
              <a:t>Dificuldades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71FEB8-56DD-42C4-B22B-1E32443D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877"/>
            <a:ext cx="10515600" cy="44468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/>
              <a:t>Inicialmente, tivemos um precalço na implementação das filas de prioridade, devido a um problema de interdeclaração de classes. Contudo, depois de se ter repensado no problema conseguiu-se corrigir esse erro.</a:t>
            </a:r>
          </a:p>
          <a:p>
            <a:pPr marL="0" indent="0" algn="just">
              <a:buNone/>
            </a:pPr>
            <a:r>
              <a:rPr lang="pt-PT" sz="2800" b="1" dirty="0">
                <a:solidFill>
                  <a:srgbClr val="FF0000"/>
                </a:solidFill>
              </a:rPr>
              <a:t>Distribuição de trabalho</a:t>
            </a:r>
          </a:p>
          <a:p>
            <a:pPr marL="0" indent="0" algn="just">
              <a:buNone/>
            </a:pPr>
            <a:r>
              <a:rPr lang="pt-PT" dirty="0"/>
              <a:t>Em semelhança à primeira parte, houve uma comunicação contínua entre os elementos do grupo, o que permitiu uma distribuição fluída e equitativa de trabalho entre os mesmos.</a:t>
            </a:r>
          </a:p>
          <a:p>
            <a:pPr marL="0" indent="0" algn="just">
              <a:buNone/>
            </a:pPr>
            <a:endParaRPr lang="pt-PT" dirty="0"/>
          </a:p>
          <a:p>
            <a:pPr marL="0" indent="0" algn="just">
              <a:buNone/>
            </a:pPr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F1D5A9-F31E-4FB1-8316-5F3F6C5E8001}"/>
              </a:ext>
            </a:extLst>
          </p:cNvPr>
          <p:cNvSpPr/>
          <p:nvPr/>
        </p:nvSpPr>
        <p:spPr>
          <a:xfrm>
            <a:off x="970670" y="323557"/>
            <a:ext cx="10227213" cy="11957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B9771-104B-4310-BABB-49CAED0C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3"/>
            <a:ext cx="10515600" cy="1452605"/>
          </a:xfrm>
          <a:noFill/>
          <a:ln w="28575" cmpd="tri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pt-PT" sz="6000" b="1" dirty="0"/>
              <a:t>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1679F0-FDE0-45C1-B311-C986B7909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017"/>
            <a:ext cx="10515600" cy="101460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PT" sz="3200" dirty="0">
                <a:latin typeface="Arial" panose="020B0604020202020204" pitchFamily="34" charset="0"/>
                <a:cs typeface="Arial" panose="020B0604020202020204" pitchFamily="34" charset="0"/>
              </a:rPr>
              <a:t>A partir do trabalho desenvolvido na 1ª parte, foi-nos pedido acrescentar:</a:t>
            </a:r>
          </a:p>
          <a:p>
            <a:pPr marL="0" indent="0" algn="just">
              <a:buNone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51B9D85-4EE9-4FFF-8FA6-5FEE171A5330}"/>
              </a:ext>
            </a:extLst>
          </p:cNvPr>
          <p:cNvSpPr/>
          <p:nvPr/>
        </p:nvSpPr>
        <p:spPr>
          <a:xfrm>
            <a:off x="984738" y="351692"/>
            <a:ext cx="10170942" cy="11394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FF57FD-C1A8-4087-8EEE-DEBC3DF739FB}"/>
              </a:ext>
            </a:extLst>
          </p:cNvPr>
          <p:cNvSpPr txBox="1"/>
          <p:nvPr/>
        </p:nvSpPr>
        <p:spPr>
          <a:xfrm>
            <a:off x="1297745" y="3413721"/>
            <a:ext cx="9596511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Organizar os produtos pelo número de encomendas em que este consta, implementando uma árvore binária de pesquisa.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Para melhorar a opinião dos clientes que fizeram avaliações negativas, implementando uma fila de prioridade como sistema de entregas.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Um registo dos funcionários por posto de trabalho numa tabela de dispersão.</a:t>
            </a:r>
          </a:p>
        </p:txBody>
      </p:sp>
    </p:spTree>
    <p:extLst>
      <p:ext uri="{BB962C8B-B14F-4D97-AF65-F5344CB8AC3E}">
        <p14:creationId xmlns:p14="http://schemas.microsoft.com/office/powerpoint/2010/main" val="352549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B30654E-2125-4998-98CC-36E6C9FA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3"/>
            <a:ext cx="10515600" cy="1452605"/>
          </a:xfrm>
          <a:noFill/>
          <a:ln w="28575" cmpd="tri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pt-PT" sz="6000" b="1" dirty="0"/>
              <a:t>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112980-4E8C-438A-8E0A-C1261640F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261"/>
            <a:ext cx="10515600" cy="396039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800" dirty="0"/>
              <a:t>Todas as novas estruturas foram adicionadas à classe shop, visto que é esta que faz gestão de produtos, entregas e funcionários. Para uma implementação correta, foi ainda necessário: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800" dirty="0"/>
              <a:t>	Na classe shop: função para incrementar o nº de encomendas na qual um produto aparecia;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2E332ED-B21C-4F0C-A8BD-5645975AE214}"/>
              </a:ext>
            </a:extLst>
          </p:cNvPr>
          <p:cNvSpPr/>
          <p:nvPr/>
        </p:nvSpPr>
        <p:spPr>
          <a:xfrm>
            <a:off x="1012874" y="367611"/>
            <a:ext cx="10156874" cy="11423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44DE2D1-4E7E-4B6D-AD39-9FD3F4C32AEC}"/>
              </a:ext>
            </a:extLst>
          </p:cNvPr>
          <p:cNvSpPr/>
          <p:nvPr/>
        </p:nvSpPr>
        <p:spPr>
          <a:xfrm>
            <a:off x="1126989" y="4062701"/>
            <a:ext cx="299803" cy="179882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13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E155FAA-5EDF-415B-BFA5-BAE72252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196313"/>
            <a:ext cx="10747717" cy="1452605"/>
          </a:xfrm>
          <a:noFill/>
          <a:ln w="28575" cmpd="tri"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pt-PT" sz="6000" b="1" dirty="0"/>
              <a:t>Solução</a:t>
            </a:r>
            <a:br>
              <a:rPr lang="pt-PT" sz="6000" b="1" dirty="0"/>
            </a:br>
            <a:r>
              <a:rPr lang="pt-PT" sz="6000" b="1" dirty="0"/>
              <a:t>(continuação)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F0017234-57AB-4C42-9614-79A157C7826F}"/>
              </a:ext>
            </a:extLst>
          </p:cNvPr>
          <p:cNvSpPr txBox="1">
            <a:spLocks/>
          </p:cNvSpPr>
          <p:nvPr/>
        </p:nvSpPr>
        <p:spPr>
          <a:xfrm>
            <a:off x="847577" y="19699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PT" dirty="0"/>
              <a:t>	Na “struct” “Products”: Implementação de operadores (&lt;, ==), bem como a adição do atributo “n_orders”;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PT" dirty="0"/>
              <a:t>	Na classe “Order”: Implementação de operadores (&lt;, ==), mais outras funções e atributos que necessitamos;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PT" dirty="0"/>
              <a:t>	Na classe Person e Employee: Implementação dos operadores == e &lt;, respetivamente. Na classe Employee também foi adicionado o atributo “post”.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PT" dirty="0"/>
              <a:t>Também foi adicionado ao menu um sub-menu para os empregados.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BC33D6-FED7-4E22-8989-1335C726B1BC}"/>
              </a:ext>
            </a:extLst>
          </p:cNvPr>
          <p:cNvSpPr txBox="1"/>
          <p:nvPr/>
        </p:nvSpPr>
        <p:spPr>
          <a:xfrm>
            <a:off x="1049311" y="2608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0293C57D-4601-47B9-BF31-3EC994808000}"/>
              </a:ext>
            </a:extLst>
          </p:cNvPr>
          <p:cNvSpPr/>
          <p:nvPr/>
        </p:nvSpPr>
        <p:spPr>
          <a:xfrm>
            <a:off x="1234041" y="2533327"/>
            <a:ext cx="299803" cy="179882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Seta: Para a Direita 9">
            <a:extLst>
              <a:ext uri="{FF2B5EF4-FFF2-40B4-BE49-F238E27FC236}">
                <a16:creationId xmlns:a16="http://schemas.microsoft.com/office/drawing/2014/main" id="{8FA8E76E-94BB-4656-A0E9-D1C18CFC10CC}"/>
              </a:ext>
            </a:extLst>
          </p:cNvPr>
          <p:cNvSpPr/>
          <p:nvPr/>
        </p:nvSpPr>
        <p:spPr>
          <a:xfrm>
            <a:off x="1196440" y="3429000"/>
            <a:ext cx="299803" cy="179882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Seta: Para a Direita 9">
            <a:extLst>
              <a:ext uri="{FF2B5EF4-FFF2-40B4-BE49-F238E27FC236}">
                <a16:creationId xmlns:a16="http://schemas.microsoft.com/office/drawing/2014/main" id="{B9B0F538-F027-4E6F-BB02-EB31291DC6FA}"/>
              </a:ext>
            </a:extLst>
          </p:cNvPr>
          <p:cNvSpPr/>
          <p:nvPr/>
        </p:nvSpPr>
        <p:spPr>
          <a:xfrm>
            <a:off x="1234041" y="4324673"/>
            <a:ext cx="299803" cy="179882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003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C02AA2B-06A2-40B3-8638-962D4764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5"/>
            <a:ext cx="10515600" cy="974230"/>
          </a:xfrm>
          <a:noFill/>
          <a:ln w="28575" cmpd="tri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pt-PT" sz="6000" b="1" dirty="0"/>
              <a:t>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084CBA-0D8B-48FD-A771-16D999080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638"/>
            <a:ext cx="10515600" cy="4753617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Os dados relativos à padaria, clientes, funcionários, produtos e respetivas lojas, são guardados, num único ficheiro, quando o destrutor da class </a:t>
            </a:r>
            <a:r>
              <a:rPr lang="pt-PT" i="1" dirty="0">
                <a:latin typeface="Arial" panose="020B0604020202020204" pitchFamily="34" charset="0"/>
                <a:cs typeface="Arial" panose="020B0604020202020204" pitchFamily="34" charset="0"/>
              </a:rPr>
              <a:t>Bakery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é chamado, e são lidos quando a padaria é inicializada. Para esse efeito, em todas as classes, com exceção da Bakery,  foi implementado o método </a:t>
            </a:r>
            <a:r>
              <a:rPr lang="pt-PT" i="1" dirty="0" err="1">
                <a:latin typeface="Arial" panose="020B0604020202020204" pitchFamily="34" charset="0"/>
                <a:cs typeface="Arial" panose="020B0604020202020204" pitchFamily="34" charset="0"/>
              </a:rPr>
              <a:t>saveFile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1E578D0-1DE6-47F8-AD27-FCEEB4A30651}"/>
              </a:ext>
            </a:extLst>
          </p:cNvPr>
          <p:cNvSpPr/>
          <p:nvPr/>
        </p:nvSpPr>
        <p:spPr>
          <a:xfrm>
            <a:off x="963386" y="310243"/>
            <a:ext cx="10254343" cy="7347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7" descr="A picture containing text, monitor, indoor, screenshot&#10;&#10;Description automatically generated">
            <a:extLst>
              <a:ext uri="{FF2B5EF4-FFF2-40B4-BE49-F238E27FC236}">
                <a16:creationId xmlns:a16="http://schemas.microsoft.com/office/drawing/2014/main" id="{2F1FE489-1C89-4E66-8032-F84829130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87" y="3595124"/>
            <a:ext cx="9251139" cy="29526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519FD-7636-4ED5-AD93-B8243C2560A4}"/>
              </a:ext>
            </a:extLst>
          </p:cNvPr>
          <p:cNvSpPr txBox="1"/>
          <p:nvPr/>
        </p:nvSpPr>
        <p:spPr>
          <a:xfrm>
            <a:off x="6090556" y="5901366"/>
            <a:ext cx="4040414" cy="307777"/>
          </a:xfrm>
          <a:prstGeom prst="rect">
            <a:avLst/>
          </a:prstGeom>
          <a:noFill/>
          <a:ln w="3175">
            <a:solidFill>
              <a:schemeClr val="bg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Fig. 1 – Exemplo do método saveFile na classe Shop</a:t>
            </a:r>
          </a:p>
        </p:txBody>
      </p:sp>
    </p:spTree>
    <p:extLst>
      <p:ext uri="{BB962C8B-B14F-4D97-AF65-F5344CB8AC3E}">
        <p14:creationId xmlns:p14="http://schemas.microsoft.com/office/powerpoint/2010/main" val="123337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29DF669-34EF-4287-B8C5-C050E08A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6314"/>
            <a:ext cx="10700354" cy="1157228"/>
          </a:xfrm>
          <a:noFill/>
          <a:ln w="28575" cmpd="tri"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pt-PT" sz="6000" b="1" dirty="0"/>
              <a:t>Funcionalidades das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E2BF36-8EFF-4DB4-B8C0-A30F000D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5677"/>
            <a:ext cx="10515600" cy="663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800" b="1" dirty="0"/>
              <a:t>Struct Employee Hash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FE1A5A5-C737-45B7-830A-11C75FFD3619}"/>
              </a:ext>
            </a:extLst>
          </p:cNvPr>
          <p:cNvSpPr/>
          <p:nvPr/>
        </p:nvSpPr>
        <p:spPr>
          <a:xfrm>
            <a:off x="916274" y="330472"/>
            <a:ext cx="10359452" cy="8716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F907592-8643-4BF6-B96D-278B0474B966}"/>
              </a:ext>
            </a:extLst>
          </p:cNvPr>
          <p:cNvSpPr/>
          <p:nvPr/>
        </p:nvSpPr>
        <p:spPr>
          <a:xfrm>
            <a:off x="1339659" y="3621499"/>
            <a:ext cx="418803" cy="196948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56F2C07-117C-41D8-9502-D17A4DC39720}"/>
              </a:ext>
            </a:extLst>
          </p:cNvPr>
          <p:cNvSpPr txBox="1"/>
          <p:nvPr/>
        </p:nvSpPr>
        <p:spPr>
          <a:xfrm>
            <a:off x="1836536" y="3483326"/>
            <a:ext cx="9517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Esta struct tem apenas os operadores ”()” necessários para implementar a tabela de dispersão na classe Shop.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F5E0B4-D0D9-4A70-91A1-3B706DD9ED99}"/>
              </a:ext>
            </a:extLst>
          </p:cNvPr>
          <p:cNvSpPr txBox="1"/>
          <p:nvPr/>
        </p:nvSpPr>
        <p:spPr>
          <a:xfrm>
            <a:off x="661181" y="1384301"/>
            <a:ext cx="10841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Em boa parte das classes foi necessário alterar membros-privados já existentes e, dessa forma, alterar ou adicionar funções às mesmas.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0E39510A-88B2-41A4-B32F-44230E980921}"/>
              </a:ext>
            </a:extLst>
          </p:cNvPr>
          <p:cNvSpPr txBox="1">
            <a:spLocks/>
          </p:cNvSpPr>
          <p:nvPr/>
        </p:nvSpPr>
        <p:spPr>
          <a:xfrm>
            <a:off x="916274" y="4927625"/>
            <a:ext cx="10515600" cy="66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b="1" dirty="0"/>
              <a:t>Class Order	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E777F930-8DD0-4026-AFFE-CBF18DA2098E}"/>
              </a:ext>
            </a:extLst>
          </p:cNvPr>
          <p:cNvSpPr/>
          <p:nvPr/>
        </p:nvSpPr>
        <p:spPr>
          <a:xfrm>
            <a:off x="1417733" y="5553447"/>
            <a:ext cx="418803" cy="196948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588C80-1D4F-4725-9314-EFB7CA8A0E45}"/>
              </a:ext>
            </a:extLst>
          </p:cNvPr>
          <p:cNvSpPr txBox="1"/>
          <p:nvPr/>
        </p:nvSpPr>
        <p:spPr>
          <a:xfrm>
            <a:off x="2005348" y="5421088"/>
            <a:ext cx="9426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Foram adicionadas novas funções para ajudar na implementação das filas de prioridade.</a:t>
            </a:r>
          </a:p>
        </p:txBody>
      </p:sp>
    </p:spTree>
    <p:extLst>
      <p:ext uri="{BB962C8B-B14F-4D97-AF65-F5344CB8AC3E}">
        <p14:creationId xmlns:p14="http://schemas.microsoft.com/office/powerpoint/2010/main" val="378085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  <p:bldP spid="5" grpId="0" animBg="1"/>
      <p:bldP spid="6" grpId="0" animBg="1"/>
      <p:bldP spid="2" grpId="0"/>
      <p:bldP spid="12" grpId="0"/>
      <p:bldP spid="13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B565F7B0-A053-4D39-A9B8-94C803513755}"/>
              </a:ext>
            </a:extLst>
          </p:cNvPr>
          <p:cNvSpPr txBox="1">
            <a:spLocks/>
          </p:cNvSpPr>
          <p:nvPr/>
        </p:nvSpPr>
        <p:spPr>
          <a:xfrm>
            <a:off x="613116" y="300085"/>
            <a:ext cx="10515600" cy="66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b="1" dirty="0"/>
              <a:t>Class Shop	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5CBE52A4-98EF-4249-BA5C-E3587169A45F}"/>
              </a:ext>
            </a:extLst>
          </p:cNvPr>
          <p:cNvSpPr/>
          <p:nvPr/>
        </p:nvSpPr>
        <p:spPr>
          <a:xfrm>
            <a:off x="1114575" y="853090"/>
            <a:ext cx="418803" cy="196948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B0F260F-0E85-411D-85D1-27B4273D1617}"/>
              </a:ext>
            </a:extLst>
          </p:cNvPr>
          <p:cNvSpPr txBox="1"/>
          <p:nvPr/>
        </p:nvSpPr>
        <p:spPr>
          <a:xfrm>
            <a:off x="1702190" y="720730"/>
            <a:ext cx="9426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Os vetores employees e orders foram modificados para serem tabelas de dispersão e filas de prioridade, respetivamente. Funções que tratavam estes membros foram devidamente alteradas e foram adicionadas novas.</a:t>
            </a:r>
          </a:p>
        </p:txBody>
      </p:sp>
      <p:sp>
        <p:nvSpPr>
          <p:cNvPr id="21" name="Marcador de Posição de Conteúdo 2">
            <a:extLst>
              <a:ext uri="{FF2B5EF4-FFF2-40B4-BE49-F238E27FC236}">
                <a16:creationId xmlns:a16="http://schemas.microsoft.com/office/drawing/2014/main" id="{8F338F65-83AF-4112-A1F5-D1AA60E5C4AD}"/>
              </a:ext>
            </a:extLst>
          </p:cNvPr>
          <p:cNvSpPr txBox="1">
            <a:spLocks/>
          </p:cNvSpPr>
          <p:nvPr/>
        </p:nvSpPr>
        <p:spPr>
          <a:xfrm>
            <a:off x="584982" y="4494457"/>
            <a:ext cx="10515600" cy="66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b="1" dirty="0"/>
              <a:t>Class Person	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B2A6A5D8-4DC9-47D4-BF42-62DEC1E7A14E}"/>
              </a:ext>
            </a:extLst>
          </p:cNvPr>
          <p:cNvSpPr/>
          <p:nvPr/>
        </p:nvSpPr>
        <p:spPr>
          <a:xfrm>
            <a:off x="1099945" y="5227317"/>
            <a:ext cx="418803" cy="196948"/>
          </a:xfrm>
          <a:prstGeom prst="rightArrow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20CED5B-6136-41DE-9912-172A5ADC06AF}"/>
              </a:ext>
            </a:extLst>
          </p:cNvPr>
          <p:cNvSpPr txBox="1"/>
          <p:nvPr/>
        </p:nvSpPr>
        <p:spPr>
          <a:xfrm>
            <a:off x="1674056" y="5094959"/>
            <a:ext cx="942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/>
              <a:t>Foi feito o </a:t>
            </a:r>
            <a:r>
              <a:rPr lang="pt-PT" sz="2400" i="1" dirty="0"/>
              <a:t>overload </a:t>
            </a:r>
            <a:r>
              <a:rPr lang="pt-PT" sz="2400" dirty="0"/>
              <a:t>do operador ==.</a:t>
            </a:r>
            <a:endParaRPr lang="pt-PT" sz="2400" i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96BCE6C-1229-4B04-B682-6263DFB04007}"/>
              </a:ext>
            </a:extLst>
          </p:cNvPr>
          <p:cNvSpPr txBox="1"/>
          <p:nvPr/>
        </p:nvSpPr>
        <p:spPr>
          <a:xfrm>
            <a:off x="6392296" y="3121223"/>
            <a:ext cx="4291305" cy="307777"/>
          </a:xfrm>
          <a:prstGeom prst="rect">
            <a:avLst/>
          </a:prstGeom>
          <a:noFill/>
          <a:ln w="3175">
            <a:solidFill>
              <a:schemeClr val="bg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Fig. 2 – Método alterado da classe Shop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2DED416-7F76-492D-975D-296291931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62" y="1970043"/>
            <a:ext cx="3444538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21" grpId="0"/>
      <p:bldP spid="22" grpId="0" animBg="1"/>
      <p:bldP spid="23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4C363E7-064E-4B78-A284-DA76428B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36991"/>
            <a:ext cx="10700354" cy="1157228"/>
          </a:xfrm>
          <a:noFill/>
          <a:ln w="28575" cmpd="tri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pt-PT" sz="6000" b="1" dirty="0"/>
              <a:t>Outras 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3F930C-D84D-4861-9972-9A35E78D8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628376"/>
            <a:ext cx="10515600" cy="2519417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PT" sz="2800" dirty="0"/>
              <a:t>Na classe </a:t>
            </a:r>
            <a:r>
              <a:rPr lang="pt-PT" sz="2800" i="1" dirty="0"/>
              <a:t>Shop</a:t>
            </a:r>
            <a:r>
              <a:rPr lang="pt-PT" sz="2800" dirty="0"/>
              <a:t>, para obter o funcionário com o menor número de entregas, há uma função que itera a tabela de dispersão, atualizando sucessivamente o menor número de entregas. No final, é retornado o funcionário com o menor número de entregas associado. Esta função também mantém a condição que cada estafeta não possa ter mais do que 5 encomendas por entregar.</a:t>
            </a:r>
            <a:endParaRPr lang="pt-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E7C93F-D2CD-434B-AC32-1EA12924D31F}"/>
              </a:ext>
            </a:extLst>
          </p:cNvPr>
          <p:cNvSpPr/>
          <p:nvPr/>
        </p:nvSpPr>
        <p:spPr>
          <a:xfrm>
            <a:off x="916274" y="471149"/>
            <a:ext cx="10359452" cy="8716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391E4A6-87BC-426C-B1C0-9C10D4A85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4147793"/>
            <a:ext cx="5237599" cy="2659177"/>
          </a:xfrm>
          <a:prstGeom prst="rect">
            <a:avLst/>
          </a:prstGeom>
        </p:spPr>
      </p:pic>
      <p:sp>
        <p:nvSpPr>
          <p:cNvPr id="12" name="CaixaDeTexto 10">
            <a:extLst>
              <a:ext uri="{FF2B5EF4-FFF2-40B4-BE49-F238E27FC236}">
                <a16:creationId xmlns:a16="http://schemas.microsoft.com/office/drawing/2014/main" id="{9FDE4FE6-1BF2-4737-8CD1-F2A52750BBC8}"/>
              </a:ext>
            </a:extLst>
          </p:cNvPr>
          <p:cNvSpPr txBox="1"/>
          <p:nvPr/>
        </p:nvSpPr>
        <p:spPr>
          <a:xfrm>
            <a:off x="6462467" y="4855755"/>
            <a:ext cx="4291305" cy="307777"/>
          </a:xfrm>
          <a:prstGeom prst="rect">
            <a:avLst/>
          </a:prstGeom>
          <a:noFill/>
          <a:ln w="3175">
            <a:solidFill>
              <a:schemeClr val="bg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Fig. 3 – Método getMinDelEmployee da classe Shop</a:t>
            </a:r>
          </a:p>
        </p:txBody>
      </p:sp>
    </p:spTree>
    <p:extLst>
      <p:ext uri="{BB962C8B-B14F-4D97-AF65-F5344CB8AC3E}">
        <p14:creationId xmlns:p14="http://schemas.microsoft.com/office/powerpoint/2010/main" val="191633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  <p:bldP spid="5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35DD739-903B-455A-A8A6-BCE7B59D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3"/>
            <a:ext cx="10515600" cy="1452605"/>
          </a:xfrm>
          <a:noFill/>
          <a:ln w="28575" cmpd="tri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ctr"/>
            <a:r>
              <a:rPr lang="pt-PT" sz="4400" b="1" dirty="0"/>
              <a:t>Execução – Interface do Utilizador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A709EA0-8374-4A0B-AA39-23608DAF3DCA}"/>
              </a:ext>
            </a:extLst>
          </p:cNvPr>
          <p:cNvSpPr/>
          <p:nvPr/>
        </p:nvSpPr>
        <p:spPr>
          <a:xfrm>
            <a:off x="916274" y="278758"/>
            <a:ext cx="10359452" cy="12877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A559BFC-92A9-4E97-9FAB-FAF9BCE0C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21" y="3453618"/>
            <a:ext cx="3482254" cy="1786706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7EC08C8-6A18-43C9-9189-DB0A4CBB01F8}"/>
              </a:ext>
            </a:extLst>
          </p:cNvPr>
          <p:cNvSpPr txBox="1"/>
          <p:nvPr/>
        </p:nvSpPr>
        <p:spPr>
          <a:xfrm>
            <a:off x="1596035" y="2942717"/>
            <a:ext cx="230661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PT" sz="2400" b="1" dirty="0"/>
              <a:t>Menu Inicial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82B9991-639F-4AC1-8B3A-472DC7F6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914" y="2230507"/>
            <a:ext cx="3965948" cy="1832868"/>
          </a:xfrm>
          <a:prstGeom prst="rect">
            <a:avLst/>
          </a:prstGeom>
          <a:ln w="57150">
            <a:solidFill>
              <a:schemeClr val="tx2">
                <a:lumMod val="50000"/>
              </a:schemeClr>
            </a:solidFill>
          </a:ln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C56060B-EF38-4940-A3CC-4B97D6B7627D}"/>
              </a:ext>
            </a:extLst>
          </p:cNvPr>
          <p:cNvSpPr txBox="1"/>
          <p:nvPr/>
        </p:nvSpPr>
        <p:spPr>
          <a:xfrm>
            <a:off x="7764796" y="1768842"/>
            <a:ext cx="25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chemeClr val="accent1">
                    <a:lumMod val="75000"/>
                  </a:schemeClr>
                </a:solidFill>
              </a:rPr>
              <a:t>Manager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03EAC51-49E5-4BE5-81A5-A05AA1B82F9C}"/>
              </a:ext>
            </a:extLst>
          </p:cNvPr>
          <p:cNvSpPr txBox="1"/>
          <p:nvPr/>
        </p:nvSpPr>
        <p:spPr>
          <a:xfrm>
            <a:off x="7764796" y="4216402"/>
            <a:ext cx="25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CABA49"/>
                </a:solidFill>
              </a:rPr>
              <a:t>Clients</a:t>
            </a:r>
          </a:p>
        </p:txBody>
      </p:sp>
      <p:cxnSp>
        <p:nvCxnSpPr>
          <p:cNvPr id="3" name="Conexão reta unidirecional 2">
            <a:extLst>
              <a:ext uri="{FF2B5EF4-FFF2-40B4-BE49-F238E27FC236}">
                <a16:creationId xmlns:a16="http://schemas.microsoft.com/office/drawing/2014/main" id="{E1ED3FF7-B983-4B89-A9E6-FA88B1A1EFB5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4532675" y="3146941"/>
            <a:ext cx="2515239" cy="1200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0094B431-1567-4A93-9ACD-D5F3CC4788B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532675" y="4346971"/>
            <a:ext cx="2519928" cy="13157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C6459C5C-4999-40C4-B076-37A1B27A2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321" y="4662175"/>
            <a:ext cx="4002258" cy="2001129"/>
          </a:xfrm>
          <a:prstGeom prst="rect">
            <a:avLst/>
          </a:prstGeom>
          <a:ln w="38100">
            <a:solidFill>
              <a:schemeClr val="bg2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701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7" grpId="0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1">
      <a:dk1>
        <a:srgbClr val="A5A5A5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625</Words>
  <Application>Microsoft Office PowerPoint</Application>
  <PresentationFormat>Widescreen</PresentationFormat>
  <Paragraphs>48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Circuito</vt:lpstr>
      <vt:lpstr>Padaria Baker</vt:lpstr>
      <vt:lpstr>Problema</vt:lpstr>
      <vt:lpstr>Solução</vt:lpstr>
      <vt:lpstr>Solução (continuação)</vt:lpstr>
      <vt:lpstr>Ficheiros</vt:lpstr>
      <vt:lpstr>Funcionalidades das classes</vt:lpstr>
      <vt:lpstr>PowerPoint Presentation</vt:lpstr>
      <vt:lpstr>Outras Funcionalidades</vt:lpstr>
      <vt:lpstr>Execução – Interface do Utilizador</vt:lpstr>
      <vt:lpstr>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Padaria Baker</dc:title>
  <dc:creator>rita ramada</dc:creator>
  <cp:lastModifiedBy>Afonso Monteiro</cp:lastModifiedBy>
  <cp:revision>12</cp:revision>
  <dcterms:created xsi:type="dcterms:W3CDTF">2020-11-20T22:54:14Z</dcterms:created>
  <dcterms:modified xsi:type="dcterms:W3CDTF">2021-01-03T19:06:26Z</dcterms:modified>
</cp:coreProperties>
</file>