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6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6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5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16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7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7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ma imagem com gráfico&#10;&#10;Descrição gerada automaticamente">
            <a:extLst>
              <a:ext uri="{FF2B5EF4-FFF2-40B4-BE49-F238E27FC236}">
                <a16:creationId xmlns:a16="http://schemas.microsoft.com/office/drawing/2014/main" id="{3101F1AC-0D9A-41F7-ECEC-F504F1AA0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886" b="756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E8921-3089-E4FB-C7B2-85649C2D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pt-PT" sz="7200" dirty="0">
                <a:solidFill>
                  <a:srgbClr val="FFFFFF"/>
                </a:solidFill>
              </a:rPr>
              <a:t>Data </a:t>
            </a:r>
            <a:r>
              <a:rPr lang="pt-PT" sz="7200" dirty="0" err="1">
                <a:solidFill>
                  <a:srgbClr val="FFFFFF"/>
                </a:solidFill>
              </a:rPr>
              <a:t>Understanding</a:t>
            </a:r>
            <a:endParaRPr lang="pt-PT" sz="72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783D5D-AB65-D277-7197-E1D32BD55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r>
              <a:rPr lang="pt-PT" sz="2000" dirty="0" err="1">
                <a:solidFill>
                  <a:srgbClr val="FFFFFF"/>
                </a:solidFill>
              </a:rPr>
              <a:t>Using</a:t>
            </a:r>
            <a:r>
              <a:rPr lang="pt-PT" sz="2000" dirty="0">
                <a:solidFill>
                  <a:srgbClr val="FFFFFF"/>
                </a:solidFill>
              </a:rPr>
              <a:t> </a:t>
            </a:r>
            <a:r>
              <a:rPr lang="pt-PT" sz="2000" i="1" dirty="0" err="1">
                <a:solidFill>
                  <a:srgbClr val="FFFFFF"/>
                </a:solidFill>
              </a:rPr>
              <a:t>Yelp</a:t>
            </a:r>
            <a:r>
              <a:rPr lang="pt-PT" sz="2000" dirty="0">
                <a:solidFill>
                  <a:srgbClr val="FFFFFF"/>
                </a:solidFill>
              </a:rPr>
              <a:t> </a:t>
            </a:r>
            <a:r>
              <a:rPr lang="pt-PT" sz="2000" dirty="0" err="1">
                <a:solidFill>
                  <a:srgbClr val="FFFFFF"/>
                </a:solidFill>
              </a:rPr>
              <a:t>dataset</a:t>
            </a:r>
            <a:r>
              <a:rPr lang="pt-PT" sz="2000" dirty="0">
                <a:solidFill>
                  <a:srgbClr val="FFFFFF"/>
                </a:solidFill>
              </a:rPr>
              <a:t> to </a:t>
            </a:r>
            <a:r>
              <a:rPr lang="pt-PT" sz="2000" dirty="0" err="1">
                <a:solidFill>
                  <a:srgbClr val="FFFFFF"/>
                </a:solidFill>
              </a:rPr>
              <a:t>create</a:t>
            </a:r>
            <a:r>
              <a:rPr lang="pt-PT" sz="2000" dirty="0">
                <a:solidFill>
                  <a:srgbClr val="FFFFFF"/>
                </a:solidFill>
              </a:rPr>
              <a:t> a </a:t>
            </a:r>
            <a:r>
              <a:rPr lang="pt-PT" sz="2000" dirty="0" err="1">
                <a:solidFill>
                  <a:srgbClr val="FFFFFF"/>
                </a:solidFill>
              </a:rPr>
              <a:t>Recomender</a:t>
            </a:r>
            <a:r>
              <a:rPr lang="pt-PT" sz="2000" dirty="0">
                <a:solidFill>
                  <a:srgbClr val="FFFFFF"/>
                </a:solidFill>
              </a:rPr>
              <a:t> </a:t>
            </a:r>
            <a:r>
              <a:rPr lang="pt-PT" sz="2000" dirty="0" err="1">
                <a:solidFill>
                  <a:srgbClr val="FFFFFF"/>
                </a:solidFill>
              </a:rPr>
              <a:t>System</a:t>
            </a:r>
            <a:endParaRPr lang="pt-PT" sz="2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AEEC28-794D-9F04-7267-69FF0A3E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603" y="488728"/>
            <a:ext cx="1927059" cy="6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1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5B1214-BE1D-0500-D5F8-88EF96C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074819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</a:t>
            </a:r>
            <a:b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sp>
        <p:nvSpPr>
          <p:cNvPr id="1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1C0403F-DB4E-4979-7A01-5229BC1E6FFF}"/>
              </a:ext>
            </a:extLst>
          </p:cNvPr>
          <p:cNvGrpSpPr/>
          <p:nvPr/>
        </p:nvGrpSpPr>
        <p:grpSpPr>
          <a:xfrm>
            <a:off x="1339664" y="3603012"/>
            <a:ext cx="9512672" cy="1631150"/>
            <a:chOff x="1359361" y="3603012"/>
            <a:chExt cx="9512672" cy="1631150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29663594-600D-CFA6-7FFC-4781F7DC4B51}"/>
                </a:ext>
              </a:extLst>
            </p:cNvPr>
            <p:cNvGrpSpPr/>
            <p:nvPr/>
          </p:nvGrpSpPr>
          <p:grpSpPr>
            <a:xfrm>
              <a:off x="1697609" y="3603012"/>
              <a:ext cx="8831604" cy="980049"/>
              <a:chOff x="1838366" y="4134227"/>
              <a:chExt cx="8831604" cy="980049"/>
            </a:xfrm>
          </p:grpSpPr>
          <p:pic>
            <p:nvPicPr>
              <p:cNvPr id="4" name="Gráfico 3" descr="Banco destaque">
                <a:extLst>
                  <a:ext uri="{FF2B5EF4-FFF2-40B4-BE49-F238E27FC236}">
                    <a16:creationId xmlns:a16="http://schemas.microsoft.com/office/drawing/2014/main" id="{80885C0E-0081-29BA-DA9C-45547EDBBF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8366" y="4134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áfico 5" descr="Prancheta com preenchimento sólido">
                <a:extLst>
                  <a:ext uri="{FF2B5EF4-FFF2-40B4-BE49-F238E27FC236}">
                    <a16:creationId xmlns:a16="http://schemas.microsoft.com/office/drawing/2014/main" id="{16613395-1587-6309-9B1B-7E621688C4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17667" y="4134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áfico 9" descr="Utilizador com preenchimento sólido">
                <a:extLst>
                  <a:ext uri="{FF2B5EF4-FFF2-40B4-BE49-F238E27FC236}">
                    <a16:creationId xmlns:a16="http://schemas.microsoft.com/office/drawing/2014/main" id="{9AC6F8EC-8513-9356-AEBD-888659DCE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7776269" y="4134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Gráfico 13" descr="Divisas com preenchimento sólido">
                <a:extLst>
                  <a:ext uri="{FF2B5EF4-FFF2-40B4-BE49-F238E27FC236}">
                    <a16:creationId xmlns:a16="http://schemas.microsoft.com/office/drawing/2014/main" id="{AD402AA8-DEB1-4852-CC4B-96CA41320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755570" y="41342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áfico 17" descr="Comentário: gostar com preenchimento sólido">
                <a:extLst>
                  <a:ext uri="{FF2B5EF4-FFF2-40B4-BE49-F238E27FC236}">
                    <a16:creationId xmlns:a16="http://schemas.microsoft.com/office/drawing/2014/main" id="{09EA09E9-B9A4-FC5C-F60E-AE3F89C09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796968" y="419987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F3A2ED8-7C68-5F56-5316-0CE7A7A8AB10}"/>
                </a:ext>
              </a:extLst>
            </p:cNvPr>
            <p:cNvSpPr txBox="1"/>
            <p:nvPr/>
          </p:nvSpPr>
          <p:spPr>
            <a:xfrm>
              <a:off x="1359361" y="4583061"/>
              <a:ext cx="1593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150 346 </a:t>
              </a:r>
              <a:r>
                <a:rPr lang="pt-PT" dirty="0">
                  <a:solidFill>
                    <a:schemeClr val="bg1"/>
                  </a:solidFill>
                </a:rPr>
                <a:t>businesses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99B0029-B0DA-5261-58A9-ABD148BCE3AE}"/>
                </a:ext>
              </a:extLst>
            </p:cNvPr>
            <p:cNvSpPr txBox="1"/>
            <p:nvPr/>
          </p:nvSpPr>
          <p:spPr>
            <a:xfrm>
              <a:off x="3168778" y="4583061"/>
              <a:ext cx="1930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6 990 280</a:t>
              </a:r>
            </a:p>
            <a:p>
              <a:pPr algn="ctr"/>
              <a:r>
                <a:rPr lang="pt-PT" dirty="0">
                  <a:solidFill>
                    <a:schemeClr val="bg1"/>
                  </a:solidFill>
                </a:rPr>
                <a:t>reviews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B253F06-310D-4653-88DE-B04158F378A0}"/>
                </a:ext>
              </a:extLst>
            </p:cNvPr>
            <p:cNvSpPr txBox="1"/>
            <p:nvPr/>
          </p:nvSpPr>
          <p:spPr>
            <a:xfrm>
              <a:off x="5316439" y="4587831"/>
              <a:ext cx="1593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908 915</a:t>
              </a:r>
            </a:p>
            <a:p>
              <a:pPr algn="ctr"/>
              <a:r>
                <a:rPr lang="pt-PT" dirty="0">
                  <a:solidFill>
                    <a:schemeClr val="bg1"/>
                  </a:solidFill>
                </a:rPr>
                <a:t>tips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88961E7-1C85-08BE-1C81-D641E46C2B64}"/>
                </a:ext>
              </a:extLst>
            </p:cNvPr>
            <p:cNvSpPr txBox="1"/>
            <p:nvPr/>
          </p:nvSpPr>
          <p:spPr>
            <a:xfrm>
              <a:off x="7297264" y="4583063"/>
              <a:ext cx="1593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1 987 897</a:t>
              </a:r>
            </a:p>
            <a:p>
              <a:pPr algn="ctr"/>
              <a:r>
                <a:rPr lang="pt-PT" dirty="0">
                  <a:solidFill>
                    <a:schemeClr val="bg1"/>
                  </a:solidFill>
                </a:rPr>
                <a:t>users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DDE009E-E9B5-7396-B38C-E738E84E44AC}"/>
                </a:ext>
              </a:extLst>
            </p:cNvPr>
            <p:cNvSpPr txBox="1"/>
            <p:nvPr/>
          </p:nvSpPr>
          <p:spPr>
            <a:xfrm>
              <a:off x="9278089" y="4587830"/>
              <a:ext cx="1593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olidFill>
                    <a:schemeClr val="bg1"/>
                  </a:solidFill>
                </a:rPr>
                <a:t>131 930</a:t>
              </a:r>
            </a:p>
            <a:p>
              <a:pPr algn="ctr"/>
              <a:r>
                <a:rPr lang="pt-PT" dirty="0" err="1">
                  <a:solidFill>
                    <a:schemeClr val="bg1"/>
                  </a:solidFill>
                </a:rPr>
                <a:t>check-in’s</a:t>
              </a:r>
              <a:endParaRPr lang="pt-PT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46E2C4F-D217-FE9C-8FFB-9683C35532F2}"/>
              </a:ext>
            </a:extLst>
          </p:cNvPr>
          <p:cNvSpPr txBox="1"/>
          <p:nvPr/>
        </p:nvSpPr>
        <p:spPr>
          <a:xfrm>
            <a:off x="3364899" y="5444538"/>
            <a:ext cx="546220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err="1">
                <a:solidFill>
                  <a:schemeClr val="bg1"/>
                </a:solidFill>
              </a:rPr>
              <a:t>Loading</a:t>
            </a:r>
            <a:r>
              <a:rPr lang="pt-PT" b="1" dirty="0">
                <a:solidFill>
                  <a:schemeClr val="bg1"/>
                </a:solidFill>
              </a:rPr>
              <a:t> time </a:t>
            </a:r>
          </a:p>
          <a:p>
            <a:pPr algn="ctr"/>
            <a:endParaRPr lang="pt-PT" sz="600" b="1" dirty="0">
              <a:solidFill>
                <a:schemeClr val="bg1"/>
              </a:solidFill>
            </a:endParaRPr>
          </a:p>
          <a:p>
            <a:pPr algn="ctr"/>
            <a:r>
              <a:rPr lang="pt-PT" sz="1200" i="1" dirty="0">
                <a:solidFill>
                  <a:schemeClr val="bg1"/>
                </a:solidFill>
              </a:rPr>
              <a:t>(with </a:t>
            </a:r>
            <a:r>
              <a:rPr lang="pt-PT" sz="1200" i="1" dirty="0" err="1">
                <a:solidFill>
                  <a:schemeClr val="bg1"/>
                </a:solidFill>
              </a:rPr>
              <a:t>Python</a:t>
            </a:r>
            <a:r>
              <a:rPr lang="pt-PT" sz="1200" i="1" dirty="0">
                <a:solidFill>
                  <a:schemeClr val="bg1"/>
                </a:solidFill>
              </a:rPr>
              <a:t> 3.10.8, Intel Core i7 , 8th </a:t>
            </a:r>
            <a:r>
              <a:rPr lang="pt-PT" sz="1200" i="1" dirty="0" err="1">
                <a:solidFill>
                  <a:schemeClr val="bg1"/>
                </a:solidFill>
              </a:rPr>
              <a:t>Gen</a:t>
            </a:r>
            <a:r>
              <a:rPr lang="pt-PT" sz="1200" i="1" dirty="0">
                <a:solidFill>
                  <a:schemeClr val="bg1"/>
                </a:solidFill>
              </a:rPr>
              <a:t> </a:t>
            </a:r>
            <a:r>
              <a:rPr lang="pt-PT" sz="1200" i="1" dirty="0" err="1">
                <a:solidFill>
                  <a:schemeClr val="bg1"/>
                </a:solidFill>
              </a:rPr>
              <a:t>and</a:t>
            </a:r>
            <a:r>
              <a:rPr lang="pt-PT" sz="1200" i="1" dirty="0">
                <a:solidFill>
                  <a:schemeClr val="bg1"/>
                </a:solidFill>
              </a:rPr>
              <a:t> 16Gb </a:t>
            </a:r>
            <a:r>
              <a:rPr lang="pt-PT" sz="1200" i="1" dirty="0" err="1">
                <a:solidFill>
                  <a:schemeClr val="bg1"/>
                </a:solidFill>
              </a:rPr>
              <a:t>of</a:t>
            </a:r>
            <a:r>
              <a:rPr lang="pt-PT" sz="1200" i="1" dirty="0">
                <a:solidFill>
                  <a:schemeClr val="bg1"/>
                </a:solidFill>
              </a:rPr>
              <a:t> RAM)</a:t>
            </a:r>
            <a:r>
              <a:rPr lang="pt-PT" b="1" dirty="0">
                <a:solidFill>
                  <a:schemeClr val="bg1"/>
                </a:solidFill>
              </a:rPr>
              <a:t> 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382B957-1464-2BFF-AFA2-C7EC540D787C}"/>
              </a:ext>
            </a:extLst>
          </p:cNvPr>
          <p:cNvSpPr txBox="1"/>
          <p:nvPr/>
        </p:nvSpPr>
        <p:spPr>
          <a:xfrm>
            <a:off x="5296742" y="6203525"/>
            <a:ext cx="159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solidFill>
                  <a:schemeClr val="bg1"/>
                </a:solidFill>
              </a:rPr>
              <a:t>15.2 minutes</a:t>
            </a:r>
          </a:p>
        </p:txBody>
      </p:sp>
    </p:spTree>
    <p:extLst>
      <p:ext uri="{BB962C8B-B14F-4D97-AF65-F5344CB8AC3E}">
        <p14:creationId xmlns:p14="http://schemas.microsoft.com/office/powerpoint/2010/main" val="148124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8E377F1F-02A1-98B6-DB3E-54B40C7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1052051"/>
            <a:ext cx="4529328" cy="14677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áfico 7" descr="Utilizador com preenchimento sólido">
            <a:extLst>
              <a:ext uri="{FF2B5EF4-FFF2-40B4-BE49-F238E27FC236}">
                <a16:creationId xmlns:a16="http://schemas.microsoft.com/office/drawing/2014/main" id="{78D0ADBA-0738-F9A2-B418-7CFE3D2D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áfico 8" descr="Prancheta com preenchimento sólido">
            <a:extLst>
              <a:ext uri="{FF2B5EF4-FFF2-40B4-BE49-F238E27FC236}">
                <a16:creationId xmlns:a16="http://schemas.microsoft.com/office/drawing/2014/main" id="{AD270DF0-20CB-8F7A-D9FC-8204CFB56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1E5765F-7BCF-A33E-C17E-B683EDCA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786" y="2859312"/>
            <a:ext cx="5137165" cy="36591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800" dirty="0"/>
              <a:t>The dataset is mainly composed of these two entities, </a:t>
            </a:r>
            <a:r>
              <a:rPr lang="en-US" sz="1800" b="1" dirty="0"/>
              <a:t>reviews</a:t>
            </a:r>
            <a:r>
              <a:rPr lang="en-US" sz="1800" dirty="0"/>
              <a:t> and </a:t>
            </a:r>
            <a:r>
              <a:rPr lang="en-US" sz="1800" b="1" dirty="0"/>
              <a:t>users</a:t>
            </a:r>
            <a:r>
              <a:rPr lang="en-US" sz="1800" dirty="0"/>
              <a:t>, which is comprehensive, as Yelp main focus is giving users a platform to make reviews.</a:t>
            </a:r>
          </a:p>
          <a:p>
            <a:pPr algn="just"/>
            <a:r>
              <a:rPr lang="en-US" sz="1800" dirty="0"/>
              <a:t>A review </a:t>
            </a:r>
            <a:r>
              <a:rPr lang="en-US" sz="1800" b="1" dirty="0"/>
              <a:t>links</a:t>
            </a:r>
            <a:r>
              <a:rPr lang="en-US" sz="1800" dirty="0"/>
              <a:t> a </a:t>
            </a:r>
            <a:r>
              <a:rPr lang="en-US" sz="1800" b="1" dirty="0"/>
              <a:t>user</a:t>
            </a:r>
            <a:r>
              <a:rPr lang="en-US" sz="1800" dirty="0"/>
              <a:t> and a </a:t>
            </a:r>
            <a:r>
              <a:rPr lang="en-US" sz="1800" b="1" dirty="0"/>
              <a:t>business</a:t>
            </a:r>
            <a:r>
              <a:rPr lang="en-US" sz="1800" dirty="0"/>
              <a:t>, through their respective ids and it is also linked to a </a:t>
            </a:r>
            <a:r>
              <a:rPr lang="en-US" sz="1800" b="1" dirty="0"/>
              <a:t>date</a:t>
            </a:r>
            <a:r>
              <a:rPr lang="en-US" sz="1800" dirty="0"/>
              <a:t>. Additionally, it is composed of the </a:t>
            </a:r>
            <a:r>
              <a:rPr lang="en-US" sz="1800" b="1" dirty="0"/>
              <a:t>text</a:t>
            </a:r>
            <a:r>
              <a:rPr lang="en-US" sz="1800" dirty="0"/>
              <a:t>, </a:t>
            </a:r>
            <a:r>
              <a:rPr lang="en-US" sz="1800" b="1" dirty="0"/>
              <a:t>stars</a:t>
            </a:r>
            <a:r>
              <a:rPr lang="en-US" sz="1800" dirty="0"/>
              <a:t> rating, as well as 3 different </a:t>
            </a:r>
            <a:r>
              <a:rPr lang="en-US" sz="1800" b="1" dirty="0"/>
              <a:t>vote</a:t>
            </a:r>
            <a:r>
              <a:rPr lang="en-US" sz="1800" dirty="0"/>
              <a:t> types, over the review itself (useful, funny, cool).</a:t>
            </a:r>
          </a:p>
          <a:p>
            <a:pPr algn="just"/>
            <a:r>
              <a:rPr lang="en-US" sz="1800" dirty="0"/>
              <a:t>A user is mainly composed of its </a:t>
            </a:r>
            <a:r>
              <a:rPr lang="en-US" sz="1800" b="1" dirty="0"/>
              <a:t>name</a:t>
            </a:r>
            <a:r>
              <a:rPr lang="en-US" sz="1800" dirty="0"/>
              <a:t>, </a:t>
            </a:r>
            <a:r>
              <a:rPr lang="en-US" sz="1800" b="1" dirty="0"/>
              <a:t>review, votes, fans and compliments’ counts</a:t>
            </a:r>
            <a:r>
              <a:rPr lang="en-US" sz="1800" dirty="0"/>
              <a:t>, yelp </a:t>
            </a:r>
            <a:r>
              <a:rPr lang="en-US" sz="1800" b="1" dirty="0"/>
              <a:t>joining date</a:t>
            </a:r>
            <a:r>
              <a:rPr lang="en-US" sz="1800" dirty="0"/>
              <a:t>, its </a:t>
            </a:r>
            <a:r>
              <a:rPr lang="en-US" sz="1800" b="1" dirty="0"/>
              <a:t>friends’ list </a:t>
            </a:r>
            <a:r>
              <a:rPr lang="en-US" sz="1800" dirty="0"/>
              <a:t>and the </a:t>
            </a:r>
            <a:r>
              <a:rPr lang="en-US" sz="1800" b="1" dirty="0"/>
              <a:t>average starts rating </a:t>
            </a:r>
            <a:r>
              <a:rPr lang="en-US" sz="1800" dirty="0"/>
              <a:t>given by that same user.</a:t>
            </a:r>
          </a:p>
        </p:txBody>
      </p:sp>
      <p:sp>
        <p:nvSpPr>
          <p:cNvPr id="6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60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8E377F1F-02A1-98B6-DB3E-54B40C79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áfico 15" descr="Banco destaque">
            <a:extLst>
              <a:ext uri="{FF2B5EF4-FFF2-40B4-BE49-F238E27FC236}">
                <a16:creationId xmlns:a16="http://schemas.microsoft.com/office/drawing/2014/main" id="{6A8671AA-18F5-44F7-94B1-52AE8F20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854" y="136525"/>
            <a:ext cx="1935439" cy="1935439"/>
          </a:xfrm>
          <a:prstGeom prst="rect">
            <a:avLst/>
          </a:prstGeom>
        </p:spPr>
      </p:pic>
      <p:sp>
        <p:nvSpPr>
          <p:cNvPr id="5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11E5765F-7BCF-A33E-C17E-B683EDCA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31" y="2990818"/>
            <a:ext cx="3876357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With considerably fewer entries, the dataset is also composed of the </a:t>
            </a:r>
            <a:r>
              <a:rPr lang="en-US" sz="1800" b="1" dirty="0"/>
              <a:t>businesses</a:t>
            </a:r>
            <a:r>
              <a:rPr lang="en-US" sz="1800" dirty="0"/>
              <a:t> for which the reviews are made, as well as </a:t>
            </a:r>
            <a:r>
              <a:rPr lang="en-US" sz="1800" b="1" dirty="0"/>
              <a:t>tips</a:t>
            </a:r>
            <a:r>
              <a:rPr lang="en-US" sz="1800" dirty="0"/>
              <a:t>, that are like smaller review and check-ins, which represents a physical entrance into the business by a </a:t>
            </a:r>
            <a:r>
              <a:rPr lang="en-US" sz="1800" b="1" dirty="0"/>
              <a:t>user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6" name="Gráfico 5" descr="Comentário: gostar com preenchimento sólido">
            <a:extLst>
              <a:ext uri="{FF2B5EF4-FFF2-40B4-BE49-F238E27FC236}">
                <a16:creationId xmlns:a16="http://schemas.microsoft.com/office/drawing/2014/main" id="{75FFCF93-B22E-7A76-8163-FE0B6469B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14" name="Gráfico 13" descr="Divisas com preenchimento sólido">
            <a:extLst>
              <a:ext uri="{FF2B5EF4-FFF2-40B4-BE49-F238E27FC236}">
                <a16:creationId xmlns:a16="http://schemas.microsoft.com/office/drawing/2014/main" id="{91CCF63E-454F-7279-BC88-0E2649C78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8633" y="2129895"/>
            <a:ext cx="1697810" cy="1697810"/>
          </a:xfrm>
          <a:prstGeom prst="rect">
            <a:avLst/>
          </a:prstGeom>
        </p:spPr>
      </p:pic>
      <p:sp>
        <p:nvSpPr>
          <p:cNvPr id="6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34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221</Words>
  <Application>Microsoft Office PowerPoint</Application>
  <PresentationFormat>Ecrã Panorâmico</PresentationFormat>
  <Paragraphs>22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Gill Sans Nova</vt:lpstr>
      <vt:lpstr>Univers</vt:lpstr>
      <vt:lpstr>GradientVTI</vt:lpstr>
      <vt:lpstr>Data Understanding</vt:lpstr>
      <vt:lpstr>Dataset  Dimension</vt:lpstr>
      <vt:lpstr>Dataset Description</vt:lpstr>
      <vt:lpstr>Dataset Description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</dc:title>
  <dc:creator>up201906690@ms.uporto.pt</dc:creator>
  <cp:lastModifiedBy>up201906690@ms.uporto.pt</cp:lastModifiedBy>
  <cp:revision>7</cp:revision>
  <dcterms:created xsi:type="dcterms:W3CDTF">2023-03-27T11:50:20Z</dcterms:created>
  <dcterms:modified xsi:type="dcterms:W3CDTF">2023-03-27T16:09:56Z</dcterms:modified>
</cp:coreProperties>
</file>