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04-Apr-17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04-Apr-17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04-Apr-17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04-Apr-17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04-Apr-17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04-Apr-17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04-Apr-17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04-Apr-17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04-Apr-17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04-Apr-17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04-Apr-17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04-Apr-17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04-Apr-17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04-Apr-17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04-Apr-17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04-Apr-17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04-Apr-17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04-Apr-17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8056" y="2318198"/>
            <a:ext cx="4314423" cy="2150771"/>
          </a:xfrm>
        </p:spPr>
        <p:txBody>
          <a:bodyPr>
            <a:noAutofit/>
          </a:bodyPr>
          <a:lstStyle/>
          <a:p>
            <a:pPr algn="ctr">
              <a:spcBef>
                <a:spcPts val="1000"/>
              </a:spcBef>
            </a:pPr>
            <a:r>
              <a:rPr lang="en-US" sz="32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t>Bhagyesh Patil (16305R003)</a:t>
            </a:r>
            <a:br>
              <a:rPr lang="en-US" sz="32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br>
            <a:r>
              <a:rPr lang="en-US" sz="3200" b="1"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t>Himanshu</a:t>
            </a:r>
            <a:r>
              <a:rPr lang="en-US" sz="32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t> Singh (16305R005)</a:t>
            </a:r>
            <a:br>
              <a:rPr lang="en-US" sz="32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br>
            <a:r>
              <a:rPr lang="en-US" sz="3200" b="1"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t>Satyaki</a:t>
            </a:r>
            <a:r>
              <a:rPr lang="en-US" sz="32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t> Sen (16305R009)</a:t>
            </a:r>
            <a:br>
              <a:rPr lang="en-US" sz="32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br>
            <a:r>
              <a:rPr lang="en-US" sz="32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mn-ea"/>
                <a:cs typeface="Calibri" panose="020F0502020204030204" pitchFamily="34" charset="0"/>
              </a:rPr>
              <a:t>Kapil Aggarwal (16305R010)</a:t>
            </a:r>
            <a:r>
              <a:rPr lang="en-US" sz="3200" b="1" u="sng"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Times New Roman" panose="02020603050405020304" pitchFamily="18" charset="0"/>
                <a:ea typeface="+mn-ea"/>
                <a:cs typeface="Times New Roman" panose="02020603050405020304" pitchFamily="18" charset="0"/>
              </a:rPr>
              <a:t/>
            </a:r>
            <a:br>
              <a:rPr lang="en-US" sz="3200" b="1" u="sng"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Times New Roman" panose="02020603050405020304" pitchFamily="18" charset="0"/>
                <a:ea typeface="+mn-ea"/>
                <a:cs typeface="Times New Roman" panose="02020603050405020304" pitchFamily="18" charset="0"/>
              </a:rPr>
            </a:br>
            <a:endParaRPr lang="en-US" sz="3200" b="1" u="sng"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Times New Roman" panose="02020603050405020304" pitchFamily="18" charset="0"/>
              <a:ea typeface="+mn-ea"/>
              <a:cs typeface="Times New Roman" panose="02020603050405020304" pitchFamily="18" charset="0"/>
            </a:endParaRPr>
          </a:p>
        </p:txBody>
      </p:sp>
      <p:sp>
        <p:nvSpPr>
          <p:cNvPr id="3" name="Subtitle 2"/>
          <p:cNvSpPr>
            <a:spLocks noGrp="1"/>
          </p:cNvSpPr>
          <p:nvPr>
            <p:ph type="subTitle" idx="1"/>
          </p:nvPr>
        </p:nvSpPr>
        <p:spPr>
          <a:xfrm>
            <a:off x="3406461" y="515156"/>
            <a:ext cx="5080717" cy="1712889"/>
          </a:xfrm>
        </p:spPr>
        <p:txBody>
          <a:bodyPr>
            <a:normAutofit/>
          </a:bodyPr>
          <a:lstStyle/>
          <a:p>
            <a:pPr algn="ctr"/>
            <a:r>
              <a:rPr lang="en-US" sz="4800" b="1" u="sng" dirty="0">
                <a:latin typeface="Calibri" panose="020F0502020204030204" pitchFamily="34" charset="0"/>
                <a:cs typeface="Calibri" panose="020F0502020204030204" pitchFamily="34" charset="0"/>
              </a:rPr>
              <a:t>Movie Rating and Revenue Predictor</a:t>
            </a:r>
            <a:endParaRPr lang="en-US" sz="4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3146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16" y="2515896"/>
            <a:ext cx="10515600" cy="1325563"/>
          </a:xfrm>
        </p:spPr>
        <p:txBody>
          <a:bodyPr/>
          <a:lstStyle/>
          <a:p>
            <a:pPr algn="ctr"/>
            <a:r>
              <a:rPr lang="en-US" dirty="0" smtClean="0">
                <a:latin typeface="Calibri" panose="020F0502020204030204" pitchFamily="34" charset="0"/>
                <a:cs typeface="Calibri" panose="020F0502020204030204" pitchFamily="34" charset="0"/>
              </a:rPr>
              <a:t>Thank you</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888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US" dirty="0"/>
          </a:p>
        </p:txBody>
      </p:sp>
      <p:sp>
        <p:nvSpPr>
          <p:cNvPr id="3" name="Content Placeholder 2"/>
          <p:cNvSpPr>
            <a:spLocks noGrp="1"/>
          </p:cNvSpPr>
          <p:nvPr>
            <p:ph idx="1"/>
          </p:nvPr>
        </p:nvSpPr>
        <p:spPr>
          <a:xfrm>
            <a:off x="979100" y="1864261"/>
            <a:ext cx="10233800" cy="4351338"/>
          </a:xfrm>
        </p:spPr>
        <p:txBody>
          <a:bodyPr>
            <a:normAutofit/>
          </a:bodyPr>
          <a:lstStyle/>
          <a:p>
            <a:r>
              <a:rPr lang="en-US"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Calibri" panose="020F0502020204030204" pitchFamily="34" charset="0"/>
                <a:ea typeface="+mj-ea"/>
                <a:cs typeface="Calibri" panose="020F0502020204030204" pitchFamily="34" charset="0"/>
              </a:rPr>
              <a:t>Objective of our project is to predict rating and revenue for a movie given its attributes like name of director, actors, budget, etc. </a:t>
            </a:r>
            <a:endParaRPr lang="en-US"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Calibri" panose="020F0502020204030204" pitchFamily="34" charset="0"/>
              <a:ea typeface="+mj-ea"/>
              <a:cs typeface="Calibri" panose="020F0502020204030204" pitchFamily="34" charset="0"/>
            </a:endParaRPr>
          </a:p>
          <a:p>
            <a:r>
              <a:rPr lang="en-US"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Calibri" panose="020F0502020204030204" pitchFamily="34" charset="0"/>
                <a:ea typeface="+mj-ea"/>
                <a:cs typeface="Calibri" panose="020F0502020204030204" pitchFamily="34" charset="0"/>
              </a:rPr>
              <a:t>This project can be an important utility for producers of movies while selecting directors and actors for their upcoming movies in order to maximize the profit. </a:t>
            </a:r>
            <a:endParaRPr lang="en-US"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Calibri" panose="020F0502020204030204" pitchFamily="34" charset="0"/>
              <a:ea typeface="+mj-ea"/>
              <a:cs typeface="Calibri" panose="020F0502020204030204" pitchFamily="34" charset="0"/>
            </a:endParaRPr>
          </a:p>
          <a:p>
            <a:r>
              <a:rPr lang="en-US"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Calibri" panose="020F0502020204030204" pitchFamily="34" charset="0"/>
                <a:ea typeface="+mj-ea"/>
                <a:cs typeface="Calibri" panose="020F0502020204030204" pitchFamily="34" charset="0"/>
              </a:rPr>
              <a:t>This project can also be used by common people to decide whether to watch the movie or not based on its predicted rating.</a:t>
            </a:r>
          </a:p>
          <a:p>
            <a:pPr marL="0" indent="0">
              <a:buNone/>
            </a:pPr>
            <a:endParaRPr lang="en-US" dirty="0"/>
          </a:p>
        </p:txBody>
      </p:sp>
    </p:spTree>
    <p:extLst>
      <p:ext uri="{BB962C8B-B14F-4D97-AF65-F5344CB8AC3E}">
        <p14:creationId xmlns:p14="http://schemas.microsoft.com/office/powerpoint/2010/main" val="212452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4582"/>
          </a:xfrm>
        </p:spPr>
        <p:txBody>
          <a:bodyPr>
            <a:normAutofit fontScale="90000"/>
          </a:bodyPr>
          <a:lstStyle/>
          <a:p>
            <a:r>
              <a:rPr lang="en-US" b="1" dirty="0"/>
              <a:t>EXTRACTING </a:t>
            </a:r>
            <a:r>
              <a:rPr lang="en-US" b="1" dirty="0" smtClean="0"/>
              <a:t>DATASET</a:t>
            </a:r>
            <a:r>
              <a:rPr lang="en-US" dirty="0"/>
              <a:t/>
            </a:r>
            <a:br>
              <a:rPr lang="en-US" dirty="0"/>
            </a:br>
            <a:endParaRPr lang="en-US" dirty="0"/>
          </a:p>
        </p:txBody>
      </p:sp>
      <p:sp>
        <p:nvSpPr>
          <p:cNvPr id="3" name="Content Placeholder 2"/>
          <p:cNvSpPr>
            <a:spLocks noGrp="1"/>
          </p:cNvSpPr>
          <p:nvPr>
            <p:ph idx="1"/>
          </p:nvPr>
        </p:nvSpPr>
        <p:spPr>
          <a:xfrm>
            <a:off x="1120000" y="1249252"/>
            <a:ext cx="10233800" cy="4927712"/>
          </a:xfrm>
        </p:spPr>
        <p:txBody>
          <a:bodyPr/>
          <a:lstStyle/>
          <a:p>
            <a:r>
              <a:rPr lang="en-US" dirty="0">
                <a:latin typeface="Calibri" panose="020F0502020204030204" pitchFamily="34" charset="0"/>
                <a:cs typeface="Calibri" panose="020F0502020204030204" pitchFamily="34" charset="0"/>
              </a:rPr>
              <a:t>Dataset consists of information of around 5000 movies available on IMDB. This dataset describes each movie by 28 attributes. </a:t>
            </a: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Some of the attributes such as director name, actor name, genre etc. are in string format.  But our mathematical model cannot accept string as a parameter. So, we will have to convert this data in a format that can be used in mathematical equations. </a:t>
            </a: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Preprocessing phase describes how we changed string into numbers without altering the true meaning of the data.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931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5945"/>
          </a:xfrm>
        </p:spPr>
        <p:txBody>
          <a:bodyPr>
            <a:normAutofit fontScale="90000"/>
          </a:bodyPr>
          <a:lstStyle/>
          <a:p>
            <a:r>
              <a:rPr lang="en-US" b="1" dirty="0"/>
              <a:t>PREPROCESSING:</a:t>
            </a:r>
            <a:r>
              <a:rPr lang="en-US" dirty="0"/>
              <a:t/>
            </a:r>
            <a:br>
              <a:rPr lang="en-US" dirty="0"/>
            </a:br>
            <a:endParaRPr lang="en-US" dirty="0"/>
          </a:p>
        </p:txBody>
      </p:sp>
      <p:sp>
        <p:nvSpPr>
          <p:cNvPr id="3" name="Content Placeholder 2"/>
          <p:cNvSpPr>
            <a:spLocks noGrp="1"/>
          </p:cNvSpPr>
          <p:nvPr>
            <p:ph idx="1"/>
          </p:nvPr>
        </p:nvSpPr>
        <p:spPr>
          <a:xfrm>
            <a:off x="1120000" y="1481070"/>
            <a:ext cx="10233800" cy="4695893"/>
          </a:xfrm>
        </p:spPr>
        <p:txBody>
          <a:bodyPr/>
          <a:lstStyle/>
          <a:p>
            <a:r>
              <a:rPr lang="en-US" dirty="0" smtClean="0">
                <a:latin typeface="Calibri" panose="020F0502020204030204" pitchFamily="34" charset="0"/>
                <a:cs typeface="Calibri" panose="020F0502020204030204" pitchFamily="34" charset="0"/>
              </a:rPr>
              <a:t>Removed some </a:t>
            </a:r>
            <a:r>
              <a:rPr lang="en-US" dirty="0">
                <a:latin typeface="Calibri" panose="020F0502020204030204" pitchFamily="34" charset="0"/>
                <a:cs typeface="Calibri" panose="020F0502020204030204" pitchFamily="34" charset="0"/>
              </a:rPr>
              <a:t>attributes from the </a:t>
            </a:r>
            <a:r>
              <a:rPr lang="en-US" dirty="0" smtClean="0">
                <a:latin typeface="Calibri" panose="020F0502020204030204" pitchFamily="34" charset="0"/>
                <a:cs typeface="Calibri" panose="020F0502020204030204" pitchFamily="34" charset="0"/>
              </a:rPr>
              <a:t>dataset that do not affect prediction i.e. name of the movie, link to the IMDB.</a:t>
            </a:r>
          </a:p>
          <a:p>
            <a:r>
              <a:rPr lang="en-US" dirty="0" smtClean="0">
                <a:latin typeface="Calibri" panose="020F0502020204030204" pitchFamily="34" charset="0"/>
                <a:cs typeface="Calibri" panose="020F0502020204030204" pitchFamily="34" charset="0"/>
              </a:rPr>
              <a:t>Enumerated name of directors, actors etc.</a:t>
            </a:r>
          </a:p>
          <a:p>
            <a:r>
              <a:rPr lang="en-US" dirty="0" smtClean="0">
                <a:latin typeface="Calibri" panose="020F0502020204030204" pitchFamily="34" charset="0"/>
                <a:cs typeface="Calibri" panose="020F0502020204030204" pitchFamily="34" charset="0"/>
              </a:rPr>
              <a:t>A movie can have some of genres out of 20 genres. So, we used one hot encoding. We replaced this one column containing genres with 20 columns of 0’s and 1’s.</a:t>
            </a:r>
          </a:p>
          <a:p>
            <a:r>
              <a:rPr lang="en-US" dirty="0">
                <a:latin typeface="Calibri" panose="020F0502020204030204" pitchFamily="34" charset="0"/>
                <a:cs typeface="Calibri" panose="020F0502020204030204" pitchFamily="34" charset="0"/>
              </a:rPr>
              <a:t>Some attribute values are empty in the dataset for some movie. These missing fields are filled by the average of filled entries in corresponding column.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52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APPROACHES</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Dataset is divided into train and test set in the ratio of </a:t>
            </a:r>
            <a:r>
              <a:rPr lang="en-US" dirty="0" smtClean="0">
                <a:latin typeface="Calibri" panose="020F0502020204030204" pitchFamily="34" charset="0"/>
                <a:cs typeface="Calibri" panose="020F0502020204030204" pitchFamily="34" charset="0"/>
              </a:rPr>
              <a:t>4:1</a:t>
            </a:r>
          </a:p>
          <a:p>
            <a:r>
              <a:rPr lang="en-US" dirty="0" smtClean="0">
                <a:latin typeface="Calibri" panose="020F0502020204030204" pitchFamily="34" charset="0"/>
                <a:cs typeface="Calibri" panose="020F0502020204030204" pitchFamily="34" charset="0"/>
              </a:rPr>
              <a:t>Two approaches : 1) Continuous dependent variable (regression) 2) Discrete dependent variable (classification)</a:t>
            </a:r>
          </a:p>
          <a:p>
            <a:r>
              <a:rPr lang="en-US" dirty="0" smtClean="0">
                <a:latin typeface="Calibri" panose="020F0502020204030204" pitchFamily="34" charset="0"/>
                <a:cs typeface="Calibri" panose="020F0502020204030204" pitchFamily="34" charset="0"/>
              </a:rPr>
              <a:t>Regression : 1</a:t>
            </a:r>
            <a:r>
              <a:rPr lang="en-US" dirty="0">
                <a:latin typeface="Calibri" panose="020F0502020204030204" pitchFamily="34" charset="0"/>
                <a:cs typeface="Calibri" panose="020F0502020204030204" pitchFamily="34" charset="0"/>
              </a:rPr>
              <a:t>) Linear Regression, 2) Support Vector Regression – using Radial Basis Function, 3) </a:t>
            </a:r>
            <a:r>
              <a:rPr lang="en-US" dirty="0" err="1" smtClean="0">
                <a:latin typeface="Calibri" panose="020F0502020204030204" pitchFamily="34" charset="0"/>
                <a:cs typeface="Calibri" panose="020F0502020204030204" pitchFamily="34" charset="0"/>
              </a:rPr>
              <a:t>Kernelized</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Ridge Regression and 4) Lasso </a:t>
            </a:r>
            <a:r>
              <a:rPr lang="en-US" dirty="0" smtClean="0">
                <a:latin typeface="Calibri" panose="020F0502020204030204" pitchFamily="34" charset="0"/>
                <a:cs typeface="Calibri" panose="020F0502020204030204" pitchFamily="34" charset="0"/>
              </a:rPr>
              <a:t>Regression</a:t>
            </a:r>
          </a:p>
          <a:p>
            <a:r>
              <a:rPr lang="en-US" dirty="0" smtClean="0">
                <a:latin typeface="Calibri" panose="020F0502020204030204" pitchFamily="34" charset="0"/>
                <a:cs typeface="Calibri" panose="020F0502020204030204" pitchFamily="34" charset="0"/>
              </a:rPr>
              <a:t>Classification : </a:t>
            </a:r>
            <a:r>
              <a:rPr lang="en-US" dirty="0">
                <a:latin typeface="Calibri" panose="020F0502020204030204" pitchFamily="34" charset="0"/>
                <a:cs typeface="Calibri" panose="020F0502020204030204" pitchFamily="34" charset="0"/>
              </a:rPr>
              <a:t>1) Linear classifier 2) Support Vector Machine – using Radial Basis Function and 3) Deep Neural Network.</a:t>
            </a:r>
          </a:p>
          <a:p>
            <a:endParaRPr lang="en-US" dirty="0"/>
          </a:p>
          <a:p>
            <a:endParaRPr lang="en-US" dirty="0" smtClean="0"/>
          </a:p>
        </p:txBody>
      </p:sp>
    </p:spTree>
    <p:extLst>
      <p:ext uri="{BB962C8B-B14F-4D97-AF65-F5344CB8AC3E}">
        <p14:creationId xmlns:p14="http://schemas.microsoft.com/office/powerpoint/2010/main" val="81124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(RMS error)</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cs typeface="Calibri" panose="020F0502020204030204" pitchFamily="34" charset="0"/>
              </a:rPr>
              <a:t>Rating Prediction:</a:t>
            </a:r>
          </a:p>
          <a:p>
            <a:pPr lvl="1"/>
            <a:r>
              <a:rPr lang="en-US" dirty="0">
                <a:latin typeface="Calibri" panose="020F0502020204030204" pitchFamily="34" charset="0"/>
                <a:cs typeface="Calibri" panose="020F0502020204030204" pitchFamily="34" charset="0"/>
              </a:rPr>
              <a:t>Linear Regression : 0.76</a:t>
            </a:r>
          </a:p>
          <a:p>
            <a:pPr lvl="1"/>
            <a:r>
              <a:rPr lang="en-US" b="1" dirty="0">
                <a:latin typeface="Calibri" panose="020F0502020204030204" pitchFamily="34" charset="0"/>
                <a:cs typeface="Calibri" panose="020F0502020204030204" pitchFamily="34" charset="0"/>
              </a:rPr>
              <a:t>SVR RBF : </a:t>
            </a:r>
            <a:r>
              <a:rPr lang="en-US" dirty="0">
                <a:latin typeface="Calibri" panose="020F0502020204030204" pitchFamily="34" charset="0"/>
                <a:cs typeface="Calibri" panose="020F0502020204030204" pitchFamily="34" charset="0"/>
              </a:rPr>
              <a:t>1.09 </a:t>
            </a:r>
          </a:p>
          <a:p>
            <a:pPr lvl="1"/>
            <a:r>
              <a:rPr lang="en-US" b="1" dirty="0" err="1">
                <a:latin typeface="Calibri" panose="020F0502020204030204" pitchFamily="34" charset="0"/>
                <a:cs typeface="Calibri" panose="020F0502020204030204" pitchFamily="34" charset="0"/>
              </a:rPr>
              <a:t>Kernelized</a:t>
            </a:r>
            <a:r>
              <a:rPr lang="en-US" b="1" dirty="0">
                <a:latin typeface="Calibri" panose="020F0502020204030204" pitchFamily="34" charset="0"/>
                <a:cs typeface="Calibri" panose="020F0502020204030204" pitchFamily="34" charset="0"/>
              </a:rPr>
              <a:t> Ridge Regression : </a:t>
            </a:r>
            <a:r>
              <a:rPr lang="en-US" dirty="0">
                <a:latin typeface="Calibri" panose="020F0502020204030204" pitchFamily="34" charset="0"/>
                <a:cs typeface="Calibri" panose="020F0502020204030204" pitchFamily="34" charset="0"/>
              </a:rPr>
              <a:t>0.88 </a:t>
            </a:r>
          </a:p>
          <a:p>
            <a:pPr lvl="1"/>
            <a:r>
              <a:rPr lang="en-US" b="1" dirty="0">
                <a:latin typeface="Calibri" panose="020F0502020204030204" pitchFamily="34" charset="0"/>
                <a:cs typeface="Calibri" panose="020F0502020204030204" pitchFamily="34" charset="0"/>
              </a:rPr>
              <a:t>Lasso Regression : </a:t>
            </a:r>
            <a:r>
              <a:rPr lang="en-US" dirty="0" smtClean="0">
                <a:latin typeface="Calibri" panose="020F0502020204030204" pitchFamily="34" charset="0"/>
                <a:cs typeface="Calibri" panose="020F0502020204030204" pitchFamily="34" charset="0"/>
              </a:rPr>
              <a:t>0.84</a:t>
            </a:r>
          </a:p>
          <a:p>
            <a:r>
              <a:rPr lang="en-US" dirty="0" smtClean="0">
                <a:latin typeface="Calibri" panose="020F0502020204030204" pitchFamily="34" charset="0"/>
                <a:cs typeface="Calibri" panose="020F0502020204030204" pitchFamily="34" charset="0"/>
              </a:rPr>
              <a:t>Revenue Prediction:</a:t>
            </a:r>
          </a:p>
          <a:p>
            <a:pPr lvl="1"/>
            <a:r>
              <a:rPr lang="en-US" dirty="0" smtClean="0">
                <a:latin typeface="Calibri" panose="020F0502020204030204" pitchFamily="34" charset="0"/>
                <a:cs typeface="Calibri" panose="020F0502020204030204" pitchFamily="34" charset="0"/>
              </a:rPr>
              <a:t>Linear Regression : </a:t>
            </a:r>
            <a:r>
              <a:rPr lang="en-US" dirty="0">
                <a:latin typeface="Calibri" panose="020F0502020204030204" pitchFamily="34" charset="0"/>
                <a:cs typeface="Calibri" panose="020F0502020204030204" pitchFamily="34" charset="0"/>
              </a:rPr>
              <a:t>51429376.33 </a:t>
            </a:r>
            <a:endParaRPr lang="en-US" dirty="0" smtClean="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SVR RBF : </a:t>
            </a:r>
            <a:r>
              <a:rPr lang="en-US" dirty="0">
                <a:latin typeface="Calibri" panose="020F0502020204030204" pitchFamily="34" charset="0"/>
                <a:cs typeface="Calibri" panose="020F0502020204030204" pitchFamily="34" charset="0"/>
              </a:rPr>
              <a:t>82142537.03 </a:t>
            </a:r>
            <a:endParaRPr lang="en-US" dirty="0" smtClean="0">
              <a:latin typeface="Calibri" panose="020F0502020204030204" pitchFamily="34" charset="0"/>
              <a:cs typeface="Calibri" panose="020F0502020204030204" pitchFamily="34" charset="0"/>
            </a:endParaRPr>
          </a:p>
          <a:p>
            <a:pPr lvl="1"/>
            <a:r>
              <a:rPr lang="en-US" dirty="0" err="1" smtClean="0">
                <a:latin typeface="Calibri" panose="020F0502020204030204" pitchFamily="34" charset="0"/>
                <a:cs typeface="Calibri" panose="020F0502020204030204" pitchFamily="34" charset="0"/>
              </a:rPr>
              <a:t>Kernelized</a:t>
            </a:r>
            <a:r>
              <a:rPr lang="en-US" dirty="0" smtClean="0">
                <a:latin typeface="Calibri" panose="020F0502020204030204" pitchFamily="34" charset="0"/>
                <a:cs typeface="Calibri" panose="020F0502020204030204" pitchFamily="34" charset="0"/>
              </a:rPr>
              <a:t> Ridge Regression : 55920294.62 </a:t>
            </a:r>
          </a:p>
          <a:p>
            <a:pPr lvl="1"/>
            <a:r>
              <a:rPr lang="en-US" dirty="0" smtClean="0">
                <a:latin typeface="Calibri" panose="020F0502020204030204" pitchFamily="34" charset="0"/>
                <a:cs typeface="Calibri" panose="020F0502020204030204" pitchFamily="34" charset="0"/>
              </a:rPr>
              <a:t>Lasso Regression : </a:t>
            </a:r>
            <a:r>
              <a:rPr lang="en-US" dirty="0">
                <a:latin typeface="Calibri" panose="020F0502020204030204" pitchFamily="34" charset="0"/>
                <a:cs typeface="Calibri" panose="020F0502020204030204" pitchFamily="34" charset="0"/>
              </a:rPr>
              <a:t>51431179.19 </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using SVM - RBF</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precision    </a:t>
            </a:r>
            <a:r>
              <a:rPr lang="en-US" dirty="0"/>
              <a:t>recall  f1-score   support</a:t>
            </a:r>
          </a:p>
          <a:p>
            <a:pPr marL="0" indent="0">
              <a:buNone/>
            </a:pPr>
            <a:r>
              <a:rPr lang="en-US" dirty="0" smtClean="0"/>
              <a:t>                        </a:t>
            </a:r>
            <a:r>
              <a:rPr lang="en-US" dirty="0"/>
              <a:t>1       0.00      0.00      0.00         2</a:t>
            </a:r>
          </a:p>
          <a:p>
            <a:pPr marL="0" indent="0">
              <a:buNone/>
            </a:pPr>
            <a:r>
              <a:rPr lang="en-US" dirty="0"/>
              <a:t>     </a:t>
            </a:r>
            <a:r>
              <a:rPr lang="en-US" dirty="0" smtClean="0"/>
              <a:t>                   </a:t>
            </a:r>
            <a:r>
              <a:rPr lang="en-US" dirty="0"/>
              <a:t>2       0.00      0.00      0.00         8</a:t>
            </a:r>
          </a:p>
          <a:p>
            <a:pPr marL="0" indent="0">
              <a:buNone/>
            </a:pPr>
            <a:r>
              <a:rPr lang="en-US" dirty="0"/>
              <a:t>      </a:t>
            </a:r>
            <a:r>
              <a:rPr lang="en-US" dirty="0" smtClean="0"/>
              <a:t>                  </a:t>
            </a:r>
            <a:r>
              <a:rPr lang="en-US" dirty="0"/>
              <a:t>3       0.00      0.00      0.00        24</a:t>
            </a:r>
          </a:p>
          <a:p>
            <a:pPr marL="0" indent="0">
              <a:buNone/>
            </a:pPr>
            <a:r>
              <a:rPr lang="en-US" dirty="0"/>
              <a:t>      </a:t>
            </a:r>
            <a:r>
              <a:rPr lang="en-US" dirty="0" smtClean="0"/>
              <a:t>                  </a:t>
            </a:r>
            <a:r>
              <a:rPr lang="en-US" dirty="0"/>
              <a:t>4       1.00      0.04      0.08        75</a:t>
            </a:r>
          </a:p>
          <a:p>
            <a:pPr marL="0" indent="0">
              <a:buNone/>
            </a:pPr>
            <a:r>
              <a:rPr lang="en-US" dirty="0" smtClean="0"/>
              <a:t>                        </a:t>
            </a:r>
            <a:r>
              <a:rPr lang="en-US" dirty="0"/>
              <a:t>5       1.00      0.00      0.01       242</a:t>
            </a:r>
          </a:p>
          <a:p>
            <a:pPr marL="0" indent="0">
              <a:buNone/>
            </a:pPr>
            <a:r>
              <a:rPr lang="en-US" dirty="0" smtClean="0"/>
              <a:t>                        </a:t>
            </a:r>
            <a:r>
              <a:rPr lang="en-US" dirty="0"/>
              <a:t>6       0.36      1.00      0.53       439</a:t>
            </a:r>
          </a:p>
          <a:p>
            <a:pPr marL="0" indent="0">
              <a:buNone/>
            </a:pPr>
            <a:r>
              <a:rPr lang="en-US" dirty="0" smtClean="0"/>
              <a:t>                        </a:t>
            </a:r>
            <a:r>
              <a:rPr lang="en-US" dirty="0"/>
              <a:t>7       1.00      0.02      0.04       377</a:t>
            </a:r>
          </a:p>
          <a:p>
            <a:pPr marL="0" indent="0">
              <a:buNone/>
            </a:pPr>
            <a:r>
              <a:rPr lang="en-US" dirty="0" smtClean="0"/>
              <a:t>                        </a:t>
            </a:r>
            <a:r>
              <a:rPr lang="en-US" dirty="0"/>
              <a:t>8       1.00      0.03      0.05        77</a:t>
            </a:r>
          </a:p>
          <a:p>
            <a:pPr marL="0" indent="0">
              <a:buNone/>
            </a:pPr>
            <a:r>
              <a:rPr lang="en-US" dirty="0" smtClean="0"/>
              <a:t>                        </a:t>
            </a:r>
            <a:r>
              <a:rPr lang="en-US" dirty="0"/>
              <a:t>9       0.00      0.00      0.00         1</a:t>
            </a:r>
          </a:p>
          <a:p>
            <a:pPr marL="0" indent="0">
              <a:buNone/>
            </a:pPr>
            <a:endParaRPr lang="en-US" dirty="0"/>
          </a:p>
          <a:p>
            <a:pPr marL="0" indent="0">
              <a:buNone/>
            </a:pPr>
            <a:r>
              <a:rPr lang="en-US" dirty="0" err="1" smtClean="0"/>
              <a:t>avg</a:t>
            </a:r>
            <a:r>
              <a:rPr lang="en-US" dirty="0" smtClean="0"/>
              <a:t> </a:t>
            </a:r>
            <a:r>
              <a:rPr lang="en-US" dirty="0"/>
              <a:t>/ total    </a:t>
            </a:r>
            <a:r>
              <a:rPr lang="en-US" dirty="0" smtClean="0"/>
              <a:t>0.75      </a:t>
            </a:r>
            <a:r>
              <a:rPr lang="en-US" dirty="0"/>
              <a:t>0.36      0.21      1245</a:t>
            </a:r>
          </a:p>
          <a:p>
            <a:pPr marL="0" indent="0">
              <a:buNone/>
            </a:pPr>
            <a:endParaRPr lang="en-US" dirty="0"/>
          </a:p>
        </p:txBody>
      </p:sp>
    </p:spTree>
    <p:extLst>
      <p:ext uri="{BB962C8B-B14F-4D97-AF65-F5344CB8AC3E}">
        <p14:creationId xmlns:p14="http://schemas.microsoft.com/office/powerpoint/2010/main" val="50609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We will be implementing cross-validation to predict better and grid search to find C and gamma in SVM. </a:t>
            </a: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And we will be implementing k-means clustering and random forest algorithms.</a:t>
            </a:r>
          </a:p>
          <a:p>
            <a:pPr marL="0" indent="0">
              <a:buNone/>
            </a:pPr>
            <a:endParaRPr lang="en-US" dirty="0"/>
          </a:p>
        </p:txBody>
      </p:sp>
    </p:spTree>
    <p:extLst>
      <p:ext uri="{BB962C8B-B14F-4D97-AF65-F5344CB8AC3E}">
        <p14:creationId xmlns:p14="http://schemas.microsoft.com/office/powerpoint/2010/main" val="6703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4218"/>
            <a:ext cx="10515600" cy="1325563"/>
          </a:xfrm>
        </p:spPr>
        <p:txBody>
          <a:bodyPr>
            <a:normAutofit fontScale="90000"/>
          </a:bodyPr>
          <a:lstStyle/>
          <a:p>
            <a:r>
              <a:rPr lang="en-US" b="1" dirty="0" smtClean="0"/>
              <a:t>CONCLUSION</a:t>
            </a:r>
            <a:r>
              <a:rPr lang="en-US" dirty="0"/>
              <a:t/>
            </a:r>
            <a:br>
              <a:rPr lang="en-US" dirty="0"/>
            </a:br>
            <a:endParaRPr lang="en-US" dirty="0"/>
          </a:p>
        </p:txBody>
      </p:sp>
      <p:sp>
        <p:nvSpPr>
          <p:cNvPr id="3" name="Content Placeholder 2"/>
          <p:cNvSpPr>
            <a:spLocks noGrp="1"/>
          </p:cNvSpPr>
          <p:nvPr>
            <p:ph idx="1"/>
          </p:nvPr>
        </p:nvSpPr>
        <p:spPr>
          <a:xfrm>
            <a:off x="979100" y="2443811"/>
            <a:ext cx="10233800" cy="2540313"/>
          </a:xfrm>
        </p:spPr>
        <p:txBody>
          <a:bodyPr/>
          <a:lstStyle/>
          <a:p>
            <a:pPr marL="0" indent="0">
              <a:buNone/>
            </a:pPr>
            <a:r>
              <a:rPr lang="en-US" dirty="0">
                <a:latin typeface="Calibri" panose="020F0502020204030204" pitchFamily="34" charset="0"/>
                <a:cs typeface="Calibri" panose="020F0502020204030204" pitchFamily="34" charset="0"/>
              </a:rPr>
              <a:t>As of now, linear regression seems to perform better for rating prediction and Lasso regression is better for revenue prediction. But this is certainly not the final result because lots of tuning of parameter needs to be done while performing cross validation and grid search.</a:t>
            </a:r>
          </a:p>
          <a:p>
            <a:pPr marL="0" indent="0">
              <a:buNone/>
            </a:pPr>
            <a:endParaRPr lang="en-US" dirty="0"/>
          </a:p>
        </p:txBody>
      </p:sp>
    </p:spTree>
    <p:extLst>
      <p:ext uri="{BB962C8B-B14F-4D97-AF65-F5344CB8AC3E}">
        <p14:creationId xmlns:p14="http://schemas.microsoft.com/office/powerpoint/2010/main" val="38268518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36</TotalTime>
  <Words>560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Depth</vt:lpstr>
      <vt:lpstr>Bhagyesh Patil (16305R003) Himanshu Singh (16305R005) Satyaki Sen (16305R009) Kapil Aggarwal (16305R010) </vt:lpstr>
      <vt:lpstr>OBJECTIVE</vt:lpstr>
      <vt:lpstr>EXTRACTING DATASET </vt:lpstr>
      <vt:lpstr>PREPROCESSING: </vt:lpstr>
      <vt:lpstr>APPROACHES</vt:lpstr>
      <vt:lpstr>Results (RMS error)</vt:lpstr>
      <vt:lpstr>Classification using SVM - RBF</vt:lpstr>
      <vt:lpstr>Future Work</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Bhagyesh Patil (16305R003) Himanshu Singh (16305R005) Satyaki Sen (16305R009) Kapil Aggarwal (16305R010) </dc:title>
  <dc:creator>Bhagyesh Patil</dc:creator>
  <cp:lastModifiedBy>Bhagyesh Patil</cp:lastModifiedBy>
  <cp:revision>58</cp:revision>
  <dcterms:created xsi:type="dcterms:W3CDTF">2017-04-04T14:34:11Z</dcterms:created>
  <dcterms:modified xsi:type="dcterms:W3CDTF">2017-04-04T15:11:08Z</dcterms:modified>
</cp:coreProperties>
</file>