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18" r:id="rId4"/>
  </p:sldMasterIdLst>
  <p:notesMasterIdLst>
    <p:notesMasterId r:id="rId21"/>
  </p:notesMasterIdLst>
  <p:handoutMasterIdLst>
    <p:handoutMasterId r:id="rId22"/>
  </p:handoutMasterIdLst>
  <p:sldIdLst>
    <p:sldId id="256" r:id="rId5"/>
    <p:sldId id="289" r:id="rId6"/>
    <p:sldId id="275" r:id="rId7"/>
    <p:sldId id="292" r:id="rId8"/>
    <p:sldId id="277" r:id="rId9"/>
    <p:sldId id="280" r:id="rId10"/>
    <p:sldId id="281" r:id="rId11"/>
    <p:sldId id="282" r:id="rId12"/>
    <p:sldId id="283" r:id="rId13"/>
    <p:sldId id="284" r:id="rId14"/>
    <p:sldId id="278" r:id="rId15"/>
    <p:sldId id="285" r:id="rId16"/>
    <p:sldId id="288" r:id="rId17"/>
    <p:sldId id="290" r:id="rId18"/>
    <p:sldId id="291" r:id="rId19"/>
    <p:sldId id="286"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922CE1B-E48B-4B25-A32E-31E0A1DDCA53}" v="25" dt="2023-02-14T08:20:57.48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5033" autoAdjust="0"/>
  </p:normalViewPr>
  <p:slideViewPr>
    <p:cSldViewPr snapToGrid="0" snapToObjects="1">
      <p:cViewPr>
        <p:scale>
          <a:sx n="75" d="100"/>
          <a:sy n="75" d="100"/>
        </p:scale>
        <p:origin x="974" y="221"/>
      </p:cViewPr>
      <p:guideLst>
        <p:guide orient="horz" pos="2160"/>
        <p:guide pos="3840"/>
      </p:guideLst>
    </p:cSldViewPr>
  </p:slideViewPr>
  <p:notesTextViewPr>
    <p:cViewPr>
      <p:scale>
        <a:sx n="1" d="1"/>
        <a:sy n="1" d="1"/>
      </p:scale>
      <p:origin x="0" y="0"/>
    </p:cViewPr>
  </p:notesTextViewPr>
  <p:notesViewPr>
    <p:cSldViewPr snapToGrid="0" snapToObjects="1">
      <p:cViewPr varScale="1">
        <p:scale>
          <a:sx n="68" d="100"/>
          <a:sy n="68" d="100"/>
        </p:scale>
        <p:origin x="3288"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 Id="rId27"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37F2D40-DF92-4ADE-A761-CBF896599CA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74F42E9-55BA-437C-85B3-324B4E2BF26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6D81A9-CFC2-4640-899E-DD3E177BE50A}" type="datetimeFigureOut">
              <a:rPr lang="en-US" smtClean="0"/>
              <a:pPr/>
              <a:t>2/14/2023</a:t>
            </a:fld>
            <a:endParaRPr lang="en-US" dirty="0"/>
          </a:p>
        </p:txBody>
      </p:sp>
      <p:sp>
        <p:nvSpPr>
          <p:cNvPr id="4" name="Footer Placeholder 3">
            <a:extLst>
              <a:ext uri="{FF2B5EF4-FFF2-40B4-BE49-F238E27FC236}">
                <a16:creationId xmlns:a16="http://schemas.microsoft.com/office/drawing/2014/main" id="{407DF0FD-84A5-462F-A0AC-B2CEF6020C4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5D85C710-014C-4C89-9B64-843B9863CEB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EC605DA-80A8-4B7B-B889-6C5700BB4CEA}" type="slidenum">
              <a:rPr lang="en-US" smtClean="0"/>
              <a:pPr/>
              <a:t>‹#›</a:t>
            </a:fld>
            <a:endParaRPr lang="en-US" dirty="0"/>
          </a:p>
        </p:txBody>
      </p:sp>
    </p:spTree>
    <p:extLst>
      <p:ext uri="{BB962C8B-B14F-4D97-AF65-F5344CB8AC3E}">
        <p14:creationId xmlns:p14="http://schemas.microsoft.com/office/powerpoint/2010/main" val="21665392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1E50F4-C55A-473A-A70B-4B042EF011A9}" type="datetimeFigureOut">
              <a:rPr lang="en-US" smtClean="0"/>
              <a:pPr/>
              <a:t>2/14/2023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544625-0ADF-4414-89A2-9E135F0C849F}" type="slidenum">
              <a:rPr lang="en-US" smtClean="0"/>
              <a:pPr/>
              <a:t>‹#›</a:t>
            </a:fld>
            <a:endParaRPr lang="en-US" dirty="0"/>
          </a:p>
        </p:txBody>
      </p:sp>
    </p:spTree>
    <p:extLst>
      <p:ext uri="{BB962C8B-B14F-4D97-AF65-F5344CB8AC3E}">
        <p14:creationId xmlns:p14="http://schemas.microsoft.com/office/powerpoint/2010/main" val="11222280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pPr/>
              <a:t>1</a:t>
            </a:fld>
            <a:endParaRPr lang="en-US" dirty="0"/>
          </a:p>
        </p:txBody>
      </p:sp>
    </p:spTree>
    <p:extLst>
      <p:ext uri="{BB962C8B-B14F-4D97-AF65-F5344CB8AC3E}">
        <p14:creationId xmlns:p14="http://schemas.microsoft.com/office/powerpoint/2010/main" val="37498086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pPr/>
              <a:t>2/14/2023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42860394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2/14/2023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3146245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2/14/2023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8231265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2/14/2023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405656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2/14/2023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11250059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7DE6118-2437-4B30-8E3C-4D2BE6020583}" type="datetimeFigureOut">
              <a:rPr lang="en-US" smtClean="0"/>
              <a:pPr/>
              <a:t>2/14/2023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40759618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7DE6118-2437-4B30-8E3C-4D2BE6020583}" type="datetimeFigureOut">
              <a:rPr lang="en-US" smtClean="0"/>
              <a:pPr/>
              <a:t>2/14/2023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14039081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pPr/>
              <a:t>2/14/2023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206142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pPr/>
              <a:t>2/14/2023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69038787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1_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2/14/2023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41655633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pPr/>
              <a:t>2/14/2023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1283620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2/14/2023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7209825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smtClean="0"/>
              <a:pPr/>
              <a:t>2/14/2023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40586837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smtClean="0"/>
              <a:pPr/>
              <a:t>2/14/2023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5282270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smtClean="0"/>
              <a:pPr/>
              <a:t>2/14/2023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823463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smtClean="0"/>
              <a:pPr/>
              <a:t>2/14/2023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17775189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2/14/2023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15602563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2/14/2023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6930301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87DE6118-2437-4B30-8E3C-4D2BE6020583}" type="datetimeFigureOut">
              <a:rPr lang="en-US" smtClean="0"/>
              <a:pPr/>
              <a:t>2/14/2023</a:t>
            </a:fld>
            <a:endParaRPr lang="en-US" dirty="0"/>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4258987314"/>
      </p:ext>
    </p:extLst>
  </p:cSld>
  <p:clrMap bg1="dk1" tx1="lt1" bg2="dk2" tx2="lt2" accent1="accent1" accent2="accent2" accent3="accent3" accent4="accent4" accent5="accent5" accent6="accent6" hlink="hlink" folHlink="folHlink"/>
  <p:sldLayoutIdLst>
    <p:sldLayoutId id="2147483819" r:id="rId1"/>
    <p:sldLayoutId id="2147483820" r:id="rId2"/>
    <p:sldLayoutId id="2147483821" r:id="rId3"/>
    <p:sldLayoutId id="2147483822" r:id="rId4"/>
    <p:sldLayoutId id="2147483823" r:id="rId5"/>
    <p:sldLayoutId id="2147483824" r:id="rId6"/>
    <p:sldLayoutId id="2147483825" r:id="rId7"/>
    <p:sldLayoutId id="2147483826" r:id="rId8"/>
    <p:sldLayoutId id="2147483827" r:id="rId9"/>
    <p:sldLayoutId id="2147483828" r:id="rId10"/>
    <p:sldLayoutId id="2147483829" r:id="rId11"/>
    <p:sldLayoutId id="2147483830" r:id="rId12"/>
    <p:sldLayoutId id="2147483831" r:id="rId13"/>
    <p:sldLayoutId id="2147483832" r:id="rId14"/>
    <p:sldLayoutId id="2147483833" r:id="rId15"/>
    <p:sldLayoutId id="2147483834" r:id="rId16"/>
    <p:sldLayoutId id="2147483835" r:id="rId17"/>
    <p:sldLayoutId id="2147483836" r:id="rId18"/>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C7600-5BA8-4A54-887F-74AF87750A31}"/>
              </a:ext>
            </a:extLst>
          </p:cNvPr>
          <p:cNvSpPr>
            <a:spLocks noGrp="1"/>
          </p:cNvSpPr>
          <p:nvPr>
            <p:ph type="ctrTitle"/>
          </p:nvPr>
        </p:nvSpPr>
        <p:spPr>
          <a:xfrm>
            <a:off x="2321399" y="269516"/>
            <a:ext cx="7546046" cy="680463"/>
          </a:xfrm>
        </p:spPr>
        <p:txBody>
          <a:bodyPr>
            <a:normAutofit/>
          </a:bodyPr>
          <a:lstStyle/>
          <a:p>
            <a:pPr algn="ctr"/>
            <a:r>
              <a:rPr lang="en-US" sz="2400" b="1" u="sng" dirty="0">
                <a:solidFill>
                  <a:schemeClr val="accent5">
                    <a:lumMod val="20000"/>
                    <a:lumOff val="80000"/>
                  </a:schemeClr>
                </a:solidFill>
              </a:rPr>
              <a:t>Games  street</a:t>
            </a:r>
          </a:p>
        </p:txBody>
      </p:sp>
      <p:sp>
        <p:nvSpPr>
          <p:cNvPr id="4" name="TextBox 3">
            <a:extLst>
              <a:ext uri="{FF2B5EF4-FFF2-40B4-BE49-F238E27FC236}">
                <a16:creationId xmlns:a16="http://schemas.microsoft.com/office/drawing/2014/main" id="{09FD0C9E-5F75-4C6B-806B-632404C82B40}"/>
              </a:ext>
            </a:extLst>
          </p:cNvPr>
          <p:cNvSpPr txBox="1"/>
          <p:nvPr/>
        </p:nvSpPr>
        <p:spPr>
          <a:xfrm rot="10800000" flipV="1">
            <a:off x="3080288" y="213094"/>
            <a:ext cx="6028267" cy="338554"/>
          </a:xfrm>
          <a:prstGeom prst="rect">
            <a:avLst/>
          </a:prstGeom>
          <a:noFill/>
        </p:spPr>
        <p:txBody>
          <a:bodyPr wrap="square" rtlCol="0">
            <a:spAutoFit/>
          </a:bodyPr>
          <a:lstStyle/>
          <a:p>
            <a:pPr algn="ctr"/>
            <a:r>
              <a:rPr lang="en-GB" sz="1600" b="1" dirty="0">
                <a:solidFill>
                  <a:schemeClr val="accent1">
                    <a:lumMod val="20000"/>
                    <a:lumOff val="80000"/>
                  </a:schemeClr>
                </a:solidFill>
              </a:rPr>
              <a:t>A presentation on Project </a:t>
            </a:r>
            <a:endParaRPr lang="en-IN" sz="1600" b="1" dirty="0">
              <a:solidFill>
                <a:schemeClr val="accent1">
                  <a:lumMod val="20000"/>
                  <a:lumOff val="80000"/>
                </a:schemeClr>
              </a:solidFill>
            </a:endParaRPr>
          </a:p>
        </p:txBody>
      </p:sp>
      <p:pic>
        <p:nvPicPr>
          <p:cNvPr id="7" name="Picture 6">
            <a:extLst>
              <a:ext uri="{FF2B5EF4-FFF2-40B4-BE49-F238E27FC236}">
                <a16:creationId xmlns:a16="http://schemas.microsoft.com/office/drawing/2014/main" id="{75745A2F-2DB1-4336-B44A-4F9309539049}"/>
              </a:ext>
            </a:extLst>
          </p:cNvPr>
          <p:cNvPicPr>
            <a:picLocks noChangeAspect="1"/>
          </p:cNvPicPr>
          <p:nvPr/>
        </p:nvPicPr>
        <p:blipFill>
          <a:blip r:embed="rId3"/>
          <a:stretch>
            <a:fillRect/>
          </a:stretch>
        </p:blipFill>
        <p:spPr>
          <a:xfrm>
            <a:off x="5301872" y="1164384"/>
            <a:ext cx="1585097" cy="1426588"/>
          </a:xfrm>
          <a:prstGeom prst="rect">
            <a:avLst/>
          </a:prstGeom>
        </p:spPr>
      </p:pic>
      <p:pic>
        <p:nvPicPr>
          <p:cNvPr id="3074" name="Picture 2" descr="C:\Users\microsoft\Downloads\WhatsApp Image 2023-02-05 at 19.25.09.jpeg"/>
          <p:cNvPicPr>
            <a:picLocks noChangeAspect="1" noChangeArrowheads="1"/>
          </p:cNvPicPr>
          <p:nvPr/>
        </p:nvPicPr>
        <p:blipFill>
          <a:blip r:embed="rId4"/>
          <a:srcRect/>
          <a:stretch>
            <a:fillRect/>
          </a:stretch>
        </p:blipFill>
        <p:spPr bwMode="auto">
          <a:xfrm>
            <a:off x="9812165" y="0"/>
            <a:ext cx="2378247" cy="848186"/>
          </a:xfrm>
          <a:prstGeom prst="rect">
            <a:avLst/>
          </a:prstGeom>
          <a:noFill/>
        </p:spPr>
      </p:pic>
      <p:sp>
        <p:nvSpPr>
          <p:cNvPr id="10" name="Subtitle 9">
            <a:extLst>
              <a:ext uri="{FF2B5EF4-FFF2-40B4-BE49-F238E27FC236}">
                <a16:creationId xmlns:a16="http://schemas.microsoft.com/office/drawing/2014/main" id="{94AA3D11-90DF-9F31-E0C5-1C971BBCCB8D}"/>
              </a:ext>
            </a:extLst>
          </p:cNvPr>
          <p:cNvSpPr>
            <a:spLocks noGrp="1"/>
          </p:cNvSpPr>
          <p:nvPr>
            <p:ph type="subTitle" idx="1"/>
          </p:nvPr>
        </p:nvSpPr>
        <p:spPr>
          <a:xfrm>
            <a:off x="1753889" y="2839235"/>
            <a:ext cx="9001462" cy="1655762"/>
          </a:xfrm>
        </p:spPr>
        <p:txBody>
          <a:bodyPr>
            <a:normAutofit lnSpcReduction="10000"/>
          </a:bodyPr>
          <a:lstStyle/>
          <a:p>
            <a:pPr>
              <a:lnSpc>
                <a:spcPct val="100000"/>
              </a:lnSpc>
            </a:pPr>
            <a:r>
              <a:rPr lang="en-IN" sz="1800" dirty="0"/>
              <a:t>Session (2022-2023)</a:t>
            </a:r>
          </a:p>
          <a:p>
            <a:pPr>
              <a:lnSpc>
                <a:spcPct val="100000"/>
              </a:lnSpc>
            </a:pPr>
            <a:r>
              <a:rPr lang="en-IN" dirty="0" err="1"/>
              <a:t>Hemvati</a:t>
            </a:r>
            <a:r>
              <a:rPr lang="en-IN" dirty="0"/>
              <a:t> Nandan Bahuguna Garhwal University</a:t>
            </a:r>
            <a:endParaRPr lang="en-IN" sz="2100" dirty="0"/>
          </a:p>
          <a:p>
            <a:pPr>
              <a:lnSpc>
                <a:spcPct val="100000"/>
              </a:lnSpc>
            </a:pPr>
            <a:r>
              <a:rPr lang="en-IN" sz="1800" dirty="0"/>
              <a:t>School of Engineering and Technology</a:t>
            </a:r>
          </a:p>
          <a:p>
            <a:pPr>
              <a:lnSpc>
                <a:spcPct val="100000"/>
              </a:lnSpc>
            </a:pPr>
            <a:r>
              <a:rPr lang="en-IN" sz="1800" dirty="0"/>
              <a:t>Department of Information Technology</a:t>
            </a:r>
          </a:p>
          <a:p>
            <a:pPr>
              <a:lnSpc>
                <a:spcPct val="100000"/>
              </a:lnSpc>
            </a:pPr>
            <a:endParaRPr lang="en-IN" sz="1800" dirty="0"/>
          </a:p>
        </p:txBody>
      </p:sp>
      <p:sp>
        <p:nvSpPr>
          <p:cNvPr id="12" name="TextBox 11">
            <a:extLst>
              <a:ext uri="{FF2B5EF4-FFF2-40B4-BE49-F238E27FC236}">
                <a16:creationId xmlns:a16="http://schemas.microsoft.com/office/drawing/2014/main" id="{7FB68010-22D0-13C7-9C74-027FBC5734ED}"/>
              </a:ext>
            </a:extLst>
          </p:cNvPr>
          <p:cNvSpPr txBox="1"/>
          <p:nvPr/>
        </p:nvSpPr>
        <p:spPr>
          <a:xfrm>
            <a:off x="1231641" y="5253135"/>
            <a:ext cx="9825135" cy="1200329"/>
          </a:xfrm>
          <a:prstGeom prst="rect">
            <a:avLst/>
          </a:prstGeom>
          <a:noFill/>
        </p:spPr>
        <p:txBody>
          <a:bodyPr wrap="square" rtlCol="0">
            <a:spAutoFit/>
          </a:bodyPr>
          <a:lstStyle/>
          <a:p>
            <a:r>
              <a:rPr lang="en-IN" b="1" dirty="0"/>
              <a:t>Guide:	 														    Submitted by:	</a:t>
            </a:r>
          </a:p>
          <a:p>
            <a:r>
              <a:rPr lang="en-IN" dirty="0" err="1"/>
              <a:t>Dr.</a:t>
            </a:r>
            <a:r>
              <a:rPr lang="en-IN" dirty="0"/>
              <a:t> Varun Barthwal                                                                                                   Shivang Goyal</a:t>
            </a:r>
          </a:p>
          <a:p>
            <a:pPr algn="r"/>
            <a:r>
              <a:rPr lang="en-IN" dirty="0"/>
              <a:t>Pattupogula Sravani</a:t>
            </a:r>
          </a:p>
          <a:p>
            <a:r>
              <a:rPr lang="en-IN" dirty="0"/>
              <a:t>                                                                                                                                     Suraksha Dhanai   </a:t>
            </a:r>
          </a:p>
        </p:txBody>
      </p:sp>
    </p:spTree>
    <p:extLst>
      <p:ext uri="{BB962C8B-B14F-4D97-AF65-F5344CB8AC3E}">
        <p14:creationId xmlns:p14="http://schemas.microsoft.com/office/powerpoint/2010/main" val="34177214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game color design.png"/>
          <p:cNvPicPr>
            <a:picLocks noChangeAspect="1"/>
          </p:cNvPicPr>
          <p:nvPr/>
        </p:nvPicPr>
        <p:blipFill>
          <a:blip r:embed="rId2"/>
          <a:srcRect b="5312"/>
          <a:stretch>
            <a:fillRect/>
          </a:stretch>
        </p:blipFill>
        <p:spPr>
          <a:xfrm>
            <a:off x="0" y="-201527"/>
            <a:ext cx="12192000" cy="6856327"/>
          </a:xfrm>
          <a:prstGeom prst="rect">
            <a:avLst/>
          </a:prstGeom>
        </p:spPr>
      </p:pic>
      <p:sp>
        <p:nvSpPr>
          <p:cNvPr id="3" name="TextBox 2"/>
          <p:cNvSpPr txBox="1"/>
          <p:nvPr/>
        </p:nvSpPr>
        <p:spPr>
          <a:xfrm>
            <a:off x="3953690" y="83848"/>
            <a:ext cx="5708469" cy="369332"/>
          </a:xfrm>
          <a:prstGeom prst="rect">
            <a:avLst/>
          </a:prstGeom>
          <a:noFill/>
        </p:spPr>
        <p:txBody>
          <a:bodyPr wrap="square" rtlCol="0">
            <a:spAutoFit/>
          </a:bodyPr>
          <a:lstStyle/>
          <a:p>
            <a:r>
              <a:rPr lang="en-GB" dirty="0"/>
              <a:t>Different colour in the game are put from here:</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9440" y="314960"/>
            <a:ext cx="11592560" cy="1141307"/>
          </a:xfrm>
          <a:noFill/>
        </p:spPr>
        <p:txBody>
          <a:bodyPr>
            <a:normAutofit fontScale="90000"/>
          </a:bodyPr>
          <a:lstStyle/>
          <a:p>
            <a:r>
              <a:rPr lang="en-GB" sz="3100" b="1" u="sng" dirty="0"/>
              <a:t>Logic development and  user interface demonstration</a:t>
            </a:r>
            <a:br>
              <a:rPr lang="en-US" dirty="0"/>
            </a:br>
            <a:endParaRPr lang="en-US" dirty="0"/>
          </a:p>
        </p:txBody>
      </p:sp>
      <p:pic>
        <p:nvPicPr>
          <p:cNvPr id="5" name="Picture 4" descr="1.png"/>
          <p:cNvPicPr>
            <a:picLocks noChangeAspect="1"/>
          </p:cNvPicPr>
          <p:nvPr/>
        </p:nvPicPr>
        <p:blipFill>
          <a:blip r:embed="rId2"/>
          <a:stretch>
            <a:fillRect/>
          </a:stretch>
        </p:blipFill>
        <p:spPr>
          <a:xfrm>
            <a:off x="162560" y="1823523"/>
            <a:ext cx="4229041" cy="4531359"/>
          </a:xfrm>
          <a:prstGeom prst="rect">
            <a:avLst/>
          </a:prstGeom>
        </p:spPr>
      </p:pic>
      <p:sp>
        <p:nvSpPr>
          <p:cNvPr id="7" name="TextBox 6"/>
          <p:cNvSpPr txBox="1"/>
          <p:nvPr/>
        </p:nvSpPr>
        <p:spPr>
          <a:xfrm>
            <a:off x="4787184" y="1456267"/>
            <a:ext cx="6344192" cy="2585323"/>
          </a:xfrm>
          <a:prstGeom prst="rect">
            <a:avLst/>
          </a:prstGeom>
          <a:noFill/>
        </p:spPr>
        <p:txBody>
          <a:bodyPr wrap="square" rtlCol="0">
            <a:spAutoFit/>
          </a:bodyPr>
          <a:lstStyle/>
          <a:p>
            <a:pPr marL="285750" indent="-285750">
              <a:buFont typeface="Arial" panose="020B0604020202020204" pitchFamily="34" charset="0"/>
              <a:buChar char="•"/>
            </a:pPr>
            <a:r>
              <a:rPr lang="en-GB" dirty="0"/>
              <a:t>The game has a user friendly interface </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This is the beginning of the game first scene.</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The logic will use character attributes and the assets of the game that are provided, the game is playable only after being built which will compile the game done under the developers.</a:t>
            </a:r>
          </a:p>
          <a:p>
            <a:r>
              <a:rPr lang="en-GB" dirty="0"/>
              <a:t>  </a:t>
            </a:r>
            <a:endParaRPr lang="en-US" dirty="0"/>
          </a:p>
        </p:txBody>
      </p:sp>
      <p:pic>
        <p:nvPicPr>
          <p:cNvPr id="8" name="Picture 7" descr="compilation .png"/>
          <p:cNvPicPr>
            <a:picLocks noChangeAspect="1"/>
          </p:cNvPicPr>
          <p:nvPr/>
        </p:nvPicPr>
        <p:blipFill>
          <a:blip r:embed="rId3"/>
          <a:stretch>
            <a:fillRect/>
          </a:stretch>
        </p:blipFill>
        <p:spPr>
          <a:xfrm>
            <a:off x="5392802" y="3957122"/>
            <a:ext cx="5132957" cy="249936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file menu.png"/>
          <p:cNvPicPr>
            <a:picLocks noChangeAspect="1"/>
          </p:cNvPicPr>
          <p:nvPr/>
        </p:nvPicPr>
        <p:blipFill>
          <a:blip r:embed="rId2"/>
          <a:stretch>
            <a:fillRect/>
          </a:stretch>
        </p:blipFill>
        <p:spPr>
          <a:xfrm>
            <a:off x="171636" y="2718664"/>
            <a:ext cx="1412240" cy="3986945"/>
          </a:xfrm>
          <a:prstGeom prst="rect">
            <a:avLst/>
          </a:prstGeom>
        </p:spPr>
      </p:pic>
      <p:pic>
        <p:nvPicPr>
          <p:cNvPr id="4" name="Picture 3" descr="find file.png"/>
          <p:cNvPicPr>
            <a:picLocks noChangeAspect="1"/>
          </p:cNvPicPr>
          <p:nvPr/>
        </p:nvPicPr>
        <p:blipFill>
          <a:blip r:embed="rId3"/>
          <a:stretch>
            <a:fillRect/>
          </a:stretch>
        </p:blipFill>
        <p:spPr>
          <a:xfrm>
            <a:off x="1691529" y="3183782"/>
            <a:ext cx="5539735" cy="3056708"/>
          </a:xfrm>
          <a:prstGeom prst="rect">
            <a:avLst/>
          </a:prstGeom>
        </p:spPr>
      </p:pic>
      <p:pic>
        <p:nvPicPr>
          <p:cNvPr id="5" name="Picture 4" descr="game folder.png"/>
          <p:cNvPicPr>
            <a:picLocks noChangeAspect="1"/>
          </p:cNvPicPr>
          <p:nvPr/>
        </p:nvPicPr>
        <p:blipFill>
          <a:blip r:embed="rId4"/>
          <a:stretch>
            <a:fillRect/>
          </a:stretch>
        </p:blipFill>
        <p:spPr>
          <a:xfrm>
            <a:off x="7338917" y="3183782"/>
            <a:ext cx="4915258" cy="3524674"/>
          </a:xfrm>
          <a:prstGeom prst="rect">
            <a:avLst/>
          </a:prstGeom>
        </p:spPr>
      </p:pic>
      <p:sp>
        <p:nvSpPr>
          <p:cNvPr id="7" name="TextBox 6"/>
          <p:cNvSpPr txBox="1"/>
          <p:nvPr/>
        </p:nvSpPr>
        <p:spPr>
          <a:xfrm>
            <a:off x="1036320" y="451394"/>
            <a:ext cx="10861038" cy="2031325"/>
          </a:xfrm>
          <a:prstGeom prst="rect">
            <a:avLst/>
          </a:prstGeom>
          <a:noFill/>
          <a:ln>
            <a:noFill/>
          </a:ln>
        </p:spPr>
        <p:txBody>
          <a:bodyPr wrap="square" rtlCol="0">
            <a:spAutoFit/>
          </a:bodyPr>
          <a:lstStyle/>
          <a:p>
            <a:pPr marL="285750" indent="-285750">
              <a:buFont typeface="Wingdings" panose="05000000000000000000" pitchFamily="2" charset="2"/>
              <a:buChar char="Ø"/>
            </a:pPr>
            <a:r>
              <a:rPr lang="en-GB" dirty="0"/>
              <a:t>The game will be in a game.gb file.</a:t>
            </a:r>
          </a:p>
          <a:p>
            <a:pPr marL="285750" indent="-285750">
              <a:buFont typeface="Wingdings" panose="05000000000000000000" pitchFamily="2" charset="2"/>
              <a:buChar char="Ø"/>
            </a:pPr>
            <a:endParaRPr lang="en-GB" dirty="0"/>
          </a:p>
          <a:p>
            <a:pPr marL="285750" indent="-285750">
              <a:buFont typeface="Wingdings" panose="05000000000000000000" pitchFamily="2" charset="2"/>
              <a:buChar char="Ø"/>
            </a:pPr>
            <a:r>
              <a:rPr lang="en-GB" dirty="0"/>
              <a:t>If the user is on a UNIX shell or Linux shell system then they can use the file location in path without any problem and can access the game file through gcc compiler rather then the emulator.</a:t>
            </a:r>
          </a:p>
          <a:p>
            <a:endParaRPr lang="en-GB" dirty="0"/>
          </a:p>
          <a:p>
            <a:pPr marL="285750" indent="-285750">
              <a:buFont typeface="Wingdings" panose="05000000000000000000" pitchFamily="2" charset="2"/>
              <a:buChar char="Ø"/>
            </a:pPr>
            <a:r>
              <a:rPr lang="en-GB" dirty="0"/>
              <a:t>We own the sellable rights for each games we develop by the developer team of Gb studios through github.</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09006" y="319530"/>
            <a:ext cx="11586754" cy="2277547"/>
          </a:xfrm>
          <a:prstGeom prst="rect">
            <a:avLst/>
          </a:prstGeom>
          <a:noFill/>
        </p:spPr>
        <p:txBody>
          <a:bodyPr wrap="square" rtlCol="0">
            <a:spAutoFit/>
          </a:bodyPr>
          <a:lstStyle/>
          <a:p>
            <a:pPr algn="ctr"/>
            <a:r>
              <a:rPr lang="en-GB" sz="2400" b="1" dirty="0"/>
              <a:t> </a:t>
            </a:r>
            <a:r>
              <a:rPr lang="en-GB" sz="2800" b="1" u="sng" dirty="0"/>
              <a:t>Website development and Platform for Gameplay</a:t>
            </a:r>
          </a:p>
          <a:p>
            <a:pPr algn="ctr"/>
            <a:endParaRPr lang="en-GB" sz="2400" b="1" u="sng" dirty="0"/>
          </a:p>
          <a:p>
            <a:pPr algn="ctr"/>
            <a:endParaRPr lang="en-GB" dirty="0"/>
          </a:p>
          <a:p>
            <a:pPr marL="285750" indent="-285750">
              <a:buFont typeface="Arial" panose="020B0604020202020204" pitchFamily="34" charset="0"/>
              <a:buChar char="•"/>
            </a:pPr>
            <a:r>
              <a:rPr lang="en-GB" dirty="0"/>
              <a:t>We have started working on the website on which we will deploy different types of games.</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The website is the 2</a:t>
            </a:r>
            <a:r>
              <a:rPr lang="en-GB" baseline="30000" dirty="0"/>
              <a:t>nd</a:t>
            </a:r>
            <a:r>
              <a:rPr lang="en-GB" dirty="0"/>
              <a:t> phase of this project with which we will do different tasks and will demonstrate with security a game download and a gameplay where we will let the user play the game on the website itself.</a:t>
            </a:r>
            <a:endParaRPr lang="en-US" dirty="0"/>
          </a:p>
        </p:txBody>
      </p:sp>
      <p:pic>
        <p:nvPicPr>
          <p:cNvPr id="1030" name="Picture 6" descr="C:\Users\microsoft\Pictures\Saved Pictures\game rom.png"/>
          <p:cNvPicPr>
            <a:picLocks noChangeAspect="1" noChangeArrowheads="1"/>
          </p:cNvPicPr>
          <p:nvPr/>
        </p:nvPicPr>
        <p:blipFill>
          <a:blip r:embed="rId2"/>
          <a:srcRect/>
          <a:stretch>
            <a:fillRect/>
          </a:stretch>
        </p:blipFill>
        <p:spPr bwMode="auto">
          <a:xfrm>
            <a:off x="6911704" y="3888615"/>
            <a:ext cx="4955176" cy="1123950"/>
          </a:xfrm>
          <a:prstGeom prst="rect">
            <a:avLst/>
          </a:prstGeom>
          <a:noFill/>
        </p:spPr>
      </p:pic>
      <p:pic>
        <p:nvPicPr>
          <p:cNvPr id="3" name="Picture 2">
            <a:extLst>
              <a:ext uri="{FF2B5EF4-FFF2-40B4-BE49-F238E27FC236}">
                <a16:creationId xmlns:a16="http://schemas.microsoft.com/office/drawing/2014/main" id="{9B1BC3E4-F756-0A65-01A4-40910AE4A327}"/>
              </a:ext>
            </a:extLst>
          </p:cNvPr>
          <p:cNvPicPr>
            <a:picLocks noChangeAspect="1"/>
          </p:cNvPicPr>
          <p:nvPr/>
        </p:nvPicPr>
        <p:blipFill rotWithShape="1">
          <a:blip r:embed="rId3"/>
          <a:srcRect t="8566" r="4467" b="4479"/>
          <a:stretch/>
        </p:blipFill>
        <p:spPr>
          <a:xfrm>
            <a:off x="207080" y="3191261"/>
            <a:ext cx="6537641" cy="3347209"/>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3465" y="101102"/>
            <a:ext cx="10353761" cy="1326321"/>
          </a:xfrm>
        </p:spPr>
        <p:txBody>
          <a:bodyPr/>
          <a:lstStyle/>
          <a:p>
            <a:r>
              <a:rPr lang="en-GB" u="sng" dirty="0"/>
              <a:t>Future scope</a:t>
            </a:r>
            <a:endParaRPr lang="en-US" u="sng" dirty="0"/>
          </a:p>
        </p:txBody>
      </p:sp>
      <p:sp>
        <p:nvSpPr>
          <p:cNvPr id="4" name="TextBox 3"/>
          <p:cNvSpPr txBox="1"/>
          <p:nvPr/>
        </p:nvSpPr>
        <p:spPr>
          <a:xfrm>
            <a:off x="352395" y="1616171"/>
            <a:ext cx="5016137" cy="3970318"/>
          </a:xfrm>
          <a:prstGeom prst="rect">
            <a:avLst/>
          </a:prstGeom>
          <a:noFill/>
        </p:spPr>
        <p:txBody>
          <a:bodyPr wrap="square" rtlCol="0">
            <a:spAutoFit/>
          </a:bodyPr>
          <a:lstStyle/>
          <a:p>
            <a:pPr marL="285750" indent="-285750">
              <a:buFont typeface="Wingdings" panose="05000000000000000000" pitchFamily="2" charset="2"/>
              <a:buChar char="Ø"/>
            </a:pPr>
            <a:r>
              <a:rPr lang="en-GB" dirty="0"/>
              <a:t>This project has a wide range of games, and is a start up idea that might be possible to work with in order to form a company and get earning easily done. </a:t>
            </a:r>
          </a:p>
          <a:p>
            <a:pPr marL="285750" indent="-285750">
              <a:buFont typeface="Wingdings" panose="05000000000000000000" pitchFamily="2" charset="2"/>
              <a:buChar char="Ø"/>
            </a:pPr>
            <a:endParaRPr lang="en-GB" dirty="0"/>
          </a:p>
          <a:p>
            <a:pPr marL="285750" indent="-285750">
              <a:buFont typeface="Wingdings" panose="05000000000000000000" pitchFamily="2" charset="2"/>
              <a:buChar char="Ø"/>
            </a:pPr>
            <a:r>
              <a:rPr lang="en-GB" dirty="0"/>
              <a:t>After its full development and launch we will be able to make the game  playable on web with advertisements.</a:t>
            </a:r>
          </a:p>
          <a:p>
            <a:pPr marL="285750" indent="-285750">
              <a:buFont typeface="Wingdings" panose="05000000000000000000" pitchFamily="2" charset="2"/>
              <a:buChar char="Ø"/>
            </a:pPr>
            <a:endParaRPr lang="en-GB" dirty="0"/>
          </a:p>
          <a:p>
            <a:pPr marL="285750" indent="-285750">
              <a:buFont typeface="Wingdings" panose="05000000000000000000" pitchFamily="2" charset="2"/>
              <a:buChar char="Ø"/>
            </a:pPr>
            <a:r>
              <a:rPr lang="en-GB" dirty="0"/>
              <a:t>People can play the game while the ads will be playing on their own on the website further from the gameplay so as to make it preferable to users needs and full of enjoyment.</a:t>
            </a:r>
            <a:endParaRPr lang="en-US" dirty="0"/>
          </a:p>
        </p:txBody>
      </p:sp>
      <p:sp>
        <p:nvSpPr>
          <p:cNvPr id="57" name="Oval 56"/>
          <p:cNvSpPr/>
          <p:nvPr/>
        </p:nvSpPr>
        <p:spPr>
          <a:xfrm>
            <a:off x="7707086" y="1280160"/>
            <a:ext cx="1946365" cy="1240971"/>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58" name="TextBox 57"/>
          <p:cNvSpPr txBox="1"/>
          <p:nvPr/>
        </p:nvSpPr>
        <p:spPr>
          <a:xfrm>
            <a:off x="8007531" y="1698171"/>
            <a:ext cx="1397726" cy="369332"/>
          </a:xfrm>
          <a:prstGeom prst="rect">
            <a:avLst/>
          </a:prstGeom>
          <a:noFill/>
        </p:spPr>
        <p:txBody>
          <a:bodyPr wrap="square" rtlCol="0">
            <a:spAutoFit/>
          </a:bodyPr>
          <a:lstStyle/>
          <a:p>
            <a:r>
              <a:rPr lang="en-GB" dirty="0">
                <a:solidFill>
                  <a:srgbClr val="FFFF00"/>
                </a:solidFill>
              </a:rPr>
              <a:t>User</a:t>
            </a:r>
            <a:endParaRPr lang="en-US" dirty="0">
              <a:solidFill>
                <a:srgbClr val="FFFF00"/>
              </a:solidFill>
            </a:endParaRPr>
          </a:p>
        </p:txBody>
      </p:sp>
      <p:sp>
        <p:nvSpPr>
          <p:cNvPr id="59" name="Oval 58"/>
          <p:cNvSpPr/>
          <p:nvPr/>
        </p:nvSpPr>
        <p:spPr>
          <a:xfrm>
            <a:off x="6100354" y="3278777"/>
            <a:ext cx="1907177" cy="128016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60" name="TextBox 59"/>
          <p:cNvSpPr txBox="1"/>
          <p:nvPr/>
        </p:nvSpPr>
        <p:spPr>
          <a:xfrm>
            <a:off x="6257109" y="3709851"/>
            <a:ext cx="1449977" cy="369332"/>
          </a:xfrm>
          <a:prstGeom prst="rect">
            <a:avLst/>
          </a:prstGeom>
          <a:noFill/>
        </p:spPr>
        <p:txBody>
          <a:bodyPr wrap="square" rtlCol="0">
            <a:spAutoFit/>
          </a:bodyPr>
          <a:lstStyle/>
          <a:p>
            <a:r>
              <a:rPr lang="en-GB" dirty="0">
                <a:solidFill>
                  <a:srgbClr val="FFFF00"/>
                </a:solidFill>
              </a:rPr>
              <a:t>Browser</a:t>
            </a:r>
            <a:endParaRPr lang="en-US" dirty="0">
              <a:solidFill>
                <a:srgbClr val="FFFF00"/>
              </a:solidFill>
            </a:endParaRPr>
          </a:p>
        </p:txBody>
      </p:sp>
      <p:sp>
        <p:nvSpPr>
          <p:cNvPr id="61" name="Oval 60"/>
          <p:cNvSpPr/>
          <p:nvPr/>
        </p:nvSpPr>
        <p:spPr>
          <a:xfrm>
            <a:off x="9157063" y="3278777"/>
            <a:ext cx="2103120" cy="147610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63" name="Straight Arrow Connector 62"/>
          <p:cNvCxnSpPr>
            <a:stCxn id="57" idx="3"/>
            <a:endCxn id="59" idx="0"/>
          </p:cNvCxnSpPr>
          <p:nvPr/>
        </p:nvCxnSpPr>
        <p:spPr>
          <a:xfrm flipH="1">
            <a:off x="7053943" y="2339395"/>
            <a:ext cx="938182" cy="939382"/>
          </a:xfrm>
          <a:prstGeom prst="straightConnector1">
            <a:avLst/>
          </a:prstGeom>
          <a:ln>
            <a:tailEnd type="arrow"/>
          </a:ln>
        </p:spPr>
        <p:style>
          <a:lnRef idx="1">
            <a:schemeClr val="accent5"/>
          </a:lnRef>
          <a:fillRef idx="0">
            <a:schemeClr val="accent5"/>
          </a:fillRef>
          <a:effectRef idx="0">
            <a:schemeClr val="accent5"/>
          </a:effectRef>
          <a:fontRef idx="minor">
            <a:schemeClr val="tx1"/>
          </a:fontRef>
        </p:style>
      </p:cxnSp>
      <p:cxnSp>
        <p:nvCxnSpPr>
          <p:cNvPr id="65" name="Straight Arrow Connector 64"/>
          <p:cNvCxnSpPr>
            <a:cxnSpLocks/>
            <a:stCxn id="59" idx="6"/>
          </p:cNvCxnSpPr>
          <p:nvPr/>
        </p:nvCxnSpPr>
        <p:spPr>
          <a:xfrm flipV="1">
            <a:off x="8007531" y="3894517"/>
            <a:ext cx="1149532" cy="24340"/>
          </a:xfrm>
          <a:prstGeom prst="straightConnector1">
            <a:avLst/>
          </a:prstGeom>
          <a:ln>
            <a:tailEnd type="arrow"/>
          </a:ln>
        </p:spPr>
        <p:style>
          <a:lnRef idx="1">
            <a:schemeClr val="accent5"/>
          </a:lnRef>
          <a:fillRef idx="0">
            <a:schemeClr val="accent5"/>
          </a:fillRef>
          <a:effectRef idx="0">
            <a:schemeClr val="accent5"/>
          </a:effectRef>
          <a:fontRef idx="minor">
            <a:schemeClr val="tx1"/>
          </a:fontRef>
        </p:style>
      </p:cxnSp>
      <p:sp>
        <p:nvSpPr>
          <p:cNvPr id="66" name="TextBox 65"/>
          <p:cNvSpPr txBox="1"/>
          <p:nvPr/>
        </p:nvSpPr>
        <p:spPr>
          <a:xfrm>
            <a:off x="9405257" y="3709851"/>
            <a:ext cx="1411969" cy="369332"/>
          </a:xfrm>
          <a:prstGeom prst="rect">
            <a:avLst/>
          </a:prstGeom>
          <a:noFill/>
        </p:spPr>
        <p:txBody>
          <a:bodyPr wrap="square" rtlCol="0">
            <a:spAutoFit/>
          </a:bodyPr>
          <a:lstStyle/>
          <a:p>
            <a:r>
              <a:rPr lang="en-GB" dirty="0">
                <a:solidFill>
                  <a:srgbClr val="FFFF00"/>
                </a:solidFill>
              </a:rPr>
              <a:t>Game</a:t>
            </a:r>
            <a:endParaRPr lang="en-US" dirty="0">
              <a:solidFill>
                <a:srgbClr val="FFFF00"/>
              </a:solidFill>
            </a:endParaRPr>
          </a:p>
        </p:txBody>
      </p:sp>
      <p:cxnSp>
        <p:nvCxnSpPr>
          <p:cNvPr id="68" name="Straight Arrow Connector 67"/>
          <p:cNvCxnSpPr>
            <a:stCxn id="61" idx="0"/>
            <a:endCxn id="57" idx="5"/>
          </p:cNvCxnSpPr>
          <p:nvPr/>
        </p:nvCxnSpPr>
        <p:spPr>
          <a:xfrm flipH="1" flipV="1">
            <a:off x="9368412" y="2339395"/>
            <a:ext cx="840211" cy="939382"/>
          </a:xfrm>
          <a:prstGeom prst="straightConnector1">
            <a:avLst/>
          </a:prstGeom>
          <a:ln>
            <a:tailEnd type="arrow"/>
          </a:ln>
        </p:spPr>
        <p:style>
          <a:lnRef idx="1">
            <a:schemeClr val="accent5"/>
          </a:lnRef>
          <a:fillRef idx="0">
            <a:schemeClr val="accent5"/>
          </a:fillRef>
          <a:effectRef idx="0">
            <a:schemeClr val="accent5"/>
          </a:effectRef>
          <a:fontRef idx="minor">
            <a:schemeClr val="tx1"/>
          </a:fontRef>
        </p:style>
      </p:cxnSp>
      <p:sp>
        <p:nvSpPr>
          <p:cNvPr id="70" name="Rectangle 69"/>
          <p:cNvSpPr/>
          <p:nvPr/>
        </p:nvSpPr>
        <p:spPr>
          <a:xfrm>
            <a:off x="6257109" y="1881051"/>
            <a:ext cx="1058091" cy="88827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71" name="TextBox 70"/>
          <p:cNvSpPr txBox="1"/>
          <p:nvPr/>
        </p:nvSpPr>
        <p:spPr>
          <a:xfrm>
            <a:off x="6257109" y="2067503"/>
            <a:ext cx="1058091" cy="369332"/>
          </a:xfrm>
          <a:prstGeom prst="rect">
            <a:avLst/>
          </a:prstGeom>
          <a:noFill/>
        </p:spPr>
        <p:txBody>
          <a:bodyPr wrap="square" rtlCol="0">
            <a:spAutoFit/>
          </a:bodyPr>
          <a:lstStyle/>
          <a:p>
            <a:r>
              <a:rPr lang="en-GB" dirty="0"/>
              <a:t>Login id</a:t>
            </a:r>
            <a:endParaRPr lang="en-US" dirty="0"/>
          </a:p>
        </p:txBody>
      </p:sp>
      <p:sp>
        <p:nvSpPr>
          <p:cNvPr id="72" name="Rectangle 71"/>
          <p:cNvSpPr/>
          <p:nvPr/>
        </p:nvSpPr>
        <p:spPr>
          <a:xfrm>
            <a:off x="7992125" y="4558937"/>
            <a:ext cx="1164938" cy="96665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73" name="TextBox 72"/>
          <p:cNvSpPr txBox="1"/>
          <p:nvPr/>
        </p:nvSpPr>
        <p:spPr>
          <a:xfrm>
            <a:off x="8007531" y="4754880"/>
            <a:ext cx="1149532" cy="646331"/>
          </a:xfrm>
          <a:prstGeom prst="rect">
            <a:avLst/>
          </a:prstGeom>
          <a:noFill/>
        </p:spPr>
        <p:txBody>
          <a:bodyPr wrap="square" rtlCol="0">
            <a:spAutoFit/>
          </a:bodyPr>
          <a:lstStyle/>
          <a:p>
            <a:r>
              <a:rPr lang="en-GB" dirty="0"/>
              <a:t>Browser</a:t>
            </a:r>
          </a:p>
          <a:p>
            <a:r>
              <a:rPr lang="en-GB" dirty="0"/>
              <a:t>number</a:t>
            </a:r>
            <a:endParaRPr lang="en-US" dirty="0"/>
          </a:p>
        </p:txBody>
      </p:sp>
      <p:sp>
        <p:nvSpPr>
          <p:cNvPr id="74" name="Rectangle 73"/>
          <p:cNvSpPr/>
          <p:nvPr/>
        </p:nvSpPr>
        <p:spPr>
          <a:xfrm>
            <a:off x="9966960" y="1881051"/>
            <a:ext cx="1293223" cy="88827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75" name="TextBox 74"/>
          <p:cNvSpPr txBox="1"/>
          <p:nvPr/>
        </p:nvSpPr>
        <p:spPr>
          <a:xfrm>
            <a:off x="9966960" y="2067503"/>
            <a:ext cx="1188719" cy="646331"/>
          </a:xfrm>
          <a:prstGeom prst="rect">
            <a:avLst/>
          </a:prstGeom>
          <a:ln>
            <a:solidFill>
              <a:schemeClr val="accent4"/>
            </a:solidFill>
          </a:ln>
        </p:spPr>
        <p:style>
          <a:lnRef idx="2">
            <a:schemeClr val="accent4">
              <a:shade val="50000"/>
            </a:schemeClr>
          </a:lnRef>
          <a:fillRef idx="1">
            <a:schemeClr val="accent4"/>
          </a:fillRef>
          <a:effectRef idx="0">
            <a:schemeClr val="accent4"/>
          </a:effectRef>
          <a:fontRef idx="minor">
            <a:schemeClr val="lt1"/>
          </a:fontRef>
        </p:style>
        <p:txBody>
          <a:bodyPr wrap="square" rtlCol="0">
            <a:spAutoFit/>
          </a:bodyPr>
          <a:lstStyle/>
          <a:p>
            <a:r>
              <a:rPr lang="en-GB" dirty="0"/>
              <a:t>Game  number</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5795" y="254000"/>
            <a:ext cx="10353761" cy="1326321"/>
          </a:xfrm>
        </p:spPr>
        <p:txBody>
          <a:bodyPr>
            <a:normAutofit/>
          </a:bodyPr>
          <a:lstStyle/>
          <a:p>
            <a:pPr algn="ctr"/>
            <a:r>
              <a:rPr lang="en-GB" sz="3200" u="sng" dirty="0"/>
              <a:t>conclusion</a:t>
            </a:r>
            <a:endParaRPr lang="en-US" sz="3200" u="sng" dirty="0"/>
          </a:p>
        </p:txBody>
      </p:sp>
      <p:sp>
        <p:nvSpPr>
          <p:cNvPr id="4" name="TextBox 3"/>
          <p:cNvSpPr txBox="1"/>
          <p:nvPr/>
        </p:nvSpPr>
        <p:spPr>
          <a:xfrm>
            <a:off x="1495698" y="1686231"/>
            <a:ext cx="8745582" cy="3477875"/>
          </a:xfrm>
          <a:prstGeom prst="rect">
            <a:avLst/>
          </a:prstGeom>
          <a:noFill/>
        </p:spPr>
        <p:txBody>
          <a:bodyPr wrap="square" rtlCol="0">
            <a:spAutoFit/>
          </a:bodyPr>
          <a:lstStyle/>
          <a:p>
            <a:pPr algn="just"/>
            <a:r>
              <a:rPr lang="en-GB" sz="2000" dirty="0"/>
              <a:t>This project is based on 2 parts and the first is hereby concluded the next part is almost too challenging but we will do our best in order to host the game on the web server on local host and will ensure the testing of each of our product. </a:t>
            </a:r>
          </a:p>
          <a:p>
            <a:pPr algn="just"/>
            <a:endParaRPr lang="en-GB" sz="2000" dirty="0"/>
          </a:p>
          <a:p>
            <a:pPr algn="just"/>
            <a:r>
              <a:rPr lang="en-GB" sz="2000" dirty="0"/>
              <a:t>The game products of our team are fully free of copyrights and is fully functional for all purpose development and to sell the game on online platform that are available.</a:t>
            </a:r>
          </a:p>
          <a:p>
            <a:pPr algn="just"/>
            <a:endParaRPr lang="en-GB" sz="2000" dirty="0"/>
          </a:p>
          <a:p>
            <a:pPr algn="just"/>
            <a:r>
              <a:rPr lang="en-GB" sz="2000" dirty="0"/>
              <a:t>We hereby would like to thank Varun Barthwal sir for helping us as our instructor  throughout the whole game development.</a:t>
            </a:r>
            <a:endParaRPr lang="en-US" sz="20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1440" y="2174239"/>
            <a:ext cx="9144000" cy="1808481"/>
          </a:xfrm>
        </p:spPr>
        <p:txBody>
          <a:bodyPr>
            <a:noAutofit/>
          </a:bodyPr>
          <a:lstStyle/>
          <a:p>
            <a:pPr algn="ctr"/>
            <a:r>
              <a:rPr lang="en-GB" sz="9600" b="1" i="1" dirty="0"/>
              <a:t>Thank You!</a:t>
            </a:r>
            <a:endParaRPr lang="en-US" sz="9600" b="1" i="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9669" y="171199"/>
            <a:ext cx="7942217" cy="461665"/>
          </a:xfrm>
          <a:prstGeom prst="rect">
            <a:avLst/>
          </a:prstGeom>
          <a:noFill/>
        </p:spPr>
        <p:txBody>
          <a:bodyPr wrap="square" rtlCol="0">
            <a:spAutoFit/>
          </a:bodyPr>
          <a:lstStyle/>
          <a:p>
            <a:r>
              <a:rPr lang="en-GB" sz="2400" b="1" u="sng" dirty="0"/>
              <a:t>Project will have 2 phases and the team division is as follows:</a:t>
            </a:r>
            <a:endParaRPr lang="en-US" sz="2400" b="1" u="sng" dirty="0"/>
          </a:p>
        </p:txBody>
      </p:sp>
      <p:sp>
        <p:nvSpPr>
          <p:cNvPr id="4" name="TextBox 3"/>
          <p:cNvSpPr txBox="1"/>
          <p:nvPr/>
        </p:nvSpPr>
        <p:spPr>
          <a:xfrm>
            <a:off x="718457" y="4952277"/>
            <a:ext cx="5447212" cy="1754326"/>
          </a:xfrm>
          <a:prstGeom prst="rect">
            <a:avLst/>
          </a:prstGeom>
          <a:noFill/>
        </p:spPr>
        <p:txBody>
          <a:bodyPr wrap="square" rtlCol="0">
            <a:spAutoFit/>
          </a:bodyPr>
          <a:lstStyle/>
          <a:p>
            <a:pPr marL="342900" indent="-342900">
              <a:buClr>
                <a:schemeClr val="tx1"/>
              </a:buClr>
              <a:buFont typeface="+mj-lt"/>
              <a:buAutoNum type="arabicPeriod"/>
            </a:pPr>
            <a:r>
              <a:rPr lang="en-GB" dirty="0" err="1"/>
              <a:t>Shivang</a:t>
            </a:r>
            <a:r>
              <a:rPr lang="en-GB" dirty="0"/>
              <a:t> Goyal : game development ,design &amp; 			           backend (L)</a:t>
            </a:r>
          </a:p>
          <a:p>
            <a:pPr marL="342900" indent="-342900">
              <a:buClr>
                <a:schemeClr val="tx1"/>
              </a:buClr>
              <a:buFont typeface="+mj-lt"/>
              <a:buAutoNum type="arabicPeriod"/>
            </a:pPr>
            <a:r>
              <a:rPr lang="en-GB" dirty="0" err="1"/>
              <a:t>P.Sravani</a:t>
            </a:r>
            <a:r>
              <a:rPr lang="en-GB" dirty="0"/>
              <a:t> : Full stack web development for 				 website</a:t>
            </a:r>
          </a:p>
          <a:p>
            <a:pPr marL="342900" indent="-342900">
              <a:buClr>
                <a:schemeClr val="tx1"/>
              </a:buClr>
              <a:buFont typeface="+mj-lt"/>
              <a:buAutoNum type="arabicPeriod"/>
            </a:pPr>
            <a:r>
              <a:rPr lang="en-GB" dirty="0"/>
              <a:t>Suraksha </a:t>
            </a:r>
            <a:r>
              <a:rPr lang="en-GB" dirty="0" err="1"/>
              <a:t>Dhanai</a:t>
            </a:r>
            <a:r>
              <a:rPr lang="en-GB" dirty="0"/>
              <a:t> : Testing &amp; documentation of 					project</a:t>
            </a:r>
            <a:endParaRPr lang="en-US" dirty="0"/>
          </a:p>
        </p:txBody>
      </p:sp>
      <p:sp>
        <p:nvSpPr>
          <p:cNvPr id="5" name="TextBox 4"/>
          <p:cNvSpPr txBox="1"/>
          <p:nvPr/>
        </p:nvSpPr>
        <p:spPr>
          <a:xfrm>
            <a:off x="914400" y="4552167"/>
            <a:ext cx="5251269" cy="400110"/>
          </a:xfrm>
          <a:prstGeom prst="rect">
            <a:avLst/>
          </a:prstGeom>
          <a:noFill/>
        </p:spPr>
        <p:txBody>
          <a:bodyPr wrap="square" rtlCol="0">
            <a:spAutoFit/>
          </a:bodyPr>
          <a:lstStyle/>
          <a:p>
            <a:pPr algn="ctr"/>
            <a:r>
              <a:rPr lang="en-GB" sz="2000" b="1" u="sng" dirty="0"/>
              <a:t>Team division:</a:t>
            </a:r>
            <a:endParaRPr lang="en-US" sz="2000" b="1" u="sng" dirty="0"/>
          </a:p>
        </p:txBody>
      </p:sp>
      <p:sp>
        <p:nvSpPr>
          <p:cNvPr id="6" name="Oval 5"/>
          <p:cNvSpPr/>
          <p:nvPr/>
        </p:nvSpPr>
        <p:spPr>
          <a:xfrm>
            <a:off x="457200" y="1117654"/>
            <a:ext cx="3198529" cy="1967177"/>
          </a:xfrm>
          <a:prstGeom prst="ellipse">
            <a:avLst/>
          </a:prstGeom>
          <a:solidFill>
            <a:schemeClr val="bg2">
              <a:lumMod val="60000"/>
              <a:lumOff val="4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7" name="Oval 6"/>
          <p:cNvSpPr/>
          <p:nvPr/>
        </p:nvSpPr>
        <p:spPr>
          <a:xfrm>
            <a:off x="3946854" y="1201781"/>
            <a:ext cx="3198529" cy="1967177"/>
          </a:xfrm>
          <a:prstGeom prst="ellipse">
            <a:avLst/>
          </a:prstGeom>
          <a:solidFill>
            <a:schemeClr val="bg2">
              <a:lumMod val="60000"/>
              <a:lumOff val="40000"/>
            </a:schemeClr>
          </a:solidFill>
          <a:ln>
            <a:solidFill>
              <a:schemeClr val="bg2">
                <a:lumMod val="60000"/>
                <a:lumOff val="40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8" name="TextBox 7"/>
          <p:cNvSpPr txBox="1"/>
          <p:nvPr/>
        </p:nvSpPr>
        <p:spPr>
          <a:xfrm>
            <a:off x="1231120" y="1551168"/>
            <a:ext cx="1978091" cy="1169551"/>
          </a:xfrm>
          <a:prstGeom prst="rect">
            <a:avLst/>
          </a:prstGeom>
          <a:solidFill>
            <a:schemeClr val="bg2">
              <a:lumMod val="60000"/>
              <a:lumOff val="40000"/>
            </a:schemeClr>
          </a:solidFill>
          <a:ln>
            <a:solidFill>
              <a:schemeClr val="bg2">
                <a:lumMod val="60000"/>
                <a:lumOff val="40000"/>
              </a:schemeClr>
            </a:solidFill>
          </a:ln>
        </p:spPr>
        <p:txBody>
          <a:bodyPr wrap="square" rtlCol="0">
            <a:spAutoFit/>
          </a:bodyPr>
          <a:lstStyle/>
          <a:p>
            <a:r>
              <a:rPr lang="en-GB" sz="1400" dirty="0"/>
              <a:t>Phase I:</a:t>
            </a:r>
          </a:p>
          <a:p>
            <a:r>
              <a:rPr lang="en-GB" sz="1400" dirty="0"/>
              <a:t>In this phase the product (game ) is being prepared by different means.</a:t>
            </a:r>
          </a:p>
        </p:txBody>
      </p:sp>
      <p:sp>
        <p:nvSpPr>
          <p:cNvPr id="9" name="TextBox 8"/>
          <p:cNvSpPr txBox="1"/>
          <p:nvPr/>
        </p:nvSpPr>
        <p:spPr>
          <a:xfrm>
            <a:off x="4193177" y="1528354"/>
            <a:ext cx="2952206" cy="1169551"/>
          </a:xfrm>
          <a:prstGeom prst="rect">
            <a:avLst/>
          </a:prstGeom>
          <a:noFill/>
        </p:spPr>
        <p:txBody>
          <a:bodyPr wrap="square" rtlCol="0">
            <a:spAutoFit/>
          </a:bodyPr>
          <a:lstStyle/>
          <a:p>
            <a:r>
              <a:rPr lang="en-GB" sz="1400" dirty="0"/>
              <a:t>Phase II:</a:t>
            </a:r>
          </a:p>
          <a:p>
            <a:r>
              <a:rPr lang="en-GB" sz="1400" dirty="0"/>
              <a:t>In this phase the website with all the game is ready to get access and with backend</a:t>
            </a:r>
          </a:p>
          <a:p>
            <a:r>
              <a:rPr lang="en-GB" sz="1400" dirty="0"/>
              <a:t>To get users satisfaction.</a:t>
            </a:r>
            <a:endParaRPr lang="en-US" sz="1400" dirty="0"/>
          </a:p>
        </p:txBody>
      </p:sp>
      <p:cxnSp>
        <p:nvCxnSpPr>
          <p:cNvPr id="11" name="Straight Arrow Connector 10"/>
          <p:cNvCxnSpPr>
            <a:cxnSpLocks/>
            <a:stCxn id="6" idx="4"/>
          </p:cNvCxnSpPr>
          <p:nvPr/>
        </p:nvCxnSpPr>
        <p:spPr>
          <a:xfrm>
            <a:off x="2056465" y="3084831"/>
            <a:ext cx="0" cy="186744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cxnSpLocks/>
          </p:cNvCxnSpPr>
          <p:nvPr/>
        </p:nvCxnSpPr>
        <p:spPr>
          <a:xfrm flipH="1">
            <a:off x="5839097" y="5709923"/>
            <a:ext cx="1306285" cy="848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H="1">
            <a:off x="6238447" y="5094514"/>
            <a:ext cx="849087" cy="2612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3" name="Rectangle 32"/>
          <p:cNvSpPr/>
          <p:nvPr/>
        </p:nvSpPr>
        <p:spPr>
          <a:xfrm>
            <a:off x="7942217" y="0"/>
            <a:ext cx="4249783" cy="6858000"/>
          </a:xfrm>
          <a:prstGeom prst="rect">
            <a:avLst/>
          </a:prstGeom>
          <a:solidFill>
            <a:schemeClr val="bg2"/>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34" name="TextBox 33"/>
          <p:cNvSpPr txBox="1"/>
          <p:nvPr/>
        </p:nvSpPr>
        <p:spPr>
          <a:xfrm>
            <a:off x="7942217" y="1267097"/>
            <a:ext cx="4249783" cy="4524315"/>
          </a:xfrm>
          <a:prstGeom prst="rect">
            <a:avLst/>
          </a:prstGeom>
          <a:noFill/>
        </p:spPr>
        <p:txBody>
          <a:bodyPr wrap="square" rtlCol="0">
            <a:spAutoFit/>
          </a:bodyPr>
          <a:lstStyle/>
          <a:p>
            <a:r>
              <a:rPr lang="en-GB" b="1" u="sng" dirty="0">
                <a:solidFill>
                  <a:srgbClr val="FFFF00"/>
                </a:solidFill>
              </a:rPr>
              <a:t>More </a:t>
            </a:r>
            <a:r>
              <a:rPr lang="en-GB" b="1" u="sng" dirty="0" err="1">
                <a:solidFill>
                  <a:srgbClr val="FFFF00"/>
                </a:solidFill>
              </a:rPr>
              <a:t>explaination</a:t>
            </a:r>
            <a:r>
              <a:rPr lang="en-GB" b="1" u="sng" dirty="0">
                <a:solidFill>
                  <a:srgbClr val="FFFF00"/>
                </a:solidFill>
              </a:rPr>
              <a:t>:</a:t>
            </a:r>
          </a:p>
          <a:p>
            <a:endParaRPr lang="en-GB" b="1" u="sng" dirty="0">
              <a:solidFill>
                <a:srgbClr val="FFFF00"/>
              </a:solidFill>
            </a:endParaRPr>
          </a:p>
          <a:p>
            <a:r>
              <a:rPr lang="en-GB" dirty="0"/>
              <a:t>The game will be divided into three categories :</a:t>
            </a:r>
          </a:p>
          <a:p>
            <a:endParaRPr lang="en-GB" dirty="0"/>
          </a:p>
          <a:p>
            <a:pPr marL="285750" indent="-285750">
              <a:buFont typeface="Wingdings" panose="05000000000000000000" pitchFamily="2" charset="2"/>
              <a:buChar char="Ø"/>
            </a:pPr>
            <a:r>
              <a:rPr lang="en-GB" dirty="0"/>
              <a:t>2d- emulator based</a:t>
            </a:r>
          </a:p>
          <a:p>
            <a:pPr marL="285750" indent="-285750">
              <a:buFont typeface="Wingdings" panose="05000000000000000000" pitchFamily="2" charset="2"/>
              <a:buChar char="Ø"/>
            </a:pPr>
            <a:r>
              <a:rPr lang="en-GB" dirty="0"/>
              <a:t>2d- without emulator</a:t>
            </a:r>
          </a:p>
          <a:p>
            <a:pPr marL="285750" indent="-285750">
              <a:buFont typeface="Wingdings" panose="05000000000000000000" pitchFamily="2" charset="2"/>
              <a:buChar char="Ø"/>
            </a:pPr>
            <a:r>
              <a:rPr lang="en-GB" dirty="0"/>
              <a:t>3d- designed world</a:t>
            </a:r>
          </a:p>
          <a:p>
            <a:endParaRPr lang="en-GB" dirty="0"/>
          </a:p>
          <a:p>
            <a:r>
              <a:rPr lang="en-GB" dirty="0"/>
              <a:t>The games are to be developed using game engines like:</a:t>
            </a:r>
          </a:p>
          <a:p>
            <a:endParaRPr lang="en-GB" dirty="0"/>
          </a:p>
          <a:p>
            <a:pPr marL="285750" indent="-285750">
              <a:buFont typeface="Wingdings" panose="05000000000000000000" pitchFamily="2" charset="2"/>
              <a:buChar char="Ø"/>
            </a:pPr>
            <a:r>
              <a:rPr lang="en-GB" dirty="0"/>
              <a:t>GODOT</a:t>
            </a:r>
          </a:p>
          <a:p>
            <a:pPr marL="285750" indent="-285750">
              <a:buFont typeface="Wingdings" panose="05000000000000000000" pitchFamily="2" charset="2"/>
              <a:buChar char="Ø"/>
            </a:pPr>
            <a:r>
              <a:rPr lang="en-GB" dirty="0"/>
              <a:t>GB STUDIOS </a:t>
            </a:r>
          </a:p>
          <a:p>
            <a:pPr marL="285750" indent="-285750">
              <a:buFont typeface="Wingdings" panose="05000000000000000000" pitchFamily="2" charset="2"/>
              <a:buChar char="Ø"/>
            </a:pPr>
            <a:r>
              <a:rPr lang="en-GB" dirty="0"/>
              <a:t>GAMEDEVELOPER3</a:t>
            </a:r>
          </a:p>
          <a:p>
            <a:endParaRPr lang="en-US" dirty="0"/>
          </a:p>
        </p:txBody>
      </p:sp>
      <p:pic>
        <p:nvPicPr>
          <p:cNvPr id="2050" name="Picture 2" descr="C:\Users\microsoft\Downloads\WhatsApp Image 2023-02-05 at 19.25.09.jpeg"/>
          <p:cNvPicPr>
            <a:picLocks noChangeAspect="1" noChangeArrowheads="1"/>
          </p:cNvPicPr>
          <p:nvPr/>
        </p:nvPicPr>
        <p:blipFill>
          <a:blip r:embed="rId2"/>
          <a:srcRect/>
          <a:stretch>
            <a:fillRect/>
          </a:stretch>
        </p:blipFill>
        <p:spPr bwMode="auto">
          <a:xfrm>
            <a:off x="8524741" y="221460"/>
            <a:ext cx="2748746" cy="980322"/>
          </a:xfrm>
          <a:prstGeom prst="rect">
            <a:avLst/>
          </a:prstGeom>
          <a:noFill/>
        </p:spPr>
      </p:pic>
      <p:cxnSp>
        <p:nvCxnSpPr>
          <p:cNvPr id="46" name="Straight Connector 45"/>
          <p:cNvCxnSpPr>
            <a:cxnSpLocks/>
          </p:cNvCxnSpPr>
          <p:nvPr/>
        </p:nvCxnSpPr>
        <p:spPr>
          <a:xfrm>
            <a:off x="7122368" y="2263949"/>
            <a:ext cx="23015" cy="4304802"/>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cxnSpLocks/>
          </p:cNvCxnSpPr>
          <p:nvPr/>
        </p:nvCxnSpPr>
        <p:spPr>
          <a:xfrm flipH="1">
            <a:off x="5316583" y="6492240"/>
            <a:ext cx="18288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E370EB-E78B-4560-B75C-A06CEBB86E9C}"/>
              </a:ext>
            </a:extLst>
          </p:cNvPr>
          <p:cNvSpPr>
            <a:spLocks noGrp="1"/>
          </p:cNvSpPr>
          <p:nvPr>
            <p:ph type="title"/>
          </p:nvPr>
        </p:nvSpPr>
        <p:spPr/>
        <p:txBody>
          <a:bodyPr/>
          <a:lstStyle/>
          <a:p>
            <a:r>
              <a:rPr lang="en-GB" b="1" u="sng" dirty="0">
                <a:solidFill>
                  <a:schemeClr val="accent4">
                    <a:lumMod val="20000"/>
                    <a:lumOff val="80000"/>
                  </a:schemeClr>
                </a:solidFill>
              </a:rPr>
              <a:t>Table of contents to be shown:</a:t>
            </a:r>
            <a:endParaRPr lang="en-IN" b="1" u="sng" dirty="0">
              <a:solidFill>
                <a:schemeClr val="accent4">
                  <a:lumMod val="20000"/>
                  <a:lumOff val="80000"/>
                </a:schemeClr>
              </a:solidFill>
            </a:endParaRPr>
          </a:p>
        </p:txBody>
      </p:sp>
      <p:graphicFrame>
        <p:nvGraphicFramePr>
          <p:cNvPr id="27" name="Table 26"/>
          <p:cNvGraphicFramePr>
            <a:graphicFrameLocks noGrp="1"/>
          </p:cNvGraphicFramePr>
          <p:nvPr/>
        </p:nvGraphicFramePr>
        <p:xfrm>
          <a:off x="685801" y="1854564"/>
          <a:ext cx="6648994" cy="4220709"/>
        </p:xfrm>
        <a:graphic>
          <a:graphicData uri="http://schemas.openxmlformats.org/drawingml/2006/table">
            <a:tbl>
              <a:tblPr firstRow="1" bandRow="1">
                <a:tableStyleId>{21E4AEA4-8DFA-4A89-87EB-49C32662AFE0}</a:tableStyleId>
              </a:tblPr>
              <a:tblGrid>
                <a:gridCol w="1985555">
                  <a:extLst>
                    <a:ext uri="{9D8B030D-6E8A-4147-A177-3AD203B41FA5}">
                      <a16:colId xmlns:a16="http://schemas.microsoft.com/office/drawing/2014/main" val="20000"/>
                    </a:ext>
                  </a:extLst>
                </a:gridCol>
                <a:gridCol w="4663439">
                  <a:extLst>
                    <a:ext uri="{9D8B030D-6E8A-4147-A177-3AD203B41FA5}">
                      <a16:colId xmlns:a16="http://schemas.microsoft.com/office/drawing/2014/main" val="20001"/>
                    </a:ext>
                  </a:extLst>
                </a:gridCol>
              </a:tblGrid>
              <a:tr h="1010663">
                <a:tc>
                  <a:txBody>
                    <a:bodyPr/>
                    <a:lstStyle/>
                    <a:p>
                      <a:endParaRPr lang="en-GB" dirty="0"/>
                    </a:p>
                    <a:p>
                      <a:r>
                        <a:rPr lang="en-GB" dirty="0"/>
                        <a:t>Topic 1 </a:t>
                      </a:r>
                      <a:endParaRPr lang="en-US" dirty="0"/>
                    </a:p>
                  </a:txBody>
                  <a:tcPr/>
                </a:tc>
                <a:tc>
                  <a:txBody>
                    <a:bodyPr/>
                    <a:lstStyle/>
                    <a:p>
                      <a:endParaRPr lang="en-GB" dirty="0"/>
                    </a:p>
                    <a:p>
                      <a:r>
                        <a:rPr lang="en-GB" dirty="0"/>
                        <a:t>Introduction of the project</a:t>
                      </a:r>
                      <a:endParaRPr lang="en-US" dirty="0"/>
                    </a:p>
                  </a:txBody>
                  <a:tcPr/>
                </a:tc>
                <a:extLst>
                  <a:ext uri="{0D108BD9-81ED-4DB2-BD59-A6C34878D82A}">
                    <a16:rowId xmlns:a16="http://schemas.microsoft.com/office/drawing/2014/main" val="10000"/>
                  </a:ext>
                </a:extLst>
              </a:tr>
              <a:tr h="1010663">
                <a:tc>
                  <a:txBody>
                    <a:bodyPr/>
                    <a:lstStyle/>
                    <a:p>
                      <a:endParaRPr lang="en-GB" dirty="0"/>
                    </a:p>
                    <a:p>
                      <a:r>
                        <a:rPr lang="en-GB" dirty="0"/>
                        <a:t>Topic</a:t>
                      </a:r>
                      <a:r>
                        <a:rPr lang="en-GB" baseline="0" dirty="0"/>
                        <a:t> 2</a:t>
                      </a:r>
                      <a:endParaRPr lang="en-US" dirty="0"/>
                    </a:p>
                  </a:txBody>
                  <a:tcPr/>
                </a:tc>
                <a:tc>
                  <a:txBody>
                    <a:bodyPr/>
                    <a:lstStyle/>
                    <a:p>
                      <a:endParaRPr lang="en-GB" dirty="0"/>
                    </a:p>
                    <a:p>
                      <a:r>
                        <a:rPr lang="en-GB" dirty="0"/>
                        <a:t>Work</a:t>
                      </a:r>
                      <a:r>
                        <a:rPr lang="en-GB" baseline="0" dirty="0"/>
                        <a:t> functions and game logic</a:t>
                      </a:r>
                      <a:endParaRPr lang="en-US" dirty="0"/>
                    </a:p>
                  </a:txBody>
                  <a:tcPr/>
                </a:tc>
                <a:extLst>
                  <a:ext uri="{0D108BD9-81ED-4DB2-BD59-A6C34878D82A}">
                    <a16:rowId xmlns:a16="http://schemas.microsoft.com/office/drawing/2014/main" val="10001"/>
                  </a:ext>
                </a:extLst>
              </a:tr>
              <a:tr h="1010663">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GB" dirty="0"/>
                    </a:p>
                    <a:p>
                      <a:pPr marL="0" marR="0" indent="0" algn="l" defTabSz="457200" rtl="0" eaLnBrk="1" fontAlgn="auto" latinLnBrk="0" hangingPunct="1">
                        <a:lnSpc>
                          <a:spcPct val="100000"/>
                        </a:lnSpc>
                        <a:spcBef>
                          <a:spcPts val="0"/>
                        </a:spcBef>
                        <a:spcAft>
                          <a:spcPts val="0"/>
                        </a:spcAft>
                        <a:buClrTx/>
                        <a:buSzTx/>
                        <a:buFontTx/>
                        <a:buNone/>
                        <a:tabLst/>
                        <a:defRPr/>
                      </a:pPr>
                      <a:r>
                        <a:rPr lang="en-GB" dirty="0"/>
                        <a:t>Topic 3</a:t>
                      </a:r>
                      <a:endParaRPr lang="en-US" dirty="0"/>
                    </a:p>
                    <a:p>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GB" dirty="0"/>
                    </a:p>
                    <a:p>
                      <a:pPr marL="0" marR="0" indent="0" algn="l" defTabSz="457200" rtl="0" eaLnBrk="1" fontAlgn="auto" latinLnBrk="0" hangingPunct="1">
                        <a:lnSpc>
                          <a:spcPct val="100000"/>
                        </a:lnSpc>
                        <a:spcBef>
                          <a:spcPts val="0"/>
                        </a:spcBef>
                        <a:spcAft>
                          <a:spcPts val="0"/>
                        </a:spcAft>
                        <a:buClrTx/>
                        <a:buSzTx/>
                        <a:buFontTx/>
                        <a:buNone/>
                        <a:tabLst/>
                        <a:defRPr/>
                      </a:pPr>
                      <a:r>
                        <a:rPr lang="en-GB" dirty="0"/>
                        <a:t>Logic development and  user interface demonstration</a:t>
                      </a:r>
                      <a:endParaRPr lang="en-US" dirty="0"/>
                    </a:p>
                    <a:p>
                      <a:endParaRPr lang="en-US" dirty="0"/>
                    </a:p>
                  </a:txBody>
                  <a:tcPr/>
                </a:tc>
                <a:extLst>
                  <a:ext uri="{0D108BD9-81ED-4DB2-BD59-A6C34878D82A}">
                    <a16:rowId xmlns:a16="http://schemas.microsoft.com/office/drawing/2014/main" val="10002"/>
                  </a:ext>
                </a:extLst>
              </a:tr>
              <a:tr h="1010663">
                <a:tc>
                  <a:txBody>
                    <a:bodyPr/>
                    <a:lstStyle/>
                    <a:p>
                      <a:endParaRPr lang="en-GB" dirty="0"/>
                    </a:p>
                    <a:p>
                      <a:r>
                        <a:rPr lang="en-GB" dirty="0"/>
                        <a:t>Topic 4</a:t>
                      </a:r>
                      <a:endParaRPr lang="en-US" dirty="0"/>
                    </a:p>
                  </a:txBody>
                  <a:tcPr/>
                </a:tc>
                <a:tc>
                  <a:txBody>
                    <a:bodyPr/>
                    <a:lstStyle/>
                    <a:p>
                      <a:endParaRPr lang="en-GB" dirty="0"/>
                    </a:p>
                    <a:p>
                      <a:r>
                        <a:rPr lang="en-GB" dirty="0"/>
                        <a:t>Website development and platform</a:t>
                      </a:r>
                      <a:r>
                        <a:rPr lang="en-GB" baseline="0" dirty="0"/>
                        <a:t> for </a:t>
                      </a:r>
                      <a:r>
                        <a:rPr lang="en-GB" baseline="0" dirty="0" err="1"/>
                        <a:t>gameplay</a:t>
                      </a:r>
                      <a:endParaRPr lang="en-US" dirty="0"/>
                    </a:p>
                  </a:txBody>
                  <a:tcPr/>
                </a:tc>
                <a:extLst>
                  <a:ext uri="{0D108BD9-81ED-4DB2-BD59-A6C34878D82A}">
                    <a16:rowId xmlns:a16="http://schemas.microsoft.com/office/drawing/2014/main" val="10003"/>
                  </a:ext>
                </a:extLst>
              </a:tr>
            </a:tbl>
          </a:graphicData>
        </a:graphic>
      </p:graphicFrame>
      <p:sp>
        <p:nvSpPr>
          <p:cNvPr id="2050" name="Document"/>
          <p:cNvSpPr>
            <a:spLocks noEditPoints="1" noChangeArrowheads="1"/>
          </p:cNvSpPr>
          <p:nvPr/>
        </p:nvSpPr>
        <p:spPr bwMode="auto">
          <a:xfrm>
            <a:off x="8168640" y="1963708"/>
            <a:ext cx="3180081" cy="4002419"/>
          </a:xfrm>
          <a:custGeom>
            <a:avLst/>
            <a:gdLst>
              <a:gd name="T0" fmla="*/ 10757 w 21600"/>
              <a:gd name="T1" fmla="*/ 21632 h 21600"/>
              <a:gd name="T2" fmla="*/ 85 w 21600"/>
              <a:gd name="T3" fmla="*/ 10849 h 21600"/>
              <a:gd name="T4" fmla="*/ 10757 w 21600"/>
              <a:gd name="T5" fmla="*/ 81 h 21600"/>
              <a:gd name="T6" fmla="*/ 21706 w 21600"/>
              <a:gd name="T7" fmla="*/ 10652 h 21600"/>
              <a:gd name="T8" fmla="*/ 10757 w 21600"/>
              <a:gd name="T9" fmla="*/ 21632 h 21600"/>
              <a:gd name="T10" fmla="*/ 0 w 21600"/>
              <a:gd name="T11" fmla="*/ 0 h 21600"/>
              <a:gd name="T12" fmla="*/ 21600 w 21600"/>
              <a:gd name="T13" fmla="*/ 0 h 21600"/>
              <a:gd name="T14" fmla="*/ 21600 w 21600"/>
              <a:gd name="T15" fmla="*/ 21600 h 21600"/>
              <a:gd name="T16" fmla="*/ 977 w 21600"/>
              <a:gd name="T17" fmla="*/ 818 h 21600"/>
              <a:gd name="T18" fmla="*/ 20622 w 21600"/>
              <a:gd name="T19" fmla="*/ 16429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a:moveTo>
                  <a:pt x="85" y="17509"/>
                </a:moveTo>
                <a:lnTo>
                  <a:pt x="5187" y="17509"/>
                </a:lnTo>
                <a:lnTo>
                  <a:pt x="5187" y="21632"/>
                </a:lnTo>
                <a:lnTo>
                  <a:pt x="85" y="17509"/>
                </a:lnTo>
                <a:close/>
              </a:path>
            </a:pathLst>
          </a:custGeom>
          <a:solidFill>
            <a:schemeClr val="tx1"/>
          </a:solidFill>
          <a:ln w="9525">
            <a:solidFill>
              <a:schemeClr val="bg1">
                <a:lumMod val="85000"/>
                <a:lumOff val="15000"/>
              </a:schemeClr>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r>
              <a:rPr lang="en-GB" dirty="0">
                <a:solidFill>
                  <a:schemeClr val="bg1"/>
                </a:solidFill>
              </a:rPr>
              <a:t>This project may or may not interest you for further development but it will be helpful in preparing you for what is to come in the future and how we can learn an language easily and use it in ways that will prove to be entertaining.</a:t>
            </a:r>
          </a:p>
        </p:txBody>
      </p:sp>
    </p:spTree>
    <p:extLst>
      <p:ext uri="{BB962C8B-B14F-4D97-AF65-F5344CB8AC3E}">
        <p14:creationId xmlns:p14="http://schemas.microsoft.com/office/powerpoint/2010/main" val="23862382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E933BCF-9355-072D-BA98-058589C4BD96}"/>
              </a:ext>
            </a:extLst>
          </p:cNvPr>
          <p:cNvSpPr>
            <a:spLocks noGrp="1"/>
          </p:cNvSpPr>
          <p:nvPr>
            <p:ph idx="1"/>
          </p:nvPr>
        </p:nvSpPr>
        <p:spPr>
          <a:xfrm>
            <a:off x="212755" y="1685102"/>
            <a:ext cx="7204045" cy="4908737"/>
          </a:xfrm>
        </p:spPr>
        <p:txBody>
          <a:bodyPr>
            <a:normAutofit fontScale="70000" lnSpcReduction="20000"/>
          </a:bodyPr>
          <a:lstStyle/>
          <a:p>
            <a:pPr marL="0" indent="0">
              <a:buNone/>
            </a:pPr>
            <a:r>
              <a:rPr lang="en-GB" sz="2900" b="1" u="sng" dirty="0">
                <a:solidFill>
                  <a:schemeClr val="tx1">
                    <a:lumMod val="95000"/>
                  </a:schemeClr>
                </a:solidFill>
              </a:rPr>
              <a:t>Background and objective:</a:t>
            </a:r>
          </a:p>
          <a:p>
            <a:r>
              <a:rPr lang="en-GB" sz="2300" dirty="0">
                <a:solidFill>
                  <a:schemeClr val="tx1">
                    <a:lumMod val="95000"/>
                  </a:schemeClr>
                </a:solidFill>
              </a:rPr>
              <a:t>one man project with a point of view to provide user with interaction and knowledge, and will be able to provide the users proper guidance.</a:t>
            </a:r>
          </a:p>
          <a:p>
            <a:r>
              <a:rPr lang="en-GB" sz="2300" dirty="0">
                <a:solidFill>
                  <a:schemeClr val="tx1">
                    <a:lumMod val="95000"/>
                  </a:schemeClr>
                </a:solidFill>
              </a:rPr>
              <a:t>If user learns the use of game engine they can develop the game further. </a:t>
            </a:r>
          </a:p>
          <a:p>
            <a:r>
              <a:rPr lang="en-GB" sz="2300" dirty="0">
                <a:solidFill>
                  <a:schemeClr val="tx1">
                    <a:lumMod val="95000"/>
                  </a:schemeClr>
                </a:solidFill>
              </a:rPr>
              <a:t>For children and for elderly people too.</a:t>
            </a:r>
          </a:p>
          <a:p>
            <a:r>
              <a:rPr lang="en-GB" sz="2300" dirty="0">
                <a:solidFill>
                  <a:schemeClr val="tx1">
                    <a:lumMod val="95000"/>
                  </a:schemeClr>
                </a:solidFill>
              </a:rPr>
              <a:t>provide people with knowledge on basic level along with entertainment.</a:t>
            </a:r>
          </a:p>
          <a:p>
            <a:pPr marL="0" indent="0">
              <a:buNone/>
            </a:pPr>
            <a:r>
              <a:rPr lang="en-GB" sz="2300" dirty="0">
                <a:solidFill>
                  <a:schemeClr val="tx1">
                    <a:lumMod val="95000"/>
                  </a:schemeClr>
                </a:solidFill>
              </a:rPr>
              <a:t> </a:t>
            </a:r>
          </a:p>
          <a:p>
            <a:pPr marL="0" indent="0">
              <a:buNone/>
            </a:pPr>
            <a:r>
              <a:rPr lang="en-GB" sz="2900" b="1" u="sng" dirty="0">
                <a:solidFill>
                  <a:schemeClr val="tx1">
                    <a:lumMod val="95000"/>
                  </a:schemeClr>
                </a:solidFill>
              </a:rPr>
              <a:t>Purpose for the creation of this project:</a:t>
            </a:r>
          </a:p>
          <a:p>
            <a:r>
              <a:rPr lang="en-GB" sz="2300" dirty="0">
                <a:solidFill>
                  <a:schemeClr val="tx1">
                    <a:lumMod val="95000"/>
                  </a:schemeClr>
                </a:solidFill>
              </a:rPr>
              <a:t>The idea is to make learning easy for kids while playing games and using different interfaces.</a:t>
            </a:r>
          </a:p>
          <a:p>
            <a:r>
              <a:rPr lang="en-GB" sz="2300" dirty="0">
                <a:solidFill>
                  <a:schemeClr val="tx1">
                    <a:lumMod val="95000"/>
                  </a:schemeClr>
                </a:solidFill>
              </a:rPr>
              <a:t>It will increase the curiosity of kids to learn coding and develop their own games.</a:t>
            </a:r>
            <a:endParaRPr lang="en-IN" dirty="0"/>
          </a:p>
        </p:txBody>
      </p:sp>
      <p:sp>
        <p:nvSpPr>
          <p:cNvPr id="4" name="Title 3">
            <a:extLst>
              <a:ext uri="{FF2B5EF4-FFF2-40B4-BE49-F238E27FC236}">
                <a16:creationId xmlns:a16="http://schemas.microsoft.com/office/drawing/2014/main" id="{DDEE63EC-606C-E50B-C869-A4E3660EDF72}"/>
              </a:ext>
            </a:extLst>
          </p:cNvPr>
          <p:cNvSpPr>
            <a:spLocks noGrp="1"/>
          </p:cNvSpPr>
          <p:nvPr>
            <p:ph type="title"/>
          </p:nvPr>
        </p:nvSpPr>
        <p:spPr>
          <a:xfrm>
            <a:off x="914400" y="147326"/>
            <a:ext cx="10353675" cy="1325563"/>
          </a:xfrm>
          <a:prstGeom prst="rect">
            <a:avLst/>
          </a:prstGeom>
          <a:no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r>
              <a:rPr lang="en-GB" b="1" u="sng" dirty="0">
                <a:solidFill>
                  <a:schemeClr val="tx1">
                    <a:lumMod val="95000"/>
                  </a:schemeClr>
                </a:solidFill>
              </a:rPr>
              <a:t>Introduction</a:t>
            </a:r>
            <a:endParaRPr lang="en-IN" dirty="0">
              <a:solidFill>
                <a:schemeClr val="tx1">
                  <a:lumMod val="95000"/>
                </a:schemeClr>
              </a:solidFill>
            </a:endParaRPr>
          </a:p>
        </p:txBody>
      </p:sp>
      <p:sp>
        <p:nvSpPr>
          <p:cNvPr id="7" name="Litebulb">
            <a:extLst>
              <a:ext uri="{FF2B5EF4-FFF2-40B4-BE49-F238E27FC236}">
                <a16:creationId xmlns:a16="http://schemas.microsoft.com/office/drawing/2014/main" id="{DE64986D-C64E-3B43-5272-6315B9EBDAEA}"/>
              </a:ext>
            </a:extLst>
          </p:cNvPr>
          <p:cNvSpPr>
            <a:spLocks noEditPoints="1" noChangeArrowheads="1"/>
          </p:cNvSpPr>
          <p:nvPr/>
        </p:nvSpPr>
        <p:spPr bwMode="auto">
          <a:xfrm>
            <a:off x="3585144" y="465097"/>
            <a:ext cx="518138" cy="690020"/>
          </a:xfrm>
          <a:custGeom>
            <a:avLst/>
            <a:gdLst>
              <a:gd name="T0" fmla="*/ 10800 w 21600"/>
              <a:gd name="T1" fmla="*/ 0 h 21600"/>
              <a:gd name="T2" fmla="*/ 21600 w 21600"/>
              <a:gd name="T3" fmla="*/ 7782 h 21600"/>
              <a:gd name="T4" fmla="*/ 0 w 21600"/>
              <a:gd name="T5" fmla="*/ 7782 h 21600"/>
              <a:gd name="T6" fmla="*/ 10800 w 21600"/>
              <a:gd name="T7" fmla="*/ 21600 h 21600"/>
              <a:gd name="T8" fmla="*/ 3556 w 21600"/>
              <a:gd name="T9" fmla="*/ 2188 h 21600"/>
              <a:gd name="T10" fmla="*/ 18277 w 21600"/>
              <a:gd name="T11" fmla="*/ 9282 h 21600"/>
            </a:gdLst>
            <a:ahLst/>
            <a:cxnLst>
              <a:cxn ang="0">
                <a:pos x="T0" y="T1"/>
              </a:cxn>
              <a:cxn ang="0">
                <a:pos x="T2" y="T3"/>
              </a:cxn>
              <a:cxn ang="0">
                <a:pos x="T4" y="T5"/>
              </a:cxn>
              <a:cxn ang="0">
                <a:pos x="T6" y="T7"/>
              </a:cxn>
            </a:cxnLst>
            <a:rect l="T8" t="T9" r="T10" b="T11"/>
            <a:pathLst>
              <a:path w="21600" h="21600" extrusionOk="0">
                <a:moveTo>
                  <a:pt x="10825" y="21723"/>
                </a:moveTo>
                <a:lnTo>
                  <a:pt x="11215" y="21723"/>
                </a:lnTo>
                <a:lnTo>
                  <a:pt x="11552" y="21688"/>
                </a:lnTo>
                <a:lnTo>
                  <a:pt x="11916" y="21617"/>
                </a:lnTo>
                <a:lnTo>
                  <a:pt x="12253" y="21547"/>
                </a:lnTo>
                <a:lnTo>
                  <a:pt x="12617" y="21441"/>
                </a:lnTo>
                <a:lnTo>
                  <a:pt x="12902" y="21317"/>
                </a:lnTo>
                <a:lnTo>
                  <a:pt x="13162" y="21176"/>
                </a:lnTo>
                <a:lnTo>
                  <a:pt x="13396" y="21000"/>
                </a:lnTo>
                <a:lnTo>
                  <a:pt x="13655" y="20841"/>
                </a:lnTo>
                <a:lnTo>
                  <a:pt x="13863" y="20629"/>
                </a:lnTo>
                <a:lnTo>
                  <a:pt x="14045" y="20435"/>
                </a:lnTo>
                <a:lnTo>
                  <a:pt x="14200" y="20223"/>
                </a:lnTo>
                <a:lnTo>
                  <a:pt x="14356" y="19994"/>
                </a:lnTo>
                <a:lnTo>
                  <a:pt x="14460" y="19747"/>
                </a:lnTo>
                <a:lnTo>
                  <a:pt x="14512" y="19482"/>
                </a:lnTo>
                <a:lnTo>
                  <a:pt x="14512" y="19235"/>
                </a:lnTo>
                <a:lnTo>
                  <a:pt x="14512" y="19147"/>
                </a:lnTo>
                <a:lnTo>
                  <a:pt x="14512" y="18900"/>
                </a:lnTo>
                <a:lnTo>
                  <a:pt x="14512" y="18529"/>
                </a:lnTo>
                <a:lnTo>
                  <a:pt x="14512" y="18052"/>
                </a:lnTo>
                <a:lnTo>
                  <a:pt x="14512" y="17505"/>
                </a:lnTo>
                <a:lnTo>
                  <a:pt x="14512" y="16976"/>
                </a:lnTo>
                <a:lnTo>
                  <a:pt x="14512" y="16464"/>
                </a:lnTo>
                <a:lnTo>
                  <a:pt x="14512" y="15952"/>
                </a:lnTo>
                <a:lnTo>
                  <a:pt x="14512" y="15758"/>
                </a:lnTo>
                <a:lnTo>
                  <a:pt x="14616" y="15547"/>
                </a:lnTo>
                <a:lnTo>
                  <a:pt x="14694" y="15352"/>
                </a:lnTo>
                <a:lnTo>
                  <a:pt x="14798" y="15141"/>
                </a:lnTo>
                <a:lnTo>
                  <a:pt x="15161" y="14735"/>
                </a:lnTo>
                <a:lnTo>
                  <a:pt x="15602" y="14329"/>
                </a:lnTo>
                <a:lnTo>
                  <a:pt x="16745" y="13552"/>
                </a:lnTo>
                <a:lnTo>
                  <a:pt x="18043" y="12670"/>
                </a:lnTo>
                <a:lnTo>
                  <a:pt x="18744" y="12194"/>
                </a:lnTo>
                <a:lnTo>
                  <a:pt x="19341" y="11647"/>
                </a:lnTo>
                <a:lnTo>
                  <a:pt x="19938" y="11099"/>
                </a:lnTo>
                <a:lnTo>
                  <a:pt x="20483" y="10464"/>
                </a:lnTo>
                <a:lnTo>
                  <a:pt x="20743" y="10164"/>
                </a:lnTo>
                <a:lnTo>
                  <a:pt x="20950" y="9794"/>
                </a:lnTo>
                <a:lnTo>
                  <a:pt x="21132" y="9441"/>
                </a:lnTo>
                <a:lnTo>
                  <a:pt x="21288" y="9035"/>
                </a:lnTo>
                <a:lnTo>
                  <a:pt x="21444" y="8664"/>
                </a:lnTo>
                <a:lnTo>
                  <a:pt x="21548" y="8223"/>
                </a:lnTo>
                <a:lnTo>
                  <a:pt x="21600" y="7782"/>
                </a:lnTo>
                <a:lnTo>
                  <a:pt x="21600" y="7341"/>
                </a:lnTo>
                <a:lnTo>
                  <a:pt x="21600" y="6935"/>
                </a:lnTo>
                <a:lnTo>
                  <a:pt x="21548" y="6564"/>
                </a:lnTo>
                <a:lnTo>
                  <a:pt x="21496" y="6229"/>
                </a:lnTo>
                <a:lnTo>
                  <a:pt x="21392" y="5858"/>
                </a:lnTo>
                <a:lnTo>
                  <a:pt x="21288" y="5523"/>
                </a:lnTo>
                <a:lnTo>
                  <a:pt x="21132" y="5135"/>
                </a:lnTo>
                <a:lnTo>
                  <a:pt x="20950" y="4800"/>
                </a:lnTo>
                <a:lnTo>
                  <a:pt x="20743" y="4464"/>
                </a:lnTo>
                <a:lnTo>
                  <a:pt x="20535" y="4164"/>
                </a:lnTo>
                <a:lnTo>
                  <a:pt x="20301" y="3847"/>
                </a:lnTo>
                <a:lnTo>
                  <a:pt x="20042" y="3547"/>
                </a:lnTo>
                <a:lnTo>
                  <a:pt x="19782" y="3247"/>
                </a:lnTo>
                <a:lnTo>
                  <a:pt x="19133" y="2664"/>
                </a:lnTo>
                <a:lnTo>
                  <a:pt x="18458" y="2152"/>
                </a:lnTo>
                <a:lnTo>
                  <a:pt x="17705" y="1694"/>
                </a:lnTo>
                <a:lnTo>
                  <a:pt x="16849" y="1252"/>
                </a:lnTo>
                <a:lnTo>
                  <a:pt x="16407" y="1076"/>
                </a:lnTo>
                <a:lnTo>
                  <a:pt x="15940" y="900"/>
                </a:lnTo>
                <a:lnTo>
                  <a:pt x="15499" y="741"/>
                </a:lnTo>
                <a:lnTo>
                  <a:pt x="15057" y="600"/>
                </a:lnTo>
                <a:lnTo>
                  <a:pt x="14564" y="458"/>
                </a:lnTo>
                <a:lnTo>
                  <a:pt x="14045" y="335"/>
                </a:lnTo>
                <a:lnTo>
                  <a:pt x="13500" y="229"/>
                </a:lnTo>
                <a:lnTo>
                  <a:pt x="13006" y="158"/>
                </a:lnTo>
                <a:lnTo>
                  <a:pt x="12461" y="88"/>
                </a:lnTo>
                <a:lnTo>
                  <a:pt x="11968" y="52"/>
                </a:lnTo>
                <a:lnTo>
                  <a:pt x="11423" y="17"/>
                </a:lnTo>
                <a:lnTo>
                  <a:pt x="10825" y="17"/>
                </a:lnTo>
                <a:lnTo>
                  <a:pt x="10254" y="17"/>
                </a:lnTo>
                <a:lnTo>
                  <a:pt x="9709" y="52"/>
                </a:lnTo>
                <a:lnTo>
                  <a:pt x="9216" y="88"/>
                </a:lnTo>
                <a:lnTo>
                  <a:pt x="8671" y="158"/>
                </a:lnTo>
                <a:lnTo>
                  <a:pt x="8177" y="229"/>
                </a:lnTo>
                <a:lnTo>
                  <a:pt x="7632" y="335"/>
                </a:lnTo>
                <a:lnTo>
                  <a:pt x="7113" y="458"/>
                </a:lnTo>
                <a:lnTo>
                  <a:pt x="6620" y="600"/>
                </a:lnTo>
                <a:lnTo>
                  <a:pt x="6178" y="741"/>
                </a:lnTo>
                <a:lnTo>
                  <a:pt x="5737" y="900"/>
                </a:lnTo>
                <a:lnTo>
                  <a:pt x="5270" y="1076"/>
                </a:lnTo>
                <a:lnTo>
                  <a:pt x="4828" y="1252"/>
                </a:lnTo>
                <a:lnTo>
                  <a:pt x="3972" y="1694"/>
                </a:lnTo>
                <a:lnTo>
                  <a:pt x="3219" y="2152"/>
                </a:lnTo>
                <a:lnTo>
                  <a:pt x="2544" y="2664"/>
                </a:lnTo>
                <a:lnTo>
                  <a:pt x="1895" y="3247"/>
                </a:lnTo>
                <a:lnTo>
                  <a:pt x="1635" y="3547"/>
                </a:lnTo>
                <a:lnTo>
                  <a:pt x="1375" y="3847"/>
                </a:lnTo>
                <a:lnTo>
                  <a:pt x="1142" y="4164"/>
                </a:lnTo>
                <a:lnTo>
                  <a:pt x="934" y="4464"/>
                </a:lnTo>
                <a:lnTo>
                  <a:pt x="726" y="4800"/>
                </a:lnTo>
                <a:lnTo>
                  <a:pt x="545" y="5135"/>
                </a:lnTo>
                <a:lnTo>
                  <a:pt x="389" y="5523"/>
                </a:lnTo>
                <a:lnTo>
                  <a:pt x="285" y="5858"/>
                </a:lnTo>
                <a:lnTo>
                  <a:pt x="181" y="6229"/>
                </a:lnTo>
                <a:lnTo>
                  <a:pt x="129" y="6564"/>
                </a:lnTo>
                <a:lnTo>
                  <a:pt x="77" y="6935"/>
                </a:lnTo>
                <a:lnTo>
                  <a:pt x="77" y="7341"/>
                </a:lnTo>
                <a:lnTo>
                  <a:pt x="77" y="7782"/>
                </a:lnTo>
                <a:lnTo>
                  <a:pt x="129" y="8223"/>
                </a:lnTo>
                <a:lnTo>
                  <a:pt x="233" y="8664"/>
                </a:lnTo>
                <a:lnTo>
                  <a:pt x="389" y="9035"/>
                </a:lnTo>
                <a:lnTo>
                  <a:pt x="545" y="9441"/>
                </a:lnTo>
                <a:lnTo>
                  <a:pt x="726" y="9794"/>
                </a:lnTo>
                <a:lnTo>
                  <a:pt x="934" y="10164"/>
                </a:lnTo>
                <a:lnTo>
                  <a:pt x="1194" y="10464"/>
                </a:lnTo>
                <a:lnTo>
                  <a:pt x="1739" y="11099"/>
                </a:lnTo>
                <a:lnTo>
                  <a:pt x="2336" y="11647"/>
                </a:lnTo>
                <a:lnTo>
                  <a:pt x="2933" y="12194"/>
                </a:lnTo>
                <a:lnTo>
                  <a:pt x="3634" y="12670"/>
                </a:lnTo>
                <a:lnTo>
                  <a:pt x="4932" y="13552"/>
                </a:lnTo>
                <a:lnTo>
                  <a:pt x="6075" y="14329"/>
                </a:lnTo>
                <a:lnTo>
                  <a:pt x="6516" y="14735"/>
                </a:lnTo>
                <a:lnTo>
                  <a:pt x="6879" y="15141"/>
                </a:lnTo>
                <a:lnTo>
                  <a:pt x="6983" y="15352"/>
                </a:lnTo>
                <a:lnTo>
                  <a:pt x="7061" y="15547"/>
                </a:lnTo>
                <a:lnTo>
                  <a:pt x="7165" y="15758"/>
                </a:lnTo>
                <a:lnTo>
                  <a:pt x="7165" y="15952"/>
                </a:lnTo>
                <a:lnTo>
                  <a:pt x="7165" y="16464"/>
                </a:lnTo>
                <a:lnTo>
                  <a:pt x="7165" y="16976"/>
                </a:lnTo>
                <a:lnTo>
                  <a:pt x="7165" y="17505"/>
                </a:lnTo>
                <a:lnTo>
                  <a:pt x="7165" y="18052"/>
                </a:lnTo>
                <a:lnTo>
                  <a:pt x="7165" y="18529"/>
                </a:lnTo>
                <a:lnTo>
                  <a:pt x="7165" y="18900"/>
                </a:lnTo>
                <a:lnTo>
                  <a:pt x="7165" y="19147"/>
                </a:lnTo>
                <a:lnTo>
                  <a:pt x="7165" y="19235"/>
                </a:lnTo>
                <a:lnTo>
                  <a:pt x="7165" y="19482"/>
                </a:lnTo>
                <a:lnTo>
                  <a:pt x="7217" y="19747"/>
                </a:lnTo>
                <a:lnTo>
                  <a:pt x="7321" y="19994"/>
                </a:lnTo>
                <a:lnTo>
                  <a:pt x="7476" y="20223"/>
                </a:lnTo>
                <a:lnTo>
                  <a:pt x="7632" y="20435"/>
                </a:lnTo>
                <a:lnTo>
                  <a:pt x="7814" y="20629"/>
                </a:lnTo>
                <a:lnTo>
                  <a:pt x="8022" y="20841"/>
                </a:lnTo>
                <a:lnTo>
                  <a:pt x="8281" y="21000"/>
                </a:lnTo>
                <a:lnTo>
                  <a:pt x="8515" y="21176"/>
                </a:lnTo>
                <a:lnTo>
                  <a:pt x="8775" y="21317"/>
                </a:lnTo>
                <a:lnTo>
                  <a:pt x="9060" y="21441"/>
                </a:lnTo>
                <a:lnTo>
                  <a:pt x="9424" y="21547"/>
                </a:lnTo>
                <a:lnTo>
                  <a:pt x="9761" y="21617"/>
                </a:lnTo>
                <a:lnTo>
                  <a:pt x="10125" y="21688"/>
                </a:lnTo>
                <a:lnTo>
                  <a:pt x="10462" y="21723"/>
                </a:lnTo>
                <a:lnTo>
                  <a:pt x="10825" y="21723"/>
                </a:lnTo>
                <a:close/>
              </a:path>
              <a:path w="21600" h="21600" extrusionOk="0">
                <a:moveTo>
                  <a:pt x="9242" y="14417"/>
                </a:moveTo>
                <a:lnTo>
                  <a:pt x="8541" y="12035"/>
                </a:lnTo>
                <a:lnTo>
                  <a:pt x="7295" y="10129"/>
                </a:lnTo>
                <a:lnTo>
                  <a:pt x="6905" y="9652"/>
                </a:lnTo>
                <a:lnTo>
                  <a:pt x="8541" y="10182"/>
                </a:lnTo>
                <a:lnTo>
                  <a:pt x="9787" y="9547"/>
                </a:lnTo>
                <a:lnTo>
                  <a:pt x="11189" y="10129"/>
                </a:lnTo>
                <a:lnTo>
                  <a:pt x="12279" y="9547"/>
                </a:lnTo>
                <a:lnTo>
                  <a:pt x="13370" y="10076"/>
                </a:lnTo>
                <a:lnTo>
                  <a:pt x="14850" y="9652"/>
                </a:lnTo>
                <a:lnTo>
                  <a:pt x="12902" y="12247"/>
                </a:lnTo>
                <a:lnTo>
                  <a:pt x="12357" y="14417"/>
                </a:lnTo>
                <a:moveTo>
                  <a:pt x="7191" y="15952"/>
                </a:moveTo>
                <a:lnTo>
                  <a:pt x="14512" y="15952"/>
                </a:lnTo>
                <a:lnTo>
                  <a:pt x="14512" y="17064"/>
                </a:lnTo>
                <a:lnTo>
                  <a:pt x="7191" y="17047"/>
                </a:lnTo>
                <a:lnTo>
                  <a:pt x="7191" y="18123"/>
                </a:lnTo>
                <a:lnTo>
                  <a:pt x="14512" y="18158"/>
                </a:lnTo>
                <a:lnTo>
                  <a:pt x="14538" y="19182"/>
                </a:lnTo>
                <a:lnTo>
                  <a:pt x="7217" y="19182"/>
                </a:lnTo>
              </a:path>
            </a:pathLst>
          </a:custGeom>
          <a:solidFill>
            <a:srgbClr val="FFFFCC"/>
          </a:solidFill>
          <a:ln w="57150">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pic>
        <p:nvPicPr>
          <p:cNvPr id="11" name="Picture 10" descr="Screenshot 2022-11-26 151515.png">
            <a:extLst>
              <a:ext uri="{FF2B5EF4-FFF2-40B4-BE49-F238E27FC236}">
                <a16:creationId xmlns:a16="http://schemas.microsoft.com/office/drawing/2014/main" id="{CE05ED4F-5FA1-DC1E-DA41-36881B2AE236}"/>
              </a:ext>
            </a:extLst>
          </p:cNvPr>
          <p:cNvPicPr>
            <a:picLocks noChangeAspect="1"/>
          </p:cNvPicPr>
          <p:nvPr/>
        </p:nvPicPr>
        <p:blipFill>
          <a:blip r:embed="rId2"/>
          <a:stretch>
            <a:fillRect/>
          </a:stretch>
        </p:blipFill>
        <p:spPr>
          <a:xfrm>
            <a:off x="7304423" y="2504959"/>
            <a:ext cx="4887577" cy="2987040"/>
          </a:xfrm>
          <a:prstGeom prst="rect">
            <a:avLst/>
          </a:prstGeom>
        </p:spPr>
      </p:pic>
      <p:sp>
        <p:nvSpPr>
          <p:cNvPr id="12" name="TextBox 11">
            <a:extLst>
              <a:ext uri="{FF2B5EF4-FFF2-40B4-BE49-F238E27FC236}">
                <a16:creationId xmlns:a16="http://schemas.microsoft.com/office/drawing/2014/main" id="{3F2CE65C-B512-2FB2-78A4-1DEA2969D307}"/>
              </a:ext>
            </a:extLst>
          </p:cNvPr>
          <p:cNvSpPr txBox="1"/>
          <p:nvPr/>
        </p:nvSpPr>
        <p:spPr>
          <a:xfrm>
            <a:off x="8987155" y="5803146"/>
            <a:ext cx="4561840" cy="369332"/>
          </a:xfrm>
          <a:prstGeom prst="rect">
            <a:avLst/>
          </a:prstGeom>
          <a:noFill/>
        </p:spPr>
        <p:txBody>
          <a:bodyPr wrap="square" rtlCol="0">
            <a:spAutoFit/>
          </a:bodyPr>
          <a:lstStyle/>
          <a:p>
            <a:r>
              <a:rPr lang="en-GB" dirty="0"/>
              <a:t> Gameboy Studios</a:t>
            </a:r>
            <a:endParaRPr lang="en-IN" dirty="0"/>
          </a:p>
        </p:txBody>
      </p:sp>
    </p:spTree>
    <p:extLst>
      <p:ext uri="{BB962C8B-B14F-4D97-AF65-F5344CB8AC3E}">
        <p14:creationId xmlns:p14="http://schemas.microsoft.com/office/powerpoint/2010/main" val="30953639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improve 1.png"/>
          <p:cNvPicPr>
            <a:picLocks noChangeAspect="1"/>
          </p:cNvPicPr>
          <p:nvPr/>
        </p:nvPicPr>
        <p:blipFill>
          <a:blip r:embed="rId2"/>
          <a:stretch>
            <a:fillRect/>
          </a:stretch>
        </p:blipFill>
        <p:spPr>
          <a:xfrm>
            <a:off x="0" y="0"/>
            <a:ext cx="2543530" cy="6858000"/>
          </a:xfrm>
          <a:prstGeom prst="rect">
            <a:avLst/>
          </a:prstGeom>
        </p:spPr>
      </p:pic>
      <p:pic>
        <p:nvPicPr>
          <p:cNvPr id="3" name="Picture 2" descr="improve 2.png"/>
          <p:cNvPicPr>
            <a:picLocks noChangeAspect="1"/>
          </p:cNvPicPr>
          <p:nvPr/>
        </p:nvPicPr>
        <p:blipFill>
          <a:blip r:embed="rId3"/>
          <a:stretch>
            <a:fillRect/>
          </a:stretch>
        </p:blipFill>
        <p:spPr>
          <a:xfrm>
            <a:off x="9810417" y="0"/>
            <a:ext cx="2381583" cy="6858000"/>
          </a:xfrm>
          <a:prstGeom prst="rect">
            <a:avLst/>
          </a:prstGeom>
        </p:spPr>
      </p:pic>
      <p:sp>
        <p:nvSpPr>
          <p:cNvPr id="7" name="TextBox 6"/>
          <p:cNvSpPr txBox="1"/>
          <p:nvPr/>
        </p:nvSpPr>
        <p:spPr>
          <a:xfrm>
            <a:off x="2543531" y="1265209"/>
            <a:ext cx="6580150" cy="3693319"/>
          </a:xfrm>
          <a:prstGeom prst="rect">
            <a:avLst/>
          </a:prstGeom>
          <a:noFill/>
        </p:spPr>
        <p:txBody>
          <a:bodyPr wrap="square" rtlCol="0">
            <a:spAutoFit/>
          </a:bodyPr>
          <a:lstStyle/>
          <a:p>
            <a:pPr marL="285750" indent="-285750">
              <a:buFont typeface="Arial" panose="020B0604020202020204" pitchFamily="34" charset="0"/>
              <a:buChar char="•"/>
            </a:pPr>
            <a:r>
              <a:rPr lang="en-GB" dirty="0"/>
              <a:t>This style of gaming is called as retro gaming and many people have played these epic games.</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The file base is based on c and s languages. </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It uses script based interface which allows the user to make particular script for a particular purpose.</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The game is going to be built by using some inbuilt functions interfaces and putting our own loops, variable use, scripts and developed assets. </a:t>
            </a:r>
          </a:p>
          <a:p>
            <a:endParaRPr lang="en-GB" dirty="0"/>
          </a:p>
          <a:p>
            <a:r>
              <a:rPr lang="en-GB" dirty="0"/>
              <a:t>The emulator looks like this:</a:t>
            </a:r>
            <a:endParaRPr lang="en-US" dirty="0"/>
          </a:p>
        </p:txBody>
      </p:sp>
      <p:sp>
        <p:nvSpPr>
          <p:cNvPr id="9" name="TextBox 8"/>
          <p:cNvSpPr txBox="1"/>
          <p:nvPr/>
        </p:nvSpPr>
        <p:spPr>
          <a:xfrm>
            <a:off x="2340330" y="309439"/>
            <a:ext cx="7266887" cy="646331"/>
          </a:xfrm>
          <a:prstGeom prst="rect">
            <a:avLst/>
          </a:prstGeom>
          <a:noFill/>
        </p:spPr>
        <p:txBody>
          <a:bodyPr wrap="square" rtlCol="0">
            <a:spAutoFit/>
          </a:bodyPr>
          <a:lstStyle/>
          <a:p>
            <a:pPr algn="ctr"/>
            <a:r>
              <a:rPr lang="en-GB" sz="3600" b="1" u="sng" dirty="0"/>
              <a:t>Work</a:t>
            </a:r>
            <a:r>
              <a:rPr lang="en-GB" sz="2400" b="1" u="sng" dirty="0">
                <a:solidFill>
                  <a:schemeClr val="bg1"/>
                </a:solidFill>
              </a:rPr>
              <a:t> </a:t>
            </a:r>
            <a:r>
              <a:rPr lang="en-GB" sz="3600" b="1" u="sng" dirty="0"/>
              <a:t>functions</a:t>
            </a:r>
            <a:endParaRPr lang="en-US" sz="2400" b="1" u="sng"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music developement.png"/>
          <p:cNvPicPr>
            <a:picLocks noChangeAspect="1"/>
          </p:cNvPicPr>
          <p:nvPr/>
        </p:nvPicPr>
        <p:blipFill>
          <a:blip r:embed="rId2"/>
          <a:srcRect b="5883"/>
          <a:stretch>
            <a:fillRect/>
          </a:stretch>
        </p:blipFill>
        <p:spPr>
          <a:xfrm>
            <a:off x="0" y="-201528"/>
            <a:ext cx="12192000" cy="6856327"/>
          </a:xfrm>
          <a:prstGeom prst="rect">
            <a:avLst/>
          </a:prstGeom>
        </p:spPr>
      </p:pic>
      <p:sp>
        <p:nvSpPr>
          <p:cNvPr id="3" name="TextBox 2"/>
          <p:cNvSpPr txBox="1"/>
          <p:nvPr/>
        </p:nvSpPr>
        <p:spPr>
          <a:xfrm>
            <a:off x="3959497" y="94008"/>
            <a:ext cx="6270172" cy="369332"/>
          </a:xfrm>
          <a:prstGeom prst="rect">
            <a:avLst/>
          </a:prstGeom>
          <a:noFill/>
        </p:spPr>
        <p:txBody>
          <a:bodyPr wrap="square" rtlCol="0">
            <a:spAutoFit/>
          </a:bodyPr>
          <a:lstStyle/>
          <a:p>
            <a:r>
              <a:rPr lang="en-GB" dirty="0"/>
              <a:t>The music is developed here:</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ctor spirit scripts.png"/>
          <p:cNvPicPr>
            <a:picLocks noChangeAspect="1"/>
          </p:cNvPicPr>
          <p:nvPr/>
        </p:nvPicPr>
        <p:blipFill>
          <a:blip r:embed="rId2"/>
          <a:srcRect b="5693"/>
          <a:stretch>
            <a:fillRect/>
          </a:stretch>
        </p:blipFill>
        <p:spPr>
          <a:xfrm>
            <a:off x="0" y="1673"/>
            <a:ext cx="12192000" cy="6856327"/>
          </a:xfrm>
          <a:prstGeom prst="rect">
            <a:avLst/>
          </a:prstGeom>
        </p:spPr>
      </p:pic>
      <p:sp>
        <p:nvSpPr>
          <p:cNvPr id="3" name="TextBox 2"/>
          <p:cNvSpPr txBox="1"/>
          <p:nvPr/>
        </p:nvSpPr>
        <p:spPr>
          <a:xfrm>
            <a:off x="3505201" y="293189"/>
            <a:ext cx="5008880" cy="369332"/>
          </a:xfrm>
          <a:prstGeom prst="rect">
            <a:avLst/>
          </a:prstGeom>
          <a:noFill/>
        </p:spPr>
        <p:txBody>
          <a:bodyPr wrap="square" rtlCol="0">
            <a:spAutoFit/>
          </a:bodyPr>
          <a:lstStyle/>
          <a:p>
            <a:r>
              <a:rPr lang="en-GB" dirty="0"/>
              <a:t>The character animation is designed here:</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dialogue review.png"/>
          <p:cNvPicPr>
            <a:picLocks noChangeAspect="1"/>
          </p:cNvPicPr>
          <p:nvPr/>
        </p:nvPicPr>
        <p:blipFill>
          <a:blip r:embed="rId2"/>
          <a:srcRect b="6098"/>
          <a:stretch>
            <a:fillRect/>
          </a:stretch>
        </p:blipFill>
        <p:spPr>
          <a:xfrm>
            <a:off x="0" y="3346"/>
            <a:ext cx="12192000" cy="6854653"/>
          </a:xfrm>
          <a:prstGeom prst="rect">
            <a:avLst/>
          </a:prstGeom>
        </p:spPr>
      </p:pic>
      <p:sp>
        <p:nvSpPr>
          <p:cNvPr id="3" name="TextBox 2"/>
          <p:cNvSpPr txBox="1"/>
          <p:nvPr/>
        </p:nvSpPr>
        <p:spPr>
          <a:xfrm>
            <a:off x="3524069" y="283029"/>
            <a:ext cx="4990011" cy="369332"/>
          </a:xfrm>
          <a:prstGeom prst="rect">
            <a:avLst/>
          </a:prstGeom>
          <a:noFill/>
        </p:spPr>
        <p:txBody>
          <a:bodyPr wrap="square" rtlCol="0">
            <a:spAutoFit/>
          </a:bodyPr>
          <a:lstStyle/>
          <a:p>
            <a:r>
              <a:rPr lang="en-GB" dirty="0"/>
              <a:t>We can review the dialogues in each scene:</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ene design.png"/>
          <p:cNvPicPr>
            <a:picLocks noChangeAspect="1"/>
          </p:cNvPicPr>
          <p:nvPr/>
        </p:nvPicPr>
        <p:blipFill>
          <a:blip r:embed="rId2"/>
          <a:srcRect b="5502"/>
          <a:stretch>
            <a:fillRect/>
          </a:stretch>
        </p:blipFill>
        <p:spPr>
          <a:xfrm>
            <a:off x="0" y="1672"/>
            <a:ext cx="12192000" cy="6856327"/>
          </a:xfrm>
          <a:prstGeom prst="rect">
            <a:avLst/>
          </a:prstGeom>
        </p:spPr>
      </p:pic>
      <p:sp>
        <p:nvSpPr>
          <p:cNvPr id="3" name="TextBox 2"/>
          <p:cNvSpPr txBox="1"/>
          <p:nvPr/>
        </p:nvSpPr>
        <p:spPr>
          <a:xfrm>
            <a:off x="3921760" y="262709"/>
            <a:ext cx="6061165" cy="369332"/>
          </a:xfrm>
          <a:prstGeom prst="rect">
            <a:avLst/>
          </a:prstGeom>
          <a:noFill/>
        </p:spPr>
        <p:txBody>
          <a:bodyPr wrap="square" rtlCol="0">
            <a:spAutoFit/>
          </a:bodyPr>
          <a:lstStyle/>
          <a:p>
            <a:r>
              <a:rPr lang="en-GB" dirty="0"/>
              <a:t>Background are designed and put to use from here:</a:t>
            </a: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93813dd7ca6ad654711aa0ab317e03a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f11dc0ce689dd3925e84e4e35398c6e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F08B90B-70ED-4539-9C14-FB2728D9064F}">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9E8D3305-1D9D-4BC8-A40F-6F8AE50BD76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0D51BCB-0419-432E-B7F1-25548446A62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TM04033921[[fn=Damask]]</Template>
  <TotalTime>615</TotalTime>
  <Words>915</Words>
  <Application>Microsoft Office PowerPoint</Application>
  <PresentationFormat>Widescreen</PresentationFormat>
  <Paragraphs>116</Paragraphs>
  <Slides>16</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Bookman Old Style</vt:lpstr>
      <vt:lpstr>Calibri</vt:lpstr>
      <vt:lpstr>Rockwell</vt:lpstr>
      <vt:lpstr>Wingdings</vt:lpstr>
      <vt:lpstr>Damask</vt:lpstr>
      <vt:lpstr>Games  street</vt:lpstr>
      <vt:lpstr>PowerPoint Presentation</vt:lpstr>
      <vt:lpstr>Table of contents to be shown:</vt:lpstr>
      <vt:lpstr>Introduction</vt:lpstr>
      <vt:lpstr>PowerPoint Presentation</vt:lpstr>
      <vt:lpstr>PowerPoint Presentation</vt:lpstr>
      <vt:lpstr>PowerPoint Presentation</vt:lpstr>
      <vt:lpstr>PowerPoint Presentation</vt:lpstr>
      <vt:lpstr>PowerPoint Presentation</vt:lpstr>
      <vt:lpstr>PowerPoint Presentation</vt:lpstr>
      <vt:lpstr>Logic development and  user interface demonstration </vt:lpstr>
      <vt:lpstr>PowerPoint Presentation</vt:lpstr>
      <vt:lpstr>PowerPoint Presentation</vt:lpstr>
      <vt:lpstr>Future scope</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Text based game in c++</dc:title>
  <dc:creator>Shivang Goyal</dc:creator>
  <cp:lastModifiedBy>sravani060402@gmail.com</cp:lastModifiedBy>
  <cp:revision>38</cp:revision>
  <dcterms:created xsi:type="dcterms:W3CDTF">2021-09-30T10:21:47Z</dcterms:created>
  <dcterms:modified xsi:type="dcterms:W3CDTF">2023-02-14T08:22:53Z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