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7" d="100"/>
          <a:sy n="27" d="100"/>
        </p:scale>
        <p:origin x="1630" y="-3415"/>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solidFill>
                <a:schemeClr val="tx2"/>
              </a:solidFill>
              <a:latin typeface="Arial" panose="020B0604020202020204" pitchFamily="34" charset="0"/>
              <a:cs typeface="Arial" panose="020B0604020202020204" pitchFamily="34" charset="0"/>
            </a:rPr>
            <a:t>From spreadsheet files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65760BD8-580C-8F47-9A23-996F4C0EBC5D}">
      <dgm:prSet phldrT="[Text]" custT="1"/>
      <dgm:spPr/>
      <dgm:t>
        <a:bodyPr anchor="ctr" anchorCtr="0"/>
        <a:lstStyle/>
        <a:p>
          <a:r>
            <a:rPr lang="en-US" sz="3200" dirty="0">
              <a:solidFill>
                <a:schemeClr val="tx2"/>
              </a:solidFill>
              <a:latin typeface="Arial" panose="020B0604020202020204" pitchFamily="34" charset="0"/>
              <a:cs typeface="Arial" panose="020B0604020202020204" pitchFamily="34" charset="0"/>
            </a:rPr>
            <a:t>From </a:t>
          </a:r>
          <a:r>
            <a:rPr lang="en-US" sz="3200" dirty="0" err="1">
              <a:solidFill>
                <a:schemeClr val="tx2"/>
              </a:solidFill>
              <a:latin typeface="Arial" panose="020B0604020202020204" pitchFamily="34" charset="0"/>
              <a:cs typeface="Arial" panose="020B0604020202020204" pitchFamily="34" charset="0"/>
            </a:rPr>
            <a:t>Matlab</a:t>
          </a:r>
          <a:r>
            <a:rPr lang="en-US" sz="3200" dirty="0">
              <a:solidFill>
                <a:schemeClr val="tx2"/>
              </a:solidFill>
              <a:latin typeface="Arial" panose="020B0604020202020204" pitchFamily="34" charset="0"/>
              <a:cs typeface="Arial" panose="020B0604020202020204" pitchFamily="34" charset="0"/>
            </a:rPr>
            <a:t> data file</a:t>
          </a:r>
        </a:p>
      </dgm:t>
    </dgm:pt>
    <dgm:pt modelId="{255D2192-5762-F44E-9391-923F5F58C13A}" type="parTrans" cxnId="{57A388FF-E62A-B24A-A234-0FC344A6CE47}">
      <dgm:prSet/>
      <dgm:spPr/>
      <dgm:t>
        <a:bodyPr/>
        <a:lstStyle/>
        <a:p>
          <a:endParaRPr lang="en-US"/>
        </a:p>
      </dgm:t>
    </dgm:pt>
    <dgm:pt modelId="{DDC28B9E-F979-E648-A0AE-624F88C40A73}" type="sibTrans" cxnId="{57A388FF-E62A-B24A-A234-0FC344A6CE4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Inspect</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solidFill>
                <a:schemeClr val="tx2"/>
              </a:solidFill>
              <a:latin typeface="Arial" panose="020B0604020202020204" pitchFamily="34" charset="0"/>
              <a:cs typeface="Arial" panose="020B0604020202020204" pitchFamily="34" charset="0"/>
            </a:rPr>
            <a:t>Explore the dataset to get descriptive results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3200" dirty="0">
              <a:solidFill>
                <a:schemeClr val="tx2"/>
              </a:solidFill>
              <a:latin typeface="Arial" panose="020B0604020202020204" pitchFamily="34" charset="0"/>
              <a:cs typeface="Arial" panose="020B0604020202020204" pitchFamily="34" charset="0"/>
            </a:rPr>
            <a:t>Find out data features and outliers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Process</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solidFill>
                <a:schemeClr val="tx2"/>
              </a:solidFill>
              <a:latin typeface="Arial" panose="020B0604020202020204" pitchFamily="34" charset="0"/>
              <a:cs typeface="Arial" panose="020B0604020202020204" pitchFamily="34" charset="0"/>
            </a:rPr>
            <a:t>Deal with the problems in datasets</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D7294F92-1D0E-864F-8504-D9422F398733}">
      <dgm:prSet phldrT="[Text]" custT="1"/>
      <dgm:spPr/>
      <dgm:t>
        <a:bodyPr anchor="ctr" anchorCtr="0"/>
        <a:lstStyle/>
        <a:p>
          <a:r>
            <a:rPr lang="en-US" sz="3200" dirty="0">
              <a:solidFill>
                <a:schemeClr val="tx2"/>
              </a:solidFill>
              <a:latin typeface="Arial" panose="020B0604020202020204" pitchFamily="34" charset="0"/>
              <a:cs typeface="Arial" panose="020B0604020202020204" pitchFamily="34" charset="0"/>
            </a:rPr>
            <a:t>From online sources or other formats</a:t>
          </a:r>
        </a:p>
      </dgm:t>
    </dgm:pt>
    <dgm:pt modelId="{6DF4FDAE-C6D1-2F46-8929-23F4D0FCCB83}" type="parTrans" cxnId="{4ADC6FF0-5806-D24D-912D-D24AD5399249}">
      <dgm:prSet/>
      <dgm:spPr/>
      <dgm:t>
        <a:bodyPr/>
        <a:lstStyle/>
        <a:p>
          <a:endParaRPr lang="en-US"/>
        </a:p>
      </dgm:t>
    </dgm:pt>
    <dgm:pt modelId="{9531EC04-253B-B841-9464-692F382A0D9A}" type="sibTrans" cxnId="{4ADC6FF0-5806-D24D-912D-D24AD5399249}">
      <dgm:prSet/>
      <dgm:spPr/>
      <dgm:t>
        <a:bodyPr/>
        <a:lstStyle/>
        <a:p>
          <a:endParaRPr lang="en-US"/>
        </a:p>
      </dgm:t>
    </dgm:pt>
    <dgm:pt modelId="{4D57851C-55DB-4646-9352-B46E7E8050D9}">
      <dgm:prSet phldrT="[Text]" custT="1"/>
      <dgm:spPr/>
      <dgm:t>
        <a:bodyPr/>
        <a:lstStyle/>
        <a:p>
          <a:r>
            <a:rPr lang="en-US" sz="3200" dirty="0">
              <a:solidFill>
                <a:schemeClr val="tx2"/>
              </a:solidFill>
              <a:latin typeface="Arial" panose="020B0604020202020204" pitchFamily="34" charset="0"/>
              <a:cs typeface="Arial" panose="020B0604020202020204" pitchFamily="34" charset="0"/>
            </a:rPr>
            <a:t>Save the dataset </a:t>
          </a:r>
        </a:p>
      </dgm:t>
    </dgm:pt>
    <dgm:pt modelId="{B9806477-5FC4-E048-BA22-BB9084D730CB}" type="parTrans" cxnId="{4F6E6506-C0DF-9E4B-A5A7-62252099B645}">
      <dgm:prSet/>
      <dgm:spPr/>
      <dgm:t>
        <a:bodyPr/>
        <a:lstStyle/>
        <a:p>
          <a:endParaRPr lang="en-US"/>
        </a:p>
      </dgm:t>
    </dgm:pt>
    <dgm:pt modelId="{2B764139-26C2-0049-AA4F-FF05B7F4F6F6}" type="sibTrans" cxnId="{4F6E6506-C0DF-9E4B-A5A7-62252099B645}">
      <dgm:prSet/>
      <dgm:spPr/>
      <dgm:t>
        <a:bodyPr/>
        <a:lstStyle/>
        <a:p>
          <a:endParaRPr lang="en-US"/>
        </a:p>
      </dgm:t>
    </dgm:pt>
    <dgm:pt modelId="{707A7114-2100-ED4D-942A-AD61071355EE}">
      <dgm:prSet phldrT="[Text]" custT="1"/>
      <dgm:spPr/>
      <dgm:t>
        <a:bodyPr/>
        <a:lstStyle/>
        <a:p>
          <a:r>
            <a:rPr lang="en-US" sz="3200" dirty="0">
              <a:solidFill>
                <a:schemeClr val="tx2"/>
              </a:solidFill>
              <a:latin typeface="Arial" panose="020B0604020202020204" pitchFamily="34" charset="0"/>
              <a:cs typeface="Arial" panose="020B0604020202020204" pitchFamily="34" charset="0"/>
            </a:rPr>
            <a:t>Manipulate data</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4F6E6506-C0DF-9E4B-A5A7-62252099B645}" srcId="{263DA917-E477-4F4A-BF14-93AD591A5FD3}" destId="{4D57851C-55DB-4646-9352-B46E7E8050D9}" srcOrd="2" destOrd="0" parTransId="{B9806477-5FC4-E048-BA22-BB9084D730CB}" sibTransId="{2B764139-26C2-0049-AA4F-FF05B7F4F6F6}"/>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DE5C8B39-7115-BF4B-B01D-6F808A4477D9}" type="presOf" srcId="{4D57851C-55DB-4646-9352-B46E7E8050D9}" destId="{46F6A35A-F065-574F-A672-AC64D4A93F55}" srcOrd="0" destOrd="2" presId="urn:microsoft.com/office/officeart/2005/8/layout/chevron2"/>
    <dgm:cxn modelId="{BA98B142-1DAA-E148-ACD1-3729711B4BA6}" type="presOf" srcId="{514562F1-BE79-6C4D-91B6-F710FF4441F6}" destId="{9E02F898-CA8A-604D-9DC4-81C07A32013C}" srcOrd="0" destOrd="0"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26F58388-234B-1841-9786-4C20848833AB}" srcId="{98FEF093-7BD7-154B-933F-BDDC4655B614}" destId="{E520D62C-8738-3449-82CC-A4F0770F4BBE}" srcOrd="1" destOrd="0" parTransId="{13FCE6C1-B5A9-AB40-9B44-14C2DF4B0A96}" sibTransId="{33C38397-ADA4-E74C-841F-B2C57053995C}"/>
    <dgm:cxn modelId="{42FAA1A7-62CD-3342-9C93-572814744FD5}" type="presOf" srcId="{65760BD8-580C-8F47-9A23-996F4C0EBC5D}" destId="{15A052F2-1721-AB4D-A07F-500B21FAB00A}" srcOrd="0" destOrd="1" presId="urn:microsoft.com/office/officeart/2005/8/layout/chevron2"/>
    <dgm:cxn modelId="{B54C2CA9-1BD3-414C-97C4-2107C12C15C1}" type="presOf" srcId="{E520D62C-8738-3449-82CC-A4F0770F4BBE}" destId="{9E02F898-CA8A-604D-9DC4-81C07A32013C}"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74ABB1D0-DC6C-AC44-9BC6-812A4E62BE06}" type="presOf" srcId="{D7294F92-1D0E-864F-8504-D9422F398733}" destId="{15A052F2-1721-AB4D-A07F-500B21FAB00A}" srcOrd="0" destOrd="2"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4ADC6FF0-5806-D24D-912D-D24AD5399249}" srcId="{D3F160AF-3524-2D4F-91ED-83FB2BA9DA8F}" destId="{D7294F92-1D0E-864F-8504-D9422F398733}" srcOrd="2" destOrd="0" parTransId="{6DF4FDAE-C6D1-2F46-8929-23F4D0FCCB83}" sibTransId="{9531EC04-253B-B841-9464-692F382A0D9A}"/>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From spreadsheet files</a:t>
          </a:r>
        </a:p>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From </a:t>
          </a:r>
          <a:r>
            <a:rPr lang="en-US" sz="3200" kern="1200" dirty="0" err="1">
              <a:solidFill>
                <a:schemeClr val="tx2"/>
              </a:solidFill>
              <a:latin typeface="Arial" panose="020B0604020202020204" pitchFamily="34" charset="0"/>
              <a:cs typeface="Arial" panose="020B0604020202020204" pitchFamily="34" charset="0"/>
            </a:rPr>
            <a:t>Matlab</a:t>
          </a:r>
          <a:r>
            <a:rPr lang="en-US" sz="3200" kern="1200" dirty="0">
              <a:solidFill>
                <a:schemeClr val="tx2"/>
              </a:solidFill>
              <a:latin typeface="Arial" panose="020B0604020202020204" pitchFamily="34" charset="0"/>
              <a:cs typeface="Arial" panose="020B0604020202020204" pitchFamily="34" charset="0"/>
            </a:rPr>
            <a:t> data file</a:t>
          </a:r>
        </a:p>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From online sources or other formats</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Inspect</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Explore the dataset to get descriptive results</a:t>
          </a:r>
        </a:p>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Find out data features and outliers</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Deal with the problems in datasets</a:t>
          </a:r>
        </a:p>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Manipulate data</a:t>
          </a:r>
        </a:p>
        <a:p>
          <a:pPr marL="285750" lvl="1" indent="-285750" algn="l" defTabSz="1422400">
            <a:lnSpc>
              <a:spcPct val="90000"/>
            </a:lnSpc>
            <a:spcBef>
              <a:spcPct val="0"/>
            </a:spcBef>
            <a:spcAft>
              <a:spcPct val="15000"/>
            </a:spcAft>
            <a:buChar char="•"/>
          </a:pPr>
          <a:r>
            <a:rPr lang="en-US" sz="3200" kern="1200" dirty="0">
              <a:solidFill>
                <a:schemeClr val="tx2"/>
              </a:solidFill>
              <a:latin typeface="Arial" panose="020B0604020202020204" pitchFamily="34" charset="0"/>
              <a:cs typeface="Arial" panose="020B0604020202020204" pitchFamily="34" charset="0"/>
            </a:rPr>
            <a:t>Save the dataset </a:t>
          </a:r>
        </a:p>
      </dsp:txBody>
      <dsp:txXfrm rot="-5400000">
        <a:off x="2102397" y="4819428"/>
        <a:ext cx="7831094" cy="1497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412" y="6824071"/>
            <a:ext cx="26581339" cy="14516829"/>
          </a:xfrm>
        </p:spPr>
        <p:txBody>
          <a:bodyPr anchor="b"/>
          <a:lstStyle>
            <a:lvl1pPr algn="ctr">
              <a:defRPr sz="20520"/>
            </a:lvl1pPr>
          </a:lstStyle>
          <a:p>
            <a:r>
              <a:rPr lang="en-US"/>
              <a:t>Click to edit Master title style</a:t>
            </a:r>
            <a:endParaRPr lang="en-US" dirty="0"/>
          </a:p>
        </p:txBody>
      </p:sp>
      <p:sp>
        <p:nvSpPr>
          <p:cNvPr id="3" name="Subtitle 2"/>
          <p:cNvSpPr>
            <a:spLocks noGrp="1"/>
          </p:cNvSpPr>
          <p:nvPr>
            <p:ph type="subTitle" idx="1"/>
          </p:nvPr>
        </p:nvSpPr>
        <p:spPr>
          <a:xfrm>
            <a:off x="3909021" y="21900725"/>
            <a:ext cx="23454122" cy="10067186"/>
          </a:xfrm>
        </p:spPr>
        <p:txBody>
          <a:bodyPr/>
          <a:lstStyle>
            <a:lvl1pPr marL="0" indent="0" algn="ctr">
              <a:buNone/>
              <a:defRPr sz="8208"/>
            </a:lvl1pPr>
            <a:lvl2pPr marL="1563624" indent="0" algn="ctr">
              <a:buNone/>
              <a:defRPr sz="6840"/>
            </a:lvl2pPr>
            <a:lvl3pPr marL="3127248" indent="0" algn="ctr">
              <a:buNone/>
              <a:defRPr sz="6156"/>
            </a:lvl3pPr>
            <a:lvl4pPr marL="4690872" indent="0" algn="ctr">
              <a:buNone/>
              <a:defRPr sz="5472"/>
            </a:lvl4pPr>
            <a:lvl5pPr marL="6254496" indent="0" algn="ctr">
              <a:buNone/>
              <a:defRPr sz="5472"/>
            </a:lvl5pPr>
            <a:lvl6pPr marL="7818120" indent="0" algn="ctr">
              <a:buNone/>
              <a:defRPr sz="5472"/>
            </a:lvl6pPr>
            <a:lvl7pPr marL="9381744" indent="0" algn="ctr">
              <a:buNone/>
              <a:defRPr sz="5472"/>
            </a:lvl7pPr>
            <a:lvl8pPr marL="10945368" indent="0" algn="ctr">
              <a:buNone/>
              <a:defRPr sz="5472"/>
            </a:lvl8pPr>
            <a:lvl9pPr marL="12508992" indent="0" algn="ctr">
              <a:buNone/>
              <a:defRPr sz="547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C847D7F8-CF16-524C-B19E-A1C462196890}" type="slidenum">
              <a:rPr lang="en-US" smtClean="0"/>
              <a:pPr>
                <a:defRPr/>
              </a:pPr>
              <a:t>‹#›</a:t>
            </a:fld>
            <a:endParaRPr lang="en-US"/>
          </a:p>
        </p:txBody>
      </p:sp>
    </p:spTree>
    <p:extLst>
      <p:ext uri="{BB962C8B-B14F-4D97-AF65-F5344CB8AC3E}">
        <p14:creationId xmlns:p14="http://schemas.microsoft.com/office/powerpoint/2010/main" val="39387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76AF9771-F4CB-2E4A-9304-F683B3CEADAA}" type="slidenum">
              <a:rPr lang="en-US" smtClean="0"/>
              <a:pPr>
                <a:defRPr/>
              </a:pPr>
              <a:t>‹#›</a:t>
            </a:fld>
            <a:endParaRPr lang="en-US"/>
          </a:p>
        </p:txBody>
      </p:sp>
    </p:spTree>
    <p:extLst>
      <p:ext uri="{BB962C8B-B14F-4D97-AF65-F5344CB8AC3E}">
        <p14:creationId xmlns:p14="http://schemas.microsoft.com/office/powerpoint/2010/main" val="316152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79143" y="2219994"/>
            <a:ext cx="6743060" cy="353365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49963" y="2219994"/>
            <a:ext cx="19838278" cy="35336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6EAA9F4-E053-F742-B9BE-49F859069ACC}" type="slidenum">
              <a:rPr lang="en-US" smtClean="0"/>
              <a:pPr>
                <a:defRPr/>
              </a:pPr>
              <a:t>‹#›</a:t>
            </a:fld>
            <a:endParaRPr lang="en-US"/>
          </a:p>
        </p:txBody>
      </p:sp>
    </p:spTree>
    <p:extLst>
      <p:ext uri="{BB962C8B-B14F-4D97-AF65-F5344CB8AC3E}">
        <p14:creationId xmlns:p14="http://schemas.microsoft.com/office/powerpoint/2010/main" val="192999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66A9D65-B9FD-DC44-8EDC-1126D92566FF}" type="slidenum">
              <a:rPr lang="en-US" smtClean="0"/>
              <a:pPr>
                <a:defRPr/>
              </a:pPr>
              <a:t>‹#›</a:t>
            </a:fld>
            <a:endParaRPr lang="en-US"/>
          </a:p>
        </p:txBody>
      </p:sp>
    </p:spTree>
    <p:extLst>
      <p:ext uri="{BB962C8B-B14F-4D97-AF65-F5344CB8AC3E}">
        <p14:creationId xmlns:p14="http://schemas.microsoft.com/office/powerpoint/2010/main" val="409135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75" y="10395375"/>
            <a:ext cx="26972241" cy="17344905"/>
          </a:xfrm>
        </p:spPr>
        <p:txBody>
          <a:bodyPr anchor="b"/>
          <a:lstStyle>
            <a:lvl1pPr>
              <a:defRPr sz="20520"/>
            </a:lvl1pPr>
          </a:lstStyle>
          <a:p>
            <a:r>
              <a:rPr lang="en-US"/>
              <a:t>Click to edit Master title style</a:t>
            </a:r>
            <a:endParaRPr lang="en-US" dirty="0"/>
          </a:p>
        </p:txBody>
      </p:sp>
      <p:sp>
        <p:nvSpPr>
          <p:cNvPr id="3" name="Text Placeholder 2"/>
          <p:cNvSpPr>
            <a:spLocks noGrp="1"/>
          </p:cNvSpPr>
          <p:nvPr>
            <p:ph type="body" idx="1"/>
          </p:nvPr>
        </p:nvSpPr>
        <p:spPr>
          <a:xfrm>
            <a:off x="2133675" y="27904369"/>
            <a:ext cx="26972241" cy="9121276"/>
          </a:xfrm>
        </p:spPr>
        <p:txBody>
          <a:bodyPr/>
          <a:lstStyle>
            <a:lvl1pPr marL="0" indent="0">
              <a:buNone/>
              <a:defRPr sz="8208">
                <a:solidFill>
                  <a:schemeClr val="tx1"/>
                </a:solidFill>
              </a:defRPr>
            </a:lvl1pPr>
            <a:lvl2pPr marL="1563624" indent="0">
              <a:buNone/>
              <a:defRPr sz="6840">
                <a:solidFill>
                  <a:schemeClr val="tx1">
                    <a:tint val="75000"/>
                  </a:schemeClr>
                </a:solidFill>
              </a:defRPr>
            </a:lvl2pPr>
            <a:lvl3pPr marL="3127248" indent="0">
              <a:buNone/>
              <a:defRPr sz="6156">
                <a:solidFill>
                  <a:schemeClr val="tx1">
                    <a:tint val="75000"/>
                  </a:schemeClr>
                </a:solidFill>
              </a:defRPr>
            </a:lvl3pPr>
            <a:lvl4pPr marL="4690872" indent="0">
              <a:buNone/>
              <a:defRPr sz="5472">
                <a:solidFill>
                  <a:schemeClr val="tx1">
                    <a:tint val="75000"/>
                  </a:schemeClr>
                </a:solidFill>
              </a:defRPr>
            </a:lvl4pPr>
            <a:lvl5pPr marL="6254496" indent="0">
              <a:buNone/>
              <a:defRPr sz="5472">
                <a:solidFill>
                  <a:schemeClr val="tx1">
                    <a:tint val="75000"/>
                  </a:schemeClr>
                </a:solidFill>
              </a:defRPr>
            </a:lvl5pPr>
            <a:lvl6pPr marL="7818120" indent="0">
              <a:buNone/>
              <a:defRPr sz="5472">
                <a:solidFill>
                  <a:schemeClr val="tx1">
                    <a:tint val="75000"/>
                  </a:schemeClr>
                </a:solidFill>
              </a:defRPr>
            </a:lvl6pPr>
            <a:lvl7pPr marL="9381744" indent="0">
              <a:buNone/>
              <a:defRPr sz="5472">
                <a:solidFill>
                  <a:schemeClr val="tx1">
                    <a:tint val="75000"/>
                  </a:schemeClr>
                </a:solidFill>
              </a:defRPr>
            </a:lvl7pPr>
            <a:lvl8pPr marL="10945368" indent="0">
              <a:buNone/>
              <a:defRPr sz="5472">
                <a:solidFill>
                  <a:schemeClr val="tx1">
                    <a:tint val="75000"/>
                  </a:schemeClr>
                </a:solidFill>
              </a:defRPr>
            </a:lvl8pPr>
            <a:lvl9pPr marL="12508992" indent="0">
              <a:buNone/>
              <a:defRPr sz="54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3F42C09-D331-5447-99D9-FC52884E53C5}" type="slidenum">
              <a:rPr lang="en-US" smtClean="0"/>
              <a:pPr>
                <a:defRPr/>
              </a:pPr>
              <a:t>‹#›</a:t>
            </a:fld>
            <a:endParaRPr lang="en-US"/>
          </a:p>
        </p:txBody>
      </p:sp>
    </p:spTree>
    <p:extLst>
      <p:ext uri="{BB962C8B-B14F-4D97-AF65-F5344CB8AC3E}">
        <p14:creationId xmlns:p14="http://schemas.microsoft.com/office/powerpoint/2010/main" val="80557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49961" y="11099969"/>
            <a:ext cx="13290669" cy="26456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831533" y="11099969"/>
            <a:ext cx="13290669" cy="26456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655B4E9-5A3D-2C42-89D7-43595D785650}" type="slidenum">
              <a:rPr lang="en-US" smtClean="0"/>
              <a:pPr>
                <a:defRPr/>
              </a:pPr>
              <a:t>‹#›</a:t>
            </a:fld>
            <a:endParaRPr lang="en-US"/>
          </a:p>
        </p:txBody>
      </p:sp>
    </p:spTree>
    <p:extLst>
      <p:ext uri="{BB962C8B-B14F-4D97-AF65-F5344CB8AC3E}">
        <p14:creationId xmlns:p14="http://schemas.microsoft.com/office/powerpoint/2010/main" val="238497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4034" y="2220003"/>
            <a:ext cx="26972241" cy="805954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54038" y="10221627"/>
            <a:ext cx="13229589" cy="5009461"/>
          </a:xfrm>
        </p:spPr>
        <p:txBody>
          <a:bodyPr anchor="b"/>
          <a:lstStyle>
            <a:lvl1pPr marL="0" indent="0">
              <a:buNone/>
              <a:defRPr sz="8208" b="1"/>
            </a:lvl1pPr>
            <a:lvl2pPr marL="1563624" indent="0">
              <a:buNone/>
              <a:defRPr sz="6840" b="1"/>
            </a:lvl2pPr>
            <a:lvl3pPr marL="3127248" indent="0">
              <a:buNone/>
              <a:defRPr sz="6156" b="1"/>
            </a:lvl3pPr>
            <a:lvl4pPr marL="4690872" indent="0">
              <a:buNone/>
              <a:defRPr sz="5472" b="1"/>
            </a:lvl4pPr>
            <a:lvl5pPr marL="6254496" indent="0">
              <a:buNone/>
              <a:defRPr sz="5472" b="1"/>
            </a:lvl5pPr>
            <a:lvl6pPr marL="7818120" indent="0">
              <a:buNone/>
              <a:defRPr sz="5472" b="1"/>
            </a:lvl6pPr>
            <a:lvl7pPr marL="9381744" indent="0">
              <a:buNone/>
              <a:defRPr sz="5472" b="1"/>
            </a:lvl7pPr>
            <a:lvl8pPr marL="10945368" indent="0">
              <a:buNone/>
              <a:defRPr sz="5472" b="1"/>
            </a:lvl8pPr>
            <a:lvl9pPr marL="12508992" indent="0">
              <a:buNone/>
              <a:defRPr sz="5472" b="1"/>
            </a:lvl9pPr>
          </a:lstStyle>
          <a:p>
            <a:pPr lvl="0"/>
            <a:r>
              <a:rPr lang="en-US"/>
              <a:t>Click to edit Master text styles</a:t>
            </a:r>
          </a:p>
        </p:txBody>
      </p:sp>
      <p:sp>
        <p:nvSpPr>
          <p:cNvPr id="4" name="Content Placeholder 3"/>
          <p:cNvSpPr>
            <a:spLocks noGrp="1"/>
          </p:cNvSpPr>
          <p:nvPr>
            <p:ph sz="half" idx="2"/>
          </p:nvPr>
        </p:nvSpPr>
        <p:spPr>
          <a:xfrm>
            <a:off x="2154038" y="15231088"/>
            <a:ext cx="13229589" cy="22402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831534" y="10221627"/>
            <a:ext cx="13294742" cy="5009461"/>
          </a:xfrm>
        </p:spPr>
        <p:txBody>
          <a:bodyPr anchor="b"/>
          <a:lstStyle>
            <a:lvl1pPr marL="0" indent="0">
              <a:buNone/>
              <a:defRPr sz="8208" b="1"/>
            </a:lvl1pPr>
            <a:lvl2pPr marL="1563624" indent="0">
              <a:buNone/>
              <a:defRPr sz="6840" b="1"/>
            </a:lvl2pPr>
            <a:lvl3pPr marL="3127248" indent="0">
              <a:buNone/>
              <a:defRPr sz="6156" b="1"/>
            </a:lvl3pPr>
            <a:lvl4pPr marL="4690872" indent="0">
              <a:buNone/>
              <a:defRPr sz="5472" b="1"/>
            </a:lvl4pPr>
            <a:lvl5pPr marL="6254496" indent="0">
              <a:buNone/>
              <a:defRPr sz="5472" b="1"/>
            </a:lvl5pPr>
            <a:lvl6pPr marL="7818120" indent="0">
              <a:buNone/>
              <a:defRPr sz="5472" b="1"/>
            </a:lvl6pPr>
            <a:lvl7pPr marL="9381744" indent="0">
              <a:buNone/>
              <a:defRPr sz="5472" b="1"/>
            </a:lvl7pPr>
            <a:lvl8pPr marL="10945368" indent="0">
              <a:buNone/>
              <a:defRPr sz="5472" b="1"/>
            </a:lvl8pPr>
            <a:lvl9pPr marL="12508992" indent="0">
              <a:buNone/>
              <a:defRPr sz="5472" b="1"/>
            </a:lvl9pPr>
          </a:lstStyle>
          <a:p>
            <a:pPr lvl="0"/>
            <a:r>
              <a:rPr lang="en-US"/>
              <a:t>Click to edit Master text styles</a:t>
            </a:r>
          </a:p>
        </p:txBody>
      </p:sp>
      <p:sp>
        <p:nvSpPr>
          <p:cNvPr id="6" name="Content Placeholder 5"/>
          <p:cNvSpPr>
            <a:spLocks noGrp="1"/>
          </p:cNvSpPr>
          <p:nvPr>
            <p:ph sz="quarter" idx="4"/>
          </p:nvPr>
        </p:nvSpPr>
        <p:spPr>
          <a:xfrm>
            <a:off x="15831534" y="15231088"/>
            <a:ext cx="13294742" cy="22402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A543432A-DB59-9948-8BD7-E47EB9063E30}" type="slidenum">
              <a:rPr lang="en-US" smtClean="0"/>
              <a:pPr>
                <a:defRPr/>
              </a:pPr>
              <a:t>‹#›</a:t>
            </a:fld>
            <a:endParaRPr lang="en-US"/>
          </a:p>
        </p:txBody>
      </p:sp>
    </p:spTree>
    <p:extLst>
      <p:ext uri="{BB962C8B-B14F-4D97-AF65-F5344CB8AC3E}">
        <p14:creationId xmlns:p14="http://schemas.microsoft.com/office/powerpoint/2010/main" val="23034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6ED06890-576C-8A41-94E5-916EB52C5BF6}" type="slidenum">
              <a:rPr lang="en-US" smtClean="0"/>
              <a:pPr>
                <a:defRPr/>
              </a:pPr>
              <a:t>‹#›</a:t>
            </a:fld>
            <a:endParaRPr lang="en-US"/>
          </a:p>
        </p:txBody>
      </p:sp>
    </p:spTree>
    <p:extLst>
      <p:ext uri="{BB962C8B-B14F-4D97-AF65-F5344CB8AC3E}">
        <p14:creationId xmlns:p14="http://schemas.microsoft.com/office/powerpoint/2010/main" val="359502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F2F3BA44-EC06-8048-8614-F1DB729CD287}" type="slidenum">
              <a:rPr lang="en-US" smtClean="0"/>
              <a:pPr>
                <a:defRPr/>
              </a:pPr>
              <a:t>‹#›</a:t>
            </a:fld>
            <a:endParaRPr lang="en-US"/>
          </a:p>
        </p:txBody>
      </p:sp>
    </p:spTree>
    <p:extLst>
      <p:ext uri="{BB962C8B-B14F-4D97-AF65-F5344CB8AC3E}">
        <p14:creationId xmlns:p14="http://schemas.microsoft.com/office/powerpoint/2010/main" val="274222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4034" y="2779818"/>
            <a:ext cx="10086087" cy="9729364"/>
          </a:xfrm>
        </p:spPr>
        <p:txBody>
          <a:bodyPr anchor="b"/>
          <a:lstStyle>
            <a:lvl1pPr>
              <a:defRPr sz="10944"/>
            </a:lvl1pPr>
          </a:lstStyle>
          <a:p>
            <a:r>
              <a:rPr lang="en-US"/>
              <a:t>Click to edit Master title style</a:t>
            </a:r>
            <a:endParaRPr lang="en-US" dirty="0"/>
          </a:p>
        </p:txBody>
      </p:sp>
      <p:sp>
        <p:nvSpPr>
          <p:cNvPr id="3" name="Content Placeholder 2"/>
          <p:cNvSpPr>
            <a:spLocks noGrp="1"/>
          </p:cNvSpPr>
          <p:nvPr>
            <p:ph idx="1"/>
          </p:nvPr>
        </p:nvSpPr>
        <p:spPr>
          <a:xfrm>
            <a:off x="13294742" y="6003645"/>
            <a:ext cx="15831533" cy="29632091"/>
          </a:xfrm>
        </p:spPr>
        <p:txBody>
          <a:bodyPr/>
          <a:lstStyle>
            <a:lvl1pPr>
              <a:defRPr sz="10944"/>
            </a:lvl1pPr>
            <a:lvl2pPr>
              <a:defRPr sz="9576"/>
            </a:lvl2pPr>
            <a:lvl3pPr>
              <a:defRPr sz="8208"/>
            </a:lvl3pPr>
            <a:lvl4pPr>
              <a:defRPr sz="6840"/>
            </a:lvl4pPr>
            <a:lvl5pPr>
              <a:defRPr sz="6840"/>
            </a:lvl5pPr>
            <a:lvl6pPr>
              <a:defRPr sz="6840"/>
            </a:lvl6pPr>
            <a:lvl7pPr>
              <a:defRPr sz="6840"/>
            </a:lvl7pPr>
            <a:lvl8pPr>
              <a:defRPr sz="6840"/>
            </a:lvl8pPr>
            <a:lvl9pPr>
              <a:defRPr sz="6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54034" y="12509182"/>
            <a:ext cx="10086087" cy="23174808"/>
          </a:xfrm>
        </p:spPr>
        <p:txBody>
          <a:bodyPr/>
          <a:lstStyle>
            <a:lvl1pPr marL="0" indent="0">
              <a:buNone/>
              <a:defRPr sz="5472"/>
            </a:lvl1pPr>
            <a:lvl2pPr marL="1563624" indent="0">
              <a:buNone/>
              <a:defRPr sz="4788"/>
            </a:lvl2pPr>
            <a:lvl3pPr marL="3127248" indent="0">
              <a:buNone/>
              <a:defRPr sz="4104"/>
            </a:lvl3pPr>
            <a:lvl4pPr marL="4690872" indent="0">
              <a:buNone/>
              <a:defRPr sz="3420"/>
            </a:lvl4pPr>
            <a:lvl5pPr marL="6254496" indent="0">
              <a:buNone/>
              <a:defRPr sz="3420"/>
            </a:lvl5pPr>
            <a:lvl6pPr marL="7818120" indent="0">
              <a:buNone/>
              <a:defRPr sz="3420"/>
            </a:lvl6pPr>
            <a:lvl7pPr marL="9381744" indent="0">
              <a:buNone/>
              <a:defRPr sz="3420"/>
            </a:lvl7pPr>
            <a:lvl8pPr marL="10945368" indent="0">
              <a:buNone/>
              <a:defRPr sz="3420"/>
            </a:lvl8pPr>
            <a:lvl9pPr marL="12508992" indent="0">
              <a:buNone/>
              <a:defRPr sz="342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684A0DD3-71D6-CC44-A4A3-8BB92551262E}" type="slidenum">
              <a:rPr lang="en-US" smtClean="0"/>
              <a:pPr>
                <a:defRPr/>
              </a:pPr>
              <a:t>‹#›</a:t>
            </a:fld>
            <a:endParaRPr lang="en-US"/>
          </a:p>
        </p:txBody>
      </p:sp>
    </p:spTree>
    <p:extLst>
      <p:ext uri="{BB962C8B-B14F-4D97-AF65-F5344CB8AC3E}">
        <p14:creationId xmlns:p14="http://schemas.microsoft.com/office/powerpoint/2010/main" val="104039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4034" y="2779818"/>
            <a:ext cx="10086087" cy="9729364"/>
          </a:xfrm>
        </p:spPr>
        <p:txBody>
          <a:bodyPr anchor="b"/>
          <a:lstStyle>
            <a:lvl1pPr>
              <a:defRPr sz="10944"/>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94742" y="6003645"/>
            <a:ext cx="15831533" cy="29632091"/>
          </a:xfrm>
        </p:spPr>
        <p:txBody>
          <a:bodyPr anchor="t"/>
          <a:lstStyle>
            <a:lvl1pPr marL="0" indent="0">
              <a:buNone/>
              <a:defRPr sz="10944"/>
            </a:lvl1pPr>
            <a:lvl2pPr marL="1563624" indent="0">
              <a:buNone/>
              <a:defRPr sz="9576"/>
            </a:lvl2pPr>
            <a:lvl3pPr marL="3127248" indent="0">
              <a:buNone/>
              <a:defRPr sz="8208"/>
            </a:lvl3pPr>
            <a:lvl4pPr marL="4690872" indent="0">
              <a:buNone/>
              <a:defRPr sz="6840"/>
            </a:lvl4pPr>
            <a:lvl5pPr marL="6254496" indent="0">
              <a:buNone/>
              <a:defRPr sz="6840"/>
            </a:lvl5pPr>
            <a:lvl6pPr marL="7818120" indent="0">
              <a:buNone/>
              <a:defRPr sz="6840"/>
            </a:lvl6pPr>
            <a:lvl7pPr marL="9381744" indent="0">
              <a:buNone/>
              <a:defRPr sz="6840"/>
            </a:lvl7pPr>
            <a:lvl8pPr marL="10945368" indent="0">
              <a:buNone/>
              <a:defRPr sz="6840"/>
            </a:lvl8pPr>
            <a:lvl9pPr marL="12508992" indent="0">
              <a:buNone/>
              <a:defRPr sz="6840"/>
            </a:lvl9pPr>
          </a:lstStyle>
          <a:p>
            <a:r>
              <a:rPr lang="en-US"/>
              <a:t>Click icon to add picture</a:t>
            </a:r>
            <a:endParaRPr lang="en-US" dirty="0"/>
          </a:p>
        </p:txBody>
      </p:sp>
      <p:sp>
        <p:nvSpPr>
          <p:cNvPr id="4" name="Text Placeholder 3"/>
          <p:cNvSpPr>
            <a:spLocks noGrp="1"/>
          </p:cNvSpPr>
          <p:nvPr>
            <p:ph type="body" sz="half" idx="2"/>
          </p:nvPr>
        </p:nvSpPr>
        <p:spPr>
          <a:xfrm>
            <a:off x="2154034" y="12509182"/>
            <a:ext cx="10086087" cy="23174808"/>
          </a:xfrm>
        </p:spPr>
        <p:txBody>
          <a:bodyPr/>
          <a:lstStyle>
            <a:lvl1pPr marL="0" indent="0">
              <a:buNone/>
              <a:defRPr sz="5472"/>
            </a:lvl1pPr>
            <a:lvl2pPr marL="1563624" indent="0">
              <a:buNone/>
              <a:defRPr sz="4788"/>
            </a:lvl2pPr>
            <a:lvl3pPr marL="3127248" indent="0">
              <a:buNone/>
              <a:defRPr sz="4104"/>
            </a:lvl3pPr>
            <a:lvl4pPr marL="4690872" indent="0">
              <a:buNone/>
              <a:defRPr sz="3420"/>
            </a:lvl4pPr>
            <a:lvl5pPr marL="6254496" indent="0">
              <a:buNone/>
              <a:defRPr sz="3420"/>
            </a:lvl5pPr>
            <a:lvl6pPr marL="7818120" indent="0">
              <a:buNone/>
              <a:defRPr sz="3420"/>
            </a:lvl6pPr>
            <a:lvl7pPr marL="9381744" indent="0">
              <a:buNone/>
              <a:defRPr sz="3420"/>
            </a:lvl7pPr>
            <a:lvl8pPr marL="10945368" indent="0">
              <a:buNone/>
              <a:defRPr sz="3420"/>
            </a:lvl8pPr>
            <a:lvl9pPr marL="12508992" indent="0">
              <a:buNone/>
              <a:defRPr sz="342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30B4838-23A2-5F4F-B718-A2293B7A9DF6}" type="slidenum">
              <a:rPr lang="en-US" smtClean="0"/>
              <a:pPr>
                <a:defRPr/>
              </a:pPr>
              <a:t>‹#›</a:t>
            </a:fld>
            <a:endParaRPr lang="en-US"/>
          </a:p>
        </p:txBody>
      </p:sp>
    </p:spTree>
    <p:extLst>
      <p:ext uri="{BB962C8B-B14F-4D97-AF65-F5344CB8AC3E}">
        <p14:creationId xmlns:p14="http://schemas.microsoft.com/office/powerpoint/2010/main" val="30374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9961" y="2220003"/>
            <a:ext cx="26972241" cy="805954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9961" y="11099969"/>
            <a:ext cx="26972241" cy="264565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49961" y="38647206"/>
            <a:ext cx="7036237" cy="2219994"/>
          </a:xfrm>
          <a:prstGeom prst="rect">
            <a:avLst/>
          </a:prstGeom>
        </p:spPr>
        <p:txBody>
          <a:bodyPr vert="horz" lIns="91440" tIns="45720" rIns="91440" bIns="45720" rtlCol="0" anchor="ctr"/>
          <a:lstStyle>
            <a:lvl1pPr algn="l">
              <a:defRPr sz="4104">
                <a:solidFill>
                  <a:schemeClr val="tx1">
                    <a:tint val="75000"/>
                  </a:schemeClr>
                </a:solidFill>
              </a:defRPr>
            </a:lvl1p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3"/>
          </p:nvPr>
        </p:nvSpPr>
        <p:spPr>
          <a:xfrm>
            <a:off x="10358904" y="38647206"/>
            <a:ext cx="10554355" cy="2219994"/>
          </a:xfrm>
          <a:prstGeom prst="rect">
            <a:avLst/>
          </a:prstGeom>
        </p:spPr>
        <p:txBody>
          <a:bodyPr vert="horz" lIns="91440" tIns="45720" rIns="91440" bIns="45720" rtlCol="0" anchor="ctr"/>
          <a:lstStyle>
            <a:lvl1pPr algn="ctr">
              <a:defRPr sz="410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085965" y="38647206"/>
            <a:ext cx="7036237" cy="2219994"/>
          </a:xfrm>
          <a:prstGeom prst="rect">
            <a:avLst/>
          </a:prstGeom>
        </p:spPr>
        <p:txBody>
          <a:bodyPr vert="horz" lIns="91440" tIns="45720" rIns="91440" bIns="45720" rtlCol="0" anchor="ctr"/>
          <a:lstStyle>
            <a:lvl1pPr algn="r">
              <a:defRPr sz="4104">
                <a:solidFill>
                  <a:schemeClr val="tx1">
                    <a:tint val="75000"/>
                  </a:schemeClr>
                </a:solidFill>
              </a:defRPr>
            </a:lvl1pPr>
          </a:lstStyle>
          <a:p>
            <a:pPr>
              <a:defRPr/>
            </a:pPr>
            <a:fld id="{01514F20-5D1B-A242-ABF0-0FE6ED7FDDEB}" type="slidenum">
              <a:rPr lang="en-US" smtClean="0"/>
              <a:pPr>
                <a:defRPr/>
              </a:pPr>
              <a:t>‹#›</a:t>
            </a:fld>
            <a:endParaRPr lang="en-US"/>
          </a:p>
        </p:txBody>
      </p:sp>
    </p:spTree>
    <p:extLst>
      <p:ext uri="{BB962C8B-B14F-4D97-AF65-F5344CB8AC3E}">
        <p14:creationId xmlns:p14="http://schemas.microsoft.com/office/powerpoint/2010/main" val="36630229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3127248" rtl="0" eaLnBrk="1" latinLnBrk="0" hangingPunct="1">
        <a:lnSpc>
          <a:spcPct val="90000"/>
        </a:lnSpc>
        <a:spcBef>
          <a:spcPct val="0"/>
        </a:spcBef>
        <a:buNone/>
        <a:defRPr sz="15048" kern="1200">
          <a:solidFill>
            <a:schemeClr val="tx1"/>
          </a:solidFill>
          <a:latin typeface="+mj-lt"/>
          <a:ea typeface="+mj-ea"/>
          <a:cs typeface="+mj-cs"/>
        </a:defRPr>
      </a:lvl1pPr>
    </p:titleStyle>
    <p:bodyStyle>
      <a:lvl1pPr marL="781812" indent="-781812" algn="l" defTabSz="3127248" rtl="0" eaLnBrk="1" latinLnBrk="0" hangingPunct="1">
        <a:lnSpc>
          <a:spcPct val="90000"/>
        </a:lnSpc>
        <a:spcBef>
          <a:spcPts val="3420"/>
        </a:spcBef>
        <a:buFont typeface="Arial" panose="020B0604020202020204" pitchFamily="34" charset="0"/>
        <a:buChar char="•"/>
        <a:defRPr sz="9576" kern="1200">
          <a:solidFill>
            <a:schemeClr val="tx1"/>
          </a:solidFill>
          <a:latin typeface="+mn-lt"/>
          <a:ea typeface="+mn-ea"/>
          <a:cs typeface="+mn-cs"/>
        </a:defRPr>
      </a:lvl1pPr>
      <a:lvl2pPr marL="2345436" indent="-781812" algn="l" defTabSz="3127248" rtl="0" eaLnBrk="1" latinLnBrk="0" hangingPunct="1">
        <a:lnSpc>
          <a:spcPct val="90000"/>
        </a:lnSpc>
        <a:spcBef>
          <a:spcPts val="1710"/>
        </a:spcBef>
        <a:buFont typeface="Arial" panose="020B0604020202020204" pitchFamily="34" charset="0"/>
        <a:buChar char="•"/>
        <a:defRPr sz="8208" kern="1200">
          <a:solidFill>
            <a:schemeClr val="tx1"/>
          </a:solidFill>
          <a:latin typeface="+mn-lt"/>
          <a:ea typeface="+mn-ea"/>
          <a:cs typeface="+mn-cs"/>
        </a:defRPr>
      </a:lvl2pPr>
      <a:lvl3pPr marL="3909060" indent="-781812" algn="l" defTabSz="3127248" rtl="0" eaLnBrk="1" latinLnBrk="0" hangingPunct="1">
        <a:lnSpc>
          <a:spcPct val="90000"/>
        </a:lnSpc>
        <a:spcBef>
          <a:spcPts val="1710"/>
        </a:spcBef>
        <a:buFont typeface="Arial" panose="020B0604020202020204" pitchFamily="34" charset="0"/>
        <a:buChar char="•"/>
        <a:defRPr sz="6840" kern="1200">
          <a:solidFill>
            <a:schemeClr val="tx1"/>
          </a:solidFill>
          <a:latin typeface="+mn-lt"/>
          <a:ea typeface="+mn-ea"/>
          <a:cs typeface="+mn-cs"/>
        </a:defRPr>
      </a:lvl3pPr>
      <a:lvl4pPr marL="5472684"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4pPr>
      <a:lvl5pPr marL="7036308"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5pPr>
      <a:lvl6pPr marL="8599932"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6pPr>
      <a:lvl7pPr marL="10163556"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7pPr>
      <a:lvl8pPr marL="11727180"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8pPr>
      <a:lvl9pPr marL="13290804"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9pPr>
    </p:bodyStyle>
    <p:otherStyle>
      <a:defPPr>
        <a:defRPr lang="en-US"/>
      </a:defPPr>
      <a:lvl1pPr marL="0" algn="l" defTabSz="3127248" rtl="0" eaLnBrk="1" latinLnBrk="0" hangingPunct="1">
        <a:defRPr sz="6156" kern="1200">
          <a:solidFill>
            <a:schemeClr val="tx1"/>
          </a:solidFill>
          <a:latin typeface="+mn-lt"/>
          <a:ea typeface="+mn-ea"/>
          <a:cs typeface="+mn-cs"/>
        </a:defRPr>
      </a:lvl1pPr>
      <a:lvl2pPr marL="1563624" algn="l" defTabSz="3127248" rtl="0" eaLnBrk="1" latinLnBrk="0" hangingPunct="1">
        <a:defRPr sz="6156" kern="1200">
          <a:solidFill>
            <a:schemeClr val="tx1"/>
          </a:solidFill>
          <a:latin typeface="+mn-lt"/>
          <a:ea typeface="+mn-ea"/>
          <a:cs typeface="+mn-cs"/>
        </a:defRPr>
      </a:lvl2pPr>
      <a:lvl3pPr marL="3127248" algn="l" defTabSz="3127248" rtl="0" eaLnBrk="1" latinLnBrk="0" hangingPunct="1">
        <a:defRPr sz="6156" kern="1200">
          <a:solidFill>
            <a:schemeClr val="tx1"/>
          </a:solidFill>
          <a:latin typeface="+mn-lt"/>
          <a:ea typeface="+mn-ea"/>
          <a:cs typeface="+mn-cs"/>
        </a:defRPr>
      </a:lvl3pPr>
      <a:lvl4pPr marL="4690872" algn="l" defTabSz="3127248" rtl="0" eaLnBrk="1" latinLnBrk="0" hangingPunct="1">
        <a:defRPr sz="6156" kern="1200">
          <a:solidFill>
            <a:schemeClr val="tx1"/>
          </a:solidFill>
          <a:latin typeface="+mn-lt"/>
          <a:ea typeface="+mn-ea"/>
          <a:cs typeface="+mn-cs"/>
        </a:defRPr>
      </a:lvl4pPr>
      <a:lvl5pPr marL="6254496" algn="l" defTabSz="3127248" rtl="0" eaLnBrk="1" latinLnBrk="0" hangingPunct="1">
        <a:defRPr sz="6156" kern="1200">
          <a:solidFill>
            <a:schemeClr val="tx1"/>
          </a:solidFill>
          <a:latin typeface="+mn-lt"/>
          <a:ea typeface="+mn-ea"/>
          <a:cs typeface="+mn-cs"/>
        </a:defRPr>
      </a:lvl5pPr>
      <a:lvl6pPr marL="7818120" algn="l" defTabSz="3127248" rtl="0" eaLnBrk="1" latinLnBrk="0" hangingPunct="1">
        <a:defRPr sz="6156" kern="1200">
          <a:solidFill>
            <a:schemeClr val="tx1"/>
          </a:solidFill>
          <a:latin typeface="+mn-lt"/>
          <a:ea typeface="+mn-ea"/>
          <a:cs typeface="+mn-cs"/>
        </a:defRPr>
      </a:lvl6pPr>
      <a:lvl7pPr marL="9381744" algn="l" defTabSz="3127248" rtl="0" eaLnBrk="1" latinLnBrk="0" hangingPunct="1">
        <a:defRPr sz="6156" kern="1200">
          <a:solidFill>
            <a:schemeClr val="tx1"/>
          </a:solidFill>
          <a:latin typeface="+mn-lt"/>
          <a:ea typeface="+mn-ea"/>
          <a:cs typeface="+mn-cs"/>
        </a:defRPr>
      </a:lvl7pPr>
      <a:lvl8pPr marL="10945368" algn="l" defTabSz="3127248" rtl="0" eaLnBrk="1" latinLnBrk="0" hangingPunct="1">
        <a:defRPr sz="6156" kern="1200">
          <a:solidFill>
            <a:schemeClr val="tx1"/>
          </a:solidFill>
          <a:latin typeface="+mn-lt"/>
          <a:ea typeface="+mn-ea"/>
          <a:cs typeface="+mn-cs"/>
        </a:defRPr>
      </a:lvl8pPr>
      <a:lvl9pPr marL="12508992" algn="l" defTabSz="3127248" rtl="0" eaLnBrk="1" latinLnBrk="0" hangingPunct="1">
        <a:defRPr sz="61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9" Type="http://schemas.openxmlformats.org/officeDocument/2006/relationships/image" Target="../media/image32.tiff"/><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diagramData" Target="../diagrams/data1.xml"/><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41"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diagramDrawing" Target="../diagrams/drawing1.xml"/><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diagramColors" Target="../diagrams/colors1.xml"/><Relationship Id="rId19" Type="http://schemas.openxmlformats.org/officeDocument/2006/relationships/image" Target="../media/image12.svg"/><Relationship Id="rId31"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8" Type="http://schemas.openxmlformats.org/officeDocument/2006/relationships/diagramLayout" Target="../diagrams/layout1.xml"/><Relationship Id="rId3" Type="http://schemas.openxmlformats.org/officeDocument/2006/relationships/image" Target="../media/image1.png"/><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604646"/>
            <a:chOff x="576544" y="12808367"/>
            <a:chExt cx="12227390" cy="25551724"/>
          </a:xfrm>
        </p:grpSpPr>
        <p:sp>
          <p:nvSpPr>
            <p:cNvPr id="2" name="Rectangle 1"/>
            <p:cNvSpPr/>
            <p:nvPr/>
          </p:nvSpPr>
          <p:spPr>
            <a:xfrm>
              <a:off x="581844" y="14018500"/>
              <a:ext cx="12222090" cy="24341591"/>
            </a:xfrm>
            <a:prstGeom prst="rect">
              <a:avLst/>
            </a:prstGeom>
          </p:spPr>
          <p:txBody>
            <a:bodyPr wrap="square">
              <a:spAutoFit/>
            </a:bodyPr>
            <a:lstStyle/>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Due to the development of experimental and analytic equipment, large amounts of scientific data are being produced all over the world. The rapidly increasing volume and variety of geoscience-related data give researchers opportunities to answer scientific questions that are hard to solve using traditional methods. However, most of the time, raw data are not directly usable because of their hierarchical structures, missing values, inaccuracy, duplication, and so on. Also the data format needs to be adapted to different analytic techniques. It is often said that 80% time of data analytics is spent on data cleaning and preparing. Therefore, data processing is a crucial part of the data analytics pipeline, and iterative processing is needed when new problems emerge or secondary data are generated, throughout the whole analytics procedure.</a:t>
              </a: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a:t>
              </a:r>
              <a:br>
                <a:rPr lang="en-US" sz="3200" dirty="0">
                  <a:solidFill>
                    <a:schemeClr val="tx2"/>
                  </a:solidFill>
                  <a:latin typeface="Arial" panose="020B0604020202020204" pitchFamily="34" charset="0"/>
                  <a:cs typeface="Arial" panose="020B0604020202020204" pitchFamily="34" charset="0"/>
                </a:rPr>
              </a:br>
              <a:r>
                <a:rPr lang="en-US" sz="3200" dirty="0">
                  <a:solidFill>
                    <a:schemeClr val="tx2"/>
                  </a:solidFill>
                  <a:latin typeface="Arial" panose="020B0604020202020204" pitchFamily="34" charset="0"/>
                  <a:cs typeface="Arial" panose="020B0604020202020204" pitchFamily="34" charset="0"/>
                </a:rPr>
                <a:t>This poster will mainly focus on data processing and preparation. We start by introducing the principles for cleaning datasets, followed by some quick data exploration methods. Then we demonstrate some ways of dealing with various problems, such as missing values or duplication, in the datasets. The last part of the presentation show applications in real geoscientific datasets. Following good data processing practices can save time by avoiding repetition, and get more accurate results in analyses to help solve scientific problems.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6000" b="1" dirty="0">
                <a:solidFill>
                  <a:schemeClr val="accent2"/>
                </a:solidFill>
                <a:latin typeface="Verdana" charset="0"/>
                <a:ea typeface="Verdana" charset="0"/>
                <a:cs typeface="Verdana" charset="0"/>
              </a:rPr>
              <a:t>Quantum Machine Learning for Cloud Detection</a:t>
            </a:r>
          </a:p>
          <a:p>
            <a:pPr marL="17574" algn="ctr">
              <a:spcBef>
                <a:spcPts val="667"/>
              </a:spcBef>
            </a:pPr>
            <a:endParaRPr lang="en-US" sz="1200" dirty="0">
              <a:solidFill>
                <a:schemeClr val="accent2"/>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2400" dirty="0">
                <a:solidFill>
                  <a:schemeClr val="accent2"/>
                </a:solidFill>
                <a:latin typeface="Arial Black" pitchFamily="-108" charset="0"/>
                <a:ea typeface="Arial Black" pitchFamily="-108" charset="0"/>
                <a:cs typeface="Arial Black" pitchFamily="-108" charset="0"/>
                <a:sym typeface="Arial Black" pitchFamily="-108" charset="0"/>
              </a:rPr>
              <a:t>Ethan Cruz</a:t>
            </a:r>
            <a:r>
              <a:rPr lang="en-US" sz="2400" b="1" baseline="30000" dirty="0">
                <a:solidFill>
                  <a:schemeClr val="accent2"/>
                </a:solidFill>
                <a:latin typeface="Arial Black" charset="0"/>
                <a:ea typeface="Arial Black" charset="0"/>
                <a:cs typeface="Arial Black" charset="0"/>
                <a:sym typeface="Arial Black" pitchFamily="-108" charset="0"/>
              </a:rPr>
              <a:t>1</a:t>
            </a:r>
            <a:r>
              <a:rPr lang="en-US" sz="2400" baseline="30000" dirty="0">
                <a:solidFill>
                  <a:schemeClr val="accent2"/>
                </a:solidFill>
                <a:latin typeface="Arial Black" pitchFamily="-108" charset="0"/>
                <a:ea typeface="Arial Black" pitchFamily="-108" charset="0"/>
                <a:cs typeface="Arial Black" pitchFamily="-108" charset="0"/>
                <a:sym typeface="Arial Black" pitchFamily="-108" charset="0"/>
              </a:rPr>
              <a:t> (cruze6@rpi.edu)</a:t>
            </a:r>
            <a:endParaRPr lang="en-US" sz="2400" dirty="0">
              <a:solidFill>
                <a:schemeClr val="accent2"/>
              </a:solidFill>
              <a:latin typeface="Arial Black" pitchFamily="-108" charset="0"/>
              <a:ea typeface="Arial Black" pitchFamily="-108" charset="0"/>
              <a:cs typeface="Arial Black" pitchFamily="-108" charset="0"/>
              <a:sym typeface="Arial Black" pitchFamily="-108" charset="0"/>
            </a:endParaRPr>
          </a:p>
          <a:p>
            <a:pPr marL="17574">
              <a:spcBef>
                <a:spcPts val="667"/>
              </a:spcBef>
            </a:pPr>
            <a:r>
              <a:rPr lang="en-US" sz="1200" b="1" baseline="30000" dirty="0">
                <a:solidFill>
                  <a:schemeClr val="accent2"/>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chemeClr val="accent2"/>
                </a:solidFill>
                <a:latin typeface="Arial Black" charset="0"/>
                <a:ea typeface="Arial Black" charset="0"/>
                <a:cs typeface="Arial Black" charset="0"/>
                <a:sym typeface="Arial Black" pitchFamily="-108" charset="0"/>
              </a:rPr>
              <a:t>1</a:t>
            </a:r>
            <a:r>
              <a:rPr lang="en-US" sz="2000" b="1" dirty="0">
                <a:solidFill>
                  <a:schemeClr val="accent2"/>
                </a:solidFill>
                <a:latin typeface="Arial Black" charset="0"/>
                <a:ea typeface="Arial Black" charset="0"/>
                <a:cs typeface="Arial Black" charset="0"/>
                <a:sym typeface="Arial Black" pitchFamily="-108" charset="0"/>
              </a:rPr>
              <a:t>Rensselaer Polytechnic Institute,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8603237"/>
            <a:ext cx="14782800"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2"/>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2"/>
                </a:solidFill>
                <a:latin typeface="Verdana" pitchFamily="-108" charset="0"/>
                <a:ea typeface="Verdana" pitchFamily="-108" charset="0"/>
                <a:cs typeface="Verdana" pitchFamily="-108" charset="0"/>
                <a:sym typeface="Verdana" pitchFamily="-108" charset="0"/>
              </a:rPr>
              <a:t>Python – A programming language, capable of processing data/statistical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2"/>
                </a:solidFill>
                <a:latin typeface="Verdana" pitchFamily="-108" charset="0"/>
                <a:ea typeface="Verdana" pitchFamily="-108" charset="0"/>
                <a:cs typeface="Verdana" pitchFamily="-108" charset="0"/>
                <a:sym typeface="Verdana" pitchFamily="-108" charset="0"/>
              </a:rPr>
              <a:t>R – A program to process data and perform 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2"/>
                </a:solidFill>
                <a:latin typeface="Verdana" pitchFamily="-108" charset="0"/>
                <a:ea typeface="Verdana" pitchFamily="-108" charset="0"/>
                <a:cs typeface="Verdana" pitchFamily="-108" charset="0"/>
                <a:sym typeface="Verdana" pitchFamily="-108" charset="0"/>
              </a:rPr>
              <a:t>Package (P) or Library (R):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2"/>
                </a:solidFill>
                <a:latin typeface="Verdana" pitchFamily="-108" charset="0"/>
                <a:ea typeface="Verdana" pitchFamily="-108" charset="0"/>
                <a:cs typeface="Verdana" pitchFamily="-108" charset="0"/>
                <a:sym typeface="Verdana" pitchFamily="-108" charset="0"/>
              </a:rPr>
              <a:t>Pandas – An useful data manipulation package in 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2"/>
                </a:solidFill>
                <a:latin typeface="Verdana" pitchFamily="-108" charset="0"/>
                <a:ea typeface="Verdana" pitchFamily="-108" charset="0"/>
                <a:cs typeface="Verdana" pitchFamily="-108" charset="0"/>
                <a:sym typeface="Verdana" pitchFamily="-108" charset="0"/>
              </a:rPr>
              <a:t>Df</a:t>
            </a:r>
            <a:r>
              <a:rPr lang="en-US" sz="2300" dirty="0">
                <a:solidFill>
                  <a:schemeClr val="tx2"/>
                </a:solidFill>
                <a:latin typeface="Verdana" pitchFamily="-108" charset="0"/>
                <a:ea typeface="Verdana" pitchFamily="-108" charset="0"/>
                <a:cs typeface="Verdana" pitchFamily="-108" charset="0"/>
                <a:sym typeface="Verdana" pitchFamily="-108" charset="0"/>
              </a:rPr>
              <a:t>, </a:t>
            </a:r>
            <a:r>
              <a:rPr lang="en-US" sz="2300" dirty="0" err="1">
                <a:solidFill>
                  <a:schemeClr val="tx2"/>
                </a:solidFill>
                <a:latin typeface="Verdana" pitchFamily="-108" charset="0"/>
                <a:ea typeface="Verdana" pitchFamily="-108" charset="0"/>
                <a:cs typeface="Verdana" pitchFamily="-108" charset="0"/>
                <a:sym typeface="Verdana" pitchFamily="-108" charset="0"/>
              </a:rPr>
              <a:t>dataframe</a:t>
            </a:r>
            <a:r>
              <a:rPr lang="en-US" sz="2300" dirty="0">
                <a:solidFill>
                  <a:schemeClr val="tx2"/>
                </a:solidFill>
                <a:latin typeface="Verdana" pitchFamily="-108" charset="0"/>
                <a:ea typeface="Verdana" pitchFamily="-108" charset="0"/>
                <a:cs typeface="Verdana" pitchFamily="-108" charset="0"/>
                <a:sym typeface="Verdana" pitchFamily="-108" charset="0"/>
              </a:rPr>
              <a:t> – Data manipulation structure in R &amp; python pandas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2"/>
                </a:solidFill>
                <a:latin typeface="Verdana" pitchFamily="-108" charset="0"/>
                <a:ea typeface="Verdana" pitchFamily="-108" charset="0"/>
                <a:cs typeface="Verdana" pitchFamily="-108" charset="0"/>
                <a:sym typeface="Verdana" pitchFamily="-108" charset="0"/>
              </a:rPr>
              <a:t>Levels in R </a:t>
            </a:r>
            <a:r>
              <a:rPr lang="en-US" sz="2300" dirty="0" err="1">
                <a:solidFill>
                  <a:schemeClr val="tx2"/>
                </a:solidFill>
                <a:latin typeface="Verdana" pitchFamily="-108" charset="0"/>
                <a:ea typeface="Verdana" pitchFamily="-108" charset="0"/>
                <a:cs typeface="Verdana" pitchFamily="-108" charset="0"/>
                <a:sym typeface="Verdana" pitchFamily="-108" charset="0"/>
              </a:rPr>
              <a:t>dataframe</a:t>
            </a:r>
            <a:r>
              <a:rPr lang="en-US" sz="2300" dirty="0">
                <a:solidFill>
                  <a:schemeClr val="tx2"/>
                </a:solidFill>
                <a:latin typeface="Verdana" pitchFamily="-108" charset="0"/>
                <a:ea typeface="Verdana" pitchFamily="-108" charset="0"/>
                <a:cs typeface="Verdana" pitchFamily="-108" charset="0"/>
                <a:sym typeface="Verdana" pitchFamily="-108" charset="0"/>
              </a:rPr>
              <a:t> – for factor data, the possible number of choices are levels</a:t>
            </a:r>
          </a:p>
        </p:txBody>
      </p:sp>
      <p:pic>
        <p:nvPicPr>
          <p:cNvPr id="18" name="Picture 17" descr="RPI_red_header.png"/>
          <p:cNvPicPr>
            <a:picLocks noChangeAspect="1"/>
          </p:cNvPicPr>
          <p:nvPr/>
        </p:nvPicPr>
        <p:blipFill>
          <a:blip r:embed="rId4"/>
          <a:stretch>
            <a:fillRect/>
          </a:stretch>
        </p:blipFill>
        <p:spPr>
          <a:xfrm>
            <a:off x="897542"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a:solidFill>
            <a:schemeClr val="tx2"/>
          </a:solidFill>
        </p:grpSpPr>
        <p:sp>
          <p:nvSpPr>
            <p:cNvPr id="15364" name="Rectangle 4"/>
            <p:cNvSpPr>
              <a:spLocks/>
            </p:cNvSpPr>
            <p:nvPr/>
          </p:nvSpPr>
          <p:spPr bwMode="auto">
            <a:xfrm>
              <a:off x="0" y="0"/>
              <a:ext cx="274320" cy="41696640"/>
            </a:xfrm>
            <a:prstGeom prst="rect">
              <a:avLst/>
            </a:prstGeom>
            <a:grpFill/>
            <a:ln w="12700">
              <a:noFill/>
              <a:miter lim="800000"/>
              <a:headEnd/>
              <a:tailEnd/>
            </a:ln>
          </p:spPr>
          <p:txBody>
            <a:bodyPr lIns="0" tIns="0" rIns="0" bIns="0">
              <a:prstTxWarp prst="textNoShape">
                <a:avLst/>
              </a:prstTxWarp>
            </a:bodyPr>
            <a:lstStyle/>
            <a:p>
              <a:endParaRPr lang="en-US" sz="1186" dirty="0"/>
            </a:p>
          </p:txBody>
        </p:sp>
        <p:sp>
          <p:nvSpPr>
            <p:cNvPr id="15366" name="Rectangle 6"/>
            <p:cNvSpPr>
              <a:spLocks/>
            </p:cNvSpPr>
            <p:nvPr/>
          </p:nvSpPr>
          <p:spPr bwMode="auto">
            <a:xfrm>
              <a:off x="-317" y="0"/>
              <a:ext cx="31272480" cy="274320"/>
            </a:xfrm>
            <a:prstGeom prst="rect">
              <a:avLst/>
            </a:prstGeom>
            <a:grpFill/>
            <a:ln w="12700">
              <a:noFill/>
              <a:miter lim="800000"/>
              <a:headEnd/>
              <a:tailEnd/>
            </a:ln>
          </p:spPr>
          <p:txBody>
            <a:bodyPr lIns="0" tIns="0" rIns="0" bIns="0">
              <a:prstTxWarp prst="textNoShape">
                <a:avLst/>
              </a:prstTxWarp>
            </a:bodyPr>
            <a:lstStyle/>
            <a:p>
              <a:endParaRPr lang="en-US" sz="1186" dirty="0"/>
            </a:p>
          </p:txBody>
        </p:sp>
        <p:sp>
          <p:nvSpPr>
            <p:cNvPr id="15367" name="Rectangle 7"/>
            <p:cNvSpPr>
              <a:spLocks/>
            </p:cNvSpPr>
            <p:nvPr/>
          </p:nvSpPr>
          <p:spPr bwMode="auto">
            <a:xfrm>
              <a:off x="-317" y="41422955"/>
              <a:ext cx="31272480" cy="274320"/>
            </a:xfrm>
            <a:prstGeom prst="rect">
              <a:avLst/>
            </a:prstGeom>
            <a:grp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grpFill/>
            <a:ln w="12700">
              <a:noFill/>
              <a:miter lim="800000"/>
              <a:headEnd/>
              <a:tailEnd/>
            </a:ln>
          </p:spPr>
          <p:txBody>
            <a:bodyPr lIns="0" tIns="0" rIns="0" bIns="0">
              <a:prstTxWarp prst="textNoShape">
                <a:avLst/>
              </a:prstTxWarp>
            </a:bodyPr>
            <a:lstStyle/>
            <a:p>
              <a:endParaRPr lang="en-US" sz="1186" dirty="0">
                <a:solidFill>
                  <a:schemeClr val="accent2"/>
                </a:solidFill>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446293" y="36622037"/>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2"/>
                  </a:solidFill>
                  <a:latin typeface="Verdana" pitchFamily="-108"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2"/>
                </a:solidFill>
                <a:latin typeface="Verdana" pitchFamily="-108"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solidFill>
                    <a:schemeClr val="tx2"/>
                  </a:solidFill>
                </a:rPr>
                <a:t> </a:t>
              </a:r>
              <a:endParaRPr lang="en-US" sz="2000" b="1" dirty="0">
                <a:solidFill>
                  <a:schemeClr val="tx2"/>
                </a:solidFill>
                <a:latin typeface="Verdana" pitchFamily="-108"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553237"/>
            <a:ext cx="9605363" cy="5755795"/>
            <a:chOff x="576544" y="12808369"/>
            <a:chExt cx="12227388" cy="942478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8214655"/>
            </a:xfrm>
            <a:prstGeom prst="rect">
              <a:avLst/>
            </a:prstGeom>
          </p:spPr>
          <p:txBody>
            <a:bodyPr wrap="square">
              <a:spAutoFit/>
            </a:bodyPr>
            <a:lstStyle/>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It is often said that 80% time of data analytics is spent on data cleaning and preparing, but there has been little research on how to make data cleaning as easy and eﬀective as possible. </a:t>
              </a:r>
            </a:p>
            <a:p>
              <a:pPr algn="just">
                <a:spcBef>
                  <a:spcPts val="0"/>
                </a:spcBef>
                <a:spcAft>
                  <a:spcPts val="0"/>
                </a:spcAft>
              </a:pPr>
              <a:endParaRPr lang="en-US" sz="3200"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The current presentation is to clarify good some good principles for data processing, followed by some</a:t>
              </a:r>
              <a:r>
                <a:rPr lang="zh-CN" altLang="en-US" sz="3200" dirty="0">
                  <a:solidFill>
                    <a:schemeClr val="tx2"/>
                  </a:solidFill>
                  <a:latin typeface="Arial" panose="020B0604020202020204" pitchFamily="34" charset="0"/>
                  <a:cs typeface="Arial" panose="020B0604020202020204" pitchFamily="34" charset="0"/>
                </a:rPr>
                <a:t> </a:t>
              </a:r>
              <a:r>
                <a:rPr lang="en-US" altLang="zh-CN" sz="3200" dirty="0">
                  <a:solidFill>
                    <a:schemeClr val="tx2"/>
                  </a:solidFill>
                  <a:latin typeface="Arial" panose="020B0604020202020204" pitchFamily="34" charset="0"/>
                  <a:cs typeface="Arial" panose="020B0604020202020204" pitchFamily="34" charset="0"/>
                </a:rPr>
                <a:t>quick</a:t>
              </a:r>
              <a:r>
                <a:rPr lang="zh-CN" altLang="en-US" sz="3200" dirty="0">
                  <a:solidFill>
                    <a:schemeClr val="tx2"/>
                  </a:solidFill>
                  <a:latin typeface="Arial" panose="020B0604020202020204" pitchFamily="34" charset="0"/>
                  <a:cs typeface="Arial" panose="020B0604020202020204" pitchFamily="34" charset="0"/>
                </a:rPr>
                <a:t> </a:t>
              </a:r>
              <a:r>
                <a:rPr lang="en-US" altLang="zh-CN" sz="3200" dirty="0">
                  <a:solidFill>
                    <a:schemeClr val="tx2"/>
                  </a:solidFill>
                  <a:latin typeface="Arial" panose="020B0604020202020204" pitchFamily="34" charset="0"/>
                  <a:cs typeface="Arial" panose="020B0604020202020204" pitchFamily="34" charset="0"/>
                </a:rPr>
                <a:t>data exploration methods. </a:t>
              </a:r>
              <a:r>
                <a:rPr lang="en-US" sz="3200" dirty="0">
                  <a:solidFill>
                    <a:schemeClr val="tx2"/>
                  </a:solidFill>
                  <a:latin typeface="Arial" panose="020B0604020202020204" pitchFamily="34" charset="0"/>
                  <a:cs typeface="Arial" panose="020B0604020202020204" pitchFamily="34" charset="0"/>
                </a:rPr>
                <a:t>Hope this presentation could </a:t>
              </a:r>
              <a:r>
                <a:rPr lang="en-US" sz="3200" b="1" dirty="0">
                  <a:solidFill>
                    <a:schemeClr val="tx2"/>
                  </a:solidFill>
                  <a:latin typeface="Arial" panose="020B0604020202020204" pitchFamily="34" charset="0"/>
                  <a:cs typeface="Arial" panose="020B0604020202020204" pitchFamily="34" charset="0"/>
                </a:rPr>
                <a:t>serve as a </a:t>
              </a:r>
              <a:r>
                <a:rPr lang="en-US" sz="3200" b="1" dirty="0" err="1">
                  <a:solidFill>
                    <a:schemeClr val="tx2"/>
                  </a:solidFill>
                  <a:latin typeface="Arial" panose="020B0604020202020204" pitchFamily="34" charset="0"/>
                  <a:cs typeface="Arial" panose="020B0604020202020204" pitchFamily="34" charset="0"/>
                </a:rPr>
                <a:t>cheatsheet</a:t>
              </a:r>
              <a:r>
                <a:rPr lang="en-US" sz="3200" b="1" dirty="0">
                  <a:solidFill>
                    <a:schemeClr val="tx2"/>
                  </a:solidFill>
                  <a:latin typeface="Arial" panose="020B0604020202020204" pitchFamily="34" charset="0"/>
                  <a:cs typeface="Arial" panose="020B0604020202020204" pitchFamily="34" charset="0"/>
                </a:rPr>
                <a:t> for data processing.</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Motivation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34672494"/>
            <a:chOff x="576544" y="12808366"/>
            <a:chExt cx="25132554" cy="56774243"/>
          </a:xfrm>
        </p:grpSpPr>
        <p:sp>
          <p:nvSpPr>
            <p:cNvPr id="89" name="Rectangle 88">
              <a:extLst>
                <a:ext uri="{FF2B5EF4-FFF2-40B4-BE49-F238E27FC236}">
                  <a16:creationId xmlns:a16="http://schemas.microsoft.com/office/drawing/2014/main" id="{934DC56B-CA12-D549-8781-B78844EE7F96}"/>
                </a:ext>
              </a:extLst>
            </p:cNvPr>
            <p:cNvSpPr/>
            <p:nvPr/>
          </p:nvSpPr>
          <p:spPr>
            <a:xfrm>
              <a:off x="576544" y="14472734"/>
              <a:ext cx="12222089" cy="957536"/>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Common workflow for data processing</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Tidying Messy Datasets</a:t>
              </a:r>
            </a:p>
          </p:txBody>
        </p:sp>
        <p:sp>
          <p:nvSpPr>
            <p:cNvPr id="121" name="Rectangle 120">
              <a:extLst>
                <a:ext uri="{FF2B5EF4-FFF2-40B4-BE49-F238E27FC236}">
                  <a16:creationId xmlns:a16="http://schemas.microsoft.com/office/drawing/2014/main" id="{365F9F17-D4B9-DB4C-8FF5-D135122BF044}"/>
                </a:ext>
              </a:extLst>
            </p:cNvPr>
            <p:cNvSpPr/>
            <p:nvPr/>
          </p:nvSpPr>
          <p:spPr>
            <a:xfrm>
              <a:off x="576545" y="28358135"/>
              <a:ext cx="12760910" cy="41224474"/>
            </a:xfrm>
            <a:prstGeom prst="rect">
              <a:avLst/>
            </a:prstGeom>
          </p:spPr>
          <p:txBody>
            <a:bodyPr wrap="square">
              <a:spAutoFit/>
            </a:bodyPr>
            <a:lstStyle/>
            <a:p>
              <a:pPr algn="just">
                <a:spcBef>
                  <a:spcPts val="0"/>
                </a:spcBef>
                <a:spcAft>
                  <a:spcPts val="0"/>
                </a:spcAft>
              </a:pPr>
              <a:r>
                <a:rPr lang="en-US" sz="3600" b="1" u="sng" dirty="0">
                  <a:solidFill>
                    <a:schemeClr val="tx2"/>
                  </a:solidFill>
                  <a:latin typeface="Arial" panose="020B0604020202020204" pitchFamily="34" charset="0"/>
                  <a:cs typeface="Arial" panose="020B0604020202020204" pitchFamily="34" charset="0"/>
                </a:rPr>
                <a:t>1. Import data: </a:t>
              </a: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Python (P) and R language (R)</a:t>
              </a: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A. Spreadsheet files </a:t>
              </a: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P: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R: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i="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B. MATLAB data files</a:t>
              </a: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P:</a:t>
              </a:r>
            </a:p>
            <a:p>
              <a:pPr algn="just">
                <a:spcBef>
                  <a:spcPts val="0"/>
                </a:spcBef>
                <a:spcAft>
                  <a:spcPts val="0"/>
                </a:spcAft>
              </a:pPr>
              <a:endParaRPr lang="en-US" sz="3200"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R:</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C. Online sources</a:t>
              </a: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We can use the </a:t>
              </a:r>
              <a:r>
                <a:rPr lang="en-US" sz="3200" dirty="0" err="1">
                  <a:solidFill>
                    <a:schemeClr val="tx2"/>
                  </a:solidFill>
                  <a:latin typeface="Arial" panose="020B0604020202020204" pitchFamily="34" charset="0"/>
                  <a:cs typeface="Arial" panose="020B0604020202020204" pitchFamily="34" charset="0"/>
                </a:rPr>
                <a:t>BeautifulSoup</a:t>
              </a:r>
              <a:r>
                <a:rPr lang="en-US" sz="3200" dirty="0">
                  <a:solidFill>
                    <a:schemeClr val="tx2"/>
                  </a:solidFill>
                  <a:latin typeface="Arial" panose="020B0604020202020204" pitchFamily="34" charset="0"/>
                  <a:cs typeface="Arial" panose="020B0604020202020204" pitchFamily="34" charset="0"/>
                </a:rPr>
                <a:t> (P) or </a:t>
              </a:r>
              <a:r>
                <a:rPr lang="en-US" sz="3200" dirty="0" err="1">
                  <a:solidFill>
                    <a:schemeClr val="tx2"/>
                  </a:solidFill>
                  <a:latin typeface="Arial" panose="020B0604020202020204" pitchFamily="34" charset="0"/>
                  <a:cs typeface="Arial" panose="020B0604020202020204" pitchFamily="34" charset="0"/>
                </a:rPr>
                <a:t>scrapeR</a:t>
              </a:r>
              <a:r>
                <a:rPr lang="en-US" sz="3200" dirty="0">
                  <a:solidFill>
                    <a:schemeClr val="tx2"/>
                  </a:solidFill>
                  <a:latin typeface="Arial" panose="020B0604020202020204" pitchFamily="34" charset="0"/>
                  <a:cs typeface="Arial" panose="020B0604020202020204" pitchFamily="34" charset="0"/>
                </a:rPr>
                <a:t> (R) packages to parse HTML documents.</a:t>
              </a: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D. Databases and others</a:t>
              </a: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Python and R both support data from SQL databases, SAS, STATA, SPSS and other formats. </a:t>
              </a:r>
            </a:p>
            <a:p>
              <a:pPr algn="just">
                <a:spcBef>
                  <a:spcPts val="0"/>
                </a:spcBef>
                <a:spcAft>
                  <a:spcPts val="0"/>
                </a:spcAft>
              </a:pPr>
              <a:endParaRPr lang="en-US" sz="36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600" b="1" u="sng" dirty="0">
                  <a:solidFill>
                    <a:schemeClr val="tx2"/>
                  </a:solidFill>
                  <a:latin typeface="Arial" panose="020B0604020202020204" pitchFamily="34" charset="0"/>
                  <a:cs typeface="Arial" panose="020B0604020202020204" pitchFamily="34" charset="0"/>
                </a:rPr>
                <a:t>2. Inspect data:</a:t>
              </a: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Several methods are used to inspect the dataset. </a:t>
              </a: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A. Get an overview of the </a:t>
              </a:r>
              <a:r>
                <a:rPr lang="en-US" sz="3200" i="1" dirty="0" err="1">
                  <a:solidFill>
                    <a:schemeClr val="tx2"/>
                  </a:solidFill>
                  <a:latin typeface="Arial" panose="020B0604020202020204" pitchFamily="34" charset="0"/>
                  <a:cs typeface="Arial" panose="020B0604020202020204" pitchFamily="34" charset="0"/>
                </a:rPr>
                <a:t>dataframe</a:t>
              </a:r>
              <a:r>
                <a:rPr lang="en-US" sz="3200" i="1" dirty="0">
                  <a:solidFill>
                    <a:schemeClr val="tx2"/>
                  </a:solidFill>
                  <a:latin typeface="Arial" panose="020B0604020202020204" pitchFamily="34" charset="0"/>
                  <a:cs typeface="Arial" panose="020B0604020202020204" pitchFamily="34" charset="0"/>
                </a:rPr>
                <a:t> (</a:t>
              </a:r>
              <a:r>
                <a:rPr lang="en-US" sz="3200" i="1" dirty="0" err="1">
                  <a:solidFill>
                    <a:schemeClr val="tx2"/>
                  </a:solidFill>
                  <a:latin typeface="Arial" panose="020B0604020202020204" pitchFamily="34" charset="0"/>
                  <a:cs typeface="Arial" panose="020B0604020202020204" pitchFamily="34" charset="0"/>
                </a:rPr>
                <a:t>df</a:t>
              </a:r>
              <a:r>
                <a:rPr lang="en-US" sz="3200" i="1" dirty="0">
                  <a:solidFill>
                    <a:schemeClr val="tx2"/>
                  </a:solidFill>
                  <a:latin typeface="Arial" panose="020B0604020202020204" pitchFamily="34" charset="0"/>
                  <a:cs typeface="Arial" panose="020B0604020202020204" pitchFamily="34" charset="0"/>
                </a:rPr>
                <a:t>):</a:t>
              </a: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P: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6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R:</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a:t>
              </a:r>
              <a:endParaRPr lang="en-US" sz="3200" i="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i="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1800" i="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B. Explore the dataset:</a:t>
              </a: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Three commonly used exploratory plots are scatter, box, and histograms. </a:t>
              </a:r>
            </a:p>
          </p:txBody>
        </p:sp>
      </p:grpSp>
      <p:grpSp>
        <p:nvGrpSpPr>
          <p:cNvPr id="53" name="Group 52">
            <a:extLst>
              <a:ext uri="{FF2B5EF4-FFF2-40B4-BE49-F238E27FC236}">
                <a16:creationId xmlns:a16="http://schemas.microsoft.com/office/drawing/2014/main" id="{EF0F3405-5D02-4D40-B40B-6E2941C53555}"/>
              </a:ext>
            </a:extLst>
          </p:cNvPr>
          <p:cNvGrpSpPr/>
          <p:nvPr/>
        </p:nvGrpSpPr>
        <p:grpSpPr>
          <a:xfrm>
            <a:off x="472281" y="25565000"/>
            <a:ext cx="10210800" cy="10513661"/>
            <a:chOff x="476083" y="23646343"/>
            <a:chExt cx="10210800" cy="10513661"/>
          </a:xfrm>
        </p:grpSpPr>
        <p:grpSp>
          <p:nvGrpSpPr>
            <p:cNvPr id="85" name="Group 84">
              <a:extLst>
                <a:ext uri="{FF2B5EF4-FFF2-40B4-BE49-F238E27FC236}">
                  <a16:creationId xmlns:a16="http://schemas.microsoft.com/office/drawing/2014/main" id="{1F7E0187-D979-E64B-A14E-192DC7776C9A}"/>
                </a:ext>
              </a:extLst>
            </p:cNvPr>
            <p:cNvGrpSpPr/>
            <p:nvPr/>
          </p:nvGrpSpPr>
          <p:grpSpPr>
            <a:xfrm>
              <a:off x="644409" y="23646343"/>
              <a:ext cx="9601200" cy="2431328"/>
              <a:chOff x="576544" y="12808368"/>
              <a:chExt cx="12222089" cy="3981163"/>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19301"/>
                <a:ext cx="12222089" cy="2570230"/>
              </a:xfrm>
              <a:prstGeom prst="rect">
                <a:avLst/>
              </a:prstGeom>
            </p:spPr>
            <p:txBody>
              <a:bodyPr wrap="square">
                <a:spAutoFit/>
              </a:bodyPr>
              <a:lstStyle/>
              <a:p>
                <a:pPr marL="457200" indent="-457200" algn="just">
                  <a:spcBef>
                    <a:spcPts val="0"/>
                  </a:spcBef>
                  <a:spcAft>
                    <a:spcPts val="0"/>
                  </a:spcAft>
                  <a:buAutoNum type="arabicPeriod"/>
                </a:pPr>
                <a:r>
                  <a:rPr lang="en-US" sz="3200" b="1" dirty="0">
                    <a:solidFill>
                      <a:schemeClr val="tx2"/>
                    </a:solidFill>
                    <a:latin typeface="Arial" panose="020B0604020202020204" pitchFamily="34" charset="0"/>
                    <a:cs typeface="Arial" panose="020B0604020202020204" pitchFamily="34" charset="0"/>
                  </a:rPr>
                  <a:t>Each variable forms a column</a:t>
                </a:r>
              </a:p>
              <a:p>
                <a:pPr marL="457200" indent="-457200" algn="just">
                  <a:spcBef>
                    <a:spcPts val="0"/>
                  </a:spcBef>
                  <a:spcAft>
                    <a:spcPts val="0"/>
                  </a:spcAft>
                  <a:buAutoNum type="arabicPeriod"/>
                </a:pPr>
                <a:r>
                  <a:rPr lang="en-US" sz="3200" b="1" dirty="0">
                    <a:solidFill>
                      <a:schemeClr val="tx2"/>
                    </a:solidFill>
                    <a:latin typeface="Arial" panose="020B0604020202020204" pitchFamily="34" charset="0"/>
                    <a:cs typeface="Arial" panose="020B0604020202020204" pitchFamily="34" charset="0"/>
                  </a:rPr>
                  <a:t>Each observation forms a row</a:t>
                </a:r>
              </a:p>
              <a:p>
                <a:pPr marL="457200" indent="-457200" algn="just">
                  <a:spcBef>
                    <a:spcPts val="0"/>
                  </a:spcBef>
                  <a:spcAft>
                    <a:spcPts val="0"/>
                  </a:spcAft>
                  <a:buAutoNum type="arabicPeriod"/>
                </a:pPr>
                <a:r>
                  <a:rPr lang="en-US" sz="3200" b="1" dirty="0">
                    <a:solidFill>
                      <a:schemeClr val="tx2"/>
                    </a:solidFill>
                    <a:latin typeface="Arial" panose="020B0604020202020204" pitchFamily="34" charset="0"/>
                    <a:cs typeface="Arial" panose="020B0604020202020204" pitchFamily="34" charset="0"/>
                  </a:rPr>
                  <a:t>Each type of observational unit forms a table</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The Principles</a:t>
                </a:r>
              </a:p>
            </p:txBody>
          </p:sp>
        </p:grpSp>
        <p:pic>
          <p:nvPicPr>
            <p:cNvPr id="33" name="Picture 32">
              <a:extLst>
                <a:ext uri="{FF2B5EF4-FFF2-40B4-BE49-F238E27FC236}">
                  <a16:creationId xmlns:a16="http://schemas.microsoft.com/office/drawing/2014/main" id="{20EF01DB-9932-7E48-9A06-FEEB3870927F}"/>
                </a:ext>
              </a:extLst>
            </p:cNvPr>
            <p:cNvPicPr>
              <a:picLocks noChangeAspect="1"/>
            </p:cNvPicPr>
            <p:nvPr/>
          </p:nvPicPr>
          <p:blipFill>
            <a:blip r:embed="rId5"/>
            <a:stretch>
              <a:fillRect/>
            </a:stretch>
          </p:blipFill>
          <p:spPr>
            <a:xfrm>
              <a:off x="476083" y="26523090"/>
              <a:ext cx="8317661" cy="2857211"/>
            </a:xfrm>
            <a:prstGeom prst="rect">
              <a:avLst/>
            </a:prstGeom>
          </p:spPr>
        </p:pic>
        <p:pic>
          <p:nvPicPr>
            <p:cNvPr id="36" name="Picture 35">
              <a:extLst>
                <a:ext uri="{FF2B5EF4-FFF2-40B4-BE49-F238E27FC236}">
                  <a16:creationId xmlns:a16="http://schemas.microsoft.com/office/drawing/2014/main" id="{74CFF28F-3F4B-0741-ACF1-C92538A26529}"/>
                </a:ext>
              </a:extLst>
            </p:cNvPr>
            <p:cNvPicPr>
              <a:picLocks noChangeAspect="1"/>
            </p:cNvPicPr>
            <p:nvPr/>
          </p:nvPicPr>
          <p:blipFill>
            <a:blip r:embed="rId6"/>
            <a:stretch>
              <a:fillRect/>
            </a:stretch>
          </p:blipFill>
          <p:spPr>
            <a:xfrm>
              <a:off x="1612895" y="29926263"/>
              <a:ext cx="5644988" cy="4233741"/>
            </a:xfrm>
            <a:prstGeom prst="rect">
              <a:avLst/>
            </a:prstGeom>
          </p:spPr>
        </p:pic>
        <p:sp>
          <p:nvSpPr>
            <p:cNvPr id="37" name="TextBox 36">
              <a:extLst>
                <a:ext uri="{FF2B5EF4-FFF2-40B4-BE49-F238E27FC236}">
                  <a16:creationId xmlns:a16="http://schemas.microsoft.com/office/drawing/2014/main" id="{2F00A2F7-9C94-AA4F-97E2-0E01030C53E1}"/>
                </a:ext>
              </a:extLst>
            </p:cNvPr>
            <p:cNvSpPr txBox="1"/>
            <p:nvPr/>
          </p:nvSpPr>
          <p:spPr>
            <a:xfrm>
              <a:off x="3273075" y="26168980"/>
              <a:ext cx="2348720" cy="584775"/>
            </a:xfrm>
            <a:prstGeom prst="rect">
              <a:avLst/>
            </a:prstGeom>
            <a:noFill/>
          </p:spPr>
          <p:txBody>
            <a:bodyPr wrap="none" rtlCol="0">
              <a:spAutoFit/>
            </a:bodyPr>
            <a:lstStyle/>
            <a:p>
              <a:r>
                <a:rPr lang="en-US" sz="3200" dirty="0">
                  <a:solidFill>
                    <a:schemeClr val="tx2"/>
                  </a:solidFill>
                  <a:latin typeface="Arial" panose="020B0604020202020204" pitchFamily="34" charset="0"/>
                  <a:cs typeface="Arial" panose="020B0604020202020204" pitchFamily="34" charset="0"/>
                </a:rPr>
                <a:t>Untidy table</a:t>
              </a:r>
            </a:p>
          </p:txBody>
        </p:sp>
        <p:sp>
          <p:nvSpPr>
            <p:cNvPr id="106" name="TextBox 105">
              <a:extLst>
                <a:ext uri="{FF2B5EF4-FFF2-40B4-BE49-F238E27FC236}">
                  <a16:creationId xmlns:a16="http://schemas.microsoft.com/office/drawing/2014/main" id="{1C230D24-67AC-FE43-B0FD-15D853F798F7}"/>
                </a:ext>
              </a:extLst>
            </p:cNvPr>
            <p:cNvSpPr txBox="1"/>
            <p:nvPr/>
          </p:nvSpPr>
          <p:spPr>
            <a:xfrm>
              <a:off x="8658764" y="27388180"/>
              <a:ext cx="2028119" cy="5262979"/>
            </a:xfrm>
            <a:prstGeom prst="rect">
              <a:avLst/>
            </a:prstGeom>
            <a:noFill/>
          </p:spPr>
          <p:txBody>
            <a:bodyPr wrap="none" rtlCol="0">
              <a:spAutoFit/>
            </a:bodyPr>
            <a:lstStyle/>
            <a:p>
              <a:r>
                <a:rPr lang="en-US" sz="3200" dirty="0">
                  <a:solidFill>
                    <a:schemeClr val="tx2"/>
                  </a:solidFill>
                  <a:latin typeface="Arial" panose="020B0604020202020204" pitchFamily="34" charset="0"/>
                  <a:cs typeface="Arial" panose="020B0604020202020204" pitchFamily="34" charset="0"/>
                </a:rPr>
                <a:t>Better for </a:t>
              </a:r>
            </a:p>
            <a:p>
              <a:r>
                <a:rPr lang="en-US" sz="3200" dirty="0">
                  <a:solidFill>
                    <a:schemeClr val="tx2"/>
                  </a:solidFill>
                  <a:latin typeface="Arial" panose="020B0604020202020204" pitchFamily="34" charset="0"/>
                  <a:cs typeface="Arial" panose="020B0604020202020204" pitchFamily="34" charset="0"/>
                </a:rPr>
                <a:t>reporting  </a:t>
              </a:r>
            </a:p>
            <a:p>
              <a:endParaRPr lang="en-US" sz="2600" dirty="0">
                <a:solidFill>
                  <a:schemeClr val="tx2"/>
                </a:solidFill>
                <a:latin typeface="Arial" panose="020B0604020202020204" pitchFamily="34" charset="0"/>
                <a:cs typeface="Arial" panose="020B0604020202020204" pitchFamily="34" charset="0"/>
              </a:endParaRPr>
            </a:p>
            <a:p>
              <a:endParaRPr lang="en-US" sz="2600" dirty="0">
                <a:solidFill>
                  <a:schemeClr val="tx2"/>
                </a:solidFill>
                <a:latin typeface="Arial" panose="020B0604020202020204" pitchFamily="34" charset="0"/>
                <a:cs typeface="Arial" panose="020B0604020202020204" pitchFamily="34" charset="0"/>
              </a:endParaRPr>
            </a:p>
            <a:p>
              <a:endParaRPr lang="en-US" sz="2600" dirty="0">
                <a:solidFill>
                  <a:schemeClr val="tx2"/>
                </a:solidFill>
                <a:latin typeface="Arial" panose="020B0604020202020204" pitchFamily="34" charset="0"/>
                <a:cs typeface="Arial" panose="020B0604020202020204" pitchFamily="34" charset="0"/>
              </a:endParaRPr>
            </a:p>
            <a:p>
              <a:endParaRPr lang="en-US" sz="2600" dirty="0">
                <a:solidFill>
                  <a:schemeClr val="tx2"/>
                </a:solidFill>
                <a:latin typeface="Arial" panose="020B0604020202020204" pitchFamily="34" charset="0"/>
                <a:cs typeface="Arial" panose="020B0604020202020204" pitchFamily="34" charset="0"/>
              </a:endParaRPr>
            </a:p>
            <a:p>
              <a:endParaRPr lang="en-US" sz="2600" dirty="0">
                <a:solidFill>
                  <a:schemeClr val="tx2"/>
                </a:solidFill>
                <a:latin typeface="Arial" panose="020B0604020202020204" pitchFamily="34" charset="0"/>
                <a:cs typeface="Arial" panose="020B0604020202020204" pitchFamily="34" charset="0"/>
              </a:endParaRPr>
            </a:p>
            <a:p>
              <a:endParaRPr lang="en-US" sz="2600" dirty="0">
                <a:solidFill>
                  <a:schemeClr val="tx2"/>
                </a:solidFill>
                <a:latin typeface="Arial" panose="020B0604020202020204" pitchFamily="34" charset="0"/>
                <a:cs typeface="Arial" panose="020B0604020202020204" pitchFamily="34" charset="0"/>
              </a:endParaRPr>
            </a:p>
            <a:p>
              <a:endParaRPr lang="en-US" sz="2600" dirty="0">
                <a:solidFill>
                  <a:schemeClr val="tx2"/>
                </a:solidFill>
                <a:latin typeface="Arial" panose="020B0604020202020204" pitchFamily="34" charset="0"/>
                <a:cs typeface="Arial" panose="020B0604020202020204" pitchFamily="34" charset="0"/>
              </a:endParaRPr>
            </a:p>
            <a:p>
              <a:endParaRPr lang="en-US" sz="2600" dirty="0">
                <a:solidFill>
                  <a:schemeClr val="tx2"/>
                </a:solidFill>
                <a:latin typeface="Arial" panose="020B0604020202020204" pitchFamily="34" charset="0"/>
                <a:cs typeface="Arial" panose="020B0604020202020204" pitchFamily="34" charset="0"/>
              </a:endParaRPr>
            </a:p>
            <a:p>
              <a:r>
                <a:rPr lang="en-US" sz="3200" dirty="0">
                  <a:solidFill>
                    <a:schemeClr val="tx2"/>
                  </a:solidFill>
                  <a:latin typeface="Arial" panose="020B0604020202020204" pitchFamily="34" charset="0"/>
                  <a:cs typeface="Arial" panose="020B0604020202020204" pitchFamily="34" charset="0"/>
                </a:rPr>
                <a:t>Better for </a:t>
              </a:r>
            </a:p>
            <a:p>
              <a:r>
                <a:rPr lang="en-US" sz="3200" dirty="0">
                  <a:solidFill>
                    <a:schemeClr val="tx2"/>
                  </a:solidFill>
                  <a:latin typeface="Arial" panose="020B0604020202020204" pitchFamily="34" charset="0"/>
                  <a:cs typeface="Arial" panose="020B0604020202020204" pitchFamily="34" charset="0"/>
                </a:rPr>
                <a:t>analysis</a:t>
              </a:r>
            </a:p>
          </p:txBody>
        </p:sp>
        <p:sp>
          <p:nvSpPr>
            <p:cNvPr id="109" name="TextBox 108">
              <a:extLst>
                <a:ext uri="{FF2B5EF4-FFF2-40B4-BE49-F238E27FC236}">
                  <a16:creationId xmlns:a16="http://schemas.microsoft.com/office/drawing/2014/main" id="{83B39751-A40C-5D45-97CD-E8427C02EABC}"/>
                </a:ext>
              </a:extLst>
            </p:cNvPr>
            <p:cNvSpPr txBox="1"/>
            <p:nvPr/>
          </p:nvSpPr>
          <p:spPr>
            <a:xfrm>
              <a:off x="3460996" y="29394205"/>
              <a:ext cx="1945533" cy="584775"/>
            </a:xfrm>
            <a:prstGeom prst="rect">
              <a:avLst/>
            </a:prstGeom>
            <a:noFill/>
          </p:spPr>
          <p:txBody>
            <a:bodyPr wrap="none" rtlCol="0">
              <a:spAutoFit/>
            </a:bodyPr>
            <a:lstStyle/>
            <a:p>
              <a:r>
                <a:rPr lang="en-US" sz="3200" dirty="0">
                  <a:solidFill>
                    <a:schemeClr val="tx2"/>
                  </a:solidFill>
                  <a:latin typeface="Arial" panose="020B0604020202020204" pitchFamily="34" charset="0"/>
                  <a:cs typeface="Arial" panose="020B0604020202020204" pitchFamily="34" charset="0"/>
                </a:rPr>
                <a:t>Tidy table</a:t>
              </a:r>
            </a:p>
          </p:txBody>
        </p:sp>
      </p:grpSp>
      <p:graphicFrame>
        <p:nvGraphicFramePr>
          <p:cNvPr id="74" name="Diagram 73">
            <a:extLst>
              <a:ext uri="{FF2B5EF4-FFF2-40B4-BE49-F238E27FC236}">
                <a16:creationId xmlns:a16="http://schemas.microsoft.com/office/drawing/2014/main" id="{F9519183-4735-274B-B698-9B941593D957}"/>
              </a:ext>
            </a:extLst>
          </p:cNvPr>
          <p:cNvGraphicFramePr/>
          <p:nvPr>
            <p:extLst>
              <p:ext uri="{D42A27DB-BD31-4B8C-83A1-F6EECF244321}">
                <p14:modId xmlns:p14="http://schemas.microsoft.com/office/powerpoint/2010/main" val="3761626249"/>
              </p:ext>
            </p:extLst>
          </p:nvPr>
        </p:nvGraphicFramePr>
        <p:xfrm>
          <a:off x="10563780" y="5777458"/>
          <a:ext cx="10014492" cy="72987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2"/>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2"/>
                </a:solidFill>
                <a:latin typeface="Verdana" pitchFamily="-108" charset="0"/>
                <a:ea typeface="Verdana" pitchFamily="-108" charset="0"/>
                <a:cs typeface="Verdana" pitchFamily="-108" charset="0"/>
                <a:sym typeface="Verdana" pitchFamily="-108" charset="0"/>
              </a:rPr>
              <a:t>Beautifulsoup</a:t>
            </a:r>
            <a:r>
              <a:rPr lang="en-US" sz="2000" dirty="0">
                <a:solidFill>
                  <a:schemeClr val="tx2"/>
                </a:solidFill>
                <a:latin typeface="Verdana" pitchFamily="-108" charset="0"/>
                <a:ea typeface="Verdana" pitchFamily="-108" charset="0"/>
                <a:cs typeface="Verdana" pitchFamily="-108" charset="0"/>
                <a:sym typeface="Verdana" pitchFamily="-108" charset="0"/>
              </a:rPr>
              <a:t> package in python: https://www.crummy.com/software/BeautifulSoup/</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Python pandas visualization: https://</a:t>
            </a:r>
            <a:r>
              <a:rPr lang="en-US" sz="2000" dirty="0" err="1">
                <a:solidFill>
                  <a:schemeClr val="tx2"/>
                </a:solidFill>
                <a:latin typeface="Verdana" pitchFamily="-108" charset="0"/>
                <a:ea typeface="Verdana" pitchFamily="-108" charset="0"/>
                <a:cs typeface="Verdana" pitchFamily="-108" charset="0"/>
                <a:sym typeface="Verdana" pitchFamily="-108" charset="0"/>
              </a:rPr>
              <a:t>pandas.pydata.org</a:t>
            </a:r>
            <a:r>
              <a:rPr lang="en-US" sz="2000" dirty="0">
                <a:solidFill>
                  <a:schemeClr val="tx2"/>
                </a:solidFill>
                <a:latin typeface="Verdana" pitchFamily="-108" charset="0"/>
                <a:ea typeface="Verdana" pitchFamily="-108" charset="0"/>
                <a:cs typeface="Verdana" pitchFamily="-108" charset="0"/>
                <a:sym typeface="Verdana" pitchFamily="-108" charset="0"/>
              </a:rPr>
              <a:t>/pandas-docs/stable/</a:t>
            </a:r>
            <a:r>
              <a:rPr lang="en-US" sz="2000" dirty="0" err="1">
                <a:solidFill>
                  <a:schemeClr val="tx2"/>
                </a:solidFill>
                <a:latin typeface="Verdana" pitchFamily="-108" charset="0"/>
                <a:ea typeface="Verdana" pitchFamily="-108" charset="0"/>
                <a:cs typeface="Verdana" pitchFamily="-108" charset="0"/>
                <a:sym typeface="Verdana" pitchFamily="-108" charset="0"/>
              </a:rPr>
              <a:t>visualization.html#visualization-hist</a:t>
            </a:r>
            <a:endParaRPr lang="en-US" sz="2000" dirty="0">
              <a:solidFill>
                <a:schemeClr val="tx2"/>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Python clean dataset: http://</a:t>
            </a:r>
            <a:r>
              <a:rPr lang="en-US" sz="2000" dirty="0" err="1">
                <a:solidFill>
                  <a:schemeClr val="tx2"/>
                </a:solidFill>
                <a:latin typeface="Verdana" pitchFamily="-108" charset="0"/>
                <a:ea typeface="Verdana" pitchFamily="-108" charset="0"/>
                <a:cs typeface="Verdana" pitchFamily="-108" charset="0"/>
                <a:sym typeface="Verdana" pitchFamily="-108" charset="0"/>
              </a:rPr>
              <a:t>www.developintelligence.com</a:t>
            </a:r>
            <a:r>
              <a:rPr lang="en-US" sz="2000" dirty="0">
                <a:solidFill>
                  <a:schemeClr val="tx2"/>
                </a:solidFill>
                <a:latin typeface="Verdana" pitchFamily="-108" charset="0"/>
                <a:ea typeface="Verdana" pitchFamily="-108" charset="0"/>
                <a:cs typeface="Verdana" pitchFamily="-108" charset="0"/>
                <a:sym typeface="Verdana" pitchFamily="-108" charset="0"/>
              </a:rPr>
              <a:t>/blog/2017/08/data-cleaning-pandas-python/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2"/>
                </a:solidFill>
                <a:latin typeface="Verdana" pitchFamily="-108" charset="0"/>
                <a:ea typeface="Verdana" pitchFamily="-108" charset="0"/>
                <a:cs typeface="Verdana" pitchFamily="-108" charset="0"/>
                <a:sym typeface="Verdana" pitchFamily="-108" charset="0"/>
              </a:rPr>
              <a:t>ScrapeR</a:t>
            </a:r>
            <a:r>
              <a:rPr lang="en-US" sz="2000" dirty="0">
                <a:solidFill>
                  <a:schemeClr val="tx2"/>
                </a:solidFill>
                <a:latin typeface="Verdana" pitchFamily="-108" charset="0"/>
                <a:ea typeface="Verdana" pitchFamily="-108" charset="0"/>
                <a:cs typeface="Verdana" pitchFamily="-108" charset="0"/>
                <a:sym typeface="Verdana" pitchFamily="-108" charset="0"/>
              </a:rPr>
              <a:t> Package in R: https://</a:t>
            </a:r>
            <a:r>
              <a:rPr lang="en-US" sz="2000" dirty="0" err="1">
                <a:solidFill>
                  <a:schemeClr val="tx2"/>
                </a:solidFill>
                <a:latin typeface="Verdana" pitchFamily="-108" charset="0"/>
                <a:ea typeface="Verdana" pitchFamily="-108" charset="0"/>
                <a:cs typeface="Verdana" pitchFamily="-108" charset="0"/>
                <a:sym typeface="Verdana" pitchFamily="-108" charset="0"/>
              </a:rPr>
              <a:t>cran.r-project.org</a:t>
            </a:r>
            <a:r>
              <a:rPr lang="en-US" sz="2000" dirty="0">
                <a:solidFill>
                  <a:schemeClr val="tx2"/>
                </a:solidFill>
                <a:latin typeface="Verdana" pitchFamily="-108" charset="0"/>
                <a:ea typeface="Verdana" pitchFamily="-108" charset="0"/>
                <a:cs typeface="Verdana" pitchFamily="-108" charset="0"/>
                <a:sym typeface="Verdana" pitchFamily="-108" charset="0"/>
              </a:rPr>
              <a:t>/web/packages/</a:t>
            </a:r>
            <a:r>
              <a:rPr lang="en-US" sz="2000" dirty="0" err="1">
                <a:solidFill>
                  <a:schemeClr val="tx2"/>
                </a:solidFill>
                <a:latin typeface="Verdana" pitchFamily="-108" charset="0"/>
                <a:ea typeface="Verdana" pitchFamily="-108" charset="0"/>
                <a:cs typeface="Verdana" pitchFamily="-108" charset="0"/>
                <a:sym typeface="Verdana" pitchFamily="-108" charset="0"/>
              </a:rPr>
              <a:t>scrapeR</a:t>
            </a:r>
            <a:r>
              <a:rPr lang="en-US" sz="2000" dirty="0">
                <a:solidFill>
                  <a:schemeClr val="tx2"/>
                </a:solidFill>
                <a:latin typeface="Verdana" pitchFamily="-108" charset="0"/>
                <a:ea typeface="Verdana" pitchFamily="-108" charset="0"/>
                <a:cs typeface="Verdana" pitchFamily="-108" charset="0"/>
                <a:sym typeface="Verdana" pitchFamily="-108" charset="0"/>
              </a:rPr>
              <a:t>/</a:t>
            </a:r>
            <a:r>
              <a:rPr lang="en-US" sz="2000" dirty="0" err="1">
                <a:solidFill>
                  <a:schemeClr val="tx2"/>
                </a:solidFill>
                <a:latin typeface="Verdana" pitchFamily="-108" charset="0"/>
                <a:ea typeface="Verdana" pitchFamily="-108" charset="0"/>
                <a:cs typeface="Verdana" pitchFamily="-108" charset="0"/>
                <a:sym typeface="Verdana" pitchFamily="-108" charset="0"/>
              </a:rPr>
              <a:t>scrapeR.pdf</a:t>
            </a:r>
            <a:endParaRPr lang="en-US" sz="2000" dirty="0">
              <a:solidFill>
                <a:schemeClr val="tx2"/>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Read excel files in R: https://www.datacamp.com/community/tutorials/r-tutorial-read-excel-into-r</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R deal with missing data: https://</a:t>
            </a:r>
            <a:r>
              <a:rPr lang="en-US" sz="2000" dirty="0" err="1">
                <a:solidFill>
                  <a:schemeClr val="tx2"/>
                </a:solidFill>
                <a:latin typeface="Verdana" pitchFamily="-108" charset="0"/>
                <a:ea typeface="Verdana" pitchFamily="-108" charset="0"/>
                <a:cs typeface="Verdana" pitchFamily="-108" charset="0"/>
                <a:sym typeface="Verdana" pitchFamily="-108" charset="0"/>
              </a:rPr>
              <a:t>www.statmethods.net</a:t>
            </a:r>
            <a:r>
              <a:rPr lang="en-US" sz="2000" dirty="0">
                <a:solidFill>
                  <a:schemeClr val="tx2"/>
                </a:solidFill>
                <a:latin typeface="Verdana" pitchFamily="-108" charset="0"/>
                <a:ea typeface="Verdana" pitchFamily="-108" charset="0"/>
                <a:cs typeface="Verdana" pitchFamily="-108" charset="0"/>
                <a:sym typeface="Verdana" pitchFamily="-108" charset="0"/>
              </a:rPr>
              <a:t>/input/</a:t>
            </a:r>
            <a:r>
              <a:rPr lang="en-US" sz="2000" dirty="0" err="1">
                <a:solidFill>
                  <a:schemeClr val="tx2"/>
                </a:solidFill>
                <a:latin typeface="Verdana" pitchFamily="-108" charset="0"/>
                <a:ea typeface="Verdana" pitchFamily="-108" charset="0"/>
                <a:cs typeface="Verdana" pitchFamily="-108" charset="0"/>
                <a:sym typeface="Verdana" pitchFamily="-108" charset="0"/>
              </a:rPr>
              <a:t>missingdata.html</a:t>
            </a:r>
            <a:r>
              <a:rPr lang="en-US" sz="2000" dirty="0">
                <a:solidFill>
                  <a:schemeClr val="tx2"/>
                </a:solidFill>
                <a:latin typeface="Verdana" pitchFamily="-108" charset="0"/>
                <a:ea typeface="Verdana" pitchFamily="-108" charset="0"/>
                <a:cs typeface="Verdana" pitchFamily="-108" charset="0"/>
                <a:sym typeface="Verdana" pitchFamily="-108"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R visualization: https://</a:t>
            </a:r>
            <a:r>
              <a:rPr lang="en-US" sz="2000" dirty="0" err="1">
                <a:solidFill>
                  <a:schemeClr val="tx2"/>
                </a:solidFill>
                <a:latin typeface="Verdana" pitchFamily="-108" charset="0"/>
                <a:ea typeface="Verdana" pitchFamily="-108" charset="0"/>
                <a:cs typeface="Verdana" pitchFamily="-108" charset="0"/>
                <a:sym typeface="Verdana" pitchFamily="-108" charset="0"/>
              </a:rPr>
              <a:t>www.analyticsvidhya.com</a:t>
            </a:r>
            <a:r>
              <a:rPr lang="en-US" sz="2000" dirty="0">
                <a:solidFill>
                  <a:schemeClr val="tx2"/>
                </a:solidFill>
                <a:latin typeface="Verdana" pitchFamily="-108" charset="0"/>
                <a:ea typeface="Verdana" pitchFamily="-108" charset="0"/>
                <a:cs typeface="Verdana" pitchFamily="-108" charset="0"/>
                <a:sym typeface="Verdana" pitchFamily="-108" charset="0"/>
              </a:rPr>
              <a:t>/blog/2015/07/guide-data-visualization-r/</a:t>
            </a:r>
          </a:p>
        </p:txBody>
      </p:sp>
      <p:pic>
        <p:nvPicPr>
          <p:cNvPr id="25" name="Picture 24">
            <a:extLst>
              <a:ext uri="{FF2B5EF4-FFF2-40B4-BE49-F238E27FC236}">
                <a16:creationId xmlns:a16="http://schemas.microsoft.com/office/drawing/2014/main" id="{9D4EA219-B669-D644-89D6-72384B4A9936}"/>
              </a:ext>
            </a:extLst>
          </p:cNvPr>
          <p:cNvPicPr>
            <a:picLocks noChangeAspect="1"/>
          </p:cNvPicPr>
          <p:nvPr/>
        </p:nvPicPr>
        <p:blipFill>
          <a:blip r:embed="rId12"/>
          <a:stretch>
            <a:fillRect/>
          </a:stretch>
        </p:blipFill>
        <p:spPr>
          <a:xfrm>
            <a:off x="11775281" y="18487856"/>
            <a:ext cx="7518400" cy="952500"/>
          </a:xfrm>
          <a:prstGeom prst="rect">
            <a:avLst/>
          </a:prstGeom>
        </p:spPr>
      </p:pic>
      <p:pic>
        <p:nvPicPr>
          <p:cNvPr id="26" name="Picture 25">
            <a:extLst>
              <a:ext uri="{FF2B5EF4-FFF2-40B4-BE49-F238E27FC236}">
                <a16:creationId xmlns:a16="http://schemas.microsoft.com/office/drawing/2014/main" id="{B3DCE48A-EBBB-C644-B44D-B45764FF4CD8}"/>
              </a:ext>
            </a:extLst>
          </p:cNvPr>
          <p:cNvPicPr>
            <a:picLocks noChangeAspect="1"/>
          </p:cNvPicPr>
          <p:nvPr/>
        </p:nvPicPr>
        <p:blipFill>
          <a:blip r:embed="rId13"/>
          <a:stretch>
            <a:fillRect/>
          </a:stretch>
        </p:blipFill>
        <p:spPr>
          <a:xfrm>
            <a:off x="11737181" y="15124588"/>
            <a:ext cx="6858000" cy="1331190"/>
          </a:xfrm>
          <a:prstGeom prst="rect">
            <a:avLst/>
          </a:prstGeom>
        </p:spPr>
      </p:pic>
      <p:pic>
        <p:nvPicPr>
          <p:cNvPr id="28" name="Picture 27">
            <a:extLst>
              <a:ext uri="{FF2B5EF4-FFF2-40B4-BE49-F238E27FC236}">
                <a16:creationId xmlns:a16="http://schemas.microsoft.com/office/drawing/2014/main" id="{B42A3161-764E-FE4F-A8ED-E18C69D272A6}"/>
              </a:ext>
            </a:extLst>
          </p:cNvPr>
          <p:cNvPicPr>
            <a:picLocks noChangeAspect="1"/>
          </p:cNvPicPr>
          <p:nvPr/>
        </p:nvPicPr>
        <p:blipFill>
          <a:blip r:embed="rId14"/>
          <a:stretch>
            <a:fillRect/>
          </a:stretch>
        </p:blipFill>
        <p:spPr>
          <a:xfrm>
            <a:off x="11813381" y="19464337"/>
            <a:ext cx="5803900" cy="927100"/>
          </a:xfrm>
          <a:prstGeom prst="rect">
            <a:avLst/>
          </a:prstGeom>
        </p:spPr>
      </p:pic>
      <p:pic>
        <p:nvPicPr>
          <p:cNvPr id="35" name="Picture 34">
            <a:extLst>
              <a:ext uri="{FF2B5EF4-FFF2-40B4-BE49-F238E27FC236}">
                <a16:creationId xmlns:a16="http://schemas.microsoft.com/office/drawing/2014/main" id="{7638E41F-29CC-8241-B49C-8389166EDA78}"/>
              </a:ext>
            </a:extLst>
          </p:cNvPr>
          <p:cNvPicPr>
            <a:picLocks noChangeAspect="1"/>
          </p:cNvPicPr>
          <p:nvPr/>
        </p:nvPicPr>
        <p:blipFill>
          <a:blip r:embed="rId15"/>
          <a:stretch>
            <a:fillRect/>
          </a:stretch>
        </p:blipFill>
        <p:spPr>
          <a:xfrm>
            <a:off x="11737181" y="25471848"/>
            <a:ext cx="9090360" cy="5338603"/>
          </a:xfrm>
          <a:prstGeom prst="rect">
            <a:avLst/>
          </a:prstGeom>
        </p:spPr>
      </p:pic>
      <p:grpSp>
        <p:nvGrpSpPr>
          <p:cNvPr id="44" name="Group 43">
            <a:extLst>
              <a:ext uri="{FF2B5EF4-FFF2-40B4-BE49-F238E27FC236}">
                <a16:creationId xmlns:a16="http://schemas.microsoft.com/office/drawing/2014/main" id="{DCB933AF-A2C7-0C4E-94B7-475192CFCD1D}"/>
              </a:ext>
            </a:extLst>
          </p:cNvPr>
          <p:cNvGrpSpPr/>
          <p:nvPr/>
        </p:nvGrpSpPr>
        <p:grpSpPr>
          <a:xfrm>
            <a:off x="20714940" y="4956115"/>
            <a:ext cx="10237341" cy="2862322"/>
            <a:chOff x="20714940" y="5359865"/>
            <a:chExt cx="10237341" cy="2862322"/>
          </a:xfrm>
        </p:grpSpPr>
        <p:sp>
          <p:nvSpPr>
            <p:cNvPr id="21" name="TextBox 20">
              <a:extLst>
                <a:ext uri="{FF2B5EF4-FFF2-40B4-BE49-F238E27FC236}">
                  <a16:creationId xmlns:a16="http://schemas.microsoft.com/office/drawing/2014/main" id="{16831B7E-2D4B-274D-B4C5-624B8B81E201}"/>
                </a:ext>
              </a:extLst>
            </p:cNvPr>
            <p:cNvSpPr txBox="1"/>
            <p:nvPr/>
          </p:nvSpPr>
          <p:spPr>
            <a:xfrm>
              <a:off x="20714940" y="5359865"/>
              <a:ext cx="9666730" cy="2862322"/>
            </a:xfrm>
            <a:prstGeom prst="rect">
              <a:avLst/>
            </a:prstGeom>
            <a:noFill/>
          </p:spPr>
          <p:txBody>
            <a:bodyPr wrap="square" rtlCol="0">
              <a:spAutoFit/>
            </a:bodyPr>
            <a:lstStyle/>
            <a:p>
              <a:r>
                <a:rPr lang="en-US" sz="3200" dirty="0" err="1">
                  <a:solidFill>
                    <a:schemeClr val="tx2"/>
                  </a:solidFill>
                  <a:latin typeface="Arial" panose="020B0604020202020204" pitchFamily="34" charset="0"/>
                  <a:cs typeface="Arial" panose="020B0604020202020204" pitchFamily="34" charset="0"/>
                </a:rPr>
                <a:t>i</a:t>
              </a:r>
              <a:r>
                <a:rPr lang="en-US" sz="3200" dirty="0">
                  <a:solidFill>
                    <a:schemeClr val="tx2"/>
                  </a:solidFill>
                  <a:latin typeface="Arial" panose="020B0604020202020204" pitchFamily="34" charset="0"/>
                  <a:cs typeface="Arial" panose="020B0604020202020204" pitchFamily="34" charset="0"/>
                </a:rPr>
                <a:t>. Scatter plot</a:t>
              </a:r>
            </a:p>
            <a:p>
              <a:r>
                <a:rPr lang="en-US" sz="3200" b="1" dirty="0">
                  <a:solidFill>
                    <a:schemeClr val="tx2"/>
                  </a:solidFill>
                  <a:latin typeface="Arial" panose="020B0604020202020204" pitchFamily="34" charset="0"/>
                  <a:cs typeface="Arial" panose="020B0604020202020204" pitchFamily="34" charset="0"/>
                </a:rPr>
                <a:t>P:</a:t>
              </a:r>
            </a:p>
            <a:p>
              <a:endParaRPr lang="en-US" sz="3200" b="1" dirty="0">
                <a:solidFill>
                  <a:schemeClr val="tx2"/>
                </a:solidFill>
                <a:latin typeface="Arial" panose="020B0604020202020204" pitchFamily="34" charset="0"/>
                <a:cs typeface="Arial" panose="020B0604020202020204" pitchFamily="34" charset="0"/>
              </a:endParaRPr>
            </a:p>
            <a:p>
              <a:r>
                <a:rPr lang="en-US" sz="3200" b="1" dirty="0">
                  <a:solidFill>
                    <a:schemeClr val="tx2"/>
                  </a:solidFill>
                  <a:latin typeface="Arial" panose="020B0604020202020204" pitchFamily="34" charset="0"/>
                  <a:cs typeface="Arial" panose="020B0604020202020204" pitchFamily="34" charset="0"/>
                </a:rPr>
                <a:t>R: </a:t>
              </a:r>
            </a:p>
            <a:p>
              <a:endParaRPr lang="en-US" sz="2800" i="1" dirty="0">
                <a:solidFill>
                  <a:schemeClr val="tx2"/>
                </a:solidFill>
                <a:latin typeface="Arial" panose="020B0604020202020204" pitchFamily="34" charset="0"/>
                <a:cs typeface="Arial" panose="020B0604020202020204" pitchFamily="34" charset="0"/>
              </a:endParaRPr>
            </a:p>
            <a:p>
              <a:endParaRPr lang="en-US" sz="2400" dirty="0">
                <a:solidFill>
                  <a:schemeClr val="tx2"/>
                </a:solidFill>
              </a:endParaRPr>
            </a:p>
          </p:txBody>
        </p:sp>
        <p:pic>
          <p:nvPicPr>
            <p:cNvPr id="24" name="Picture 23">
              <a:extLst>
                <a:ext uri="{FF2B5EF4-FFF2-40B4-BE49-F238E27FC236}">
                  <a16:creationId xmlns:a16="http://schemas.microsoft.com/office/drawing/2014/main" id="{6BBAABFD-94C7-4A43-A3E0-B148E433FD58}"/>
                </a:ext>
              </a:extLst>
            </p:cNvPr>
            <p:cNvPicPr>
              <a:picLocks noChangeAspect="1"/>
            </p:cNvPicPr>
            <p:nvPr/>
          </p:nvPicPr>
          <p:blipFill>
            <a:blip r:embed="rId16"/>
            <a:stretch>
              <a:fillRect/>
            </a:stretch>
          </p:blipFill>
          <p:spPr>
            <a:xfrm>
              <a:off x="21257616" y="5989637"/>
              <a:ext cx="9694665" cy="874518"/>
            </a:xfrm>
            <a:prstGeom prst="rect">
              <a:avLst/>
            </a:prstGeom>
          </p:spPr>
        </p:pic>
        <p:pic>
          <p:nvPicPr>
            <p:cNvPr id="39" name="Picture 38">
              <a:extLst>
                <a:ext uri="{FF2B5EF4-FFF2-40B4-BE49-F238E27FC236}">
                  <a16:creationId xmlns:a16="http://schemas.microsoft.com/office/drawing/2014/main" id="{074E1FC3-5710-BF43-A2B5-DEB71D7B178B}"/>
                </a:ext>
              </a:extLst>
            </p:cNvPr>
            <p:cNvPicPr>
              <a:picLocks noChangeAspect="1"/>
            </p:cNvPicPr>
            <p:nvPr/>
          </p:nvPicPr>
          <p:blipFill>
            <a:blip r:embed="rId17"/>
            <a:stretch>
              <a:fillRect/>
            </a:stretch>
          </p:blipFill>
          <p:spPr>
            <a:xfrm>
              <a:off x="21257616" y="6904037"/>
              <a:ext cx="7785100" cy="927100"/>
            </a:xfrm>
            <a:prstGeom prst="rect">
              <a:avLst/>
            </a:prstGeom>
          </p:spPr>
        </p:pic>
      </p:grpSp>
      <p:pic>
        <p:nvPicPr>
          <p:cNvPr id="43" name="Graphic 42">
            <a:extLst>
              <a:ext uri="{FF2B5EF4-FFF2-40B4-BE49-F238E27FC236}">
                <a16:creationId xmlns:a16="http://schemas.microsoft.com/office/drawing/2014/main" id="{6D4E2F78-DCE7-2542-89FF-EF95811606EB}"/>
              </a:ext>
            </a:extLst>
          </p:cNvPr>
          <p:cNvPicPr>
            <a:picLocks noChangeAspect="1"/>
          </p:cNvPicPr>
          <p:nvPr/>
        </p:nvPicPr>
        <p:blipFill rotWithShape="1">
          <a:blip r:embed="rId18">
            <a:extLst>
              <a:ext uri="{96DAC541-7B7A-43D3-8B79-37D633B846F1}">
                <asvg:svgBlip xmlns:asvg="http://schemas.microsoft.com/office/drawing/2016/SVG/main" r:embed="rId19"/>
              </a:ext>
            </a:extLst>
          </a:blip>
          <a:srcRect t="2143"/>
          <a:stretch/>
        </p:blipFill>
        <p:spPr>
          <a:xfrm>
            <a:off x="20928634" y="7421674"/>
            <a:ext cx="9718847" cy="6340363"/>
          </a:xfrm>
          <a:prstGeom prst="rect">
            <a:avLst/>
          </a:prstGeom>
        </p:spPr>
      </p:pic>
      <p:sp>
        <p:nvSpPr>
          <p:cNvPr id="94" name="TextBox 93">
            <a:extLst>
              <a:ext uri="{FF2B5EF4-FFF2-40B4-BE49-F238E27FC236}">
                <a16:creationId xmlns:a16="http://schemas.microsoft.com/office/drawing/2014/main" id="{56A6163C-BA8C-F148-828F-F85EA8D0B3FB}"/>
              </a:ext>
            </a:extLst>
          </p:cNvPr>
          <p:cNvSpPr txBox="1"/>
          <p:nvPr/>
        </p:nvSpPr>
        <p:spPr>
          <a:xfrm>
            <a:off x="20928119" y="13381037"/>
            <a:ext cx="9666730" cy="2369880"/>
          </a:xfrm>
          <a:prstGeom prst="rect">
            <a:avLst/>
          </a:prstGeom>
          <a:noFill/>
        </p:spPr>
        <p:txBody>
          <a:bodyPr wrap="square" rtlCol="0">
            <a:spAutoFit/>
          </a:bodyPr>
          <a:lstStyle/>
          <a:p>
            <a:r>
              <a:rPr lang="en-US" sz="3200" dirty="0">
                <a:solidFill>
                  <a:schemeClr val="tx2"/>
                </a:solidFill>
                <a:latin typeface="Arial" panose="020B0604020202020204" pitchFamily="34" charset="0"/>
                <a:cs typeface="Arial" panose="020B0604020202020204" pitchFamily="34" charset="0"/>
              </a:rPr>
              <a:t>ii. Box plot</a:t>
            </a:r>
          </a:p>
          <a:p>
            <a:r>
              <a:rPr lang="en-US" sz="3200" b="1" dirty="0">
                <a:solidFill>
                  <a:schemeClr val="tx2"/>
                </a:solidFill>
                <a:latin typeface="Arial" panose="020B0604020202020204" pitchFamily="34" charset="0"/>
                <a:cs typeface="Arial" panose="020B0604020202020204" pitchFamily="34" charset="0"/>
              </a:rPr>
              <a:t>P:</a:t>
            </a:r>
          </a:p>
          <a:p>
            <a:r>
              <a:rPr lang="en-US" sz="3200" b="1" dirty="0">
                <a:solidFill>
                  <a:schemeClr val="tx2"/>
                </a:solidFill>
                <a:latin typeface="Arial" panose="020B0604020202020204" pitchFamily="34" charset="0"/>
                <a:cs typeface="Arial" panose="020B0604020202020204" pitchFamily="34" charset="0"/>
              </a:rPr>
              <a:t>R: </a:t>
            </a:r>
          </a:p>
          <a:p>
            <a:endParaRPr lang="en-US" sz="2800" i="1" dirty="0">
              <a:solidFill>
                <a:schemeClr val="tx2"/>
              </a:solidFill>
              <a:latin typeface="Arial" panose="020B0604020202020204" pitchFamily="34" charset="0"/>
              <a:cs typeface="Arial" panose="020B0604020202020204" pitchFamily="34" charset="0"/>
            </a:endParaRPr>
          </a:p>
          <a:p>
            <a:endParaRPr lang="en-US" sz="2400" dirty="0">
              <a:solidFill>
                <a:schemeClr val="tx2"/>
              </a:solidFill>
            </a:endParaRPr>
          </a:p>
        </p:txBody>
      </p:sp>
      <p:pic>
        <p:nvPicPr>
          <p:cNvPr id="48" name="Picture 47">
            <a:extLst>
              <a:ext uri="{FF2B5EF4-FFF2-40B4-BE49-F238E27FC236}">
                <a16:creationId xmlns:a16="http://schemas.microsoft.com/office/drawing/2014/main" id="{C07273E2-C950-8449-8A3C-8F35CB55FB18}"/>
              </a:ext>
            </a:extLst>
          </p:cNvPr>
          <p:cNvPicPr>
            <a:picLocks noChangeAspect="1"/>
          </p:cNvPicPr>
          <p:nvPr/>
        </p:nvPicPr>
        <p:blipFill>
          <a:blip r:embed="rId20"/>
          <a:stretch>
            <a:fillRect/>
          </a:stretch>
        </p:blipFill>
        <p:spPr>
          <a:xfrm>
            <a:off x="21522413" y="14490759"/>
            <a:ext cx="4330700" cy="381000"/>
          </a:xfrm>
          <a:prstGeom prst="rect">
            <a:avLst/>
          </a:prstGeom>
        </p:spPr>
      </p:pic>
      <p:pic>
        <p:nvPicPr>
          <p:cNvPr id="49" name="Picture 48">
            <a:extLst>
              <a:ext uri="{FF2B5EF4-FFF2-40B4-BE49-F238E27FC236}">
                <a16:creationId xmlns:a16="http://schemas.microsoft.com/office/drawing/2014/main" id="{3D7903A8-FC30-C042-B843-70FFCEBAC4B6}"/>
              </a:ext>
            </a:extLst>
          </p:cNvPr>
          <p:cNvPicPr>
            <a:picLocks noChangeAspect="1"/>
          </p:cNvPicPr>
          <p:nvPr/>
        </p:nvPicPr>
        <p:blipFill>
          <a:blip r:embed="rId21"/>
          <a:stretch>
            <a:fillRect/>
          </a:stretch>
        </p:blipFill>
        <p:spPr>
          <a:xfrm>
            <a:off x="21522413" y="14008159"/>
            <a:ext cx="8407400" cy="431800"/>
          </a:xfrm>
          <a:prstGeom prst="rect">
            <a:avLst/>
          </a:prstGeom>
        </p:spPr>
      </p:pic>
      <p:grpSp>
        <p:nvGrpSpPr>
          <p:cNvPr id="3" name="Group 2">
            <a:extLst>
              <a:ext uri="{FF2B5EF4-FFF2-40B4-BE49-F238E27FC236}">
                <a16:creationId xmlns:a16="http://schemas.microsoft.com/office/drawing/2014/main" id="{47A7AC68-C0D1-074C-B601-F89BDE4B8F5A}"/>
              </a:ext>
            </a:extLst>
          </p:cNvPr>
          <p:cNvGrpSpPr/>
          <p:nvPr/>
        </p:nvGrpSpPr>
        <p:grpSpPr>
          <a:xfrm>
            <a:off x="20938467" y="14980336"/>
            <a:ext cx="9785214" cy="4576874"/>
            <a:chOff x="20285104" y="15242214"/>
            <a:chExt cx="10435135" cy="4880864"/>
          </a:xfrm>
        </p:grpSpPr>
        <p:pic>
          <p:nvPicPr>
            <p:cNvPr id="47" name="Picture 46">
              <a:extLst>
                <a:ext uri="{FF2B5EF4-FFF2-40B4-BE49-F238E27FC236}">
                  <a16:creationId xmlns:a16="http://schemas.microsoft.com/office/drawing/2014/main" id="{5EB98C97-3DE8-6441-9A32-020DD88FFD65}"/>
                </a:ext>
              </a:extLst>
            </p:cNvPr>
            <p:cNvPicPr>
              <a:picLocks noChangeAspect="1"/>
            </p:cNvPicPr>
            <p:nvPr/>
          </p:nvPicPr>
          <p:blipFill>
            <a:blip r:embed="rId22"/>
            <a:stretch>
              <a:fillRect/>
            </a:stretch>
          </p:blipFill>
          <p:spPr>
            <a:xfrm>
              <a:off x="22941728" y="15242214"/>
              <a:ext cx="7778511" cy="4880864"/>
            </a:xfrm>
            <a:prstGeom prst="rect">
              <a:avLst/>
            </a:prstGeom>
          </p:spPr>
        </p:pic>
        <p:pic>
          <p:nvPicPr>
            <p:cNvPr id="50" name="Picture 49">
              <a:extLst>
                <a:ext uri="{FF2B5EF4-FFF2-40B4-BE49-F238E27FC236}">
                  <a16:creationId xmlns:a16="http://schemas.microsoft.com/office/drawing/2014/main" id="{1A00DE37-7EDB-0241-8650-5F901484AF28}"/>
                </a:ext>
              </a:extLst>
            </p:cNvPr>
            <p:cNvPicPr>
              <a:picLocks noChangeAspect="1"/>
            </p:cNvPicPr>
            <p:nvPr/>
          </p:nvPicPr>
          <p:blipFill>
            <a:blip r:embed="rId23"/>
            <a:stretch>
              <a:fillRect/>
            </a:stretch>
          </p:blipFill>
          <p:spPr>
            <a:xfrm>
              <a:off x="20285104" y="15295961"/>
              <a:ext cx="2534821" cy="4771181"/>
            </a:xfrm>
            <a:prstGeom prst="rect">
              <a:avLst/>
            </a:prstGeom>
          </p:spPr>
        </p:pic>
      </p:grpSp>
      <p:grpSp>
        <p:nvGrpSpPr>
          <p:cNvPr id="19" name="Group 18">
            <a:extLst>
              <a:ext uri="{FF2B5EF4-FFF2-40B4-BE49-F238E27FC236}">
                <a16:creationId xmlns:a16="http://schemas.microsoft.com/office/drawing/2014/main" id="{32FAD7CD-DF36-4C48-9F78-B81E831B5372}"/>
              </a:ext>
            </a:extLst>
          </p:cNvPr>
          <p:cNvGrpSpPr/>
          <p:nvPr/>
        </p:nvGrpSpPr>
        <p:grpSpPr>
          <a:xfrm>
            <a:off x="11911001" y="31402839"/>
            <a:ext cx="8458947" cy="5345475"/>
            <a:chOff x="11887982" y="31045187"/>
            <a:chExt cx="8458947" cy="5345475"/>
          </a:xfrm>
        </p:grpSpPr>
        <p:pic>
          <p:nvPicPr>
            <p:cNvPr id="14" name="Picture 13">
              <a:extLst>
                <a:ext uri="{FF2B5EF4-FFF2-40B4-BE49-F238E27FC236}">
                  <a16:creationId xmlns:a16="http://schemas.microsoft.com/office/drawing/2014/main" id="{541FFDF1-E603-BD4B-BC05-8DFC5BA9390B}"/>
                </a:ext>
              </a:extLst>
            </p:cNvPr>
            <p:cNvPicPr>
              <a:picLocks noChangeAspect="1"/>
            </p:cNvPicPr>
            <p:nvPr/>
          </p:nvPicPr>
          <p:blipFill>
            <a:blip r:embed="rId24"/>
            <a:stretch>
              <a:fillRect/>
            </a:stretch>
          </p:blipFill>
          <p:spPr>
            <a:xfrm>
              <a:off x="11887982" y="31045187"/>
              <a:ext cx="8458947" cy="4464763"/>
            </a:xfrm>
            <a:prstGeom prst="rect">
              <a:avLst/>
            </a:prstGeom>
          </p:spPr>
        </p:pic>
        <p:pic>
          <p:nvPicPr>
            <p:cNvPr id="11" name="Picture 10">
              <a:extLst>
                <a:ext uri="{FF2B5EF4-FFF2-40B4-BE49-F238E27FC236}">
                  <a16:creationId xmlns:a16="http://schemas.microsoft.com/office/drawing/2014/main" id="{066FF4F9-C35F-DA47-87BF-A87E8E0D69D5}"/>
                </a:ext>
              </a:extLst>
            </p:cNvPr>
            <p:cNvPicPr>
              <a:picLocks noChangeAspect="1"/>
            </p:cNvPicPr>
            <p:nvPr/>
          </p:nvPicPr>
          <p:blipFill>
            <a:blip r:embed="rId25"/>
            <a:stretch>
              <a:fillRect/>
            </a:stretch>
          </p:blipFill>
          <p:spPr>
            <a:xfrm>
              <a:off x="11917489" y="35572742"/>
              <a:ext cx="8155143" cy="817920"/>
            </a:xfrm>
            <a:prstGeom prst="rect">
              <a:avLst/>
            </a:prstGeom>
          </p:spPr>
        </p:pic>
      </p:grpSp>
      <p:grpSp>
        <p:nvGrpSpPr>
          <p:cNvPr id="4" name="Group 3">
            <a:extLst>
              <a:ext uri="{FF2B5EF4-FFF2-40B4-BE49-F238E27FC236}">
                <a16:creationId xmlns:a16="http://schemas.microsoft.com/office/drawing/2014/main" id="{C5E66AFA-8FC7-8540-AF48-B56346352C4A}"/>
              </a:ext>
            </a:extLst>
          </p:cNvPr>
          <p:cNvGrpSpPr/>
          <p:nvPr/>
        </p:nvGrpSpPr>
        <p:grpSpPr>
          <a:xfrm>
            <a:off x="21046281" y="19553237"/>
            <a:ext cx="9912988" cy="18669000"/>
            <a:chOff x="21046281" y="19781837"/>
            <a:chExt cx="9912988" cy="18669000"/>
          </a:xfrm>
        </p:grpSpPr>
        <p:sp>
          <p:nvSpPr>
            <p:cNvPr id="7" name="TextBox 6">
              <a:extLst>
                <a:ext uri="{FF2B5EF4-FFF2-40B4-BE49-F238E27FC236}">
                  <a16:creationId xmlns:a16="http://schemas.microsoft.com/office/drawing/2014/main" id="{FD437AA9-7347-DE40-9ADA-9971D0480BA8}"/>
                </a:ext>
              </a:extLst>
            </p:cNvPr>
            <p:cNvSpPr txBox="1"/>
            <p:nvPr/>
          </p:nvSpPr>
          <p:spPr>
            <a:xfrm>
              <a:off x="21122481" y="26902097"/>
              <a:ext cx="9836788" cy="10987623"/>
            </a:xfrm>
            <a:prstGeom prst="rect">
              <a:avLst/>
            </a:prstGeom>
            <a:noFill/>
          </p:spPr>
          <p:txBody>
            <a:bodyPr wrap="square" rtlCol="0">
              <a:spAutoFit/>
            </a:bodyPr>
            <a:lstStyle/>
            <a:p>
              <a:pPr algn="just">
                <a:spcBef>
                  <a:spcPts val="0"/>
                </a:spcBef>
                <a:spcAft>
                  <a:spcPts val="0"/>
                </a:spcAft>
              </a:pPr>
              <a:r>
                <a:rPr lang="en-US" sz="3600" b="1" u="sng" dirty="0">
                  <a:solidFill>
                    <a:schemeClr val="tx2"/>
                  </a:solidFill>
                  <a:latin typeface="Arial" panose="020B0604020202020204" pitchFamily="34" charset="0"/>
                  <a:cs typeface="Arial" panose="020B0604020202020204" pitchFamily="34" charset="0"/>
                </a:rPr>
                <a:t>3. Process data:</a:t>
              </a:r>
            </a:p>
            <a:p>
              <a:pPr marL="457200" indent="-457200" algn="just">
                <a:spcBef>
                  <a:spcPts val="0"/>
                </a:spcBef>
                <a:spcAft>
                  <a:spcPts val="0"/>
                </a:spcAft>
                <a:buAutoNum type="alphaUcPeriod"/>
              </a:pPr>
              <a:r>
                <a:rPr lang="en-US" sz="3200" i="1" dirty="0">
                  <a:solidFill>
                    <a:schemeClr val="tx2"/>
                  </a:solidFill>
                  <a:latin typeface="Arial" panose="020B0604020202020204" pitchFamily="34" charset="0"/>
                  <a:cs typeface="Arial" panose="020B0604020202020204" pitchFamily="34" charset="0"/>
                </a:rPr>
                <a:t> Clean the dataset </a:t>
              </a: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P:</a:t>
              </a: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R: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B. Manipulate data types</a:t>
              </a:r>
            </a:p>
            <a:p>
              <a:pPr algn="just">
                <a:spcBef>
                  <a:spcPts val="0"/>
                </a:spcBef>
                <a:spcAft>
                  <a:spcPts val="0"/>
                </a:spcAft>
              </a:pPr>
              <a:r>
                <a:rPr lang="en-US" sz="3200" dirty="0">
                  <a:solidFill>
                    <a:schemeClr val="tx2"/>
                  </a:solidFill>
                  <a:latin typeface="Arial" panose="020B0604020202020204" pitchFamily="34" charset="0"/>
                  <a:cs typeface="Arial" panose="020B0604020202020204" pitchFamily="34" charset="0"/>
                </a:rPr>
                <a:t>   </a:t>
              </a:r>
              <a:r>
                <a:rPr lang="en-US" sz="3200" b="1" dirty="0">
                  <a:solidFill>
                    <a:schemeClr val="tx2"/>
                  </a:solidFill>
                  <a:latin typeface="Arial" panose="020B0604020202020204" pitchFamily="34" charset="0"/>
                  <a:cs typeface="Arial" panose="020B0604020202020204" pitchFamily="34" charset="0"/>
                </a:rPr>
                <a:t>P:</a:t>
              </a:r>
              <a:r>
                <a:rPr lang="en-US" sz="3200" dirty="0">
                  <a:solidFill>
                    <a:schemeClr val="tx2"/>
                  </a:solidFill>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R: </a:t>
              </a:r>
            </a:p>
            <a:p>
              <a:pPr algn="just">
                <a:spcBef>
                  <a:spcPts val="0"/>
                </a:spcBef>
                <a:spcAft>
                  <a:spcPts val="0"/>
                </a:spcAft>
              </a:pP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solidFill>
                    <a:schemeClr val="tx2"/>
                  </a:solidFill>
                  <a:latin typeface="Arial" panose="020B0604020202020204" pitchFamily="34" charset="0"/>
                  <a:cs typeface="Arial" panose="020B0604020202020204" pitchFamily="34" charset="0"/>
                </a:rPr>
                <a:t>C. Save data</a:t>
              </a: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P:</a:t>
              </a:r>
              <a:r>
                <a:rPr lang="en-US" sz="3200" dirty="0">
                  <a:solidFill>
                    <a:schemeClr val="tx2"/>
                  </a:solidFill>
                  <a:latin typeface="Arial" panose="020B0604020202020204" pitchFamily="34" charset="0"/>
                  <a:cs typeface="Arial" panose="020B0604020202020204" pitchFamily="34" charset="0"/>
                </a:rPr>
                <a:t> </a:t>
              </a:r>
              <a:endParaRPr lang="en-US" sz="3200" b="1" dirty="0">
                <a:solidFill>
                  <a:schemeClr val="tx2"/>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a:t>
              </a:r>
            </a:p>
            <a:p>
              <a:pPr algn="just">
                <a:spcBef>
                  <a:spcPts val="0"/>
                </a:spcBef>
                <a:spcAft>
                  <a:spcPts val="0"/>
                </a:spcAft>
              </a:pPr>
              <a:r>
                <a:rPr lang="en-US" sz="3200" b="1" dirty="0">
                  <a:solidFill>
                    <a:schemeClr val="tx2"/>
                  </a:solidFill>
                  <a:latin typeface="Arial" panose="020B0604020202020204" pitchFamily="34" charset="0"/>
                  <a:cs typeface="Arial" panose="020B0604020202020204" pitchFamily="34" charset="0"/>
                </a:rPr>
                <a:t>   R:</a:t>
              </a:r>
            </a:p>
          </p:txBody>
        </p:sp>
        <p:sp>
          <p:nvSpPr>
            <p:cNvPr id="95" name="TextBox 94">
              <a:extLst>
                <a:ext uri="{FF2B5EF4-FFF2-40B4-BE49-F238E27FC236}">
                  <a16:creationId xmlns:a16="http://schemas.microsoft.com/office/drawing/2014/main" id="{A45DF1BC-4FD7-8A44-A663-726E6420F462}"/>
                </a:ext>
              </a:extLst>
            </p:cNvPr>
            <p:cNvSpPr txBox="1"/>
            <p:nvPr/>
          </p:nvSpPr>
          <p:spPr>
            <a:xfrm>
              <a:off x="21097192" y="19781837"/>
              <a:ext cx="9666730" cy="2369880"/>
            </a:xfrm>
            <a:prstGeom prst="rect">
              <a:avLst/>
            </a:prstGeom>
            <a:noFill/>
          </p:spPr>
          <p:txBody>
            <a:bodyPr wrap="square" rtlCol="0">
              <a:spAutoFit/>
            </a:bodyPr>
            <a:lstStyle/>
            <a:p>
              <a:r>
                <a:rPr lang="en-US" sz="3200" dirty="0">
                  <a:solidFill>
                    <a:schemeClr val="tx2"/>
                  </a:solidFill>
                  <a:latin typeface="Arial" panose="020B0604020202020204" pitchFamily="34" charset="0"/>
                  <a:cs typeface="Arial" panose="020B0604020202020204" pitchFamily="34" charset="0"/>
                </a:rPr>
                <a:t>iii. Histogram plot </a:t>
              </a:r>
            </a:p>
            <a:p>
              <a:r>
                <a:rPr lang="en-US" sz="3200" b="1" dirty="0">
                  <a:solidFill>
                    <a:schemeClr val="tx2"/>
                  </a:solidFill>
                  <a:latin typeface="Arial" panose="020B0604020202020204" pitchFamily="34" charset="0"/>
                  <a:cs typeface="Arial" panose="020B0604020202020204" pitchFamily="34" charset="0"/>
                </a:rPr>
                <a:t>P: </a:t>
              </a:r>
            </a:p>
            <a:p>
              <a:r>
                <a:rPr lang="en-US" sz="3200" b="1" dirty="0">
                  <a:solidFill>
                    <a:schemeClr val="tx2"/>
                  </a:solidFill>
                  <a:latin typeface="Arial" panose="020B0604020202020204" pitchFamily="34" charset="0"/>
                  <a:cs typeface="Arial" panose="020B0604020202020204" pitchFamily="34" charset="0"/>
                </a:rPr>
                <a:t>R: </a:t>
              </a:r>
            </a:p>
            <a:p>
              <a:endParaRPr lang="en-US" sz="2800" i="1" dirty="0">
                <a:solidFill>
                  <a:schemeClr val="tx2"/>
                </a:solidFill>
                <a:latin typeface="Arial" panose="020B0604020202020204" pitchFamily="34" charset="0"/>
                <a:cs typeface="Arial" panose="020B0604020202020204" pitchFamily="34" charset="0"/>
              </a:endParaRPr>
            </a:p>
            <a:p>
              <a:endParaRPr lang="en-US" sz="2400" dirty="0">
                <a:solidFill>
                  <a:schemeClr val="tx2"/>
                </a:solidFill>
              </a:endParaRPr>
            </a:p>
          </p:txBody>
        </p:sp>
        <p:grpSp>
          <p:nvGrpSpPr>
            <p:cNvPr id="9" name="Group 8">
              <a:extLst>
                <a:ext uri="{FF2B5EF4-FFF2-40B4-BE49-F238E27FC236}">
                  <a16:creationId xmlns:a16="http://schemas.microsoft.com/office/drawing/2014/main" id="{46B13D14-2E0B-6C46-9F1C-D592CA84FACA}"/>
                </a:ext>
              </a:extLst>
            </p:cNvPr>
            <p:cNvGrpSpPr/>
            <p:nvPr/>
          </p:nvGrpSpPr>
          <p:grpSpPr>
            <a:xfrm>
              <a:off x="21046281" y="21363519"/>
              <a:ext cx="9804671" cy="5120640"/>
              <a:chOff x="20849611" y="22423386"/>
              <a:chExt cx="9804671" cy="5120640"/>
            </a:xfrm>
          </p:grpSpPr>
          <p:pic>
            <p:nvPicPr>
              <p:cNvPr id="5" name="Picture 4">
                <a:extLst>
                  <a:ext uri="{FF2B5EF4-FFF2-40B4-BE49-F238E27FC236}">
                    <a16:creationId xmlns:a16="http://schemas.microsoft.com/office/drawing/2014/main" id="{E755668B-05A0-EB4D-9590-A4848AF8968C}"/>
                  </a:ext>
                </a:extLst>
              </p:cNvPr>
              <p:cNvPicPr>
                <a:picLocks noChangeAspect="1"/>
              </p:cNvPicPr>
              <p:nvPr/>
            </p:nvPicPr>
            <p:blipFill>
              <a:blip r:embed="rId26"/>
              <a:stretch>
                <a:fillRect/>
              </a:stretch>
            </p:blipFill>
            <p:spPr>
              <a:xfrm>
                <a:off x="25618281" y="22423386"/>
                <a:ext cx="5036001" cy="5120640"/>
              </a:xfrm>
              <a:prstGeom prst="rect">
                <a:avLst/>
              </a:prstGeom>
            </p:spPr>
          </p:pic>
          <p:pic>
            <p:nvPicPr>
              <p:cNvPr id="6" name="Picture 5">
                <a:extLst>
                  <a:ext uri="{FF2B5EF4-FFF2-40B4-BE49-F238E27FC236}">
                    <a16:creationId xmlns:a16="http://schemas.microsoft.com/office/drawing/2014/main" id="{99F12D7B-B1D7-8247-A2EE-ED14748F4803}"/>
                  </a:ext>
                </a:extLst>
              </p:cNvPr>
              <p:cNvPicPr>
                <a:picLocks noChangeAspect="1"/>
              </p:cNvPicPr>
              <p:nvPr/>
            </p:nvPicPr>
            <p:blipFill>
              <a:blip r:embed="rId27"/>
              <a:stretch>
                <a:fillRect/>
              </a:stretch>
            </p:blipFill>
            <p:spPr>
              <a:xfrm>
                <a:off x="20849611" y="22423386"/>
                <a:ext cx="4844870" cy="4709160"/>
              </a:xfrm>
              <a:prstGeom prst="rect">
                <a:avLst/>
              </a:prstGeom>
            </p:spPr>
          </p:pic>
        </p:grpSp>
        <p:pic>
          <p:nvPicPr>
            <p:cNvPr id="22" name="Picture 21">
              <a:extLst>
                <a:ext uri="{FF2B5EF4-FFF2-40B4-BE49-F238E27FC236}">
                  <a16:creationId xmlns:a16="http://schemas.microsoft.com/office/drawing/2014/main" id="{730FDFD5-A994-6F49-B7FA-4045C0DF98F8}"/>
                </a:ext>
              </a:extLst>
            </p:cNvPr>
            <p:cNvPicPr>
              <a:picLocks noChangeAspect="1"/>
            </p:cNvPicPr>
            <p:nvPr/>
          </p:nvPicPr>
          <p:blipFill>
            <a:blip r:embed="rId28"/>
            <a:stretch>
              <a:fillRect/>
            </a:stretch>
          </p:blipFill>
          <p:spPr>
            <a:xfrm>
              <a:off x="21607108" y="20900284"/>
              <a:ext cx="9235440" cy="296230"/>
            </a:xfrm>
            <a:prstGeom prst="rect">
              <a:avLst/>
            </a:prstGeom>
          </p:spPr>
        </p:pic>
        <p:pic>
          <p:nvPicPr>
            <p:cNvPr id="23" name="Picture 22">
              <a:extLst>
                <a:ext uri="{FF2B5EF4-FFF2-40B4-BE49-F238E27FC236}">
                  <a16:creationId xmlns:a16="http://schemas.microsoft.com/office/drawing/2014/main" id="{6399D1FC-A066-914E-99D2-8C05B3D0C518}"/>
                </a:ext>
              </a:extLst>
            </p:cNvPr>
            <p:cNvPicPr>
              <a:picLocks noChangeAspect="1"/>
            </p:cNvPicPr>
            <p:nvPr/>
          </p:nvPicPr>
          <p:blipFill>
            <a:blip r:embed="rId29"/>
            <a:stretch>
              <a:fillRect/>
            </a:stretch>
          </p:blipFill>
          <p:spPr>
            <a:xfrm>
              <a:off x="21607108" y="20447177"/>
              <a:ext cx="8412480" cy="301642"/>
            </a:xfrm>
            <a:prstGeom prst="rect">
              <a:avLst/>
            </a:prstGeom>
          </p:spPr>
        </p:pic>
        <p:pic>
          <p:nvPicPr>
            <p:cNvPr id="29" name="Picture 28">
              <a:extLst>
                <a:ext uri="{FF2B5EF4-FFF2-40B4-BE49-F238E27FC236}">
                  <a16:creationId xmlns:a16="http://schemas.microsoft.com/office/drawing/2014/main" id="{96EB614A-34A1-8A49-9317-28CC64720FC4}"/>
                </a:ext>
              </a:extLst>
            </p:cNvPr>
            <p:cNvPicPr>
              <a:picLocks noChangeAspect="1"/>
            </p:cNvPicPr>
            <p:nvPr/>
          </p:nvPicPr>
          <p:blipFill>
            <a:blip r:embed="rId30"/>
            <a:stretch>
              <a:fillRect/>
            </a:stretch>
          </p:blipFill>
          <p:spPr>
            <a:xfrm>
              <a:off x="21960681" y="28123514"/>
              <a:ext cx="8810956" cy="1777649"/>
            </a:xfrm>
            <a:prstGeom prst="rect">
              <a:avLst/>
            </a:prstGeom>
          </p:spPr>
        </p:pic>
        <p:grpSp>
          <p:nvGrpSpPr>
            <p:cNvPr id="45" name="Group 44">
              <a:extLst>
                <a:ext uri="{FF2B5EF4-FFF2-40B4-BE49-F238E27FC236}">
                  <a16:creationId xmlns:a16="http://schemas.microsoft.com/office/drawing/2014/main" id="{8CAF6299-A3D6-684A-B945-1F441F1C0A61}"/>
                </a:ext>
              </a:extLst>
            </p:cNvPr>
            <p:cNvGrpSpPr/>
            <p:nvPr/>
          </p:nvGrpSpPr>
          <p:grpSpPr>
            <a:xfrm>
              <a:off x="21960681" y="30056610"/>
              <a:ext cx="8778240" cy="2270510"/>
              <a:chOff x="21960681" y="31386378"/>
              <a:chExt cx="8778240" cy="2270510"/>
            </a:xfrm>
          </p:grpSpPr>
          <p:pic>
            <p:nvPicPr>
              <p:cNvPr id="40" name="Picture 39">
                <a:extLst>
                  <a:ext uri="{FF2B5EF4-FFF2-40B4-BE49-F238E27FC236}">
                    <a16:creationId xmlns:a16="http://schemas.microsoft.com/office/drawing/2014/main" id="{48284564-C4DF-9A49-90DD-86E80D2733C0}"/>
                  </a:ext>
                </a:extLst>
              </p:cNvPr>
              <p:cNvPicPr>
                <a:picLocks noChangeAspect="1"/>
              </p:cNvPicPr>
              <p:nvPr/>
            </p:nvPicPr>
            <p:blipFill>
              <a:blip r:embed="rId31"/>
              <a:stretch>
                <a:fillRect/>
              </a:stretch>
            </p:blipFill>
            <p:spPr>
              <a:xfrm>
                <a:off x="21960681" y="31386378"/>
                <a:ext cx="8778240" cy="2270510"/>
              </a:xfrm>
              <a:prstGeom prst="rect">
                <a:avLst/>
              </a:prstGeom>
            </p:spPr>
          </p:pic>
          <p:pic>
            <p:nvPicPr>
              <p:cNvPr id="42" name="Picture 41">
                <a:extLst>
                  <a:ext uri="{FF2B5EF4-FFF2-40B4-BE49-F238E27FC236}">
                    <a16:creationId xmlns:a16="http://schemas.microsoft.com/office/drawing/2014/main" id="{8229CDAB-E56D-4742-B753-E1E6CDABAE4E}"/>
                  </a:ext>
                </a:extLst>
              </p:cNvPr>
              <p:cNvPicPr>
                <a:picLocks noChangeAspect="1"/>
              </p:cNvPicPr>
              <p:nvPr/>
            </p:nvPicPr>
            <p:blipFill>
              <a:blip r:embed="rId32"/>
              <a:stretch>
                <a:fillRect/>
              </a:stretch>
            </p:blipFill>
            <p:spPr>
              <a:xfrm>
                <a:off x="22004325" y="32170651"/>
                <a:ext cx="1051560" cy="269631"/>
              </a:xfrm>
              <a:prstGeom prst="rect">
                <a:avLst/>
              </a:prstGeom>
            </p:spPr>
          </p:pic>
          <p:pic>
            <p:nvPicPr>
              <p:cNvPr id="96" name="Picture 95">
                <a:extLst>
                  <a:ext uri="{FF2B5EF4-FFF2-40B4-BE49-F238E27FC236}">
                    <a16:creationId xmlns:a16="http://schemas.microsoft.com/office/drawing/2014/main" id="{B4DB61D8-3585-A541-AF65-2E1C8614DDA8}"/>
                  </a:ext>
                </a:extLst>
              </p:cNvPr>
              <p:cNvPicPr>
                <a:picLocks noChangeAspect="1"/>
              </p:cNvPicPr>
              <p:nvPr/>
            </p:nvPicPr>
            <p:blipFill>
              <a:blip r:embed="rId32"/>
              <a:stretch>
                <a:fillRect/>
              </a:stretch>
            </p:blipFill>
            <p:spPr>
              <a:xfrm>
                <a:off x="24144326" y="32170651"/>
                <a:ext cx="1051560" cy="269631"/>
              </a:xfrm>
              <a:prstGeom prst="rect">
                <a:avLst/>
              </a:prstGeom>
            </p:spPr>
          </p:pic>
        </p:grpSp>
        <p:pic>
          <p:nvPicPr>
            <p:cNvPr id="46" name="Picture 45">
              <a:extLst>
                <a:ext uri="{FF2B5EF4-FFF2-40B4-BE49-F238E27FC236}">
                  <a16:creationId xmlns:a16="http://schemas.microsoft.com/office/drawing/2014/main" id="{794375F8-17D9-AE43-B461-3D29B81BC897}"/>
                </a:ext>
              </a:extLst>
            </p:cNvPr>
            <p:cNvPicPr>
              <a:picLocks noChangeAspect="1"/>
            </p:cNvPicPr>
            <p:nvPr/>
          </p:nvPicPr>
          <p:blipFill>
            <a:blip r:embed="rId33"/>
            <a:stretch>
              <a:fillRect/>
            </a:stretch>
          </p:blipFill>
          <p:spPr>
            <a:xfrm>
              <a:off x="21970828" y="32971424"/>
              <a:ext cx="8778240" cy="1915992"/>
            </a:xfrm>
            <a:prstGeom prst="rect">
              <a:avLst/>
            </a:prstGeom>
          </p:spPr>
        </p:pic>
        <p:pic>
          <p:nvPicPr>
            <p:cNvPr id="51" name="Picture 50">
              <a:extLst>
                <a:ext uri="{FF2B5EF4-FFF2-40B4-BE49-F238E27FC236}">
                  <a16:creationId xmlns:a16="http://schemas.microsoft.com/office/drawing/2014/main" id="{2A975648-654B-0045-9A37-B95C6B51EF91}"/>
                </a:ext>
              </a:extLst>
            </p:cNvPr>
            <p:cNvPicPr>
              <a:picLocks noChangeAspect="1"/>
            </p:cNvPicPr>
            <p:nvPr/>
          </p:nvPicPr>
          <p:blipFill>
            <a:blip r:embed="rId34"/>
            <a:stretch>
              <a:fillRect/>
            </a:stretch>
          </p:blipFill>
          <p:spPr>
            <a:xfrm>
              <a:off x="22008869" y="34941598"/>
              <a:ext cx="8869680" cy="700238"/>
            </a:xfrm>
            <a:prstGeom prst="rect">
              <a:avLst/>
            </a:prstGeom>
          </p:spPr>
        </p:pic>
        <p:pic>
          <p:nvPicPr>
            <p:cNvPr id="54" name="Picture 53">
              <a:extLst>
                <a:ext uri="{FF2B5EF4-FFF2-40B4-BE49-F238E27FC236}">
                  <a16:creationId xmlns:a16="http://schemas.microsoft.com/office/drawing/2014/main" id="{B8F3988D-AA0C-CE4C-95F7-B93E55C9FA3C}"/>
                </a:ext>
              </a:extLst>
            </p:cNvPr>
            <p:cNvPicPr>
              <a:picLocks noChangeAspect="1"/>
            </p:cNvPicPr>
            <p:nvPr/>
          </p:nvPicPr>
          <p:blipFill>
            <a:blip r:embed="rId35"/>
            <a:stretch>
              <a:fillRect/>
            </a:stretch>
          </p:blipFill>
          <p:spPr>
            <a:xfrm>
              <a:off x="22018632" y="36367869"/>
              <a:ext cx="8397169" cy="779422"/>
            </a:xfrm>
            <a:prstGeom prst="rect">
              <a:avLst/>
            </a:prstGeom>
          </p:spPr>
        </p:pic>
        <p:pic>
          <p:nvPicPr>
            <p:cNvPr id="55" name="Picture 54">
              <a:extLst>
                <a:ext uri="{FF2B5EF4-FFF2-40B4-BE49-F238E27FC236}">
                  <a16:creationId xmlns:a16="http://schemas.microsoft.com/office/drawing/2014/main" id="{C950746F-8D2C-1E4D-A9A7-056C857D124B}"/>
                </a:ext>
              </a:extLst>
            </p:cNvPr>
            <p:cNvPicPr>
              <a:picLocks noChangeAspect="1"/>
            </p:cNvPicPr>
            <p:nvPr/>
          </p:nvPicPr>
          <p:blipFill>
            <a:blip r:embed="rId36"/>
            <a:stretch>
              <a:fillRect/>
            </a:stretch>
          </p:blipFill>
          <p:spPr>
            <a:xfrm>
              <a:off x="22062268" y="37356437"/>
              <a:ext cx="8686800" cy="1094400"/>
            </a:xfrm>
            <a:prstGeom prst="rect">
              <a:avLst/>
            </a:prstGeom>
          </p:spPr>
        </p:pic>
      </p:grpSp>
      <p:sp>
        <p:nvSpPr>
          <p:cNvPr id="27" name="Rectangle 26">
            <a:extLst>
              <a:ext uri="{FF2B5EF4-FFF2-40B4-BE49-F238E27FC236}">
                <a16:creationId xmlns:a16="http://schemas.microsoft.com/office/drawing/2014/main" id="{D6292003-7A85-7244-A3A8-B54D30B287C8}"/>
              </a:ext>
            </a:extLst>
          </p:cNvPr>
          <p:cNvSpPr/>
          <p:nvPr/>
        </p:nvSpPr>
        <p:spPr>
          <a:xfrm>
            <a:off x="21122481" y="25192037"/>
            <a:ext cx="3315331" cy="461665"/>
          </a:xfrm>
          <a:prstGeom prst="rect">
            <a:avLst/>
          </a:prstGeom>
        </p:spPr>
        <p:txBody>
          <a:bodyPr wrap="none">
            <a:spAutoFit/>
          </a:bodyPr>
          <a:lstStyle/>
          <a:p>
            <a:r>
              <a:rPr lang="en-US" sz="2400" b="1" dirty="0">
                <a:solidFill>
                  <a:schemeClr val="tx2"/>
                </a:solidFill>
                <a:latin typeface="Arial" panose="020B0604020202020204" pitchFamily="34" charset="0"/>
                <a:cs typeface="Arial" panose="020B0604020202020204" pitchFamily="34" charset="0"/>
              </a:rPr>
              <a:t>(</a:t>
            </a:r>
            <a:r>
              <a:rPr lang="en-US" sz="2400" b="1" dirty="0" err="1">
                <a:solidFill>
                  <a:schemeClr val="tx2"/>
                </a:solidFill>
                <a:latin typeface="Arial" panose="020B0604020202020204" pitchFamily="34" charset="0"/>
                <a:cs typeface="Arial" panose="020B0604020202020204" pitchFamily="34" charset="0"/>
              </a:rPr>
              <a:t>Cartigny</a:t>
            </a:r>
            <a:r>
              <a:rPr lang="en-US" sz="2400" b="1" dirty="0">
                <a:solidFill>
                  <a:schemeClr val="tx2"/>
                </a:solidFill>
                <a:latin typeface="Arial" panose="020B0604020202020204" pitchFamily="34" charset="0"/>
                <a:cs typeface="Arial" panose="020B0604020202020204" pitchFamily="34" charset="0"/>
              </a:rPr>
              <a:t> et al. 2014</a:t>
            </a:r>
            <a:r>
              <a:rPr lang="zh-CN" altLang="en-US" sz="2400" b="1" dirty="0">
                <a:solidFill>
                  <a:schemeClr val="tx2"/>
                </a:solidFill>
                <a:latin typeface="Arial" panose="020B0604020202020204" pitchFamily="34" charset="0"/>
                <a:cs typeface="Arial" panose="020B0604020202020204" pitchFamily="34" charset="0"/>
              </a:rPr>
              <a:t>*</a:t>
            </a:r>
            <a:r>
              <a:rPr lang="en-US" sz="2400" b="1" dirty="0">
                <a:solidFill>
                  <a:schemeClr val="tx2"/>
                </a:solidFill>
                <a:latin typeface="Arial" panose="020B0604020202020204" pitchFamily="34" charset="0"/>
                <a:cs typeface="Arial" panose="020B0604020202020204" pitchFamily="34" charset="0"/>
              </a:rPr>
              <a:t>)</a:t>
            </a:r>
          </a:p>
        </p:txBody>
      </p:sp>
      <p:pic>
        <p:nvPicPr>
          <p:cNvPr id="17" name="Picture 16">
            <a:extLst>
              <a:ext uri="{FF2B5EF4-FFF2-40B4-BE49-F238E27FC236}">
                <a16:creationId xmlns:a16="http://schemas.microsoft.com/office/drawing/2014/main" id="{CD969802-2556-C247-9E10-0FB3D20A03D3}"/>
              </a:ext>
            </a:extLst>
          </p:cNvPr>
          <p:cNvPicPr>
            <a:picLocks noChangeAspect="1"/>
          </p:cNvPicPr>
          <p:nvPr/>
        </p:nvPicPr>
        <p:blipFill>
          <a:blip r:embed="rId37"/>
          <a:stretch>
            <a:fillRect/>
          </a:stretch>
        </p:blipFill>
        <p:spPr>
          <a:xfrm>
            <a:off x="11754012" y="16560571"/>
            <a:ext cx="6400800" cy="1311150"/>
          </a:xfrm>
          <a:prstGeom prst="rect">
            <a:avLst/>
          </a:prstGeom>
        </p:spPr>
      </p:pic>
      <p:sp>
        <p:nvSpPr>
          <p:cNvPr id="91" name="Rectangle 90">
            <a:extLst>
              <a:ext uri="{FF2B5EF4-FFF2-40B4-BE49-F238E27FC236}">
                <a16:creationId xmlns:a16="http://schemas.microsoft.com/office/drawing/2014/main" id="{9497463F-39D4-954A-A49C-AA4C8AD58A70}"/>
              </a:ext>
            </a:extLst>
          </p:cNvPr>
          <p:cNvSpPr/>
          <p:nvPr/>
        </p:nvSpPr>
        <p:spPr>
          <a:xfrm>
            <a:off x="20949303" y="25993506"/>
            <a:ext cx="9893245" cy="646331"/>
          </a:xfrm>
          <a:prstGeom prst="rect">
            <a:avLst/>
          </a:prstGeom>
        </p:spPr>
        <p:txBody>
          <a:bodyPr wrap="square">
            <a:spAutoFit/>
          </a:bodyPr>
          <a:lstStyle/>
          <a:p>
            <a:r>
              <a:rPr lang="zh-CN" altLang="en-US" sz="1800" b="1" dirty="0">
                <a:solidFill>
                  <a:schemeClr val="tx2"/>
                </a:solidFill>
                <a:latin typeface="Times New Roman" panose="02020603050405020304" pitchFamily="18" charset="0"/>
                <a:cs typeface="Times New Roman" panose="02020603050405020304" pitchFamily="18" charset="0"/>
              </a:rPr>
              <a:t>*</a:t>
            </a:r>
            <a:r>
              <a:rPr lang="en-US" sz="1800" b="1" dirty="0" err="1">
                <a:solidFill>
                  <a:schemeClr val="tx2"/>
                </a:solidFill>
                <a:latin typeface="Times New Roman" panose="02020603050405020304" pitchFamily="18" charset="0"/>
                <a:cs typeface="Times New Roman" panose="02020603050405020304" pitchFamily="18" charset="0"/>
              </a:rPr>
              <a:t>Cartigny</a:t>
            </a:r>
            <a:r>
              <a:rPr lang="en-US" sz="1800" b="1" dirty="0">
                <a:solidFill>
                  <a:schemeClr val="tx2"/>
                </a:solidFill>
                <a:latin typeface="Times New Roman" panose="02020603050405020304" pitchFamily="18" charset="0"/>
                <a:cs typeface="Times New Roman" panose="02020603050405020304" pitchFamily="18" charset="0"/>
              </a:rPr>
              <a:t>, Pierre, et al. Diamond formation: a </a:t>
            </a:r>
          </a:p>
          <a:p>
            <a:r>
              <a:rPr lang="zh-CN" altLang="en-US" sz="1800" b="1" dirty="0">
                <a:solidFill>
                  <a:schemeClr val="tx2"/>
                </a:solidFill>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stable isotope perspective. </a:t>
            </a:r>
            <a:r>
              <a:rPr lang="zh-CN" altLang="en-US" sz="1800" b="1" dirty="0">
                <a:solidFill>
                  <a:schemeClr val="tx2"/>
                </a:solidFill>
                <a:latin typeface="Times New Roman" panose="02020603050405020304" pitchFamily="18" charset="0"/>
                <a:cs typeface="Times New Roman" panose="02020603050405020304" pitchFamily="18" charset="0"/>
              </a:rPr>
              <a:t> </a:t>
            </a:r>
            <a:r>
              <a:rPr lang="en-US" sz="1800" b="1" i="1" dirty="0">
                <a:solidFill>
                  <a:schemeClr val="tx2"/>
                </a:solidFill>
                <a:latin typeface="Times New Roman" panose="02020603050405020304" pitchFamily="18" charset="0"/>
                <a:cs typeface="Times New Roman" panose="02020603050405020304" pitchFamily="18" charset="0"/>
              </a:rPr>
              <a:t>Annual Review of Earth and Planetary Sciences</a:t>
            </a:r>
            <a:r>
              <a:rPr lang="zh-CN" altLang="en-US" sz="1800" b="1" i="1" dirty="0">
                <a:solidFill>
                  <a:schemeClr val="tx2"/>
                </a:solidFill>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42 (2014): 699-732.</a:t>
            </a:r>
            <a:endParaRPr lang="en-US" sz="1200" b="1" dirty="0">
              <a:solidFill>
                <a:schemeClr val="tx2"/>
              </a:solidFill>
              <a:latin typeface="Times New Roman" panose="02020603050405020304" pitchFamily="18" charset="0"/>
              <a:cs typeface="Times New Roman" panose="02020603050405020304" pitchFamily="1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38"/>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39"/>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39"/>
          <a:stretch>
            <a:fillRect/>
          </a:stretch>
        </p:blipFill>
        <p:spPr>
          <a:xfrm>
            <a:off x="3005739" y="37057766"/>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38"/>
          <a:stretch>
            <a:fillRect/>
          </a:stretch>
        </p:blipFill>
        <p:spPr>
          <a:xfrm>
            <a:off x="6436034" y="37185868"/>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40"/>
          <a:stretch>
            <a:fillRect/>
          </a:stretch>
        </p:blipFill>
        <p:spPr>
          <a:xfrm>
            <a:off x="9335937" y="37055086"/>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41"/>
          <a:stretch>
            <a:fillRect/>
          </a:stretch>
        </p:blipFill>
        <p:spPr>
          <a:xfrm>
            <a:off x="5275904" y="1735910"/>
            <a:ext cx="4249229" cy="2134316"/>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Custom 5">
      <a:dk1>
        <a:srgbClr val="A80000"/>
      </a:dk1>
      <a:lt1>
        <a:sysClr val="window" lastClr="FFFFFF"/>
      </a:lt1>
      <a:dk2>
        <a:srgbClr val="000000"/>
      </a:dk2>
      <a:lt2>
        <a:srgbClr val="EFEEEE"/>
      </a:lt2>
      <a:accent1>
        <a:srgbClr val="EEEEEE"/>
      </a:accent1>
      <a:accent2>
        <a:srgbClr val="A80000"/>
      </a:accent2>
      <a:accent3>
        <a:srgbClr val="B1AEAE"/>
      </a:accent3>
      <a:accent4>
        <a:srgbClr val="E60000"/>
      </a:accent4>
      <a:accent5>
        <a:srgbClr val="757070"/>
      </a:accent5>
      <a:accent6>
        <a:srgbClr val="580000"/>
      </a:accent6>
      <a:hlink>
        <a:srgbClr val="85C0FB"/>
      </a:hlink>
      <a:folHlink>
        <a:srgbClr val="2E75B5"/>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23533</TotalTime>
  <Pages>0</Pages>
  <Words>879</Words>
  <Characters>0</Characters>
  <Application>Microsoft Office PowerPoint</Application>
  <PresentationFormat>Custom</PresentationFormat>
  <Lines>0</Lines>
  <Paragraphs>147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Times</vt:lpstr>
      <vt:lpstr>Times New Roman</vt:lpstr>
      <vt:lpstr>Verdana</vt:lpstr>
      <vt:lpstr>Office 2013 - 2022 Theme</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Cruz, Ethan</cp:lastModifiedBy>
  <cp:revision>899</cp:revision>
  <cp:lastPrinted>2017-12-12T11:03:11Z</cp:lastPrinted>
  <dcterms:created xsi:type="dcterms:W3CDTF">2010-03-16T21:47:29Z</dcterms:created>
  <dcterms:modified xsi:type="dcterms:W3CDTF">2024-03-27T20:28:38Z</dcterms:modified>
  <cp:category/>
</cp:coreProperties>
</file>