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2"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3222"/>
    <a:srgbClr val="1B10F5"/>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26" d="100"/>
          <a:sy n="26" d="100"/>
        </p:scale>
        <p:origin x="1711" y="-2551"/>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412" y="6824071"/>
            <a:ext cx="26581339" cy="14516829"/>
          </a:xfrm>
        </p:spPr>
        <p:txBody>
          <a:bodyPr anchor="b"/>
          <a:lstStyle>
            <a:lvl1pPr algn="ctr">
              <a:defRPr sz="20520"/>
            </a:lvl1pPr>
          </a:lstStyle>
          <a:p>
            <a:r>
              <a:rPr lang="en-US"/>
              <a:t>Click to edit Master title style</a:t>
            </a:r>
            <a:endParaRPr lang="en-US" dirty="0"/>
          </a:p>
        </p:txBody>
      </p:sp>
      <p:sp>
        <p:nvSpPr>
          <p:cNvPr id="3" name="Subtitle 2"/>
          <p:cNvSpPr>
            <a:spLocks noGrp="1"/>
          </p:cNvSpPr>
          <p:nvPr>
            <p:ph type="subTitle" idx="1"/>
          </p:nvPr>
        </p:nvSpPr>
        <p:spPr>
          <a:xfrm>
            <a:off x="3909021" y="21900725"/>
            <a:ext cx="23454122" cy="10067186"/>
          </a:xfrm>
        </p:spPr>
        <p:txBody>
          <a:bodyPr/>
          <a:lstStyle>
            <a:lvl1pPr marL="0" indent="0" algn="ctr">
              <a:buNone/>
              <a:defRPr sz="8208"/>
            </a:lvl1pPr>
            <a:lvl2pPr marL="1563624" indent="0" algn="ctr">
              <a:buNone/>
              <a:defRPr sz="6840"/>
            </a:lvl2pPr>
            <a:lvl3pPr marL="3127248" indent="0" algn="ctr">
              <a:buNone/>
              <a:defRPr sz="6156"/>
            </a:lvl3pPr>
            <a:lvl4pPr marL="4690872" indent="0" algn="ctr">
              <a:buNone/>
              <a:defRPr sz="5472"/>
            </a:lvl4pPr>
            <a:lvl5pPr marL="6254496" indent="0" algn="ctr">
              <a:buNone/>
              <a:defRPr sz="5472"/>
            </a:lvl5pPr>
            <a:lvl6pPr marL="7818120" indent="0" algn="ctr">
              <a:buNone/>
              <a:defRPr sz="5472"/>
            </a:lvl6pPr>
            <a:lvl7pPr marL="9381744" indent="0" algn="ctr">
              <a:buNone/>
              <a:defRPr sz="5472"/>
            </a:lvl7pPr>
            <a:lvl8pPr marL="10945368" indent="0" algn="ctr">
              <a:buNone/>
              <a:defRPr sz="5472"/>
            </a:lvl8pPr>
            <a:lvl9pPr marL="12508992" indent="0" algn="ctr">
              <a:buNone/>
              <a:defRPr sz="547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C847D7F8-CF16-524C-B19E-A1C462196890}" type="slidenum">
              <a:rPr lang="en-US" smtClean="0"/>
              <a:pPr>
                <a:defRPr/>
              </a:pPr>
              <a:t>‹#›</a:t>
            </a:fld>
            <a:endParaRPr lang="en-US"/>
          </a:p>
        </p:txBody>
      </p:sp>
    </p:spTree>
    <p:extLst>
      <p:ext uri="{BB962C8B-B14F-4D97-AF65-F5344CB8AC3E}">
        <p14:creationId xmlns:p14="http://schemas.microsoft.com/office/powerpoint/2010/main" val="393879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76AF9771-F4CB-2E4A-9304-F683B3CEADAA}" type="slidenum">
              <a:rPr lang="en-US" smtClean="0"/>
              <a:pPr>
                <a:defRPr/>
              </a:pPr>
              <a:t>‹#›</a:t>
            </a:fld>
            <a:endParaRPr lang="en-US"/>
          </a:p>
        </p:txBody>
      </p:sp>
    </p:spTree>
    <p:extLst>
      <p:ext uri="{BB962C8B-B14F-4D97-AF65-F5344CB8AC3E}">
        <p14:creationId xmlns:p14="http://schemas.microsoft.com/office/powerpoint/2010/main" val="316152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79143" y="2219994"/>
            <a:ext cx="6743060" cy="353365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149963" y="2219994"/>
            <a:ext cx="19838278" cy="353365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46EAA9F4-E053-F742-B9BE-49F859069ACC}" type="slidenum">
              <a:rPr lang="en-US" smtClean="0"/>
              <a:pPr>
                <a:defRPr/>
              </a:pPr>
              <a:t>‹#›</a:t>
            </a:fld>
            <a:endParaRPr lang="en-US"/>
          </a:p>
        </p:txBody>
      </p:sp>
    </p:spTree>
    <p:extLst>
      <p:ext uri="{BB962C8B-B14F-4D97-AF65-F5344CB8AC3E}">
        <p14:creationId xmlns:p14="http://schemas.microsoft.com/office/powerpoint/2010/main" val="1929990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smtClean="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66A9D65-B9FD-DC44-8EDC-1126D92566FF}" type="slidenum">
              <a:rPr lang="en-US" smtClean="0"/>
              <a:pPr>
                <a:defRPr/>
              </a:pPr>
              <a:t>‹#›</a:t>
            </a:fld>
            <a:endParaRPr lang="en-US"/>
          </a:p>
        </p:txBody>
      </p:sp>
    </p:spTree>
    <p:extLst>
      <p:ext uri="{BB962C8B-B14F-4D97-AF65-F5344CB8AC3E}">
        <p14:creationId xmlns:p14="http://schemas.microsoft.com/office/powerpoint/2010/main" val="4091353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33675" y="10395375"/>
            <a:ext cx="26972241" cy="17344905"/>
          </a:xfrm>
        </p:spPr>
        <p:txBody>
          <a:bodyPr anchor="b"/>
          <a:lstStyle>
            <a:lvl1pPr>
              <a:defRPr sz="20520"/>
            </a:lvl1pPr>
          </a:lstStyle>
          <a:p>
            <a:r>
              <a:rPr lang="en-US"/>
              <a:t>Click to edit Master title style</a:t>
            </a:r>
            <a:endParaRPr lang="en-US" dirty="0"/>
          </a:p>
        </p:txBody>
      </p:sp>
      <p:sp>
        <p:nvSpPr>
          <p:cNvPr id="3" name="Text Placeholder 2"/>
          <p:cNvSpPr>
            <a:spLocks noGrp="1"/>
          </p:cNvSpPr>
          <p:nvPr>
            <p:ph type="body" idx="1"/>
          </p:nvPr>
        </p:nvSpPr>
        <p:spPr>
          <a:xfrm>
            <a:off x="2133675" y="27904369"/>
            <a:ext cx="26972241" cy="9121276"/>
          </a:xfrm>
        </p:spPr>
        <p:txBody>
          <a:bodyPr/>
          <a:lstStyle>
            <a:lvl1pPr marL="0" indent="0">
              <a:buNone/>
              <a:defRPr sz="8208">
                <a:solidFill>
                  <a:schemeClr val="tx1"/>
                </a:solidFill>
              </a:defRPr>
            </a:lvl1pPr>
            <a:lvl2pPr marL="1563624" indent="0">
              <a:buNone/>
              <a:defRPr sz="6840">
                <a:solidFill>
                  <a:schemeClr val="tx1">
                    <a:tint val="75000"/>
                  </a:schemeClr>
                </a:solidFill>
              </a:defRPr>
            </a:lvl2pPr>
            <a:lvl3pPr marL="3127248" indent="0">
              <a:buNone/>
              <a:defRPr sz="6156">
                <a:solidFill>
                  <a:schemeClr val="tx1">
                    <a:tint val="75000"/>
                  </a:schemeClr>
                </a:solidFill>
              </a:defRPr>
            </a:lvl3pPr>
            <a:lvl4pPr marL="4690872" indent="0">
              <a:buNone/>
              <a:defRPr sz="5472">
                <a:solidFill>
                  <a:schemeClr val="tx1">
                    <a:tint val="75000"/>
                  </a:schemeClr>
                </a:solidFill>
              </a:defRPr>
            </a:lvl4pPr>
            <a:lvl5pPr marL="6254496" indent="0">
              <a:buNone/>
              <a:defRPr sz="5472">
                <a:solidFill>
                  <a:schemeClr val="tx1">
                    <a:tint val="75000"/>
                  </a:schemeClr>
                </a:solidFill>
              </a:defRPr>
            </a:lvl5pPr>
            <a:lvl6pPr marL="7818120" indent="0">
              <a:buNone/>
              <a:defRPr sz="5472">
                <a:solidFill>
                  <a:schemeClr val="tx1">
                    <a:tint val="75000"/>
                  </a:schemeClr>
                </a:solidFill>
              </a:defRPr>
            </a:lvl6pPr>
            <a:lvl7pPr marL="9381744" indent="0">
              <a:buNone/>
              <a:defRPr sz="5472">
                <a:solidFill>
                  <a:schemeClr val="tx1">
                    <a:tint val="75000"/>
                  </a:schemeClr>
                </a:solidFill>
              </a:defRPr>
            </a:lvl7pPr>
            <a:lvl8pPr marL="10945368" indent="0">
              <a:buNone/>
              <a:defRPr sz="5472">
                <a:solidFill>
                  <a:schemeClr val="tx1">
                    <a:tint val="75000"/>
                  </a:schemeClr>
                </a:solidFill>
              </a:defRPr>
            </a:lvl8pPr>
            <a:lvl9pPr marL="12508992" indent="0">
              <a:buNone/>
              <a:defRPr sz="54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13F42C09-D331-5447-99D9-FC52884E53C5}" type="slidenum">
              <a:rPr lang="en-US" smtClean="0"/>
              <a:pPr>
                <a:defRPr/>
              </a:pPr>
              <a:t>‹#›</a:t>
            </a:fld>
            <a:endParaRPr lang="en-US"/>
          </a:p>
        </p:txBody>
      </p:sp>
    </p:spTree>
    <p:extLst>
      <p:ext uri="{BB962C8B-B14F-4D97-AF65-F5344CB8AC3E}">
        <p14:creationId xmlns:p14="http://schemas.microsoft.com/office/powerpoint/2010/main" val="80557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149961" y="11099969"/>
            <a:ext cx="13290669" cy="26456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831533" y="11099969"/>
            <a:ext cx="13290669" cy="26456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F655B4E9-5A3D-2C42-89D7-43595D785650}" type="slidenum">
              <a:rPr lang="en-US" smtClean="0"/>
              <a:pPr>
                <a:defRPr/>
              </a:pPr>
              <a:t>‹#›</a:t>
            </a:fld>
            <a:endParaRPr lang="en-US"/>
          </a:p>
        </p:txBody>
      </p:sp>
    </p:spTree>
    <p:extLst>
      <p:ext uri="{BB962C8B-B14F-4D97-AF65-F5344CB8AC3E}">
        <p14:creationId xmlns:p14="http://schemas.microsoft.com/office/powerpoint/2010/main" val="238497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54034" y="2220003"/>
            <a:ext cx="26972241" cy="805954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154038" y="10221627"/>
            <a:ext cx="13229589" cy="5009461"/>
          </a:xfrm>
        </p:spPr>
        <p:txBody>
          <a:bodyPr anchor="b"/>
          <a:lstStyle>
            <a:lvl1pPr marL="0" indent="0">
              <a:buNone/>
              <a:defRPr sz="8208" b="1"/>
            </a:lvl1pPr>
            <a:lvl2pPr marL="1563624" indent="0">
              <a:buNone/>
              <a:defRPr sz="6840" b="1"/>
            </a:lvl2pPr>
            <a:lvl3pPr marL="3127248" indent="0">
              <a:buNone/>
              <a:defRPr sz="6156" b="1"/>
            </a:lvl3pPr>
            <a:lvl4pPr marL="4690872" indent="0">
              <a:buNone/>
              <a:defRPr sz="5472" b="1"/>
            </a:lvl4pPr>
            <a:lvl5pPr marL="6254496" indent="0">
              <a:buNone/>
              <a:defRPr sz="5472" b="1"/>
            </a:lvl5pPr>
            <a:lvl6pPr marL="7818120" indent="0">
              <a:buNone/>
              <a:defRPr sz="5472" b="1"/>
            </a:lvl6pPr>
            <a:lvl7pPr marL="9381744" indent="0">
              <a:buNone/>
              <a:defRPr sz="5472" b="1"/>
            </a:lvl7pPr>
            <a:lvl8pPr marL="10945368" indent="0">
              <a:buNone/>
              <a:defRPr sz="5472" b="1"/>
            </a:lvl8pPr>
            <a:lvl9pPr marL="12508992" indent="0">
              <a:buNone/>
              <a:defRPr sz="5472" b="1"/>
            </a:lvl9pPr>
          </a:lstStyle>
          <a:p>
            <a:pPr lvl="0"/>
            <a:r>
              <a:rPr lang="en-US"/>
              <a:t>Click to edit Master text styles</a:t>
            </a:r>
          </a:p>
        </p:txBody>
      </p:sp>
      <p:sp>
        <p:nvSpPr>
          <p:cNvPr id="4" name="Content Placeholder 3"/>
          <p:cNvSpPr>
            <a:spLocks noGrp="1"/>
          </p:cNvSpPr>
          <p:nvPr>
            <p:ph sz="half" idx="2"/>
          </p:nvPr>
        </p:nvSpPr>
        <p:spPr>
          <a:xfrm>
            <a:off x="2154038" y="15231088"/>
            <a:ext cx="13229589" cy="224026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831534" y="10221627"/>
            <a:ext cx="13294742" cy="5009461"/>
          </a:xfrm>
        </p:spPr>
        <p:txBody>
          <a:bodyPr anchor="b"/>
          <a:lstStyle>
            <a:lvl1pPr marL="0" indent="0">
              <a:buNone/>
              <a:defRPr sz="8208" b="1"/>
            </a:lvl1pPr>
            <a:lvl2pPr marL="1563624" indent="0">
              <a:buNone/>
              <a:defRPr sz="6840" b="1"/>
            </a:lvl2pPr>
            <a:lvl3pPr marL="3127248" indent="0">
              <a:buNone/>
              <a:defRPr sz="6156" b="1"/>
            </a:lvl3pPr>
            <a:lvl4pPr marL="4690872" indent="0">
              <a:buNone/>
              <a:defRPr sz="5472" b="1"/>
            </a:lvl4pPr>
            <a:lvl5pPr marL="6254496" indent="0">
              <a:buNone/>
              <a:defRPr sz="5472" b="1"/>
            </a:lvl5pPr>
            <a:lvl6pPr marL="7818120" indent="0">
              <a:buNone/>
              <a:defRPr sz="5472" b="1"/>
            </a:lvl6pPr>
            <a:lvl7pPr marL="9381744" indent="0">
              <a:buNone/>
              <a:defRPr sz="5472" b="1"/>
            </a:lvl7pPr>
            <a:lvl8pPr marL="10945368" indent="0">
              <a:buNone/>
              <a:defRPr sz="5472" b="1"/>
            </a:lvl8pPr>
            <a:lvl9pPr marL="12508992" indent="0">
              <a:buNone/>
              <a:defRPr sz="5472" b="1"/>
            </a:lvl9pPr>
          </a:lstStyle>
          <a:p>
            <a:pPr lvl="0"/>
            <a:r>
              <a:rPr lang="en-US"/>
              <a:t>Click to edit Master text styles</a:t>
            </a:r>
          </a:p>
        </p:txBody>
      </p:sp>
      <p:sp>
        <p:nvSpPr>
          <p:cNvPr id="6" name="Content Placeholder 5"/>
          <p:cNvSpPr>
            <a:spLocks noGrp="1"/>
          </p:cNvSpPr>
          <p:nvPr>
            <p:ph sz="quarter" idx="4"/>
          </p:nvPr>
        </p:nvSpPr>
        <p:spPr>
          <a:xfrm>
            <a:off x="15831534" y="15231088"/>
            <a:ext cx="13294742" cy="224026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A543432A-DB59-9948-8BD7-E47EB9063E30}" type="slidenum">
              <a:rPr lang="en-US" smtClean="0"/>
              <a:pPr>
                <a:defRPr/>
              </a:pPr>
              <a:t>‹#›</a:t>
            </a:fld>
            <a:endParaRPr lang="en-US"/>
          </a:p>
        </p:txBody>
      </p:sp>
    </p:spTree>
    <p:extLst>
      <p:ext uri="{BB962C8B-B14F-4D97-AF65-F5344CB8AC3E}">
        <p14:creationId xmlns:p14="http://schemas.microsoft.com/office/powerpoint/2010/main" val="230349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6ED06890-576C-8A41-94E5-916EB52C5BF6}" type="slidenum">
              <a:rPr lang="en-US" smtClean="0"/>
              <a:pPr>
                <a:defRPr/>
              </a:pPr>
              <a:t>‹#›</a:t>
            </a:fld>
            <a:endParaRPr lang="en-US"/>
          </a:p>
        </p:txBody>
      </p:sp>
    </p:spTree>
    <p:extLst>
      <p:ext uri="{BB962C8B-B14F-4D97-AF65-F5344CB8AC3E}">
        <p14:creationId xmlns:p14="http://schemas.microsoft.com/office/powerpoint/2010/main" val="359502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F2F3BA44-EC06-8048-8614-F1DB729CD287}" type="slidenum">
              <a:rPr lang="en-US" smtClean="0"/>
              <a:pPr>
                <a:defRPr/>
              </a:pPr>
              <a:t>‹#›</a:t>
            </a:fld>
            <a:endParaRPr lang="en-US"/>
          </a:p>
        </p:txBody>
      </p:sp>
    </p:spTree>
    <p:extLst>
      <p:ext uri="{BB962C8B-B14F-4D97-AF65-F5344CB8AC3E}">
        <p14:creationId xmlns:p14="http://schemas.microsoft.com/office/powerpoint/2010/main" val="274222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4034" y="2779818"/>
            <a:ext cx="10086087" cy="9729364"/>
          </a:xfrm>
        </p:spPr>
        <p:txBody>
          <a:bodyPr anchor="b"/>
          <a:lstStyle>
            <a:lvl1pPr>
              <a:defRPr sz="10944"/>
            </a:lvl1pPr>
          </a:lstStyle>
          <a:p>
            <a:r>
              <a:rPr lang="en-US"/>
              <a:t>Click to edit Master title style</a:t>
            </a:r>
            <a:endParaRPr lang="en-US" dirty="0"/>
          </a:p>
        </p:txBody>
      </p:sp>
      <p:sp>
        <p:nvSpPr>
          <p:cNvPr id="3" name="Content Placeholder 2"/>
          <p:cNvSpPr>
            <a:spLocks noGrp="1"/>
          </p:cNvSpPr>
          <p:nvPr>
            <p:ph idx="1"/>
          </p:nvPr>
        </p:nvSpPr>
        <p:spPr>
          <a:xfrm>
            <a:off x="13294742" y="6003645"/>
            <a:ext cx="15831533" cy="29632091"/>
          </a:xfrm>
        </p:spPr>
        <p:txBody>
          <a:bodyPr/>
          <a:lstStyle>
            <a:lvl1pPr>
              <a:defRPr sz="10944"/>
            </a:lvl1pPr>
            <a:lvl2pPr>
              <a:defRPr sz="9576"/>
            </a:lvl2pPr>
            <a:lvl3pPr>
              <a:defRPr sz="8208"/>
            </a:lvl3pPr>
            <a:lvl4pPr>
              <a:defRPr sz="6840"/>
            </a:lvl4pPr>
            <a:lvl5pPr>
              <a:defRPr sz="6840"/>
            </a:lvl5pPr>
            <a:lvl6pPr>
              <a:defRPr sz="6840"/>
            </a:lvl6pPr>
            <a:lvl7pPr>
              <a:defRPr sz="6840"/>
            </a:lvl7pPr>
            <a:lvl8pPr>
              <a:defRPr sz="6840"/>
            </a:lvl8pPr>
            <a:lvl9pPr>
              <a:defRPr sz="68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154034" y="12509182"/>
            <a:ext cx="10086087" cy="23174808"/>
          </a:xfrm>
        </p:spPr>
        <p:txBody>
          <a:bodyPr/>
          <a:lstStyle>
            <a:lvl1pPr marL="0" indent="0">
              <a:buNone/>
              <a:defRPr sz="5472"/>
            </a:lvl1pPr>
            <a:lvl2pPr marL="1563624" indent="0">
              <a:buNone/>
              <a:defRPr sz="4788"/>
            </a:lvl2pPr>
            <a:lvl3pPr marL="3127248" indent="0">
              <a:buNone/>
              <a:defRPr sz="4104"/>
            </a:lvl3pPr>
            <a:lvl4pPr marL="4690872" indent="0">
              <a:buNone/>
              <a:defRPr sz="3420"/>
            </a:lvl4pPr>
            <a:lvl5pPr marL="6254496" indent="0">
              <a:buNone/>
              <a:defRPr sz="3420"/>
            </a:lvl5pPr>
            <a:lvl6pPr marL="7818120" indent="0">
              <a:buNone/>
              <a:defRPr sz="3420"/>
            </a:lvl6pPr>
            <a:lvl7pPr marL="9381744" indent="0">
              <a:buNone/>
              <a:defRPr sz="3420"/>
            </a:lvl7pPr>
            <a:lvl8pPr marL="10945368" indent="0">
              <a:buNone/>
              <a:defRPr sz="3420"/>
            </a:lvl8pPr>
            <a:lvl9pPr marL="12508992" indent="0">
              <a:buNone/>
              <a:defRPr sz="342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684A0DD3-71D6-CC44-A4A3-8BB92551262E}" type="slidenum">
              <a:rPr lang="en-US" smtClean="0"/>
              <a:pPr>
                <a:defRPr/>
              </a:pPr>
              <a:t>‹#›</a:t>
            </a:fld>
            <a:endParaRPr lang="en-US"/>
          </a:p>
        </p:txBody>
      </p:sp>
    </p:spTree>
    <p:extLst>
      <p:ext uri="{BB962C8B-B14F-4D97-AF65-F5344CB8AC3E}">
        <p14:creationId xmlns:p14="http://schemas.microsoft.com/office/powerpoint/2010/main" val="1040396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4034" y="2779818"/>
            <a:ext cx="10086087" cy="9729364"/>
          </a:xfrm>
        </p:spPr>
        <p:txBody>
          <a:bodyPr anchor="b"/>
          <a:lstStyle>
            <a:lvl1pPr>
              <a:defRPr sz="10944"/>
            </a:lvl1pPr>
          </a:lstStyle>
          <a:p>
            <a:r>
              <a:rPr lang="en-US"/>
              <a:t>Click to edit Master title style</a:t>
            </a:r>
            <a:endParaRPr lang="en-US" dirty="0"/>
          </a:p>
        </p:txBody>
      </p:sp>
      <p:sp>
        <p:nvSpPr>
          <p:cNvPr id="3" name="Picture Placeholder 2"/>
          <p:cNvSpPr>
            <a:spLocks noGrp="1" noChangeAspect="1"/>
          </p:cNvSpPr>
          <p:nvPr>
            <p:ph type="pic" idx="1"/>
          </p:nvPr>
        </p:nvSpPr>
        <p:spPr>
          <a:xfrm>
            <a:off x="13294742" y="6003645"/>
            <a:ext cx="15831533" cy="29632091"/>
          </a:xfrm>
        </p:spPr>
        <p:txBody>
          <a:bodyPr anchor="t"/>
          <a:lstStyle>
            <a:lvl1pPr marL="0" indent="0">
              <a:buNone/>
              <a:defRPr sz="10944"/>
            </a:lvl1pPr>
            <a:lvl2pPr marL="1563624" indent="0">
              <a:buNone/>
              <a:defRPr sz="9576"/>
            </a:lvl2pPr>
            <a:lvl3pPr marL="3127248" indent="0">
              <a:buNone/>
              <a:defRPr sz="8208"/>
            </a:lvl3pPr>
            <a:lvl4pPr marL="4690872" indent="0">
              <a:buNone/>
              <a:defRPr sz="6840"/>
            </a:lvl4pPr>
            <a:lvl5pPr marL="6254496" indent="0">
              <a:buNone/>
              <a:defRPr sz="6840"/>
            </a:lvl5pPr>
            <a:lvl6pPr marL="7818120" indent="0">
              <a:buNone/>
              <a:defRPr sz="6840"/>
            </a:lvl6pPr>
            <a:lvl7pPr marL="9381744" indent="0">
              <a:buNone/>
              <a:defRPr sz="6840"/>
            </a:lvl7pPr>
            <a:lvl8pPr marL="10945368" indent="0">
              <a:buNone/>
              <a:defRPr sz="6840"/>
            </a:lvl8pPr>
            <a:lvl9pPr marL="12508992" indent="0">
              <a:buNone/>
              <a:defRPr sz="6840"/>
            </a:lvl9pPr>
          </a:lstStyle>
          <a:p>
            <a:r>
              <a:rPr lang="en-US"/>
              <a:t>Click icon to add picture</a:t>
            </a:r>
            <a:endParaRPr lang="en-US" dirty="0"/>
          </a:p>
        </p:txBody>
      </p:sp>
      <p:sp>
        <p:nvSpPr>
          <p:cNvPr id="4" name="Text Placeholder 3"/>
          <p:cNvSpPr>
            <a:spLocks noGrp="1"/>
          </p:cNvSpPr>
          <p:nvPr>
            <p:ph type="body" sz="half" idx="2"/>
          </p:nvPr>
        </p:nvSpPr>
        <p:spPr>
          <a:xfrm>
            <a:off x="2154034" y="12509182"/>
            <a:ext cx="10086087" cy="23174808"/>
          </a:xfrm>
        </p:spPr>
        <p:txBody>
          <a:bodyPr/>
          <a:lstStyle>
            <a:lvl1pPr marL="0" indent="0">
              <a:buNone/>
              <a:defRPr sz="5472"/>
            </a:lvl1pPr>
            <a:lvl2pPr marL="1563624" indent="0">
              <a:buNone/>
              <a:defRPr sz="4788"/>
            </a:lvl2pPr>
            <a:lvl3pPr marL="3127248" indent="0">
              <a:buNone/>
              <a:defRPr sz="4104"/>
            </a:lvl3pPr>
            <a:lvl4pPr marL="4690872" indent="0">
              <a:buNone/>
              <a:defRPr sz="3420"/>
            </a:lvl4pPr>
            <a:lvl5pPr marL="6254496" indent="0">
              <a:buNone/>
              <a:defRPr sz="3420"/>
            </a:lvl5pPr>
            <a:lvl6pPr marL="7818120" indent="0">
              <a:buNone/>
              <a:defRPr sz="3420"/>
            </a:lvl6pPr>
            <a:lvl7pPr marL="9381744" indent="0">
              <a:buNone/>
              <a:defRPr sz="3420"/>
            </a:lvl7pPr>
            <a:lvl8pPr marL="10945368" indent="0">
              <a:buNone/>
              <a:defRPr sz="3420"/>
            </a:lvl8pPr>
            <a:lvl9pPr marL="12508992" indent="0">
              <a:buNone/>
              <a:defRPr sz="342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930B4838-23A2-5F4F-B718-A2293B7A9DF6}" type="slidenum">
              <a:rPr lang="en-US" smtClean="0"/>
              <a:pPr>
                <a:defRPr/>
              </a:pPr>
              <a:t>‹#›</a:t>
            </a:fld>
            <a:endParaRPr lang="en-US"/>
          </a:p>
        </p:txBody>
      </p:sp>
    </p:spTree>
    <p:extLst>
      <p:ext uri="{BB962C8B-B14F-4D97-AF65-F5344CB8AC3E}">
        <p14:creationId xmlns:p14="http://schemas.microsoft.com/office/powerpoint/2010/main" val="303742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9961" y="2220003"/>
            <a:ext cx="26972241" cy="805954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9961" y="11099969"/>
            <a:ext cx="26972241" cy="264565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49961" y="38647206"/>
            <a:ext cx="7036237" cy="2219994"/>
          </a:xfrm>
          <a:prstGeom prst="rect">
            <a:avLst/>
          </a:prstGeom>
        </p:spPr>
        <p:txBody>
          <a:bodyPr vert="horz" lIns="91440" tIns="45720" rIns="91440" bIns="45720" rtlCol="0" anchor="ctr"/>
          <a:lstStyle>
            <a:lvl1pPr algn="l">
              <a:defRPr sz="4104">
                <a:solidFill>
                  <a:schemeClr val="tx1">
                    <a:tint val="75000"/>
                  </a:schemeClr>
                </a:solidFill>
              </a:defRPr>
            </a:lvl1pPr>
          </a:lstStyle>
          <a:p>
            <a:fld id="{B61BEF0D-F0BB-DE4B-95CE-6DB70DBA9567}" type="datetimeFigureOut">
              <a:rPr lang="en-US" smtClean="0"/>
              <a:pPr/>
              <a:t>3/29/2024</a:t>
            </a:fld>
            <a:endParaRPr lang="en-US" dirty="0"/>
          </a:p>
        </p:txBody>
      </p:sp>
      <p:sp>
        <p:nvSpPr>
          <p:cNvPr id="5" name="Footer Placeholder 4"/>
          <p:cNvSpPr>
            <a:spLocks noGrp="1"/>
          </p:cNvSpPr>
          <p:nvPr>
            <p:ph type="ftr" sz="quarter" idx="3"/>
          </p:nvPr>
        </p:nvSpPr>
        <p:spPr>
          <a:xfrm>
            <a:off x="10358904" y="38647206"/>
            <a:ext cx="10554355" cy="2219994"/>
          </a:xfrm>
          <a:prstGeom prst="rect">
            <a:avLst/>
          </a:prstGeom>
        </p:spPr>
        <p:txBody>
          <a:bodyPr vert="horz" lIns="91440" tIns="45720" rIns="91440" bIns="45720" rtlCol="0" anchor="ctr"/>
          <a:lstStyle>
            <a:lvl1pPr algn="ctr">
              <a:defRPr sz="410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2085965" y="38647206"/>
            <a:ext cx="7036237" cy="2219994"/>
          </a:xfrm>
          <a:prstGeom prst="rect">
            <a:avLst/>
          </a:prstGeom>
        </p:spPr>
        <p:txBody>
          <a:bodyPr vert="horz" lIns="91440" tIns="45720" rIns="91440" bIns="45720" rtlCol="0" anchor="ctr"/>
          <a:lstStyle>
            <a:lvl1pPr algn="r">
              <a:defRPr sz="4104">
                <a:solidFill>
                  <a:schemeClr val="tx1">
                    <a:tint val="75000"/>
                  </a:schemeClr>
                </a:solidFill>
              </a:defRPr>
            </a:lvl1pPr>
          </a:lstStyle>
          <a:p>
            <a:pPr>
              <a:defRPr/>
            </a:pPr>
            <a:fld id="{01514F20-5D1B-A242-ABF0-0FE6ED7FDDEB}" type="slidenum">
              <a:rPr lang="en-US" smtClean="0"/>
              <a:pPr>
                <a:defRPr/>
              </a:pPr>
              <a:t>‹#›</a:t>
            </a:fld>
            <a:endParaRPr lang="en-US"/>
          </a:p>
        </p:txBody>
      </p:sp>
    </p:spTree>
    <p:extLst>
      <p:ext uri="{BB962C8B-B14F-4D97-AF65-F5344CB8AC3E}">
        <p14:creationId xmlns:p14="http://schemas.microsoft.com/office/powerpoint/2010/main" val="366302298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3127248" rtl="0" eaLnBrk="1" latinLnBrk="0" hangingPunct="1">
        <a:lnSpc>
          <a:spcPct val="90000"/>
        </a:lnSpc>
        <a:spcBef>
          <a:spcPct val="0"/>
        </a:spcBef>
        <a:buNone/>
        <a:defRPr sz="15048" kern="1200">
          <a:solidFill>
            <a:schemeClr val="tx1"/>
          </a:solidFill>
          <a:latin typeface="+mj-lt"/>
          <a:ea typeface="+mj-ea"/>
          <a:cs typeface="+mj-cs"/>
        </a:defRPr>
      </a:lvl1pPr>
    </p:titleStyle>
    <p:bodyStyle>
      <a:lvl1pPr marL="781812" indent="-781812" algn="l" defTabSz="3127248" rtl="0" eaLnBrk="1" latinLnBrk="0" hangingPunct="1">
        <a:lnSpc>
          <a:spcPct val="90000"/>
        </a:lnSpc>
        <a:spcBef>
          <a:spcPts val="3420"/>
        </a:spcBef>
        <a:buFont typeface="Arial" panose="020B0604020202020204" pitchFamily="34" charset="0"/>
        <a:buChar char="•"/>
        <a:defRPr sz="9576" kern="1200">
          <a:solidFill>
            <a:schemeClr val="tx1"/>
          </a:solidFill>
          <a:latin typeface="+mn-lt"/>
          <a:ea typeface="+mn-ea"/>
          <a:cs typeface="+mn-cs"/>
        </a:defRPr>
      </a:lvl1pPr>
      <a:lvl2pPr marL="2345436" indent="-781812" algn="l" defTabSz="3127248" rtl="0" eaLnBrk="1" latinLnBrk="0" hangingPunct="1">
        <a:lnSpc>
          <a:spcPct val="90000"/>
        </a:lnSpc>
        <a:spcBef>
          <a:spcPts val="1710"/>
        </a:spcBef>
        <a:buFont typeface="Arial" panose="020B0604020202020204" pitchFamily="34" charset="0"/>
        <a:buChar char="•"/>
        <a:defRPr sz="8208" kern="1200">
          <a:solidFill>
            <a:schemeClr val="tx1"/>
          </a:solidFill>
          <a:latin typeface="+mn-lt"/>
          <a:ea typeface="+mn-ea"/>
          <a:cs typeface="+mn-cs"/>
        </a:defRPr>
      </a:lvl2pPr>
      <a:lvl3pPr marL="3909060" indent="-781812" algn="l" defTabSz="3127248" rtl="0" eaLnBrk="1" latinLnBrk="0" hangingPunct="1">
        <a:lnSpc>
          <a:spcPct val="90000"/>
        </a:lnSpc>
        <a:spcBef>
          <a:spcPts val="1710"/>
        </a:spcBef>
        <a:buFont typeface="Arial" panose="020B0604020202020204" pitchFamily="34" charset="0"/>
        <a:buChar char="•"/>
        <a:defRPr sz="6840" kern="1200">
          <a:solidFill>
            <a:schemeClr val="tx1"/>
          </a:solidFill>
          <a:latin typeface="+mn-lt"/>
          <a:ea typeface="+mn-ea"/>
          <a:cs typeface="+mn-cs"/>
        </a:defRPr>
      </a:lvl3pPr>
      <a:lvl4pPr marL="5472684" indent="-781812" algn="l" defTabSz="3127248" rtl="0" eaLnBrk="1" latinLnBrk="0" hangingPunct="1">
        <a:lnSpc>
          <a:spcPct val="90000"/>
        </a:lnSpc>
        <a:spcBef>
          <a:spcPts val="1710"/>
        </a:spcBef>
        <a:buFont typeface="Arial" panose="020B0604020202020204" pitchFamily="34" charset="0"/>
        <a:buChar char="•"/>
        <a:defRPr sz="6156" kern="1200">
          <a:solidFill>
            <a:schemeClr val="tx1"/>
          </a:solidFill>
          <a:latin typeface="+mn-lt"/>
          <a:ea typeface="+mn-ea"/>
          <a:cs typeface="+mn-cs"/>
        </a:defRPr>
      </a:lvl4pPr>
      <a:lvl5pPr marL="7036308" indent="-781812" algn="l" defTabSz="3127248" rtl="0" eaLnBrk="1" latinLnBrk="0" hangingPunct="1">
        <a:lnSpc>
          <a:spcPct val="90000"/>
        </a:lnSpc>
        <a:spcBef>
          <a:spcPts val="1710"/>
        </a:spcBef>
        <a:buFont typeface="Arial" panose="020B0604020202020204" pitchFamily="34" charset="0"/>
        <a:buChar char="•"/>
        <a:defRPr sz="6156" kern="1200">
          <a:solidFill>
            <a:schemeClr val="tx1"/>
          </a:solidFill>
          <a:latin typeface="+mn-lt"/>
          <a:ea typeface="+mn-ea"/>
          <a:cs typeface="+mn-cs"/>
        </a:defRPr>
      </a:lvl5pPr>
      <a:lvl6pPr marL="8599932" indent="-781812" algn="l" defTabSz="3127248" rtl="0" eaLnBrk="1" latinLnBrk="0" hangingPunct="1">
        <a:lnSpc>
          <a:spcPct val="90000"/>
        </a:lnSpc>
        <a:spcBef>
          <a:spcPts val="1710"/>
        </a:spcBef>
        <a:buFont typeface="Arial" panose="020B0604020202020204" pitchFamily="34" charset="0"/>
        <a:buChar char="•"/>
        <a:defRPr sz="6156" kern="1200">
          <a:solidFill>
            <a:schemeClr val="tx1"/>
          </a:solidFill>
          <a:latin typeface="+mn-lt"/>
          <a:ea typeface="+mn-ea"/>
          <a:cs typeface="+mn-cs"/>
        </a:defRPr>
      </a:lvl6pPr>
      <a:lvl7pPr marL="10163556" indent="-781812" algn="l" defTabSz="3127248" rtl="0" eaLnBrk="1" latinLnBrk="0" hangingPunct="1">
        <a:lnSpc>
          <a:spcPct val="90000"/>
        </a:lnSpc>
        <a:spcBef>
          <a:spcPts val="1710"/>
        </a:spcBef>
        <a:buFont typeface="Arial" panose="020B0604020202020204" pitchFamily="34" charset="0"/>
        <a:buChar char="•"/>
        <a:defRPr sz="6156" kern="1200">
          <a:solidFill>
            <a:schemeClr val="tx1"/>
          </a:solidFill>
          <a:latin typeface="+mn-lt"/>
          <a:ea typeface="+mn-ea"/>
          <a:cs typeface="+mn-cs"/>
        </a:defRPr>
      </a:lvl7pPr>
      <a:lvl8pPr marL="11727180" indent="-781812" algn="l" defTabSz="3127248" rtl="0" eaLnBrk="1" latinLnBrk="0" hangingPunct="1">
        <a:lnSpc>
          <a:spcPct val="90000"/>
        </a:lnSpc>
        <a:spcBef>
          <a:spcPts val="1710"/>
        </a:spcBef>
        <a:buFont typeface="Arial" panose="020B0604020202020204" pitchFamily="34" charset="0"/>
        <a:buChar char="•"/>
        <a:defRPr sz="6156" kern="1200">
          <a:solidFill>
            <a:schemeClr val="tx1"/>
          </a:solidFill>
          <a:latin typeface="+mn-lt"/>
          <a:ea typeface="+mn-ea"/>
          <a:cs typeface="+mn-cs"/>
        </a:defRPr>
      </a:lvl8pPr>
      <a:lvl9pPr marL="13290804" indent="-781812" algn="l" defTabSz="3127248" rtl="0" eaLnBrk="1" latinLnBrk="0" hangingPunct="1">
        <a:lnSpc>
          <a:spcPct val="90000"/>
        </a:lnSpc>
        <a:spcBef>
          <a:spcPts val="1710"/>
        </a:spcBef>
        <a:buFont typeface="Arial" panose="020B0604020202020204" pitchFamily="34" charset="0"/>
        <a:buChar char="•"/>
        <a:defRPr sz="6156" kern="1200">
          <a:solidFill>
            <a:schemeClr val="tx1"/>
          </a:solidFill>
          <a:latin typeface="+mn-lt"/>
          <a:ea typeface="+mn-ea"/>
          <a:cs typeface="+mn-cs"/>
        </a:defRPr>
      </a:lvl9pPr>
    </p:bodyStyle>
    <p:otherStyle>
      <a:defPPr>
        <a:defRPr lang="en-US"/>
      </a:defPPr>
      <a:lvl1pPr marL="0" algn="l" defTabSz="3127248" rtl="0" eaLnBrk="1" latinLnBrk="0" hangingPunct="1">
        <a:defRPr sz="6156" kern="1200">
          <a:solidFill>
            <a:schemeClr val="tx1"/>
          </a:solidFill>
          <a:latin typeface="+mn-lt"/>
          <a:ea typeface="+mn-ea"/>
          <a:cs typeface="+mn-cs"/>
        </a:defRPr>
      </a:lvl1pPr>
      <a:lvl2pPr marL="1563624" algn="l" defTabSz="3127248" rtl="0" eaLnBrk="1" latinLnBrk="0" hangingPunct="1">
        <a:defRPr sz="6156" kern="1200">
          <a:solidFill>
            <a:schemeClr val="tx1"/>
          </a:solidFill>
          <a:latin typeface="+mn-lt"/>
          <a:ea typeface="+mn-ea"/>
          <a:cs typeface="+mn-cs"/>
        </a:defRPr>
      </a:lvl2pPr>
      <a:lvl3pPr marL="3127248" algn="l" defTabSz="3127248" rtl="0" eaLnBrk="1" latinLnBrk="0" hangingPunct="1">
        <a:defRPr sz="6156" kern="1200">
          <a:solidFill>
            <a:schemeClr val="tx1"/>
          </a:solidFill>
          <a:latin typeface="+mn-lt"/>
          <a:ea typeface="+mn-ea"/>
          <a:cs typeface="+mn-cs"/>
        </a:defRPr>
      </a:lvl3pPr>
      <a:lvl4pPr marL="4690872" algn="l" defTabSz="3127248" rtl="0" eaLnBrk="1" latinLnBrk="0" hangingPunct="1">
        <a:defRPr sz="6156" kern="1200">
          <a:solidFill>
            <a:schemeClr val="tx1"/>
          </a:solidFill>
          <a:latin typeface="+mn-lt"/>
          <a:ea typeface="+mn-ea"/>
          <a:cs typeface="+mn-cs"/>
        </a:defRPr>
      </a:lvl4pPr>
      <a:lvl5pPr marL="6254496" algn="l" defTabSz="3127248" rtl="0" eaLnBrk="1" latinLnBrk="0" hangingPunct="1">
        <a:defRPr sz="6156" kern="1200">
          <a:solidFill>
            <a:schemeClr val="tx1"/>
          </a:solidFill>
          <a:latin typeface="+mn-lt"/>
          <a:ea typeface="+mn-ea"/>
          <a:cs typeface="+mn-cs"/>
        </a:defRPr>
      </a:lvl5pPr>
      <a:lvl6pPr marL="7818120" algn="l" defTabSz="3127248" rtl="0" eaLnBrk="1" latinLnBrk="0" hangingPunct="1">
        <a:defRPr sz="6156" kern="1200">
          <a:solidFill>
            <a:schemeClr val="tx1"/>
          </a:solidFill>
          <a:latin typeface="+mn-lt"/>
          <a:ea typeface="+mn-ea"/>
          <a:cs typeface="+mn-cs"/>
        </a:defRPr>
      </a:lvl6pPr>
      <a:lvl7pPr marL="9381744" algn="l" defTabSz="3127248" rtl="0" eaLnBrk="1" latinLnBrk="0" hangingPunct="1">
        <a:defRPr sz="6156" kern="1200">
          <a:solidFill>
            <a:schemeClr val="tx1"/>
          </a:solidFill>
          <a:latin typeface="+mn-lt"/>
          <a:ea typeface="+mn-ea"/>
          <a:cs typeface="+mn-cs"/>
        </a:defRPr>
      </a:lvl7pPr>
      <a:lvl8pPr marL="10945368" algn="l" defTabSz="3127248" rtl="0" eaLnBrk="1" latinLnBrk="0" hangingPunct="1">
        <a:defRPr sz="6156" kern="1200">
          <a:solidFill>
            <a:schemeClr val="tx1"/>
          </a:solidFill>
          <a:latin typeface="+mn-lt"/>
          <a:ea typeface="+mn-ea"/>
          <a:cs typeface="+mn-cs"/>
        </a:defRPr>
      </a:lvl8pPr>
      <a:lvl9pPr marL="12508992" algn="l" defTabSz="3127248" rtl="0" eaLnBrk="1" latinLnBrk="0" hangingPunct="1">
        <a:defRPr sz="615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5"/>
            <a:ext cx="9601201" cy="17577162"/>
            <a:chOff x="576544" y="12808367"/>
            <a:chExt cx="12227391" cy="26994952"/>
          </a:xfrm>
        </p:grpSpPr>
        <p:sp>
          <p:nvSpPr>
            <p:cNvPr id="2" name="Rectangle 1"/>
            <p:cNvSpPr/>
            <p:nvPr/>
          </p:nvSpPr>
          <p:spPr>
            <a:xfrm>
              <a:off x="581844" y="14018500"/>
              <a:ext cx="12222091" cy="25784819"/>
            </a:xfrm>
            <a:prstGeom prst="rect">
              <a:avLst/>
            </a:prstGeom>
          </p:spPr>
          <p:txBody>
            <a:bodyPr wrap="square">
              <a:spAutoFit/>
            </a:bodyPr>
            <a:lstStyle/>
            <a:p>
              <a:pPr indent="457200" rtl="0">
                <a:spcBef>
                  <a:spcPts val="0"/>
                </a:spcBef>
                <a:spcAft>
                  <a:spcPts val="0"/>
                </a:spcAft>
              </a:pPr>
              <a:r>
                <a:rPr lang="en-US" sz="3500" b="0" i="0" u="none" strike="noStrike" dirty="0">
                  <a:solidFill>
                    <a:srgbClr val="000000"/>
                  </a:solidFill>
                  <a:effectLst/>
                  <a:latin typeface="Verdana" panose="020B0604030504040204" pitchFamily="34" charset="0"/>
                  <a:ea typeface="Verdana" panose="020B0604030504040204" pitchFamily="34" charset="0"/>
                </a:rPr>
                <a:t>Most satellite imagery requires an indicator of when a cloud covers its observation, named a “cloud mask”. NASA’s Aqua and Terra satellites use the MODIS (Moderate Resolution Imaging Spectroradiometer) sensor to develop their cloud masks. NASA uses a series of physics equations to detect and flag clouds. Unfortunately, these physics algorithms have weaknesses. It does badly at nighttime, has trouble when snow covers the ground, and is lost when the sun reflects into the satellite’s sensor (also known as sun-glint).</a:t>
              </a:r>
              <a:endParaRPr lang="en-US" sz="3500" b="0" dirty="0">
                <a:effectLst/>
                <a:latin typeface="Verdana" panose="020B0604030504040204" pitchFamily="34" charset="0"/>
                <a:ea typeface="Verdana" panose="020B0604030504040204" pitchFamily="34" charset="0"/>
              </a:endParaRPr>
            </a:p>
            <a:p>
              <a:pPr indent="457200" rtl="0">
                <a:spcBef>
                  <a:spcPts val="0"/>
                </a:spcBef>
                <a:spcAft>
                  <a:spcPts val="0"/>
                </a:spcAft>
              </a:pPr>
              <a:r>
                <a:rPr lang="en-US" sz="3500" b="0" i="0" u="none" strike="noStrike" dirty="0">
                  <a:solidFill>
                    <a:srgbClr val="000000"/>
                  </a:solidFill>
                  <a:effectLst/>
                  <a:latin typeface="Verdana" panose="020B0604030504040204" pitchFamily="34" charset="0"/>
                  <a:ea typeface="Verdana" panose="020B0604030504040204" pitchFamily="34" charset="0"/>
                </a:rPr>
                <a:t>Compared to more specialized sensors aboard the </a:t>
              </a:r>
              <a:r>
                <a:rPr lang="en-US" sz="3500" b="0" i="0" u="none" strike="noStrike" dirty="0" err="1">
                  <a:solidFill>
                    <a:srgbClr val="000000"/>
                  </a:solidFill>
                  <a:effectLst/>
                  <a:latin typeface="Verdana" panose="020B0604030504040204" pitchFamily="34" charset="0"/>
                  <a:ea typeface="Verdana" panose="020B0604030504040204" pitchFamily="34" charset="0"/>
                </a:rPr>
                <a:t>CloudSat</a:t>
              </a:r>
              <a:r>
                <a:rPr lang="en-US" sz="3500" b="0" i="0" u="none" strike="noStrike" dirty="0">
                  <a:solidFill>
                    <a:srgbClr val="000000"/>
                  </a:solidFill>
                  <a:effectLst/>
                  <a:latin typeface="Verdana" panose="020B0604030504040204" pitchFamily="34" charset="0"/>
                  <a:ea typeface="Verdana" panose="020B0604030504040204" pitchFamily="34" charset="0"/>
                </a:rPr>
                <a:t> and CALIPSO satellites, MODIS’ cloud detection is average. Using raw MODIS data, researchers of cloud detection have turned to machine learning for better results. The Random Forest (RF) and Artificial Neural Network (ANN) approaches are popular for outpacing physics algorithms. With the introduction of quantum computing to RPI, big data problems such as satellite imaging can be trained with a Quantum Support Vector Machine (QSVM). This poster dives into quantum machine-learning methods and compares them with traditional machine-learning models.</a:t>
              </a:r>
              <a:endParaRPr lang="en-US" sz="3500" b="0" dirty="0">
                <a:effectLst/>
                <a:latin typeface="Verdana" panose="020B0604030504040204" pitchFamily="34" charset="0"/>
                <a:ea typeface="Verdana" panose="020B0604030504040204" pitchFamily="34" charset="0"/>
              </a:endParaRP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Abstract</a:t>
              </a:r>
            </a:p>
          </p:txBody>
        </p:sp>
      </p:grpSp>
      <p:sp>
        <p:nvSpPr>
          <p:cNvPr id="15362" name="Rectangle 2"/>
          <p:cNvSpPr>
            <a:spLocks/>
          </p:cNvSpPr>
          <p:nvPr/>
        </p:nvSpPr>
        <p:spPr bwMode="auto">
          <a:xfrm>
            <a:off x="3609323" y="84991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6000" b="1" dirty="0">
                <a:solidFill>
                  <a:schemeClr val="accent2"/>
                </a:solidFill>
                <a:latin typeface="Verdana" charset="0"/>
                <a:ea typeface="Verdana" charset="0"/>
                <a:cs typeface="Verdana" charset="0"/>
              </a:rPr>
              <a:t>Quantum Machine Learning for Cloud Detection</a:t>
            </a:r>
          </a:p>
          <a:p>
            <a:pPr marL="17574" algn="ctr">
              <a:spcBef>
                <a:spcPts val="667"/>
              </a:spcBef>
            </a:pPr>
            <a:endParaRPr lang="en-US" sz="1200" dirty="0">
              <a:solidFill>
                <a:schemeClr val="accent2"/>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2400" dirty="0">
                <a:solidFill>
                  <a:schemeClr val="accent2"/>
                </a:solidFill>
                <a:latin typeface="Arial Black" pitchFamily="-108" charset="0"/>
                <a:ea typeface="Arial Black" pitchFamily="-108" charset="0"/>
                <a:cs typeface="Arial Black" pitchFamily="-108" charset="0"/>
                <a:sym typeface="Arial Black" pitchFamily="-108" charset="0"/>
              </a:rPr>
              <a:t>Ethan Cruz</a:t>
            </a:r>
            <a:r>
              <a:rPr lang="en-US" sz="2400" b="1" baseline="30000" dirty="0">
                <a:solidFill>
                  <a:schemeClr val="accent2"/>
                </a:solidFill>
                <a:latin typeface="Arial Black" charset="0"/>
                <a:ea typeface="Arial Black" charset="0"/>
                <a:cs typeface="Arial Black" charset="0"/>
                <a:sym typeface="Arial Black" pitchFamily="-108" charset="0"/>
              </a:rPr>
              <a:t>1</a:t>
            </a:r>
            <a:r>
              <a:rPr lang="en-US" sz="2400" baseline="30000" dirty="0">
                <a:solidFill>
                  <a:schemeClr val="accent2"/>
                </a:solidFill>
                <a:latin typeface="Arial Black" pitchFamily="-108" charset="0"/>
                <a:ea typeface="Arial Black" pitchFamily="-108" charset="0"/>
                <a:cs typeface="Arial Black" pitchFamily="-108" charset="0"/>
                <a:sym typeface="Arial Black" pitchFamily="-108" charset="0"/>
              </a:rPr>
              <a:t> (cruze6@rpi.edu)</a:t>
            </a:r>
            <a:endParaRPr lang="en-US" sz="2400" dirty="0">
              <a:solidFill>
                <a:schemeClr val="accent2"/>
              </a:solidFill>
              <a:latin typeface="Arial Black" pitchFamily="-108" charset="0"/>
              <a:ea typeface="Arial Black" pitchFamily="-108" charset="0"/>
              <a:cs typeface="Arial Black" pitchFamily="-108" charset="0"/>
              <a:sym typeface="Arial Black" pitchFamily="-108" charset="0"/>
            </a:endParaRPr>
          </a:p>
          <a:p>
            <a:pPr marL="17574">
              <a:spcBef>
                <a:spcPts val="667"/>
              </a:spcBef>
            </a:pPr>
            <a:r>
              <a:rPr lang="en-US" sz="1200" b="1" baseline="30000" dirty="0">
                <a:solidFill>
                  <a:schemeClr val="accent2"/>
                </a:solidFill>
                <a:latin typeface="Arial Black" charset="0"/>
                <a:ea typeface="Arial Black" charset="0"/>
                <a:cs typeface="Arial Black" charset="0"/>
                <a:sym typeface="Arial Black" pitchFamily="-108" charset="0"/>
              </a:rPr>
              <a:t> </a:t>
            </a:r>
          </a:p>
          <a:p>
            <a:pPr marL="17574" algn="ctr">
              <a:spcBef>
                <a:spcPts val="667"/>
              </a:spcBef>
            </a:pPr>
            <a:r>
              <a:rPr lang="en-US" sz="2000" b="1" baseline="30000" dirty="0">
                <a:solidFill>
                  <a:schemeClr val="accent2"/>
                </a:solidFill>
                <a:latin typeface="Arial Black" charset="0"/>
                <a:ea typeface="Arial Black" charset="0"/>
                <a:cs typeface="Arial Black" charset="0"/>
                <a:sym typeface="Arial Black" pitchFamily="-108" charset="0"/>
              </a:rPr>
              <a:t>1</a:t>
            </a:r>
            <a:r>
              <a:rPr lang="en-US" sz="2000" b="1" dirty="0">
                <a:solidFill>
                  <a:schemeClr val="accent2"/>
                </a:solidFill>
                <a:latin typeface="Arial Black" charset="0"/>
                <a:ea typeface="Arial Black" charset="0"/>
                <a:cs typeface="Arial Black" charset="0"/>
                <a:sym typeface="Arial Black" pitchFamily="-108" charset="0"/>
              </a:rPr>
              <a:t>Rensselaer Polytechnic Institute, Troy, NY, United States, </a:t>
            </a:r>
          </a:p>
        </p:txBody>
      </p:sp>
      <p:pic>
        <p:nvPicPr>
          <p:cNvPr id="15374" name="Picture 48" descr="twlogo.png"/>
          <p:cNvPicPr>
            <a:picLocks noChangeAspect="1"/>
          </p:cNvPicPr>
          <p:nvPr/>
        </p:nvPicPr>
        <p:blipFill>
          <a:blip r:embed="rId3"/>
          <a:srcRect/>
          <a:stretch>
            <a:fillRect/>
          </a:stretch>
        </p:blipFill>
        <p:spPr bwMode="auto">
          <a:xfrm>
            <a:off x="25313481" y="1072560"/>
            <a:ext cx="5424827" cy="2719620"/>
          </a:xfrm>
          <a:prstGeom prst="rect">
            <a:avLst/>
          </a:prstGeom>
          <a:noFill/>
          <a:ln w="9525">
            <a:noFill/>
            <a:miter lim="800000"/>
            <a:headEnd/>
            <a:tailEnd/>
          </a:ln>
        </p:spPr>
      </p:pic>
      <p:pic>
        <p:nvPicPr>
          <p:cNvPr id="18" name="Picture 17" descr="RPI_red_header.png"/>
          <p:cNvPicPr>
            <a:picLocks noChangeAspect="1"/>
          </p:cNvPicPr>
          <p:nvPr/>
        </p:nvPicPr>
        <p:blipFill>
          <a:blip r:embed="rId4">
            <a:grayscl/>
          </a:blip>
          <a:stretch>
            <a:fillRect/>
          </a:stretch>
        </p:blipFill>
        <p:spPr>
          <a:xfrm>
            <a:off x="897542" y="2280741"/>
            <a:ext cx="7693943" cy="1442607"/>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a:solidFill>
            <a:schemeClr val="tx2"/>
          </a:solidFill>
        </p:grpSpPr>
        <p:sp>
          <p:nvSpPr>
            <p:cNvPr id="15364" name="Rectangle 4"/>
            <p:cNvSpPr>
              <a:spLocks/>
            </p:cNvSpPr>
            <p:nvPr/>
          </p:nvSpPr>
          <p:spPr bwMode="auto">
            <a:xfrm>
              <a:off x="0" y="0"/>
              <a:ext cx="274320" cy="41696640"/>
            </a:xfrm>
            <a:prstGeom prst="rect">
              <a:avLst/>
            </a:prstGeom>
            <a:grpFill/>
            <a:ln w="12700">
              <a:noFill/>
              <a:miter lim="800000"/>
              <a:headEnd/>
              <a:tailEnd/>
            </a:ln>
          </p:spPr>
          <p:txBody>
            <a:bodyPr lIns="0" tIns="0" rIns="0" bIns="0">
              <a:prstTxWarp prst="textNoShape">
                <a:avLst/>
              </a:prstTxWarp>
            </a:bodyPr>
            <a:lstStyle/>
            <a:p>
              <a:endParaRPr lang="en-US" sz="1186" dirty="0"/>
            </a:p>
          </p:txBody>
        </p:sp>
        <p:sp>
          <p:nvSpPr>
            <p:cNvPr id="15366" name="Rectangle 6"/>
            <p:cNvSpPr>
              <a:spLocks/>
            </p:cNvSpPr>
            <p:nvPr/>
          </p:nvSpPr>
          <p:spPr bwMode="auto">
            <a:xfrm>
              <a:off x="-317" y="0"/>
              <a:ext cx="31272480" cy="274320"/>
            </a:xfrm>
            <a:prstGeom prst="rect">
              <a:avLst/>
            </a:prstGeom>
            <a:grpFill/>
            <a:ln w="12700">
              <a:noFill/>
              <a:miter lim="800000"/>
              <a:headEnd/>
              <a:tailEnd/>
            </a:ln>
          </p:spPr>
          <p:txBody>
            <a:bodyPr lIns="0" tIns="0" rIns="0" bIns="0">
              <a:prstTxWarp prst="textNoShape">
                <a:avLst/>
              </a:prstTxWarp>
            </a:bodyPr>
            <a:lstStyle/>
            <a:p>
              <a:endParaRPr lang="en-US" sz="1186" dirty="0"/>
            </a:p>
          </p:txBody>
        </p:sp>
        <p:sp>
          <p:nvSpPr>
            <p:cNvPr id="15367" name="Rectangle 7"/>
            <p:cNvSpPr>
              <a:spLocks/>
            </p:cNvSpPr>
            <p:nvPr/>
          </p:nvSpPr>
          <p:spPr bwMode="auto">
            <a:xfrm>
              <a:off x="-317" y="41422955"/>
              <a:ext cx="31272480" cy="274320"/>
            </a:xfrm>
            <a:prstGeom prst="rect">
              <a:avLst/>
            </a:prstGeom>
            <a:grp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grpFill/>
            <a:ln w="12700">
              <a:noFill/>
              <a:miter lim="800000"/>
              <a:headEnd/>
              <a:tailEnd/>
            </a:ln>
          </p:spPr>
          <p:txBody>
            <a:bodyPr lIns="0" tIns="0" rIns="0" bIns="0">
              <a:prstTxWarp prst="textNoShape">
                <a:avLst/>
              </a:prstTxWarp>
            </a:bodyPr>
            <a:lstStyle/>
            <a:p>
              <a:endParaRPr lang="en-US" sz="1186" dirty="0">
                <a:solidFill>
                  <a:schemeClr val="accent2"/>
                </a:solidFill>
              </a:endParaRPr>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A5E41B09-28E4-404C-B50E-3D155B82633A}"/>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3273881" y="38603237"/>
            <a:ext cx="17602201"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2"/>
                </a:solidFill>
                <a:latin typeface="Verdana" pitchFamily="-108" charset="0"/>
                <a:ea typeface="Verdana" pitchFamily="-108" charset="0"/>
                <a:cs typeface="Verdana" pitchFamily="-108" charset="0"/>
                <a:sym typeface="Verdana" pitchFamily="-108" charset="0"/>
              </a:rPr>
              <a:t>Resources: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2"/>
                </a:solidFill>
                <a:latin typeface="Verdana" pitchFamily="-108" charset="0"/>
                <a:ea typeface="Verdana" pitchFamily="-108" charset="0"/>
                <a:cs typeface="Verdana" pitchFamily="-108" charset="0"/>
                <a:sym typeface="Verdana" pitchFamily="-108" charset="0"/>
              </a:rPr>
              <a:t>NASA MODIS </a:t>
            </a:r>
            <a:r>
              <a:rPr lang="en-US" sz="2000" dirty="0" err="1">
                <a:solidFill>
                  <a:schemeClr val="tx2"/>
                </a:solidFill>
                <a:latin typeface="Verdana" pitchFamily="-108" charset="0"/>
                <a:ea typeface="Verdana" pitchFamily="-108" charset="0"/>
                <a:cs typeface="Verdana" pitchFamily="-108" charset="0"/>
                <a:sym typeface="Verdana" pitchFamily="-108" charset="0"/>
              </a:rPr>
              <a:t>Truecolor</a:t>
            </a:r>
            <a:r>
              <a:rPr lang="en-US" sz="2000" dirty="0">
                <a:solidFill>
                  <a:schemeClr val="tx2"/>
                </a:solidFill>
                <a:latin typeface="Verdana" pitchFamily="-108" charset="0"/>
                <a:ea typeface="Verdana" pitchFamily="-108" charset="0"/>
                <a:cs typeface="Verdana" pitchFamily="-108" charset="0"/>
                <a:sym typeface="Verdana" pitchFamily="-108" charset="0"/>
              </a:rPr>
              <a:t> Image Archive: https://oceancolor.gsfc.nasa.gov/cgi/browse.pl</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2"/>
                </a:solidFill>
                <a:latin typeface="Verdana" pitchFamily="-108" charset="0"/>
                <a:ea typeface="Verdana" pitchFamily="-108" charset="0"/>
                <a:cs typeface="Verdana" pitchFamily="-108" charset="0"/>
                <a:sym typeface="Verdana" pitchFamily="-108" charset="0"/>
              </a:rPr>
              <a:t>MODIS/Aqua Calibrated </a:t>
            </a:r>
            <a:r>
              <a:rPr lang="en-US" sz="2000" dirty="0" err="1">
                <a:solidFill>
                  <a:schemeClr val="tx2"/>
                </a:solidFill>
                <a:latin typeface="Verdana" pitchFamily="-108" charset="0"/>
                <a:ea typeface="Verdana" pitchFamily="-108" charset="0"/>
                <a:cs typeface="Verdana" pitchFamily="-108" charset="0"/>
                <a:sym typeface="Verdana" pitchFamily="-108" charset="0"/>
              </a:rPr>
              <a:t>Radiences</a:t>
            </a:r>
            <a:r>
              <a:rPr lang="en-US" sz="2000" dirty="0">
                <a:solidFill>
                  <a:schemeClr val="tx2"/>
                </a:solidFill>
                <a:latin typeface="Verdana" pitchFamily="-108" charset="0"/>
                <a:ea typeface="Verdana" pitchFamily="-108" charset="0"/>
                <a:cs typeface="Verdana" pitchFamily="-108" charset="0"/>
                <a:sym typeface="Verdana" pitchFamily="-108" charset="0"/>
              </a:rPr>
              <a:t> 1km (MAC021S0): https://disc.gsfc.nasa.gov/datasets/MAC021S0_002/summary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err="1">
                <a:solidFill>
                  <a:schemeClr val="tx2"/>
                </a:solidFill>
                <a:latin typeface="Verdana" pitchFamily="-108" charset="0"/>
                <a:ea typeface="Verdana" pitchFamily="-108" charset="0"/>
                <a:cs typeface="Verdana" pitchFamily="-108" charset="0"/>
                <a:sym typeface="Verdana" pitchFamily="-108" charset="0"/>
              </a:rPr>
              <a:t>CloudSat</a:t>
            </a:r>
            <a:r>
              <a:rPr lang="en-US" sz="2000" dirty="0">
                <a:solidFill>
                  <a:schemeClr val="tx2"/>
                </a:solidFill>
                <a:latin typeface="Verdana" pitchFamily="-108" charset="0"/>
                <a:ea typeface="Verdana" pitchFamily="-108" charset="0"/>
                <a:cs typeface="Verdana" pitchFamily="-108" charset="0"/>
                <a:sym typeface="Verdana" pitchFamily="-108" charset="0"/>
              </a:rPr>
              <a:t>-CALIPSO Cloud Classifications (2B-CLDCLASS-LIDAR): https://www.cloudsat.cira.colostate.edu/data-products/2b-cldclass-lidar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2"/>
                </a:solidFill>
                <a:latin typeface="Verdana" pitchFamily="-108" charset="0"/>
                <a:ea typeface="Verdana" pitchFamily="-108" charset="0"/>
                <a:cs typeface="Verdana" pitchFamily="-108" charset="0"/>
                <a:sym typeface="Verdana" pitchFamily="-108" charset="0"/>
              </a:rPr>
              <a:t>MODIS/Aqua Cloud Classifications (MAC035S0): https://disc.gsfc.nasa.gov/datasets/MAC35S0_002/summary?keywords=mac35s0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err="1">
                <a:solidFill>
                  <a:schemeClr val="tx2"/>
                </a:solidFill>
                <a:latin typeface="Verdana" pitchFamily="-108" charset="0"/>
                <a:ea typeface="Verdana" pitchFamily="-108" charset="0"/>
                <a:cs typeface="Verdana" pitchFamily="-108" charset="0"/>
                <a:sym typeface="Verdana" pitchFamily="-108" charset="0"/>
              </a:rPr>
              <a:t>Qiskit</a:t>
            </a:r>
            <a:r>
              <a:rPr lang="en-US" sz="2000" dirty="0">
                <a:solidFill>
                  <a:schemeClr val="tx2"/>
                </a:solidFill>
                <a:latin typeface="Verdana" pitchFamily="-108" charset="0"/>
                <a:ea typeface="Verdana" pitchFamily="-108" charset="0"/>
                <a:cs typeface="Verdana" pitchFamily="-108" charset="0"/>
                <a:sym typeface="Verdana" pitchFamily="-108" charset="0"/>
              </a:rPr>
              <a:t> Library (used for modeling the Quantum Support Vector Machine): https://qiskit.github.io/ecosystem/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a:solidFill>
                  <a:schemeClr val="tx2"/>
                </a:solidFill>
                <a:latin typeface="Verdana" pitchFamily="-108" charset="0"/>
                <a:ea typeface="Verdana" pitchFamily="-108" charset="0"/>
                <a:cs typeface="Verdana" pitchFamily="-108" charset="0"/>
                <a:sym typeface="Verdana" pitchFamily="-108" charset="0"/>
              </a:rPr>
              <a:t>Scikit-Learn Library (used for modeling the Random Forest &amp; Support Vector Machine): https://scikit-learn.org/stable/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000" dirty="0" err="1">
                <a:solidFill>
                  <a:schemeClr val="tx2"/>
                </a:solidFill>
                <a:latin typeface="Verdana" pitchFamily="-108" charset="0"/>
                <a:ea typeface="Verdana" pitchFamily="-108" charset="0"/>
                <a:cs typeface="Verdana" pitchFamily="-108" charset="0"/>
                <a:sym typeface="Verdana" pitchFamily="-108" charset="0"/>
              </a:rPr>
              <a:t>Tensorflow</a:t>
            </a:r>
            <a:r>
              <a:rPr lang="en-US" sz="2000" dirty="0">
                <a:solidFill>
                  <a:schemeClr val="tx2"/>
                </a:solidFill>
                <a:latin typeface="Verdana" pitchFamily="-108" charset="0"/>
                <a:ea typeface="Verdana" pitchFamily="-108" charset="0"/>
                <a:cs typeface="Verdana" pitchFamily="-108" charset="0"/>
                <a:sym typeface="Verdana" pitchFamily="-108" charset="0"/>
              </a:rPr>
              <a:t> Library (used for modeling the Artificial Neural Network): https://www.tensorflow.org/</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2000" dirty="0">
              <a:solidFill>
                <a:schemeClr val="tx2"/>
              </a:solidFill>
              <a:latin typeface="Verdana" pitchFamily="-108" charset="0"/>
              <a:ea typeface="Verdana" pitchFamily="-108" charset="0"/>
              <a:cs typeface="Verdana" pitchFamily="-108" charset="0"/>
              <a:sym typeface="Verdana" pitchFamily="-108" charset="0"/>
            </a:endParaRPr>
          </a:p>
        </p:txBody>
      </p:sp>
      <p:pic>
        <p:nvPicPr>
          <p:cNvPr id="1026" name="Picture 2">
            <a:extLst>
              <a:ext uri="{FF2B5EF4-FFF2-40B4-BE49-F238E27FC236}">
                <a16:creationId xmlns:a16="http://schemas.microsoft.com/office/drawing/2014/main" id="{EE652FF8-BF21-E493-04B3-32000B6DF2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17591" y="20686609"/>
            <a:ext cx="11145043" cy="11592028"/>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17866C5A-E04A-984B-6CF9-C15DB7480994}"/>
              </a:ext>
            </a:extLst>
          </p:cNvPr>
          <p:cNvSpPr>
            <a:spLocks/>
          </p:cNvSpPr>
          <p:nvPr/>
        </p:nvSpPr>
        <p:spPr bwMode="auto">
          <a:xfrm>
            <a:off x="10550220" y="3961535"/>
            <a:ext cx="20104032"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Random Forest &amp; Artificial Neural Network Training/Analysis</a:t>
            </a:r>
          </a:p>
        </p:txBody>
      </p:sp>
      <p:sp>
        <p:nvSpPr>
          <p:cNvPr id="63" name="Rectangle 62">
            <a:extLst>
              <a:ext uri="{FF2B5EF4-FFF2-40B4-BE49-F238E27FC236}">
                <a16:creationId xmlns:a16="http://schemas.microsoft.com/office/drawing/2014/main" id="{BDC1A991-0D45-CD31-123E-9556D138BAED}"/>
              </a:ext>
            </a:extLst>
          </p:cNvPr>
          <p:cNvSpPr/>
          <p:nvPr/>
        </p:nvSpPr>
        <p:spPr>
          <a:xfrm>
            <a:off x="10734021" y="20924837"/>
            <a:ext cx="8108812" cy="5478423"/>
          </a:xfrm>
          <a:prstGeom prst="rect">
            <a:avLst/>
          </a:prstGeom>
        </p:spPr>
        <p:txBody>
          <a:bodyPr wrap="square">
            <a:spAutoFit/>
          </a:bodyPr>
          <a:lstStyle/>
          <a:p>
            <a:pPr indent="457200" rtl="0">
              <a:spcBef>
                <a:spcPts val="0"/>
              </a:spcBef>
              <a:spcAft>
                <a:spcPts val="0"/>
              </a:spcAft>
            </a:pPr>
            <a:r>
              <a:rPr lang="en-US" sz="3500" b="0" dirty="0">
                <a:solidFill>
                  <a:schemeClr val="tx2"/>
                </a:solidFill>
                <a:effectLst/>
                <a:latin typeface="Verdana" panose="020B0604030504040204" pitchFamily="34" charset="0"/>
                <a:ea typeface="Verdana" panose="020B0604030504040204" pitchFamily="34" charset="0"/>
              </a:rPr>
              <a:t>Support Vector Machine training would take too long using all available bands &amp; samples. Using the RF’s Feature Importance, bands 32 and 20 were used for training. The dataset was also </a:t>
            </a:r>
            <a:r>
              <a:rPr lang="en-US" sz="3500" b="0" dirty="0" err="1">
                <a:solidFill>
                  <a:schemeClr val="tx2"/>
                </a:solidFill>
                <a:effectLst/>
                <a:latin typeface="Verdana" panose="020B0604030504040204" pitchFamily="34" charset="0"/>
                <a:ea typeface="Verdana" panose="020B0604030504040204" pitchFamily="34" charset="0"/>
              </a:rPr>
              <a:t>downsampled</a:t>
            </a:r>
            <a:r>
              <a:rPr lang="en-US" sz="3500" b="0" dirty="0">
                <a:solidFill>
                  <a:schemeClr val="tx2"/>
                </a:solidFill>
                <a:effectLst/>
                <a:latin typeface="Verdana" panose="020B0604030504040204" pitchFamily="34" charset="0"/>
                <a:ea typeface="Verdana" panose="020B0604030504040204" pitchFamily="34" charset="0"/>
              </a:rPr>
              <a:t>.</a:t>
            </a:r>
          </a:p>
          <a:p>
            <a:pPr indent="457200" rtl="0">
              <a:spcBef>
                <a:spcPts val="0"/>
              </a:spcBef>
              <a:spcAft>
                <a:spcPts val="0"/>
              </a:spcAft>
            </a:pPr>
            <a:r>
              <a:rPr lang="en-US" sz="3500" dirty="0">
                <a:solidFill>
                  <a:schemeClr val="tx2"/>
                </a:solidFill>
                <a:latin typeface="Verdana" panose="020B0604030504040204" pitchFamily="34" charset="0"/>
                <a:ea typeface="Verdana" panose="020B0604030504040204" pitchFamily="34" charset="0"/>
              </a:rPr>
              <a:t>Using this smaller dataset, QSVM &amp; SVM were trained. ANN and RF were retrained for comparison.</a:t>
            </a:r>
            <a:endParaRPr lang="en-US" sz="3500" b="0" dirty="0">
              <a:solidFill>
                <a:schemeClr val="tx2"/>
              </a:solidFill>
              <a:effectLst/>
              <a:latin typeface="Verdana" panose="020B0604030504040204" pitchFamily="34" charset="0"/>
              <a:ea typeface="Verdana" panose="020B0604030504040204" pitchFamily="34" charset="0"/>
            </a:endParaRPr>
          </a:p>
        </p:txBody>
      </p:sp>
      <p:graphicFrame>
        <p:nvGraphicFramePr>
          <p:cNvPr id="64" name="Table 63">
            <a:extLst>
              <a:ext uri="{FF2B5EF4-FFF2-40B4-BE49-F238E27FC236}">
                <a16:creationId xmlns:a16="http://schemas.microsoft.com/office/drawing/2014/main" id="{0613BE11-FF50-8C3F-1CB1-2324A906C97E}"/>
              </a:ext>
            </a:extLst>
          </p:cNvPr>
          <p:cNvGraphicFramePr>
            <a:graphicFrameLocks noGrp="1"/>
          </p:cNvGraphicFramePr>
          <p:nvPr>
            <p:extLst>
              <p:ext uri="{D42A27DB-BD31-4B8C-83A1-F6EECF244321}">
                <p14:modId xmlns:p14="http://schemas.microsoft.com/office/powerpoint/2010/main" val="949860108"/>
              </p:ext>
            </p:extLst>
          </p:nvPr>
        </p:nvGraphicFramePr>
        <p:xfrm>
          <a:off x="10879773" y="26579784"/>
          <a:ext cx="7877016" cy="5373755"/>
        </p:xfrm>
        <a:graphic>
          <a:graphicData uri="http://schemas.openxmlformats.org/drawingml/2006/table">
            <a:tbl>
              <a:tblPr firstRow="1" bandRow="1">
                <a:tableStyleId>{2D5ABB26-0587-4C30-8999-92F81FD0307C}</a:tableStyleId>
              </a:tblPr>
              <a:tblGrid>
                <a:gridCol w="2625672">
                  <a:extLst>
                    <a:ext uri="{9D8B030D-6E8A-4147-A177-3AD203B41FA5}">
                      <a16:colId xmlns:a16="http://schemas.microsoft.com/office/drawing/2014/main" val="3434244814"/>
                    </a:ext>
                  </a:extLst>
                </a:gridCol>
                <a:gridCol w="2625672">
                  <a:extLst>
                    <a:ext uri="{9D8B030D-6E8A-4147-A177-3AD203B41FA5}">
                      <a16:colId xmlns:a16="http://schemas.microsoft.com/office/drawing/2014/main" val="2453533176"/>
                    </a:ext>
                  </a:extLst>
                </a:gridCol>
                <a:gridCol w="2625672">
                  <a:extLst>
                    <a:ext uri="{9D8B030D-6E8A-4147-A177-3AD203B41FA5}">
                      <a16:colId xmlns:a16="http://schemas.microsoft.com/office/drawing/2014/main" val="1766631549"/>
                    </a:ext>
                  </a:extLst>
                </a:gridCol>
              </a:tblGrid>
              <a:tr h="1074751">
                <a:tc>
                  <a:txBody>
                    <a:bodyPr/>
                    <a:lstStyle/>
                    <a:p>
                      <a:endParaRPr lang="en-US" sz="2500" dirty="0">
                        <a:ln>
                          <a:solidFill>
                            <a:schemeClr val="tx2"/>
                          </a:solidFill>
                        </a:ln>
                        <a:solidFill>
                          <a:schemeClr val="tx2"/>
                        </a:solidFill>
                        <a:latin typeface="Verdana" panose="020B0604030504040204" pitchFamily="34" charset="0"/>
                        <a:ea typeface="Verdana" panose="020B0604030504040204" pitchFamily="34" charset="0"/>
                      </a:endParaRPr>
                    </a:p>
                  </a:txBody>
                  <a:tcPr anchor="ctr">
                    <a:lnL w="38100" cap="flat" cmpd="sng" algn="ctr">
                      <a:no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chemeClr val="tx2"/>
                      </a:solidFill>
                      <a:prstDash val="solid"/>
                      <a:round/>
                      <a:headEnd type="none" w="med" len="med"/>
                      <a:tailEnd type="none" w="med" len="med"/>
                    </a:lnB>
                    <a:noFill/>
                  </a:tcPr>
                </a:tc>
                <a:tc>
                  <a:txBody>
                    <a:bodyPr/>
                    <a:lstStyle/>
                    <a:p>
                      <a:pPr algn="ctr"/>
                      <a:r>
                        <a:rPr lang="en-US" sz="2500" dirty="0">
                          <a:ln>
                            <a:solidFill>
                              <a:schemeClr val="tx2"/>
                            </a:solidFill>
                          </a:ln>
                          <a:solidFill>
                            <a:schemeClr val="tx2"/>
                          </a:solidFill>
                          <a:latin typeface="Verdana" panose="020B0604030504040204" pitchFamily="34" charset="0"/>
                          <a:ea typeface="Verdana" panose="020B0604030504040204" pitchFamily="34" charset="0"/>
                        </a:rPr>
                        <a:t>Accuracy</a:t>
                      </a:r>
                    </a:p>
                    <a:p>
                      <a:pPr algn="ctr"/>
                      <a:r>
                        <a:rPr lang="en-US" sz="2500" dirty="0" err="1">
                          <a:ln>
                            <a:solidFill>
                              <a:schemeClr val="tx2"/>
                            </a:solidFill>
                          </a:ln>
                          <a:solidFill>
                            <a:schemeClr val="tx2"/>
                          </a:solidFill>
                          <a:latin typeface="Verdana" panose="020B0604030504040204" pitchFamily="34" charset="0"/>
                          <a:ea typeface="Verdana" panose="020B0604030504040204" pitchFamily="34" charset="0"/>
                        </a:rPr>
                        <a:t>Downsample</a:t>
                      </a:r>
                      <a:endParaRPr lang="en-US" sz="2500" dirty="0">
                        <a:ln>
                          <a:solidFill>
                            <a:schemeClr val="tx2"/>
                          </a:solidFill>
                        </a:ln>
                        <a:solidFill>
                          <a:schemeClr val="tx2"/>
                        </a:solidFill>
                        <a:latin typeface="Verdana" panose="020B0604030504040204" pitchFamily="34" charset="0"/>
                        <a:ea typeface="Verdana" panose="020B0604030504040204" pitchFamily="34" charset="0"/>
                      </a:endParaRPr>
                    </a:p>
                  </a:txBody>
                  <a:tcPr anchor="ct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a:r>
                        <a:rPr lang="en-US" sz="2500" dirty="0">
                          <a:ln>
                            <a:solidFill>
                              <a:schemeClr val="tx2"/>
                            </a:solidFill>
                          </a:ln>
                          <a:solidFill>
                            <a:schemeClr val="tx2"/>
                          </a:solidFill>
                          <a:latin typeface="Verdana" panose="020B0604030504040204" pitchFamily="34" charset="0"/>
                          <a:ea typeface="Verdana" panose="020B0604030504040204" pitchFamily="34" charset="0"/>
                        </a:rPr>
                        <a:t>Accuracy</a:t>
                      </a:r>
                    </a:p>
                    <a:p>
                      <a:pPr algn="ctr"/>
                      <a:r>
                        <a:rPr lang="en-US" sz="2500" dirty="0">
                          <a:ln>
                            <a:solidFill>
                              <a:schemeClr val="tx2"/>
                            </a:solidFill>
                          </a:ln>
                          <a:solidFill>
                            <a:schemeClr val="tx2"/>
                          </a:solidFill>
                          <a:latin typeface="Verdana" panose="020B0604030504040204" pitchFamily="34" charset="0"/>
                          <a:ea typeface="Verdana" panose="020B0604030504040204" pitchFamily="34" charset="0"/>
                        </a:rPr>
                        <a:t>Full Dataset</a:t>
                      </a:r>
                    </a:p>
                  </a:txBody>
                  <a:tcPr anchor="ct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5548199"/>
                  </a:ext>
                </a:extLst>
              </a:tr>
              <a:tr h="1074751">
                <a:tc>
                  <a:txBody>
                    <a:bodyPr/>
                    <a:lstStyle/>
                    <a:p>
                      <a:r>
                        <a:rPr lang="en-US" sz="2500">
                          <a:ln>
                            <a:solidFill>
                              <a:schemeClr val="tx2"/>
                            </a:solidFill>
                          </a:ln>
                          <a:solidFill>
                            <a:schemeClr val="tx2"/>
                          </a:solidFill>
                          <a:latin typeface="Verdana" panose="020B0604030504040204" pitchFamily="34" charset="0"/>
                          <a:ea typeface="Verdana" panose="020B0604030504040204" pitchFamily="34" charset="0"/>
                        </a:rPr>
                        <a:t>Random</a:t>
                      </a:r>
                    </a:p>
                    <a:p>
                      <a:r>
                        <a:rPr lang="en-US" sz="2500">
                          <a:ln>
                            <a:solidFill>
                              <a:schemeClr val="tx2"/>
                            </a:solidFill>
                          </a:ln>
                          <a:solidFill>
                            <a:schemeClr val="tx2"/>
                          </a:solidFill>
                          <a:latin typeface="Verdana" panose="020B0604030504040204" pitchFamily="34" charset="0"/>
                          <a:ea typeface="Verdana" panose="020B0604030504040204" pitchFamily="34" charset="0"/>
                        </a:rPr>
                        <a:t>Forest</a:t>
                      </a:r>
                      <a:endParaRPr lang="en-US" sz="2500" dirty="0">
                        <a:ln>
                          <a:solidFill>
                            <a:schemeClr val="tx2"/>
                          </a:solidFill>
                        </a:ln>
                        <a:solidFill>
                          <a:schemeClr val="tx2"/>
                        </a:solidFill>
                        <a:latin typeface="Verdana" panose="020B0604030504040204" pitchFamily="34" charset="0"/>
                        <a:ea typeface="Verdana" panose="020B0604030504040204" pitchFamily="34" charset="0"/>
                      </a:endParaRPr>
                    </a:p>
                  </a:txBody>
                  <a:tcPr anchor="ct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a:r>
                        <a:rPr lang="en-US" sz="2500" dirty="0">
                          <a:ln>
                            <a:solidFill>
                              <a:schemeClr val="tx2"/>
                            </a:solidFill>
                          </a:ln>
                          <a:solidFill>
                            <a:schemeClr val="tx2"/>
                          </a:solidFill>
                          <a:latin typeface="Verdana" panose="020B0604030504040204" pitchFamily="34" charset="0"/>
                          <a:ea typeface="Verdana" panose="020B0604030504040204" pitchFamily="34" charset="0"/>
                        </a:rPr>
                        <a:t>74.8%</a:t>
                      </a:r>
                    </a:p>
                  </a:txBody>
                  <a:tcPr anchor="ct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2500" dirty="0">
                          <a:ln>
                            <a:solidFill>
                              <a:schemeClr val="tx2"/>
                            </a:solidFill>
                          </a:ln>
                          <a:solidFill>
                            <a:schemeClr val="tx2"/>
                          </a:solidFill>
                          <a:latin typeface="Verdana" panose="020B0604030504040204" pitchFamily="34" charset="0"/>
                          <a:ea typeface="Verdana" panose="020B0604030504040204" pitchFamily="34" charset="0"/>
                        </a:rPr>
                        <a:t>92.4%</a:t>
                      </a:r>
                    </a:p>
                  </a:txBody>
                  <a:tcPr anchor="ct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03879508"/>
                  </a:ext>
                </a:extLst>
              </a:tr>
              <a:tr h="1074751">
                <a:tc>
                  <a:txBody>
                    <a:bodyPr/>
                    <a:lstStyle/>
                    <a:p>
                      <a:r>
                        <a:rPr lang="en-US" sz="2500" dirty="0">
                          <a:ln>
                            <a:solidFill>
                              <a:schemeClr val="tx2"/>
                            </a:solidFill>
                          </a:ln>
                          <a:solidFill>
                            <a:schemeClr val="tx2"/>
                          </a:solidFill>
                          <a:latin typeface="Verdana" panose="020B0604030504040204" pitchFamily="34" charset="0"/>
                          <a:ea typeface="Verdana" panose="020B0604030504040204" pitchFamily="34" charset="0"/>
                        </a:rPr>
                        <a:t>Artificial</a:t>
                      </a:r>
                    </a:p>
                    <a:p>
                      <a:r>
                        <a:rPr lang="en-US" sz="2500" dirty="0">
                          <a:ln>
                            <a:solidFill>
                              <a:schemeClr val="tx2"/>
                            </a:solidFill>
                          </a:ln>
                          <a:solidFill>
                            <a:schemeClr val="tx2"/>
                          </a:solidFill>
                          <a:latin typeface="Verdana" panose="020B0604030504040204" pitchFamily="34" charset="0"/>
                          <a:ea typeface="Verdana" panose="020B0604030504040204" pitchFamily="34" charset="0"/>
                        </a:rPr>
                        <a:t>Neural Net</a:t>
                      </a:r>
                    </a:p>
                  </a:txBody>
                  <a:tcPr anchor="ct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a:r>
                        <a:rPr lang="en-US" sz="2500" dirty="0">
                          <a:ln>
                            <a:solidFill>
                              <a:schemeClr val="tx2"/>
                            </a:solidFill>
                          </a:ln>
                          <a:solidFill>
                            <a:schemeClr val="tx2"/>
                          </a:solidFill>
                          <a:latin typeface="Verdana" panose="020B0604030504040204" pitchFamily="34" charset="0"/>
                          <a:ea typeface="Verdana" panose="020B0604030504040204" pitchFamily="34" charset="0"/>
                        </a:rPr>
                        <a:t>77.3%</a:t>
                      </a:r>
                    </a:p>
                  </a:txBody>
                  <a:tcPr anchor="ct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a:r>
                        <a:rPr lang="en-US" sz="2500" dirty="0">
                          <a:ln>
                            <a:solidFill>
                              <a:schemeClr val="tx2"/>
                            </a:solidFill>
                          </a:ln>
                          <a:solidFill>
                            <a:schemeClr val="tx2"/>
                          </a:solidFill>
                          <a:latin typeface="Verdana" panose="020B0604030504040204" pitchFamily="34" charset="0"/>
                          <a:ea typeface="Verdana" panose="020B0604030504040204" pitchFamily="34" charset="0"/>
                        </a:rPr>
                        <a:t>88.9%</a:t>
                      </a:r>
                    </a:p>
                  </a:txBody>
                  <a:tcPr anchor="ct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77811858"/>
                  </a:ext>
                </a:extLst>
              </a:tr>
              <a:tr h="1074751">
                <a:tc>
                  <a:txBody>
                    <a:bodyPr/>
                    <a:lstStyle/>
                    <a:p>
                      <a:r>
                        <a:rPr lang="en-US" sz="2500">
                          <a:ln>
                            <a:solidFill>
                              <a:schemeClr val="tx2"/>
                            </a:solidFill>
                          </a:ln>
                          <a:solidFill>
                            <a:schemeClr val="tx2"/>
                          </a:solidFill>
                          <a:latin typeface="Verdana" panose="020B0604030504040204" pitchFamily="34" charset="0"/>
                          <a:ea typeface="Verdana" panose="020B0604030504040204" pitchFamily="34" charset="0"/>
                        </a:rPr>
                        <a:t>Support Vector</a:t>
                      </a:r>
                    </a:p>
                    <a:p>
                      <a:r>
                        <a:rPr lang="en-US" sz="2500">
                          <a:ln>
                            <a:solidFill>
                              <a:schemeClr val="tx2"/>
                            </a:solidFill>
                          </a:ln>
                          <a:solidFill>
                            <a:schemeClr val="tx2"/>
                          </a:solidFill>
                          <a:latin typeface="Verdana" panose="020B0604030504040204" pitchFamily="34" charset="0"/>
                          <a:ea typeface="Verdana" panose="020B0604030504040204" pitchFamily="34" charset="0"/>
                        </a:rPr>
                        <a:t>Machine</a:t>
                      </a:r>
                      <a:endParaRPr lang="en-US" sz="2500" dirty="0">
                        <a:ln>
                          <a:solidFill>
                            <a:schemeClr val="tx2"/>
                          </a:solidFill>
                        </a:ln>
                        <a:solidFill>
                          <a:schemeClr val="tx2"/>
                        </a:solidFill>
                        <a:latin typeface="Verdana" panose="020B0604030504040204" pitchFamily="34" charset="0"/>
                        <a:ea typeface="Verdana" panose="020B0604030504040204" pitchFamily="34" charset="0"/>
                      </a:endParaRPr>
                    </a:p>
                  </a:txBody>
                  <a:tcPr anchor="ct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a:r>
                        <a:rPr lang="en-US" sz="2500" dirty="0">
                          <a:ln>
                            <a:solidFill>
                              <a:schemeClr val="tx2"/>
                            </a:solidFill>
                          </a:ln>
                          <a:solidFill>
                            <a:schemeClr val="tx2"/>
                          </a:solidFill>
                          <a:latin typeface="Verdana" panose="020B0604030504040204" pitchFamily="34" charset="0"/>
                          <a:ea typeface="Verdana" panose="020B0604030504040204" pitchFamily="34" charset="0"/>
                        </a:rPr>
                        <a:t>77.4%</a:t>
                      </a:r>
                    </a:p>
                  </a:txBody>
                  <a:tcPr anchor="ct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a:endParaRPr lang="en-US" sz="2500" dirty="0">
                        <a:ln>
                          <a:solidFill>
                            <a:schemeClr val="tx2"/>
                          </a:solidFill>
                        </a:ln>
                        <a:solidFill>
                          <a:schemeClr val="tx2"/>
                        </a:solidFill>
                        <a:latin typeface="Verdana" panose="020B0604030504040204" pitchFamily="34" charset="0"/>
                        <a:ea typeface="Verdana" panose="020B0604030504040204" pitchFamily="34" charset="0"/>
                      </a:endParaRPr>
                    </a:p>
                  </a:txBody>
                  <a:tcPr anchor="ctr">
                    <a:lnL w="38100" cap="flat" cmpd="sng" algn="ctr">
                      <a:solidFill>
                        <a:schemeClr val="tx2"/>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1639604477"/>
                  </a:ext>
                </a:extLst>
              </a:tr>
              <a:tr h="1074751">
                <a:tc>
                  <a:txBody>
                    <a:bodyPr/>
                    <a:lstStyle/>
                    <a:p>
                      <a:r>
                        <a:rPr lang="en-US" sz="2500" dirty="0">
                          <a:ln>
                            <a:solidFill>
                              <a:schemeClr val="tx2"/>
                            </a:solidFill>
                          </a:ln>
                          <a:solidFill>
                            <a:schemeClr val="tx2"/>
                          </a:solidFill>
                          <a:latin typeface="Verdana" panose="020B0604030504040204" pitchFamily="34" charset="0"/>
                          <a:ea typeface="Verdana" panose="020B0604030504040204" pitchFamily="34" charset="0"/>
                        </a:rPr>
                        <a:t>Quantum</a:t>
                      </a:r>
                    </a:p>
                    <a:p>
                      <a:r>
                        <a:rPr lang="en-US" sz="2500" dirty="0">
                          <a:ln>
                            <a:solidFill>
                              <a:schemeClr val="tx2"/>
                            </a:solidFill>
                          </a:ln>
                          <a:solidFill>
                            <a:schemeClr val="tx2"/>
                          </a:solidFill>
                          <a:latin typeface="Verdana" panose="020B0604030504040204" pitchFamily="34" charset="0"/>
                          <a:ea typeface="Verdana" panose="020B0604030504040204" pitchFamily="34" charset="0"/>
                        </a:rPr>
                        <a:t>SVM</a:t>
                      </a:r>
                    </a:p>
                  </a:txBody>
                  <a:tcPr anchor="ct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a:r>
                        <a:rPr lang="en-US" sz="2500" dirty="0">
                          <a:ln>
                            <a:solidFill>
                              <a:schemeClr val="tx2"/>
                            </a:solidFill>
                          </a:ln>
                          <a:solidFill>
                            <a:schemeClr val="tx2"/>
                          </a:solidFill>
                          <a:latin typeface="Verdana" panose="020B0604030504040204" pitchFamily="34" charset="0"/>
                          <a:ea typeface="Verdana" panose="020B0604030504040204" pitchFamily="34" charset="0"/>
                        </a:rPr>
                        <a:t>74.8%</a:t>
                      </a:r>
                    </a:p>
                  </a:txBody>
                  <a:tcPr anchor="ctr">
                    <a:lnL w="38100" cap="flat" cmpd="sng" algn="ctr">
                      <a:solidFill>
                        <a:schemeClr val="tx2"/>
                      </a:solidFill>
                      <a:prstDash val="solid"/>
                      <a:round/>
                      <a:headEnd type="none" w="med" len="med"/>
                      <a:tailEnd type="none" w="med" len="med"/>
                    </a:lnL>
                    <a:lnR w="38100" cap="flat" cmpd="sng" algn="ctr">
                      <a:solidFill>
                        <a:schemeClr val="tx2"/>
                      </a:solidFill>
                      <a:prstDash val="solid"/>
                      <a:round/>
                      <a:headEnd type="none" w="med" len="med"/>
                      <a:tailEnd type="none" w="med" len="med"/>
                    </a:lnR>
                    <a:lnT w="38100" cap="flat" cmpd="sng" algn="ctr">
                      <a:solidFill>
                        <a:schemeClr val="tx2"/>
                      </a:solidFill>
                      <a:prstDash val="solid"/>
                      <a:round/>
                      <a:headEnd type="none" w="med" len="med"/>
                      <a:tailEnd type="none" w="med" len="med"/>
                    </a:lnT>
                    <a:lnB w="38100" cap="flat" cmpd="sng" algn="ctr">
                      <a:solidFill>
                        <a:schemeClr val="tx2"/>
                      </a:solidFill>
                      <a:prstDash val="solid"/>
                      <a:round/>
                      <a:headEnd type="none" w="med" len="med"/>
                      <a:tailEnd type="none" w="med" len="med"/>
                    </a:lnB>
                    <a:solidFill>
                      <a:schemeClr val="bg1">
                        <a:lumMod val="95000"/>
                      </a:schemeClr>
                    </a:solidFill>
                  </a:tcPr>
                </a:tc>
                <a:tc>
                  <a:txBody>
                    <a:bodyPr/>
                    <a:lstStyle/>
                    <a:p>
                      <a:pPr algn="ctr"/>
                      <a:endParaRPr lang="en-US" sz="2500" dirty="0">
                        <a:ln>
                          <a:solidFill>
                            <a:schemeClr val="tx2"/>
                          </a:solidFill>
                        </a:ln>
                        <a:solidFill>
                          <a:schemeClr val="tx2"/>
                        </a:solidFill>
                        <a:latin typeface="Verdana" panose="020B0604030504040204" pitchFamily="34" charset="0"/>
                        <a:ea typeface="Verdana" panose="020B0604030504040204" pitchFamily="34" charset="0"/>
                      </a:endParaRPr>
                    </a:p>
                  </a:txBody>
                  <a:tcPr anchor="ctr">
                    <a:lnL w="38100" cap="flat" cmpd="sng" algn="ctr">
                      <a:solidFill>
                        <a:schemeClr val="tx2"/>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noFill/>
                  </a:tcPr>
                </a:tc>
                <a:extLst>
                  <a:ext uri="{0D108BD9-81ED-4DB2-BD59-A6C34878D82A}">
                    <a16:rowId xmlns:a16="http://schemas.microsoft.com/office/drawing/2014/main" val="2971362526"/>
                  </a:ext>
                </a:extLst>
              </a:tr>
            </a:tbl>
          </a:graphicData>
        </a:graphic>
      </p:graphicFrame>
      <p:sp>
        <p:nvSpPr>
          <p:cNvPr id="67" name="Rectangle 66">
            <a:extLst>
              <a:ext uri="{FF2B5EF4-FFF2-40B4-BE49-F238E27FC236}">
                <a16:creationId xmlns:a16="http://schemas.microsoft.com/office/drawing/2014/main" id="{742B42DF-0DE7-041B-6E33-4B7F60945616}"/>
              </a:ext>
            </a:extLst>
          </p:cNvPr>
          <p:cNvSpPr>
            <a:spLocks/>
          </p:cNvSpPr>
          <p:nvPr/>
        </p:nvSpPr>
        <p:spPr bwMode="auto">
          <a:xfrm>
            <a:off x="10512895" y="19942093"/>
            <a:ext cx="20104032"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Support Vector Machine &amp; QSVM Training/Analysis</a:t>
            </a:r>
          </a:p>
        </p:txBody>
      </p:sp>
      <p:grpSp>
        <p:nvGrpSpPr>
          <p:cNvPr id="72" name="Group 71">
            <a:extLst>
              <a:ext uri="{FF2B5EF4-FFF2-40B4-BE49-F238E27FC236}">
                <a16:creationId xmlns:a16="http://schemas.microsoft.com/office/drawing/2014/main" id="{2E3051B0-FD24-23B2-72FB-A91F5412A76A}"/>
              </a:ext>
            </a:extLst>
          </p:cNvPr>
          <p:cNvGrpSpPr/>
          <p:nvPr/>
        </p:nvGrpSpPr>
        <p:grpSpPr>
          <a:xfrm>
            <a:off x="480349" y="21534437"/>
            <a:ext cx="9730439" cy="9691158"/>
            <a:chOff x="480349" y="22229756"/>
            <a:chExt cx="9730439" cy="9691158"/>
          </a:xfrm>
        </p:grpSpPr>
        <p:sp>
          <p:nvSpPr>
            <p:cNvPr id="69" name="Rectangle 68">
              <a:extLst>
                <a:ext uri="{FF2B5EF4-FFF2-40B4-BE49-F238E27FC236}">
                  <a16:creationId xmlns:a16="http://schemas.microsoft.com/office/drawing/2014/main" id="{7CAB19CE-5156-D283-A57D-6E811026FD2C}"/>
                </a:ext>
              </a:extLst>
            </p:cNvPr>
            <p:cNvSpPr>
              <a:spLocks/>
            </p:cNvSpPr>
            <p:nvPr/>
          </p:nvSpPr>
          <p:spPr bwMode="auto">
            <a:xfrm>
              <a:off x="480349" y="22229756"/>
              <a:ext cx="9597039" cy="828681"/>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Data Selection</a:t>
              </a:r>
            </a:p>
          </p:txBody>
        </p:sp>
        <p:sp>
          <p:nvSpPr>
            <p:cNvPr id="71" name="Rectangle 70">
              <a:extLst>
                <a:ext uri="{FF2B5EF4-FFF2-40B4-BE49-F238E27FC236}">
                  <a16:creationId xmlns:a16="http://schemas.microsoft.com/office/drawing/2014/main" id="{57213AE3-6979-76AC-180A-6A60D134F195}"/>
                </a:ext>
              </a:extLst>
            </p:cNvPr>
            <p:cNvSpPr/>
            <p:nvPr/>
          </p:nvSpPr>
          <p:spPr>
            <a:xfrm>
              <a:off x="713453" y="23210837"/>
              <a:ext cx="9497335" cy="8710077"/>
            </a:xfrm>
            <a:prstGeom prst="rect">
              <a:avLst/>
            </a:prstGeom>
          </p:spPr>
          <p:txBody>
            <a:bodyPr wrap="square">
              <a:spAutoFit/>
            </a:bodyPr>
            <a:lstStyle/>
            <a:p>
              <a:pPr indent="457200" rtl="0">
                <a:spcBef>
                  <a:spcPts val="0"/>
                </a:spcBef>
                <a:spcAft>
                  <a:spcPts val="0"/>
                </a:spcAft>
              </a:pPr>
              <a:r>
                <a:rPr lang="en-US" sz="3500" b="0" dirty="0">
                  <a:solidFill>
                    <a:schemeClr val="tx2"/>
                  </a:solidFill>
                  <a:effectLst/>
                  <a:latin typeface="Verdana" panose="020B0604030504040204" pitchFamily="34" charset="0"/>
                  <a:ea typeface="Verdana" panose="020B0604030504040204" pitchFamily="34" charset="0"/>
                </a:rPr>
                <a:t>Two datasets were used for training.</a:t>
              </a:r>
            </a:p>
            <a:p>
              <a:pPr indent="457200" rtl="0">
                <a:spcBef>
                  <a:spcPts val="0"/>
                </a:spcBef>
                <a:spcAft>
                  <a:spcPts val="0"/>
                </a:spcAft>
              </a:pPr>
              <a:r>
                <a:rPr lang="en-US" sz="3500" dirty="0">
                  <a:solidFill>
                    <a:schemeClr val="tx2"/>
                  </a:solidFill>
                  <a:latin typeface="Verdana" panose="020B0604030504040204" pitchFamily="34" charset="0"/>
                  <a:ea typeface="Verdana" panose="020B0604030504040204" pitchFamily="34" charset="0"/>
                </a:rPr>
                <a:t>The first dataset is the raw spectral bands available to the MAC021S0 dataset. This dataset contains MODIS observations that overlap with </a:t>
              </a:r>
              <a:r>
                <a:rPr lang="en-US" sz="3500" dirty="0" err="1">
                  <a:solidFill>
                    <a:schemeClr val="tx2"/>
                  </a:solidFill>
                  <a:latin typeface="Verdana" panose="020B0604030504040204" pitchFamily="34" charset="0"/>
                  <a:ea typeface="Verdana" panose="020B0604030504040204" pitchFamily="34" charset="0"/>
                </a:rPr>
                <a:t>CloudSat</a:t>
              </a:r>
              <a:r>
                <a:rPr lang="en-US" sz="3500" dirty="0">
                  <a:solidFill>
                    <a:schemeClr val="tx2"/>
                  </a:solidFill>
                  <a:latin typeface="Verdana" panose="020B0604030504040204" pitchFamily="34" charset="0"/>
                  <a:ea typeface="Verdana" panose="020B0604030504040204" pitchFamily="34" charset="0"/>
                </a:rPr>
                <a:t>-CALIPSO (C-C) observations. </a:t>
              </a:r>
            </a:p>
            <a:p>
              <a:pPr indent="457200" rtl="0">
                <a:spcBef>
                  <a:spcPts val="0"/>
                </a:spcBef>
                <a:spcAft>
                  <a:spcPts val="0"/>
                </a:spcAft>
              </a:pPr>
              <a:r>
                <a:rPr lang="en-US" sz="3500" b="0" dirty="0">
                  <a:solidFill>
                    <a:schemeClr val="tx2"/>
                  </a:solidFill>
                  <a:effectLst/>
                  <a:latin typeface="Verdana" panose="020B0604030504040204" pitchFamily="34" charset="0"/>
                  <a:ea typeface="Verdana" panose="020B0604030504040204" pitchFamily="34" charset="0"/>
                </a:rPr>
                <a:t>The second dataset is the C-C joint cloud identification dataset, known as 2B-CLDCLASS-LIDAR. C-C cloud mask is more accurate at cloud identification than the MODIS cloud mask.</a:t>
              </a:r>
            </a:p>
            <a:p>
              <a:pPr indent="457200"/>
              <a:r>
                <a:rPr lang="en-US" sz="3500" b="0" dirty="0">
                  <a:solidFill>
                    <a:schemeClr val="tx2"/>
                  </a:solidFill>
                  <a:effectLst/>
                  <a:latin typeface="Verdana" panose="020B0604030504040204" pitchFamily="34" charset="0"/>
                  <a:ea typeface="Verdana" panose="020B0604030504040204" pitchFamily="34" charset="0"/>
                </a:rPr>
                <a:t>The models will </a:t>
              </a:r>
              <a:r>
                <a:rPr lang="en-US" sz="3500" dirty="0">
                  <a:solidFill>
                    <a:schemeClr val="tx2"/>
                  </a:solidFill>
                  <a:latin typeface="Verdana" panose="020B0604030504040204" pitchFamily="34" charset="0"/>
                  <a:ea typeface="Verdana" panose="020B0604030504040204" pitchFamily="34" charset="0"/>
                </a:rPr>
                <a:t>learn to use MODIS observations to identify cloud mask. </a:t>
              </a:r>
              <a:r>
                <a:rPr lang="en-US" sz="3500" b="0" dirty="0">
                  <a:solidFill>
                    <a:schemeClr val="tx2"/>
                  </a:solidFill>
                  <a:effectLst/>
                  <a:latin typeface="Verdana" panose="020B0604030504040204" pitchFamily="34" charset="0"/>
                  <a:ea typeface="Verdana" panose="020B0604030504040204" pitchFamily="34" charset="0"/>
                </a:rPr>
                <a:t>The C-C dataset will be used as a target variable.</a:t>
              </a:r>
            </a:p>
            <a:p>
              <a:pPr indent="457200" rtl="0">
                <a:spcBef>
                  <a:spcPts val="0"/>
                </a:spcBef>
                <a:spcAft>
                  <a:spcPts val="0"/>
                </a:spcAft>
              </a:pPr>
              <a:endParaRPr lang="en-US" sz="3500" b="0" dirty="0">
                <a:solidFill>
                  <a:schemeClr val="tx2"/>
                </a:solidFill>
                <a:effectLst/>
                <a:latin typeface="Verdana" panose="020B0604030504040204" pitchFamily="34" charset="0"/>
                <a:ea typeface="Verdana" panose="020B0604030504040204" pitchFamily="34" charset="0"/>
              </a:endParaRPr>
            </a:p>
          </p:txBody>
        </p:sp>
      </p:grpSp>
      <p:grpSp>
        <p:nvGrpSpPr>
          <p:cNvPr id="103" name="Group 102">
            <a:extLst>
              <a:ext uri="{FF2B5EF4-FFF2-40B4-BE49-F238E27FC236}">
                <a16:creationId xmlns:a16="http://schemas.microsoft.com/office/drawing/2014/main" id="{DBFEE685-C9A8-4BFC-44D6-74AD9DF7D34D}"/>
              </a:ext>
            </a:extLst>
          </p:cNvPr>
          <p:cNvGrpSpPr/>
          <p:nvPr/>
        </p:nvGrpSpPr>
        <p:grpSpPr>
          <a:xfrm>
            <a:off x="613750" y="30983237"/>
            <a:ext cx="9601201" cy="7694774"/>
            <a:chOff x="613750" y="31669037"/>
            <a:chExt cx="9601201" cy="7694774"/>
          </a:xfrm>
        </p:grpSpPr>
        <p:pic>
          <p:nvPicPr>
            <p:cNvPr id="97" name="Picture 96">
              <a:extLst>
                <a:ext uri="{FF2B5EF4-FFF2-40B4-BE49-F238E27FC236}">
                  <a16:creationId xmlns:a16="http://schemas.microsoft.com/office/drawing/2014/main" id="{ABD7F34C-F11F-41B3-184B-C87D90FC7356}"/>
                </a:ext>
              </a:extLst>
            </p:cNvPr>
            <p:cNvPicPr>
              <a:picLocks noChangeAspect="1"/>
            </p:cNvPicPr>
            <p:nvPr/>
          </p:nvPicPr>
          <p:blipFill>
            <a:blip r:embed="rId6"/>
            <a:stretch>
              <a:fillRect/>
            </a:stretch>
          </p:blipFill>
          <p:spPr>
            <a:xfrm>
              <a:off x="1916821" y="34739196"/>
              <a:ext cx="8298130" cy="4624615"/>
            </a:xfrm>
            <a:prstGeom prst="rect">
              <a:avLst/>
            </a:prstGeom>
          </p:spPr>
        </p:pic>
        <p:sp>
          <p:nvSpPr>
            <p:cNvPr id="73" name="Rectangle 72">
              <a:extLst>
                <a:ext uri="{FF2B5EF4-FFF2-40B4-BE49-F238E27FC236}">
                  <a16:creationId xmlns:a16="http://schemas.microsoft.com/office/drawing/2014/main" id="{16B4DE98-A6C7-0DAC-7040-782104E05FAB}"/>
                </a:ext>
              </a:extLst>
            </p:cNvPr>
            <p:cNvSpPr>
              <a:spLocks/>
            </p:cNvSpPr>
            <p:nvPr/>
          </p:nvSpPr>
          <p:spPr bwMode="auto">
            <a:xfrm>
              <a:off x="669580" y="31669037"/>
              <a:ext cx="9364094"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Preprocessing</a:t>
              </a:r>
            </a:p>
          </p:txBody>
        </p:sp>
        <p:sp>
          <p:nvSpPr>
            <p:cNvPr id="75" name="Rectangle 74">
              <a:extLst>
                <a:ext uri="{FF2B5EF4-FFF2-40B4-BE49-F238E27FC236}">
                  <a16:creationId xmlns:a16="http://schemas.microsoft.com/office/drawing/2014/main" id="{D3F20EA8-73F4-2356-EEE2-01C1B2AB3758}"/>
                </a:ext>
              </a:extLst>
            </p:cNvPr>
            <p:cNvSpPr/>
            <p:nvPr/>
          </p:nvSpPr>
          <p:spPr>
            <a:xfrm>
              <a:off x="613750" y="32712878"/>
              <a:ext cx="9497335" cy="2785378"/>
            </a:xfrm>
            <a:prstGeom prst="rect">
              <a:avLst/>
            </a:prstGeom>
          </p:spPr>
          <p:txBody>
            <a:bodyPr wrap="square">
              <a:spAutoFit/>
            </a:bodyPr>
            <a:lstStyle/>
            <a:p>
              <a:pPr indent="457200" rtl="0">
                <a:spcBef>
                  <a:spcPts val="0"/>
                </a:spcBef>
                <a:spcAft>
                  <a:spcPts val="0"/>
                </a:spcAft>
              </a:pPr>
              <a:r>
                <a:rPr lang="en-US" sz="3500" b="0" dirty="0">
                  <a:solidFill>
                    <a:schemeClr val="tx2"/>
                  </a:solidFill>
                  <a:effectLst/>
                  <a:latin typeface="Verdana" panose="020B0604030504040204" pitchFamily="34" charset="0"/>
                  <a:ea typeface="Verdana" panose="020B0604030504040204" pitchFamily="34" charset="0"/>
                </a:rPr>
                <a:t>MODIS and C-C data had to be co-located as the MODIS swaths were separated in 5-minute chunks while C-C was separated by each rotation around the earth. </a:t>
              </a:r>
            </a:p>
          </p:txBody>
        </p:sp>
        <p:grpSp>
          <p:nvGrpSpPr>
            <p:cNvPr id="102" name="Group 101">
              <a:extLst>
                <a:ext uri="{FF2B5EF4-FFF2-40B4-BE49-F238E27FC236}">
                  <a16:creationId xmlns:a16="http://schemas.microsoft.com/office/drawing/2014/main" id="{FE924067-E969-BEF0-6678-1EF1F6F2B528}"/>
                </a:ext>
              </a:extLst>
            </p:cNvPr>
            <p:cNvGrpSpPr/>
            <p:nvPr/>
          </p:nvGrpSpPr>
          <p:grpSpPr>
            <a:xfrm>
              <a:off x="663602" y="37765037"/>
              <a:ext cx="2475679" cy="1477328"/>
              <a:chOff x="643903" y="37961012"/>
              <a:chExt cx="2475679" cy="1477328"/>
            </a:xfrm>
          </p:grpSpPr>
          <p:sp>
            <p:nvSpPr>
              <p:cNvPr id="99" name="Rectangle 98">
                <a:extLst>
                  <a:ext uri="{FF2B5EF4-FFF2-40B4-BE49-F238E27FC236}">
                    <a16:creationId xmlns:a16="http://schemas.microsoft.com/office/drawing/2014/main" id="{8372DB22-9DE3-6EA9-1186-432FB280B32C}"/>
                  </a:ext>
                </a:extLst>
              </p:cNvPr>
              <p:cNvSpPr/>
              <p:nvPr/>
            </p:nvSpPr>
            <p:spPr>
              <a:xfrm>
                <a:off x="643903" y="37961012"/>
                <a:ext cx="2475679" cy="1477328"/>
              </a:xfrm>
              <a:prstGeom prst="rect">
                <a:avLst/>
              </a:prstGeom>
            </p:spPr>
            <p:txBody>
              <a:bodyPr wrap="square">
                <a:spAutoFit/>
              </a:bodyPr>
              <a:lstStyle/>
              <a:p>
                <a:pPr indent="457200" rtl="0">
                  <a:spcBef>
                    <a:spcPts val="0"/>
                  </a:spcBef>
                  <a:spcAft>
                    <a:spcPts val="0"/>
                  </a:spcAft>
                </a:pPr>
                <a:r>
                  <a:rPr lang="en-US" sz="3500" b="0" dirty="0">
                    <a:solidFill>
                      <a:schemeClr val="tx2"/>
                    </a:solidFill>
                    <a:effectLst/>
                    <a:latin typeface="Verdana" panose="020B0604030504040204" pitchFamily="34" charset="0"/>
                    <a:ea typeface="Verdana" panose="020B0604030504040204" pitchFamily="34" charset="0"/>
                  </a:rPr>
                  <a:t>C-C</a:t>
                </a:r>
              </a:p>
              <a:p>
                <a:pPr indent="457200" rtl="0">
                  <a:spcBef>
                    <a:spcPts val="0"/>
                  </a:spcBef>
                  <a:spcAft>
                    <a:spcPts val="0"/>
                  </a:spcAft>
                </a:pPr>
                <a:endParaRPr lang="en-US" dirty="0">
                  <a:solidFill>
                    <a:schemeClr val="tx2"/>
                  </a:solidFill>
                  <a:latin typeface="Verdana" panose="020B0604030504040204" pitchFamily="34" charset="0"/>
                  <a:ea typeface="Verdana" panose="020B0604030504040204" pitchFamily="34" charset="0"/>
                </a:endParaRPr>
              </a:p>
              <a:p>
                <a:pPr indent="457200" rtl="0">
                  <a:spcBef>
                    <a:spcPts val="0"/>
                  </a:spcBef>
                  <a:spcAft>
                    <a:spcPts val="0"/>
                  </a:spcAft>
                </a:pPr>
                <a:r>
                  <a:rPr lang="en-US" sz="3500" b="0" dirty="0">
                    <a:solidFill>
                      <a:schemeClr val="tx2"/>
                    </a:solidFill>
                    <a:effectLst/>
                    <a:latin typeface="Verdana" panose="020B0604030504040204" pitchFamily="34" charset="0"/>
                    <a:ea typeface="Verdana" panose="020B0604030504040204" pitchFamily="34" charset="0"/>
                  </a:rPr>
                  <a:t>MODIS</a:t>
                </a:r>
              </a:p>
            </p:txBody>
          </p:sp>
          <p:sp>
            <p:nvSpPr>
              <p:cNvPr id="100" name="Rectangle 99">
                <a:extLst>
                  <a:ext uri="{FF2B5EF4-FFF2-40B4-BE49-F238E27FC236}">
                    <a16:creationId xmlns:a16="http://schemas.microsoft.com/office/drawing/2014/main" id="{5E315E51-2FC5-D9A4-0F5E-E412D6822354}"/>
                  </a:ext>
                </a:extLst>
              </p:cNvPr>
              <p:cNvSpPr/>
              <p:nvPr/>
            </p:nvSpPr>
            <p:spPr>
              <a:xfrm>
                <a:off x="738850" y="38101597"/>
                <a:ext cx="381000" cy="381000"/>
              </a:xfrm>
              <a:prstGeom prst="rect">
                <a:avLst/>
              </a:prstGeom>
              <a:solidFill>
                <a:srgbClr val="1B10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F3D5C329-4418-B49F-31A0-A5DF81AF3474}"/>
                  </a:ext>
                </a:extLst>
              </p:cNvPr>
              <p:cNvSpPr/>
              <p:nvPr/>
            </p:nvSpPr>
            <p:spPr>
              <a:xfrm>
                <a:off x="730635" y="38894727"/>
                <a:ext cx="381000" cy="381000"/>
              </a:xfrm>
              <a:prstGeom prst="rect">
                <a:avLst/>
              </a:prstGeom>
              <a:solidFill>
                <a:srgbClr val="E332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4" name="Rectangle 103">
            <a:extLst>
              <a:ext uri="{FF2B5EF4-FFF2-40B4-BE49-F238E27FC236}">
                <a16:creationId xmlns:a16="http://schemas.microsoft.com/office/drawing/2014/main" id="{FF5DC2BB-DB78-70A7-950C-51E0CDB56A3F}"/>
              </a:ext>
            </a:extLst>
          </p:cNvPr>
          <p:cNvSpPr>
            <a:spLocks/>
          </p:cNvSpPr>
          <p:nvPr/>
        </p:nvSpPr>
        <p:spPr bwMode="auto">
          <a:xfrm>
            <a:off x="10766687" y="32278637"/>
            <a:ext cx="13879692" cy="828681"/>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Conclusion</a:t>
            </a:r>
          </a:p>
        </p:txBody>
      </p:sp>
      <p:sp>
        <p:nvSpPr>
          <p:cNvPr id="105" name="Rectangle 104">
            <a:extLst>
              <a:ext uri="{FF2B5EF4-FFF2-40B4-BE49-F238E27FC236}">
                <a16:creationId xmlns:a16="http://schemas.microsoft.com/office/drawing/2014/main" id="{CDCF28AC-1DFC-99FA-9C95-7807AA14060F}"/>
              </a:ext>
            </a:extLst>
          </p:cNvPr>
          <p:cNvSpPr/>
          <p:nvPr/>
        </p:nvSpPr>
        <p:spPr>
          <a:xfrm>
            <a:off x="19118262" y="21763037"/>
            <a:ext cx="10995819" cy="838197"/>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38100">
                <a:solidFill>
                  <a:schemeClr val="tx1"/>
                </a:solidFill>
              </a:ln>
              <a:noFill/>
            </a:endParaRPr>
          </a:p>
        </p:txBody>
      </p:sp>
      <p:sp>
        <p:nvSpPr>
          <p:cNvPr id="15381" name="Rectangle 98"/>
          <p:cNvSpPr>
            <a:spLocks/>
          </p:cNvSpPr>
          <p:nvPr/>
        </p:nvSpPr>
        <p:spPr bwMode="auto">
          <a:xfrm>
            <a:off x="480349" y="38603237"/>
            <a:ext cx="12671771"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2"/>
                </a:solidFill>
                <a:latin typeface="Verdana" pitchFamily="-108" charset="0"/>
                <a:ea typeface="Verdana" pitchFamily="-108" charset="0"/>
                <a:cs typeface="Verdana" pitchFamily="-108" charset="0"/>
                <a:sym typeface="Verdana" pitchFamily="-108" charset="0"/>
              </a:rPr>
              <a:t>Glossary:</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dirty="0">
                <a:solidFill>
                  <a:schemeClr val="tx2"/>
                </a:solidFill>
                <a:latin typeface="Verdana" pitchFamily="-108" charset="0"/>
                <a:ea typeface="Verdana" pitchFamily="-108" charset="0"/>
                <a:cs typeface="Verdana" pitchFamily="-108" charset="0"/>
                <a:sym typeface="Verdana" pitchFamily="-108" charset="0"/>
              </a:rPr>
              <a:t>MODIS (Moderate Resolution Imaging Spectroradiometer): Satellite sensor which gathers large images of the earth at multiple light wavelengths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2"/>
                </a:solidFill>
                <a:latin typeface="Verdana" pitchFamily="-108" charset="0"/>
                <a:ea typeface="Verdana" pitchFamily="-108" charset="0"/>
                <a:cs typeface="Verdana" pitchFamily="-108" charset="0"/>
                <a:sym typeface="Verdana" pitchFamily="-108" charset="0"/>
              </a:rPr>
              <a:t>C-C: Abbreviation for </a:t>
            </a:r>
            <a:r>
              <a:rPr lang="en-US" sz="2300" dirty="0" err="1">
                <a:solidFill>
                  <a:schemeClr val="tx2"/>
                </a:solidFill>
                <a:latin typeface="Verdana" pitchFamily="-108" charset="0"/>
                <a:ea typeface="Verdana" pitchFamily="-108" charset="0"/>
                <a:cs typeface="Verdana" pitchFamily="-108" charset="0"/>
                <a:sym typeface="Verdana" pitchFamily="-108" charset="0"/>
              </a:rPr>
              <a:t>CloudSat</a:t>
            </a:r>
            <a:r>
              <a:rPr lang="en-US" sz="2300" dirty="0">
                <a:solidFill>
                  <a:schemeClr val="tx2"/>
                </a:solidFill>
                <a:latin typeface="Verdana" pitchFamily="-108" charset="0"/>
                <a:ea typeface="Verdana" pitchFamily="-108" charset="0"/>
                <a:cs typeface="Verdana" pitchFamily="-108" charset="0"/>
                <a:sym typeface="Verdana" pitchFamily="-108" charset="0"/>
              </a:rPr>
              <a:t>-CALIPSO joint dataset</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2"/>
                </a:solidFill>
                <a:latin typeface="Verdana" pitchFamily="-108" charset="0"/>
                <a:ea typeface="Verdana" pitchFamily="-108" charset="0"/>
                <a:cs typeface="Verdana" pitchFamily="-108" charset="0"/>
                <a:sym typeface="Verdana" pitchFamily="-108" charset="0"/>
              </a:rPr>
              <a:t>Aqua/Terra: Earth observation satellites with MODIS instruments on board</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err="1">
                <a:solidFill>
                  <a:schemeClr val="tx2"/>
                </a:solidFill>
                <a:latin typeface="Verdana" pitchFamily="-108" charset="0"/>
                <a:ea typeface="Verdana" pitchFamily="-108" charset="0"/>
                <a:cs typeface="Verdana" pitchFamily="-108" charset="0"/>
                <a:sym typeface="Verdana" pitchFamily="-108" charset="0"/>
              </a:rPr>
              <a:t>Qiskit</a:t>
            </a:r>
            <a:r>
              <a:rPr lang="en-US" sz="2300" dirty="0">
                <a:solidFill>
                  <a:schemeClr val="tx2"/>
                </a:solidFill>
                <a:latin typeface="Verdana" pitchFamily="-108" charset="0"/>
                <a:ea typeface="Verdana" pitchFamily="-108" charset="0"/>
                <a:cs typeface="Verdana" pitchFamily="-108" charset="0"/>
                <a:sym typeface="Verdana" pitchFamily="-108" charset="0"/>
              </a:rPr>
              <a:t>: Python Library for Quantum Computing &amp; Quantum Machine Learning, Developed by IBM</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2300" dirty="0">
              <a:solidFill>
                <a:schemeClr val="tx2"/>
              </a:solidFill>
              <a:latin typeface="Verdana" pitchFamily="-108" charset="0"/>
              <a:ea typeface="Verdana" pitchFamily="-108" charset="0"/>
              <a:cs typeface="Verdana" pitchFamily="-108" charset="0"/>
              <a:sym typeface="Verdana" pitchFamily="-108" charset="0"/>
            </a:endParaRPr>
          </a:p>
        </p:txBody>
      </p:sp>
      <p:grpSp>
        <p:nvGrpSpPr>
          <p:cNvPr id="126" name="Group 125">
            <a:extLst>
              <a:ext uri="{FF2B5EF4-FFF2-40B4-BE49-F238E27FC236}">
                <a16:creationId xmlns:a16="http://schemas.microsoft.com/office/drawing/2014/main" id="{D6D53C34-7619-E09A-CE49-A429184ED0BE}"/>
              </a:ext>
            </a:extLst>
          </p:cNvPr>
          <p:cNvGrpSpPr/>
          <p:nvPr/>
        </p:nvGrpSpPr>
        <p:grpSpPr>
          <a:xfrm>
            <a:off x="24856296" y="32278637"/>
            <a:ext cx="5752309" cy="6539131"/>
            <a:chOff x="24856296" y="32278637"/>
            <a:chExt cx="5752309" cy="6539131"/>
          </a:xfrm>
        </p:grpSpPr>
        <p:pic>
          <p:nvPicPr>
            <p:cNvPr id="112" name="Picture 111" descr="A qr code on a white background&#10;&#10;Description automatically generated">
              <a:extLst>
                <a:ext uri="{FF2B5EF4-FFF2-40B4-BE49-F238E27FC236}">
                  <a16:creationId xmlns:a16="http://schemas.microsoft.com/office/drawing/2014/main" id="{58BE6AD9-66C6-FEB4-FD52-F73E7E166208}"/>
                </a:ext>
              </a:extLst>
            </p:cNvPr>
            <p:cNvPicPr>
              <a:picLocks noChangeAspect="1"/>
            </p:cNvPicPr>
            <p:nvPr/>
          </p:nvPicPr>
          <p:blipFill>
            <a:blip r:embed="rId7"/>
            <a:stretch>
              <a:fillRect/>
            </a:stretch>
          </p:blipFill>
          <p:spPr>
            <a:xfrm>
              <a:off x="25846880" y="34564637"/>
              <a:ext cx="4253131" cy="4253131"/>
            </a:xfrm>
            <a:prstGeom prst="rect">
              <a:avLst/>
            </a:prstGeom>
          </p:spPr>
        </p:pic>
        <p:sp>
          <p:nvSpPr>
            <p:cNvPr id="113" name="Rectangle 112">
              <a:extLst>
                <a:ext uri="{FF2B5EF4-FFF2-40B4-BE49-F238E27FC236}">
                  <a16:creationId xmlns:a16="http://schemas.microsoft.com/office/drawing/2014/main" id="{9A9F85EC-F8D6-2807-CD72-4A923D84DB6B}"/>
                </a:ext>
              </a:extLst>
            </p:cNvPr>
            <p:cNvSpPr>
              <a:spLocks/>
            </p:cNvSpPr>
            <p:nvPr/>
          </p:nvSpPr>
          <p:spPr bwMode="auto">
            <a:xfrm>
              <a:off x="24856296" y="32278637"/>
              <a:ext cx="5752309" cy="828681"/>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a:solidFill>
                    <a:schemeClr val="tx1"/>
                  </a:solidFill>
                  <a:latin typeface="Verdana" pitchFamily="-108" charset="0"/>
                  <a:ea typeface="Verdana" pitchFamily="-108" charset="0"/>
                  <a:cs typeface="Verdana" pitchFamily="-108" charset="0"/>
                  <a:sym typeface="Verdana" pitchFamily="-108" charset="0"/>
                </a:rPr>
                <a:t>Project Code [QR]</a:t>
              </a:r>
            </a:p>
          </p:txBody>
        </p:sp>
        <p:sp>
          <p:nvSpPr>
            <p:cNvPr id="116" name="Rectangle 115">
              <a:extLst>
                <a:ext uri="{FF2B5EF4-FFF2-40B4-BE49-F238E27FC236}">
                  <a16:creationId xmlns:a16="http://schemas.microsoft.com/office/drawing/2014/main" id="{5DA3B020-2B4F-4F87-2148-ECE104361F04}"/>
                </a:ext>
              </a:extLst>
            </p:cNvPr>
            <p:cNvSpPr/>
            <p:nvPr/>
          </p:nvSpPr>
          <p:spPr>
            <a:xfrm>
              <a:off x="24905622" y="33241547"/>
              <a:ext cx="5665659" cy="1708160"/>
            </a:xfrm>
            <a:prstGeom prst="rect">
              <a:avLst/>
            </a:prstGeom>
          </p:spPr>
          <p:txBody>
            <a:bodyPr wrap="square">
              <a:spAutoFit/>
            </a:bodyPr>
            <a:lstStyle/>
            <a:p>
              <a:pPr indent="457200" rtl="0">
                <a:spcBef>
                  <a:spcPts val="0"/>
                </a:spcBef>
                <a:spcAft>
                  <a:spcPts val="0"/>
                </a:spcAft>
              </a:pPr>
              <a:r>
                <a:rPr lang="en-US" sz="3500" b="0" dirty="0">
                  <a:solidFill>
                    <a:schemeClr val="tx2"/>
                  </a:solidFill>
                  <a:effectLst/>
                  <a:latin typeface="Verdana" panose="020B0604030504040204" pitchFamily="34" charset="0"/>
                  <a:ea typeface="Verdana" panose="020B0604030504040204" pitchFamily="34" charset="0"/>
                </a:rPr>
                <a:t>All the code for this project is available on the GitHub:</a:t>
              </a:r>
            </a:p>
          </p:txBody>
        </p:sp>
      </p:grpSp>
      <p:sp>
        <p:nvSpPr>
          <p:cNvPr id="120" name="Rectangle 119">
            <a:extLst>
              <a:ext uri="{FF2B5EF4-FFF2-40B4-BE49-F238E27FC236}">
                <a16:creationId xmlns:a16="http://schemas.microsoft.com/office/drawing/2014/main" id="{FA761B87-4FDD-4D35-C6B2-ACC714801EBD}"/>
              </a:ext>
            </a:extLst>
          </p:cNvPr>
          <p:cNvSpPr/>
          <p:nvPr/>
        </p:nvSpPr>
        <p:spPr>
          <a:xfrm>
            <a:off x="10789412" y="33326729"/>
            <a:ext cx="13856967" cy="4939814"/>
          </a:xfrm>
          <a:prstGeom prst="rect">
            <a:avLst/>
          </a:prstGeom>
        </p:spPr>
        <p:txBody>
          <a:bodyPr wrap="square">
            <a:spAutoFit/>
          </a:bodyPr>
          <a:lstStyle/>
          <a:p>
            <a:pPr indent="457200" rtl="0">
              <a:spcBef>
                <a:spcPts val="0"/>
              </a:spcBef>
              <a:spcAft>
                <a:spcPts val="0"/>
              </a:spcAft>
            </a:pPr>
            <a:r>
              <a:rPr lang="en-US" sz="3500" dirty="0">
                <a:solidFill>
                  <a:schemeClr val="tx2"/>
                </a:solidFill>
                <a:latin typeface="Verdana" panose="020B0604030504040204" pitchFamily="34" charset="0"/>
                <a:ea typeface="Verdana" panose="020B0604030504040204" pitchFamily="34" charset="0"/>
              </a:rPr>
              <a:t>The QSVM and SVM both display competitive accuracies against the ANN and RF. Unfortunately, the </a:t>
            </a:r>
            <a:r>
              <a:rPr lang="en-US" sz="3500" dirty="0" err="1">
                <a:solidFill>
                  <a:schemeClr val="tx2"/>
                </a:solidFill>
                <a:latin typeface="Verdana" panose="020B0604030504040204" pitchFamily="34" charset="0"/>
                <a:ea typeface="Verdana" panose="020B0604030504040204" pitchFamily="34" charset="0"/>
              </a:rPr>
              <a:t>downsampled</a:t>
            </a:r>
            <a:r>
              <a:rPr lang="en-US" sz="3500" dirty="0">
                <a:solidFill>
                  <a:schemeClr val="tx2"/>
                </a:solidFill>
                <a:latin typeface="Verdana" panose="020B0604030504040204" pitchFamily="34" charset="0"/>
                <a:ea typeface="Verdana" panose="020B0604030504040204" pitchFamily="34" charset="0"/>
              </a:rPr>
              <a:t> QSVM took an hour and three minutes to train and predict.  </a:t>
            </a:r>
          </a:p>
          <a:p>
            <a:pPr indent="457200" rtl="0">
              <a:spcBef>
                <a:spcPts val="0"/>
              </a:spcBef>
              <a:spcAft>
                <a:spcPts val="0"/>
              </a:spcAft>
            </a:pPr>
            <a:r>
              <a:rPr lang="en-US" sz="3500" dirty="0">
                <a:solidFill>
                  <a:schemeClr val="tx2"/>
                </a:solidFill>
                <a:latin typeface="Verdana" panose="020B0604030504040204" pitchFamily="34" charset="0"/>
                <a:ea typeface="Verdana" panose="020B0604030504040204" pitchFamily="34" charset="0"/>
              </a:rPr>
              <a:t>The addition of quantum computing at RPI opens the door to much faster training. A fully trained QSVM, could outpace the Random Forest’s accuracy. </a:t>
            </a:r>
          </a:p>
          <a:p>
            <a:pPr indent="457200" rtl="0">
              <a:spcBef>
                <a:spcPts val="0"/>
              </a:spcBef>
              <a:spcAft>
                <a:spcPts val="0"/>
              </a:spcAft>
            </a:pPr>
            <a:r>
              <a:rPr lang="en-US" sz="3500" dirty="0">
                <a:solidFill>
                  <a:schemeClr val="tx2"/>
                </a:solidFill>
                <a:latin typeface="Verdana" panose="020B0604030504040204" pitchFamily="34" charset="0"/>
                <a:ea typeface="Verdana" panose="020B0604030504040204" pitchFamily="34" charset="0"/>
              </a:rPr>
              <a:t>Additionally, new Quantum models like the Quantum Random Forest hold exciting potential. The compiled dataset included with the GitHub is prepared for these new models.</a:t>
            </a:r>
          </a:p>
        </p:txBody>
      </p:sp>
      <p:grpSp>
        <p:nvGrpSpPr>
          <p:cNvPr id="127" name="Group 126">
            <a:extLst>
              <a:ext uri="{FF2B5EF4-FFF2-40B4-BE49-F238E27FC236}">
                <a16:creationId xmlns:a16="http://schemas.microsoft.com/office/drawing/2014/main" id="{5864BC9A-3C87-442B-15F6-C01B443F58E1}"/>
              </a:ext>
            </a:extLst>
          </p:cNvPr>
          <p:cNvGrpSpPr/>
          <p:nvPr/>
        </p:nvGrpSpPr>
        <p:grpSpPr>
          <a:xfrm>
            <a:off x="10558542" y="4717239"/>
            <a:ext cx="20050063" cy="14913687"/>
            <a:chOff x="10558542" y="4717239"/>
            <a:chExt cx="20050063" cy="14913687"/>
          </a:xfrm>
        </p:grpSpPr>
        <p:grpSp>
          <p:nvGrpSpPr>
            <p:cNvPr id="32" name="Group 31">
              <a:extLst>
                <a:ext uri="{FF2B5EF4-FFF2-40B4-BE49-F238E27FC236}">
                  <a16:creationId xmlns:a16="http://schemas.microsoft.com/office/drawing/2014/main" id="{B7BF6E9C-5F7D-7731-11AF-B1F45FD0E716}"/>
                </a:ext>
              </a:extLst>
            </p:cNvPr>
            <p:cNvGrpSpPr/>
            <p:nvPr/>
          </p:nvGrpSpPr>
          <p:grpSpPr>
            <a:xfrm>
              <a:off x="18584555" y="7437437"/>
              <a:ext cx="11894219" cy="9806955"/>
              <a:chOff x="8549481" y="24658637"/>
              <a:chExt cx="14999596" cy="11658597"/>
            </a:xfrm>
          </p:grpSpPr>
          <p:sp>
            <p:nvSpPr>
              <p:cNvPr id="31" name="Rectangle 30">
                <a:extLst>
                  <a:ext uri="{FF2B5EF4-FFF2-40B4-BE49-F238E27FC236}">
                    <a16:creationId xmlns:a16="http://schemas.microsoft.com/office/drawing/2014/main" id="{509E602A-685A-6097-C55A-61FBFC59DCFA}"/>
                  </a:ext>
                </a:extLst>
              </p:cNvPr>
              <p:cNvSpPr/>
              <p:nvPr/>
            </p:nvSpPr>
            <p:spPr>
              <a:xfrm>
                <a:off x="8549481" y="24658637"/>
                <a:ext cx="14999596" cy="11658597"/>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0" name="Picture 26">
                <a:extLst>
                  <a:ext uri="{FF2B5EF4-FFF2-40B4-BE49-F238E27FC236}">
                    <a16:creationId xmlns:a16="http://schemas.microsoft.com/office/drawing/2014/main" id="{C62EAF72-A9E9-7712-637A-8BEC0C89437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21985" y="25079972"/>
                <a:ext cx="6991102" cy="1080204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FDECEA93-7A9E-A72E-D7BE-047F2999AB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93598" y="25085448"/>
                <a:ext cx="6987558" cy="10796565"/>
              </a:xfrm>
              <a:prstGeom prst="rect">
                <a:avLst/>
              </a:prstGeom>
              <a:noFill/>
              <a:extLst>
                <a:ext uri="{909E8E84-426E-40DD-AFC4-6F175D3DCCD1}">
                  <a14:hiddenFill xmlns:a14="http://schemas.microsoft.com/office/drawing/2010/main">
                    <a:solidFill>
                      <a:srgbClr val="FFFFFF"/>
                    </a:solidFill>
                  </a14:hiddenFill>
                </a:ext>
              </a:extLst>
            </p:spPr>
          </p:pic>
        </p:grpSp>
        <p:pic>
          <p:nvPicPr>
            <p:cNvPr id="41" name="Picture 40" descr="A satellite view of a storm&#10;&#10;Description automatically generated">
              <a:extLst>
                <a:ext uri="{FF2B5EF4-FFF2-40B4-BE49-F238E27FC236}">
                  <a16:creationId xmlns:a16="http://schemas.microsoft.com/office/drawing/2014/main" id="{02C72F75-4EA5-D50D-A068-9BCE1EF73037}"/>
                </a:ext>
              </a:extLst>
            </p:cNvPr>
            <p:cNvPicPr>
              <a:picLocks noChangeAspect="1"/>
            </p:cNvPicPr>
            <p:nvPr/>
          </p:nvPicPr>
          <p:blipFill>
            <a:blip r:embed="rId10"/>
            <a:stretch>
              <a:fillRect/>
            </a:stretch>
          </p:blipFill>
          <p:spPr>
            <a:xfrm>
              <a:off x="10987881" y="7420877"/>
              <a:ext cx="7253083" cy="10836960"/>
            </a:xfrm>
            <a:prstGeom prst="rect">
              <a:avLst/>
            </a:prstGeom>
          </p:spPr>
        </p:pic>
        <p:sp>
          <p:nvSpPr>
            <p:cNvPr id="58" name="Rectangle 57">
              <a:extLst>
                <a:ext uri="{FF2B5EF4-FFF2-40B4-BE49-F238E27FC236}">
                  <a16:creationId xmlns:a16="http://schemas.microsoft.com/office/drawing/2014/main" id="{7FBE317C-13CA-637E-A350-511886FF39FE}"/>
                </a:ext>
              </a:extLst>
            </p:cNvPr>
            <p:cNvSpPr/>
            <p:nvPr/>
          </p:nvSpPr>
          <p:spPr>
            <a:xfrm>
              <a:off x="10558542" y="4717239"/>
              <a:ext cx="20012739" cy="2246769"/>
            </a:xfrm>
            <a:prstGeom prst="rect">
              <a:avLst/>
            </a:prstGeom>
          </p:spPr>
          <p:txBody>
            <a:bodyPr wrap="square">
              <a:spAutoFit/>
            </a:bodyPr>
            <a:lstStyle/>
            <a:p>
              <a:pPr indent="457200" rtl="0">
                <a:spcBef>
                  <a:spcPts val="0"/>
                </a:spcBef>
                <a:spcAft>
                  <a:spcPts val="0"/>
                </a:spcAft>
              </a:pPr>
              <a:r>
                <a:rPr lang="en-US" sz="3500" dirty="0">
                  <a:solidFill>
                    <a:schemeClr val="tx2"/>
                  </a:solidFill>
                  <a:latin typeface="Verdana" panose="020B0604030504040204" pitchFamily="34" charset="0"/>
                  <a:ea typeface="Verdana" panose="020B0604030504040204" pitchFamily="34" charset="0"/>
                </a:rPr>
                <a:t>After completing training on C-C cloud mask, the models returned promising accuracy values. The RF model achieved 92.4% accuracy on cloud/no-cloud classification while the ANN got 88.9%. To further analyze the model’s abilities, we compared it’s output against MODIS’ own cloud mask and the true color outputs from MODIS.  </a:t>
              </a:r>
              <a:endParaRPr lang="en-US" sz="3500" b="0" dirty="0">
                <a:solidFill>
                  <a:schemeClr val="tx2"/>
                </a:solidFill>
                <a:effectLst/>
                <a:latin typeface="Verdana" panose="020B0604030504040204" pitchFamily="34" charset="0"/>
                <a:ea typeface="Verdana" panose="020B0604030504040204" pitchFamily="34" charset="0"/>
              </a:endParaRPr>
            </a:p>
          </p:txBody>
        </p:sp>
        <p:sp>
          <p:nvSpPr>
            <p:cNvPr id="59" name="Rectangle 58">
              <a:extLst>
                <a:ext uri="{FF2B5EF4-FFF2-40B4-BE49-F238E27FC236}">
                  <a16:creationId xmlns:a16="http://schemas.microsoft.com/office/drawing/2014/main" id="{105C967F-D820-90F9-4D77-599284D57721}"/>
                </a:ext>
              </a:extLst>
            </p:cNvPr>
            <p:cNvSpPr/>
            <p:nvPr/>
          </p:nvSpPr>
          <p:spPr>
            <a:xfrm>
              <a:off x="10595866" y="18461375"/>
              <a:ext cx="20012739" cy="1169551"/>
            </a:xfrm>
            <a:prstGeom prst="rect">
              <a:avLst/>
            </a:prstGeom>
          </p:spPr>
          <p:txBody>
            <a:bodyPr wrap="square">
              <a:spAutoFit/>
            </a:bodyPr>
            <a:lstStyle/>
            <a:p>
              <a:pPr indent="457200" rtl="0">
                <a:spcBef>
                  <a:spcPts val="0"/>
                </a:spcBef>
                <a:spcAft>
                  <a:spcPts val="0"/>
                </a:spcAft>
              </a:pPr>
              <a:r>
                <a:rPr lang="en-US" sz="3500" b="0" dirty="0">
                  <a:solidFill>
                    <a:schemeClr val="tx2"/>
                  </a:solidFill>
                  <a:effectLst/>
                  <a:latin typeface="Verdana" panose="020B0604030504040204" pitchFamily="34" charset="0"/>
                  <a:ea typeface="Verdana" panose="020B0604030504040204" pitchFamily="34" charset="0"/>
                </a:rPr>
                <a:t>The difference is most notable at the top of the image. The Random Forest model has a better ability to identify thin, sparse clouds against. </a:t>
              </a:r>
            </a:p>
          </p:txBody>
        </p:sp>
        <p:sp>
          <p:nvSpPr>
            <p:cNvPr id="125" name="Rectangle 124">
              <a:extLst>
                <a:ext uri="{FF2B5EF4-FFF2-40B4-BE49-F238E27FC236}">
                  <a16:creationId xmlns:a16="http://schemas.microsoft.com/office/drawing/2014/main" id="{D7F9D0F6-FF5F-183D-A3EB-D9CDDCFF4AE6}"/>
                </a:ext>
              </a:extLst>
            </p:cNvPr>
            <p:cNvSpPr/>
            <p:nvPr/>
          </p:nvSpPr>
          <p:spPr>
            <a:xfrm>
              <a:off x="18074481" y="17353874"/>
              <a:ext cx="12404293" cy="954107"/>
            </a:xfrm>
            <a:prstGeom prst="rect">
              <a:avLst/>
            </a:prstGeom>
          </p:spPr>
          <p:txBody>
            <a:bodyPr wrap="square">
              <a:spAutoFit/>
            </a:bodyPr>
            <a:lstStyle/>
            <a:p>
              <a:pPr indent="457200" rtl="0">
                <a:spcBef>
                  <a:spcPts val="0"/>
                </a:spcBef>
                <a:spcAft>
                  <a:spcPts val="0"/>
                </a:spcAft>
              </a:pPr>
              <a:r>
                <a:rPr lang="en-US" sz="2800" b="1" dirty="0">
                  <a:solidFill>
                    <a:schemeClr val="tx2"/>
                  </a:solidFill>
                  <a:effectLst/>
                  <a:latin typeface="Verdana" panose="020B0604030504040204" pitchFamily="34" charset="0"/>
                  <a:ea typeface="Verdana" panose="020B0604030504040204" pitchFamily="34" charset="0"/>
                </a:rPr>
                <a:t>White Pixels = Cloudy        		</a:t>
              </a:r>
              <a:r>
                <a:rPr lang="en-US" sz="2800" dirty="0">
                  <a:solidFill>
                    <a:schemeClr val="tx2"/>
                  </a:solidFill>
                  <a:effectLst/>
                  <a:latin typeface="Verdana" panose="020B0604030504040204" pitchFamily="34" charset="0"/>
                  <a:ea typeface="Verdana" panose="020B0604030504040204" pitchFamily="34" charset="0"/>
                </a:rPr>
                <a:t>Cloud Mask Comparison</a:t>
              </a:r>
            </a:p>
            <a:p>
              <a:pPr indent="457200" rtl="0">
                <a:spcBef>
                  <a:spcPts val="0"/>
                </a:spcBef>
                <a:spcAft>
                  <a:spcPts val="0"/>
                </a:spcAft>
              </a:pPr>
              <a:r>
                <a:rPr lang="en-US" sz="2800" b="1" dirty="0">
                  <a:solidFill>
                    <a:schemeClr val="tx2"/>
                  </a:solidFill>
                  <a:latin typeface="Verdana" panose="020B0604030504040204" pitchFamily="34" charset="0"/>
                  <a:ea typeface="Verdana" panose="020B0604030504040204" pitchFamily="34" charset="0"/>
                </a:rPr>
                <a:t>Black Pixels = Clear		   			</a:t>
              </a:r>
              <a:r>
                <a:rPr lang="en-US" sz="2800" dirty="0">
                  <a:solidFill>
                    <a:schemeClr val="tx2"/>
                  </a:solidFill>
                  <a:latin typeface="Verdana" panose="020B0604030504040204" pitchFamily="34" charset="0"/>
                  <a:ea typeface="Verdana" panose="020B0604030504040204" pitchFamily="34" charset="0"/>
                </a:rPr>
                <a:t>MODIS dataset: MAC035S0</a:t>
              </a:r>
              <a:endParaRPr lang="en-US" sz="2800" dirty="0">
                <a:solidFill>
                  <a:schemeClr val="tx2"/>
                </a:solidFill>
                <a:effectLst/>
                <a:latin typeface="Verdana" panose="020B0604030504040204" pitchFamily="34" charset="0"/>
                <a:ea typeface="Verdana" panose="020B0604030504040204" pitchFamily="34" charset="0"/>
              </a:endParaRPr>
            </a:p>
          </p:txBody>
        </p:sp>
      </p:grpSp>
    </p:spTree>
  </p:cSld>
  <p:clrMapOvr>
    <a:masterClrMapping/>
  </p:clrMapOvr>
</p:sld>
</file>

<file path=ppt/theme/theme1.xml><?xml version="1.0" encoding="utf-8"?>
<a:theme xmlns:a="http://schemas.openxmlformats.org/drawingml/2006/main" name="Office 2013 - 2022 Theme">
  <a:themeElements>
    <a:clrScheme name="Custom 5">
      <a:dk1>
        <a:srgbClr val="A80000"/>
      </a:dk1>
      <a:lt1>
        <a:sysClr val="window" lastClr="FFFFFF"/>
      </a:lt1>
      <a:dk2>
        <a:srgbClr val="000000"/>
      </a:dk2>
      <a:lt2>
        <a:srgbClr val="EFEEEE"/>
      </a:lt2>
      <a:accent1>
        <a:srgbClr val="EEEEEE"/>
      </a:accent1>
      <a:accent2>
        <a:srgbClr val="A80000"/>
      </a:accent2>
      <a:accent3>
        <a:srgbClr val="B1AEAE"/>
      </a:accent3>
      <a:accent4>
        <a:srgbClr val="E60000"/>
      </a:accent4>
      <a:accent5>
        <a:srgbClr val="757070"/>
      </a:accent5>
      <a:accent6>
        <a:srgbClr val="580000"/>
      </a:accent6>
      <a:hlink>
        <a:srgbClr val="85C0FB"/>
      </a:hlink>
      <a:folHlink>
        <a:srgbClr val="2E75B5"/>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24357</TotalTime>
  <Pages>0</Pages>
  <Words>872</Words>
  <Characters>0</Characters>
  <Application>Microsoft Office PowerPoint</Application>
  <PresentationFormat>Custom</PresentationFormat>
  <Lines>0</Lines>
  <Paragraphs>66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Black</vt:lpstr>
      <vt:lpstr>Calibri</vt:lpstr>
      <vt:lpstr>Calibri Light</vt:lpstr>
      <vt:lpstr>Times</vt:lpstr>
      <vt:lpstr>Verdana</vt:lpstr>
      <vt:lpstr>Office 2013 - 2022 Theme</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Cruz, Ethan</cp:lastModifiedBy>
  <cp:revision>908</cp:revision>
  <cp:lastPrinted>2017-12-12T11:03:11Z</cp:lastPrinted>
  <dcterms:created xsi:type="dcterms:W3CDTF">2010-03-16T21:47:29Z</dcterms:created>
  <dcterms:modified xsi:type="dcterms:W3CDTF">2024-03-30T09:05:15Z</dcterms:modified>
  <cp:category/>
</cp:coreProperties>
</file>