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2" r:id="rId4"/>
    <p:sldId id="273" r:id="rId5"/>
    <p:sldId id="275"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D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9F879-5F63-406E-9B2C-6B0851AC2AA0}" v="241" dt="2023-09-08T07:42:24.471"/>
    <p1510:client id="{4AFE9F45-5B10-420A-A5C5-AC403B8B2CF1}" v="21" dt="2023-09-08T07:34:43.277"/>
    <p1510:client id="{5525EFC1-48C4-415E-AA04-D786236A1C8D}" v="47" dt="2023-09-07T10:39:48.920"/>
    <p1510:client id="{DFDD3C4D-8FD9-4B1E-BDEA-60612BADE9AF}" v="332" dt="2023-09-07T16:25:22.054"/>
    <p1510:client id="{F767AAC4-3365-4A50-A5B5-985F08D8716B}" v="169" dt="2023-09-07T10:34:14.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D9A2B562-AD10-4C4F-B49B-9C805B3D7A7C}" type="datetimeFigureOut">
              <a:rPr lang="tr-TR" smtClean="0"/>
              <a:t>8.09.2023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8365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8.09.2023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443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8.09.2023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2577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8.09.2023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31163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D9A2B562-AD10-4C4F-B49B-9C805B3D7A7C}" type="datetimeFigureOut">
              <a:rPr lang="tr-TR" smtClean="0"/>
              <a:t>8.09.2023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7714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D9A2B562-AD10-4C4F-B49B-9C805B3D7A7C}" type="datetimeFigureOut">
              <a:rPr lang="tr-TR" smtClean="0"/>
              <a:t>8.09.2023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8263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D9A2B562-AD10-4C4F-B49B-9C805B3D7A7C}" type="datetimeFigureOut">
              <a:rPr lang="tr-TR" smtClean="0"/>
              <a:t>8.09.2023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46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D9A2B562-AD10-4C4F-B49B-9C805B3D7A7C}" type="datetimeFigureOut">
              <a:rPr lang="tr-TR" smtClean="0"/>
              <a:t>8.09.2023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5706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2B562-AD10-4C4F-B49B-9C805B3D7A7C}" type="datetimeFigureOut">
              <a:rPr lang="tr-TR" smtClean="0"/>
              <a:t>8.09.2023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22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8.09.2023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5846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8.09.2023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33699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2B562-AD10-4C4F-B49B-9C805B3D7A7C}" type="datetimeFigureOut">
              <a:rPr lang="tr-TR" smtClean="0"/>
              <a:t>8.09.2023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53F80-C90B-4C40-AD92-CAE29610FA4B}" type="slidenum">
              <a:rPr lang="tr-TR" smtClean="0"/>
              <a:t>‹#›</a:t>
            </a:fld>
            <a:endParaRPr lang="tr-TR"/>
          </a:p>
        </p:txBody>
      </p:sp>
    </p:spTree>
    <p:extLst>
      <p:ext uri="{BB962C8B-B14F-4D97-AF65-F5344CB8AC3E}">
        <p14:creationId xmlns:p14="http://schemas.microsoft.com/office/powerpoint/2010/main" val="13048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Metin kutusu 7"/>
          <p:cNvSpPr txBox="1"/>
          <p:nvPr/>
        </p:nvSpPr>
        <p:spPr>
          <a:xfrm>
            <a:off x="7432158" y="4219333"/>
            <a:ext cx="4342126" cy="1015663"/>
          </a:xfrm>
          <a:prstGeom prst="rect">
            <a:avLst/>
          </a:prstGeom>
          <a:noFill/>
        </p:spPr>
        <p:txBody>
          <a:bodyPr wrap="square" lIns="91440" tIns="45720" rIns="91440" bIns="45720" rtlCol="0" anchor="t">
            <a:spAutoFit/>
          </a:bodyPr>
          <a:lstStyle/>
          <a:p>
            <a:pPr algn="ctr"/>
            <a:r>
              <a:rPr lang="tr-TR" sz="3000" b="1">
                <a:latin typeface="Segoe UI Light"/>
                <a:ea typeface="Segoe UI Historic"/>
                <a:cs typeface="Segoe UI Light"/>
              </a:rPr>
              <a:t>Hasta verileri ile Kalp Hastalığı Tahmini</a:t>
            </a:r>
            <a:endParaRPr lang="tr-TR" sz="3000" b="1">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6" name="Metin kutusu 5"/>
          <p:cNvSpPr txBox="1"/>
          <p:nvPr/>
        </p:nvSpPr>
        <p:spPr>
          <a:xfrm>
            <a:off x="7783594" y="5039812"/>
            <a:ext cx="3441968" cy="1015663"/>
          </a:xfrm>
          <a:prstGeom prst="rect">
            <a:avLst/>
          </a:prstGeom>
          <a:noFill/>
        </p:spPr>
        <p:txBody>
          <a:bodyPr wrap="none" lIns="91440" tIns="45720" rIns="91440" bIns="45720" rtlCol="0" anchor="t">
            <a:spAutoFit/>
          </a:bodyPr>
          <a:lstStyle/>
          <a:p>
            <a:pPr algn="ctr"/>
            <a:endParaRPr lang="tr-TR" sz="3000" b="1">
              <a:latin typeface="Segoe UI Light" panose="020B0502040204020203" pitchFamily="34" charset="0"/>
              <a:ea typeface="Segoe UI Historic" panose="020B0502040204020203" pitchFamily="34" charset="0"/>
              <a:cs typeface="Segoe UI Light" panose="020B0502040204020203" pitchFamily="34" charset="0"/>
            </a:endParaRPr>
          </a:p>
          <a:p>
            <a:pPr algn="ctr"/>
            <a:r>
              <a:rPr lang="tr-TR" sz="3000" b="1">
                <a:latin typeface="Segoe UI Light"/>
                <a:ea typeface="Segoe UI Historic"/>
                <a:cs typeface="Segoe UI Light"/>
              </a:rPr>
              <a:t>Ömer Umut Güngör</a:t>
            </a:r>
            <a:endParaRPr lang="tr-TR" sz="3000" b="1">
              <a:latin typeface="Segoe UI Light" panose="020B0502040204020203" pitchFamily="34" charset="0"/>
              <a:ea typeface="Segoe UI Historic"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434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yazı tipi, grafik, logo, grafik tasarım içeren bir resim&#10;&#10;Açıklama otomatik olarak oluşturuldu">
            <a:extLst>
              <a:ext uri="{FF2B5EF4-FFF2-40B4-BE49-F238E27FC236}">
                <a16:creationId xmlns:a16="http://schemas.microsoft.com/office/drawing/2014/main" id="{07208281-1B78-1CB0-FB82-8A189A38C244}"/>
              </a:ext>
            </a:extLst>
          </p:cNvPr>
          <p:cNvPicPr>
            <a:picLocks noChangeAspect="1"/>
          </p:cNvPicPr>
          <p:nvPr/>
        </p:nvPicPr>
        <p:blipFill rotWithShape="1">
          <a:blip r:embed="rId2"/>
          <a:srcRect l="2809" r="3060" b="2"/>
          <a:stretch/>
        </p:blipFill>
        <p:spPr>
          <a:xfrm>
            <a:off x="677354" y="583270"/>
            <a:ext cx="4038580" cy="2145155"/>
          </a:xfrm>
          <a:prstGeom prst="rect">
            <a:avLst/>
          </a:prstGeom>
        </p:spPr>
      </p:pic>
      <p:pic>
        <p:nvPicPr>
          <p:cNvPr id="6" name="Resim 5" descr="metin, ekran görüntüsü, sayı, numara, diyagram içeren bir resim&#10;&#10;Açıklama otomatik olarak oluşturuldu">
            <a:extLst>
              <a:ext uri="{FF2B5EF4-FFF2-40B4-BE49-F238E27FC236}">
                <a16:creationId xmlns:a16="http://schemas.microsoft.com/office/drawing/2014/main" id="{51D3904F-5121-C695-E02A-B8DD121B62DE}"/>
              </a:ext>
            </a:extLst>
          </p:cNvPr>
          <p:cNvPicPr>
            <a:picLocks noChangeAspect="1"/>
          </p:cNvPicPr>
          <p:nvPr/>
        </p:nvPicPr>
        <p:blipFill rotWithShape="1">
          <a:blip r:embed="rId3"/>
          <a:srcRect r="-4" b="17131"/>
          <a:stretch/>
        </p:blipFill>
        <p:spPr>
          <a:xfrm>
            <a:off x="20" y="2483831"/>
            <a:ext cx="6362209" cy="3329239"/>
          </a:xfrm>
          <a:prstGeom prst="rect">
            <a:avLst/>
          </a:prstGeom>
        </p:spPr>
      </p:pic>
      <p:sp>
        <p:nvSpPr>
          <p:cNvPr id="5" name="Metin kutusu 4">
            <a:extLst>
              <a:ext uri="{FF2B5EF4-FFF2-40B4-BE49-F238E27FC236}">
                <a16:creationId xmlns:a16="http://schemas.microsoft.com/office/drawing/2014/main" id="{C1EC4C21-C8F4-7E73-7195-62A4FCCB117C}"/>
              </a:ext>
            </a:extLst>
          </p:cNvPr>
          <p:cNvSpPr txBox="1"/>
          <p:nvPr/>
        </p:nvSpPr>
        <p:spPr>
          <a:xfrm>
            <a:off x="6472296" y="1758771"/>
            <a:ext cx="5098140" cy="346115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verimiz tamamen numeric değerlerden oluştuğu için herangi bir dönüşüme gerek kalmadı ekstra olarak eksik değerimiz olmadığı için herangi bir boşluk doldurmamız da gerekmedi verimizde sadece anormal değerler vardı ve bu değerleri baskılama yöntemi ile belli değerlere çektik</a:t>
            </a:r>
          </a:p>
        </p:txBody>
      </p:sp>
      <p:pic>
        <p:nvPicPr>
          <p:cNvPr id="3" name="Resim 2" descr="ekran görüntüsü, metin içeren bir resim&#10;&#10;Açıklama otomatik olarak oluşturuldu">
            <a:extLst>
              <a:ext uri="{FF2B5EF4-FFF2-40B4-BE49-F238E27FC236}">
                <a16:creationId xmlns:a16="http://schemas.microsoft.com/office/drawing/2014/main" id="{D0B15B19-D27E-47A4-3C4A-C2804872C354}"/>
              </a:ext>
            </a:extLst>
          </p:cNvPr>
          <p:cNvPicPr>
            <a:picLocks noChangeAspect="1"/>
          </p:cNvPicPr>
          <p:nvPr/>
        </p:nvPicPr>
        <p:blipFill rotWithShape="1">
          <a:blip r:embed="rId4">
            <a:extLst>
              <a:ext uri="{28A0092B-C50C-407E-A947-70E740481C1C}">
                <a14:useLocalDpi xmlns:a14="http://schemas.microsoft.com/office/drawing/2010/main" val="0"/>
              </a:ext>
            </a:extLst>
          </a:blip>
          <a:srcRect r="-4" b="5566"/>
          <a:stretch/>
        </p:blipFill>
        <p:spPr>
          <a:xfrm>
            <a:off x="20" y="-4551"/>
            <a:ext cx="12194802" cy="6481979"/>
          </a:xfrm>
          <a:prstGeom prst="rect">
            <a:avLst/>
          </a:prstGeom>
        </p:spPr>
      </p:pic>
      <p:sp>
        <p:nvSpPr>
          <p:cNvPr id="23" name="Rectangle 22">
            <a:extLst>
              <a:ext uri="{FF2B5EF4-FFF2-40B4-BE49-F238E27FC236}">
                <a16:creationId xmlns:a16="http://schemas.microsoft.com/office/drawing/2014/main" id="{FA169C72-4010-413C-A913-4BD6E2D12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8C3C99-2F64-46DC-9F81-BAA40930E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F8446797-509C-28EB-EBE6-5C70D7D5869F}"/>
              </a:ext>
            </a:extLst>
          </p:cNvPr>
          <p:cNvSpPr txBox="1"/>
          <p:nvPr/>
        </p:nvSpPr>
        <p:spPr>
          <a:xfrm>
            <a:off x="2116666" y="21637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a:ea typeface="Calibri"/>
              <a:cs typeface="Calibri"/>
            </a:endParaRPr>
          </a:p>
        </p:txBody>
      </p:sp>
    </p:spTree>
    <p:extLst>
      <p:ext uri="{BB962C8B-B14F-4D97-AF65-F5344CB8AC3E}">
        <p14:creationId xmlns:p14="http://schemas.microsoft.com/office/powerpoint/2010/main" val="18910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descr="tıbbi cihazlar, kişi, şahıs, kulaklık, iç mekan içeren bir resim&#10;&#10;Açıklama otomatik olarak oluşturuldu">
            <a:extLst>
              <a:ext uri="{FF2B5EF4-FFF2-40B4-BE49-F238E27FC236}">
                <a16:creationId xmlns:a16="http://schemas.microsoft.com/office/drawing/2014/main" id="{0CED336F-090B-57CB-EEE1-5E6CB90656A7}"/>
              </a:ext>
            </a:extLst>
          </p:cNvPr>
          <p:cNvPicPr>
            <a:picLocks noChangeAspect="1"/>
          </p:cNvPicPr>
          <p:nvPr/>
        </p:nvPicPr>
        <p:blipFill>
          <a:blip r:embed="rId2"/>
          <a:stretch>
            <a:fillRect/>
          </a:stretch>
        </p:blipFill>
        <p:spPr>
          <a:xfrm>
            <a:off x="6220178" y="698"/>
            <a:ext cx="5969940" cy="6856603"/>
          </a:xfrm>
          <a:prstGeom prst="rect">
            <a:avLst/>
          </a:prstGeom>
        </p:spPr>
      </p:pic>
      <p:pic>
        <p:nvPicPr>
          <p:cNvPr id="3" name="Resim 2"/>
          <p:cNvPicPr>
            <a:picLocks noChangeAspect="1"/>
          </p:cNvPicPr>
          <p:nvPr/>
        </p:nvPicPr>
        <p:blipFill rotWithShape="1">
          <a:blip r:embed="rId3">
            <a:extLst>
              <a:ext uri="{28A0092B-C50C-407E-A947-70E740481C1C}">
                <a14:useLocalDpi xmlns:a14="http://schemas.microsoft.com/office/drawing/2010/main" val="0"/>
              </a:ext>
            </a:extLst>
          </a:blip>
          <a:srcRect b="4589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2" name="Metin kutusu 1">
            <a:extLst>
              <a:ext uri="{FF2B5EF4-FFF2-40B4-BE49-F238E27FC236}">
                <a16:creationId xmlns:a16="http://schemas.microsoft.com/office/drawing/2014/main" id="{5885DFDF-D8B9-57AC-1DCA-89C8190E09A1}"/>
              </a:ext>
            </a:extLst>
          </p:cNvPr>
          <p:cNvSpPr txBox="1"/>
          <p:nvPr/>
        </p:nvSpPr>
        <p:spPr>
          <a:xfrm>
            <a:off x="84723" y="827147"/>
            <a:ext cx="6168376" cy="60275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Problem </a:t>
            </a:r>
            <a:r>
              <a:rPr lang="en-US" sz="2000" b="1" err="1"/>
              <a:t>Tanımı</a:t>
            </a:r>
            <a:r>
              <a:rPr lang="en-US" sz="2000" b="1"/>
              <a:t>:</a:t>
            </a:r>
            <a:r>
              <a:rPr lang="en-US" sz="2000"/>
              <a:t> </a:t>
            </a:r>
            <a:r>
              <a:rPr lang="en-US" sz="2000" err="1"/>
              <a:t>Projemin</a:t>
            </a:r>
            <a:r>
              <a:rPr lang="en-US" sz="2000"/>
              <a:t> </a:t>
            </a:r>
            <a:r>
              <a:rPr lang="en-US" sz="2000" err="1"/>
              <a:t>Çözüm</a:t>
            </a:r>
            <a:r>
              <a:rPr lang="en-US" sz="2000"/>
              <a:t> </a:t>
            </a:r>
            <a:r>
              <a:rPr lang="en-US" sz="2000" err="1"/>
              <a:t>aradığı</a:t>
            </a:r>
            <a:r>
              <a:rPr lang="en-US" sz="2000"/>
              <a:t> problem, </a:t>
            </a:r>
            <a:r>
              <a:rPr lang="en-US" sz="2000" err="1"/>
              <a:t>kalp</a:t>
            </a:r>
            <a:r>
              <a:rPr lang="en-US" sz="2000"/>
              <a:t> </a:t>
            </a:r>
            <a:r>
              <a:rPr lang="en-US" sz="2000" err="1"/>
              <a:t>hastalıklarını</a:t>
            </a:r>
            <a:r>
              <a:rPr lang="en-US" sz="2000"/>
              <a:t> </a:t>
            </a:r>
            <a:r>
              <a:rPr lang="en-US" sz="2000" err="1"/>
              <a:t>tahmin</a:t>
            </a:r>
            <a:r>
              <a:rPr lang="en-US" sz="2000"/>
              <a:t> </a:t>
            </a:r>
            <a:r>
              <a:rPr lang="en-US" sz="2000" err="1"/>
              <a:t>yapmak</a:t>
            </a:r>
            <a:r>
              <a:rPr lang="en-US" sz="2000"/>
              <a:t> </a:t>
            </a:r>
            <a:r>
              <a:rPr lang="en-US" sz="2000" err="1"/>
              <a:t>ve</a:t>
            </a:r>
            <a:r>
              <a:rPr lang="en-US" sz="2000"/>
              <a:t> </a:t>
            </a:r>
            <a:r>
              <a:rPr lang="en-US" sz="2000" err="1"/>
              <a:t>bu</a:t>
            </a:r>
            <a:r>
              <a:rPr lang="en-US" sz="2000"/>
              <a:t> </a:t>
            </a:r>
            <a:r>
              <a:rPr lang="en-US" sz="2000" err="1"/>
              <a:t>hastalıkların</a:t>
            </a:r>
            <a:r>
              <a:rPr lang="en-US" sz="2000"/>
              <a:t> </a:t>
            </a:r>
            <a:r>
              <a:rPr lang="en-US" sz="2000" err="1"/>
              <a:t>erken</a:t>
            </a:r>
            <a:r>
              <a:rPr lang="en-US" sz="2000"/>
              <a:t> </a:t>
            </a:r>
            <a:r>
              <a:rPr lang="en-US" sz="2000" err="1"/>
              <a:t>teşhisinin</a:t>
            </a:r>
            <a:r>
              <a:rPr lang="en-US" sz="2000"/>
              <a:t> ne </a:t>
            </a:r>
            <a:r>
              <a:rPr lang="en-US" sz="2000" err="1"/>
              <a:t>kadar</a:t>
            </a:r>
            <a:r>
              <a:rPr lang="en-US" sz="2000"/>
              <a:t> </a:t>
            </a:r>
            <a:r>
              <a:rPr lang="en-US" sz="2000" err="1"/>
              <a:t>önemli</a:t>
            </a:r>
            <a:r>
              <a:rPr lang="en-US" sz="2000"/>
              <a:t> </a:t>
            </a:r>
            <a:r>
              <a:rPr lang="en-US" sz="2000" err="1"/>
              <a:t>olduğudur</a:t>
            </a:r>
            <a:r>
              <a:rPr lang="en-US" sz="2000"/>
              <a:t>. Bu, </a:t>
            </a:r>
            <a:r>
              <a:rPr lang="en-US" sz="2000" err="1"/>
              <a:t>sağlık</a:t>
            </a:r>
            <a:r>
              <a:rPr lang="en-US" sz="2000"/>
              <a:t> </a:t>
            </a:r>
            <a:r>
              <a:rPr lang="en-US" sz="2000" err="1"/>
              <a:t>sektörü</a:t>
            </a:r>
            <a:r>
              <a:rPr lang="en-US" sz="2000"/>
              <a:t> </a:t>
            </a:r>
            <a:r>
              <a:rPr lang="en-US" sz="2000" err="1"/>
              <a:t>için</a:t>
            </a:r>
            <a:r>
              <a:rPr lang="en-US" sz="2000"/>
              <a:t> </a:t>
            </a:r>
            <a:r>
              <a:rPr lang="en-US" sz="2000" err="1"/>
              <a:t>önemli</a:t>
            </a:r>
            <a:r>
              <a:rPr lang="en-US" sz="2000"/>
              <a:t> </a:t>
            </a:r>
            <a:r>
              <a:rPr lang="en-US" sz="2000" err="1"/>
              <a:t>bir</a:t>
            </a:r>
            <a:r>
              <a:rPr lang="en-US" sz="2000"/>
              <a:t> </a:t>
            </a:r>
            <a:r>
              <a:rPr lang="en-US" sz="2000" err="1"/>
              <a:t>sorundur</a:t>
            </a:r>
            <a:r>
              <a:rPr lang="en-US" sz="2000"/>
              <a:t>, </a:t>
            </a:r>
            <a:r>
              <a:rPr lang="en-US" sz="2000" err="1"/>
              <a:t>çünkü</a:t>
            </a:r>
            <a:r>
              <a:rPr lang="en-US" sz="2000"/>
              <a:t> </a:t>
            </a:r>
            <a:r>
              <a:rPr lang="en-US" sz="2000" err="1"/>
              <a:t>erken</a:t>
            </a:r>
            <a:r>
              <a:rPr lang="en-US" sz="2000"/>
              <a:t> </a:t>
            </a:r>
            <a:r>
              <a:rPr lang="en-US" sz="2000" err="1"/>
              <a:t>teşhis</a:t>
            </a:r>
            <a:r>
              <a:rPr lang="en-US" sz="2000"/>
              <a:t>, </a:t>
            </a:r>
            <a:r>
              <a:rPr lang="en-US" sz="2000" err="1"/>
              <a:t>hastaların</a:t>
            </a:r>
            <a:r>
              <a:rPr lang="en-US" sz="2000"/>
              <a:t> </a:t>
            </a:r>
            <a:r>
              <a:rPr lang="en-US" sz="2000" err="1"/>
              <a:t>daha</a:t>
            </a:r>
            <a:r>
              <a:rPr lang="en-US" sz="2000"/>
              <a:t> </a:t>
            </a:r>
            <a:r>
              <a:rPr lang="en-US" sz="2000" err="1"/>
              <a:t>etkili</a:t>
            </a:r>
            <a:r>
              <a:rPr lang="en-US" sz="2000"/>
              <a:t> </a:t>
            </a:r>
            <a:r>
              <a:rPr lang="en-US" sz="2000" err="1"/>
              <a:t>bir</a:t>
            </a:r>
            <a:r>
              <a:rPr lang="en-US" sz="2000"/>
              <a:t> </a:t>
            </a:r>
            <a:r>
              <a:rPr lang="en-US" sz="2000" err="1"/>
              <a:t>tedavi</a:t>
            </a:r>
            <a:r>
              <a:rPr lang="en-US" sz="2000"/>
              <a:t> </a:t>
            </a:r>
            <a:r>
              <a:rPr lang="en-US" sz="2000" err="1"/>
              <a:t>almasına</a:t>
            </a:r>
            <a:r>
              <a:rPr lang="en-US" sz="2000"/>
              <a:t> </a:t>
            </a:r>
            <a:r>
              <a:rPr lang="en-US" sz="2000" err="1"/>
              <a:t>yardımcı</a:t>
            </a:r>
            <a:r>
              <a:rPr lang="en-US" sz="2000"/>
              <a:t> </a:t>
            </a:r>
            <a:r>
              <a:rPr lang="en-US" sz="2000" err="1"/>
              <a:t>olabilir</a:t>
            </a:r>
            <a:r>
              <a:rPr lang="en-US" sz="2000"/>
              <a:t> </a:t>
            </a:r>
            <a:r>
              <a:rPr lang="en-US" sz="2000" err="1"/>
              <a:t>ve</a:t>
            </a:r>
            <a:r>
              <a:rPr lang="en-US" sz="2000"/>
              <a:t> </a:t>
            </a:r>
            <a:r>
              <a:rPr lang="en-US" sz="2000" err="1"/>
              <a:t>yaşam</a:t>
            </a:r>
            <a:r>
              <a:rPr lang="en-US" sz="2000"/>
              <a:t> </a:t>
            </a:r>
            <a:r>
              <a:rPr lang="en-US" sz="2000" err="1"/>
              <a:t>kalitelerini</a:t>
            </a:r>
            <a:r>
              <a:rPr lang="en-US" sz="2000"/>
              <a:t> </a:t>
            </a:r>
            <a:r>
              <a:rPr lang="en-US" sz="2000" err="1"/>
              <a:t>artırabilir</a:t>
            </a:r>
            <a:r>
              <a:rPr lang="en-US" sz="2000"/>
              <a:t>. </a:t>
            </a:r>
            <a:endParaRPr lang="en-US" sz="2000">
              <a:cs typeface="Calibri"/>
            </a:endParaRPr>
          </a:p>
          <a:p>
            <a:pPr indent="-228600">
              <a:lnSpc>
                <a:spcPct val="90000"/>
              </a:lnSpc>
              <a:spcAft>
                <a:spcPts val="600"/>
              </a:spcAft>
              <a:buFont typeface="Arial" panose="020B0604020202020204" pitchFamily="34" charset="0"/>
              <a:buChar char="•"/>
            </a:pPr>
            <a:r>
              <a:rPr lang="en-US" sz="2000" b="1" err="1"/>
              <a:t>Proje</a:t>
            </a:r>
            <a:r>
              <a:rPr lang="en-US" sz="2000" b="1"/>
              <a:t> </a:t>
            </a:r>
            <a:r>
              <a:rPr lang="en-US" sz="2000" b="1" err="1"/>
              <a:t>Amaçları</a:t>
            </a:r>
            <a:r>
              <a:rPr lang="en-US" sz="2000" b="1"/>
              <a:t>:</a:t>
            </a:r>
            <a:r>
              <a:rPr lang="en-US" sz="2000"/>
              <a:t> </a:t>
            </a:r>
            <a:r>
              <a:rPr lang="en-US" sz="2000" err="1"/>
              <a:t>Projemizin</a:t>
            </a:r>
            <a:r>
              <a:rPr lang="en-US" sz="2000"/>
              <a:t> </a:t>
            </a:r>
            <a:r>
              <a:rPr lang="en-US" sz="2000" err="1"/>
              <a:t>amaçları</a:t>
            </a:r>
            <a:r>
              <a:rPr lang="en-US" sz="2000"/>
              <a:t> </a:t>
            </a:r>
            <a:r>
              <a:rPr lang="en-US" sz="2000" err="1"/>
              <a:t>aşağıdaki</a:t>
            </a:r>
            <a:r>
              <a:rPr lang="en-US" sz="2000"/>
              <a:t> </a:t>
            </a:r>
            <a:r>
              <a:rPr lang="en-US" sz="2000" err="1"/>
              <a:t>gibidir</a:t>
            </a:r>
            <a:r>
              <a:rPr lang="en-US" sz="2000"/>
              <a:t>:</a:t>
            </a:r>
            <a:endParaRPr lang="en-US" sz="2000">
              <a:cs typeface="Calibri"/>
            </a:endParaRPr>
          </a:p>
          <a:p>
            <a:pPr indent="-228600">
              <a:lnSpc>
                <a:spcPct val="90000"/>
              </a:lnSpc>
              <a:spcAft>
                <a:spcPts val="600"/>
              </a:spcAft>
              <a:buFont typeface="Arial" panose="020B0604020202020204" pitchFamily="34" charset="0"/>
              <a:buChar char="•"/>
            </a:pPr>
            <a:r>
              <a:rPr lang="en-US" sz="2000"/>
              <a:t>Kalp </a:t>
            </a:r>
            <a:r>
              <a:rPr lang="en-US" sz="2000" err="1"/>
              <a:t>Hastalıkları</a:t>
            </a:r>
            <a:r>
              <a:rPr lang="en-US" sz="2000"/>
              <a:t> </a:t>
            </a:r>
            <a:r>
              <a:rPr lang="en-US" sz="2000" err="1"/>
              <a:t>Tahmini</a:t>
            </a:r>
            <a:r>
              <a:rPr lang="en-US" sz="2000"/>
              <a:t>: </a:t>
            </a:r>
            <a:r>
              <a:rPr lang="en-US" sz="2000" err="1"/>
              <a:t>Projenin</a:t>
            </a:r>
            <a:r>
              <a:rPr lang="en-US" sz="2000"/>
              <a:t> </a:t>
            </a:r>
            <a:r>
              <a:rPr lang="en-US" sz="2000" err="1"/>
              <a:t>temel</a:t>
            </a:r>
            <a:r>
              <a:rPr lang="en-US" sz="2000"/>
              <a:t> </a:t>
            </a:r>
            <a:r>
              <a:rPr lang="en-US" sz="2000" err="1"/>
              <a:t>amacı</a:t>
            </a:r>
            <a:r>
              <a:rPr lang="en-US" sz="2000"/>
              <a:t>, </a:t>
            </a:r>
            <a:r>
              <a:rPr lang="en-US" sz="2000" err="1"/>
              <a:t>verileri</a:t>
            </a:r>
            <a:r>
              <a:rPr lang="en-US" sz="2000"/>
              <a:t> </a:t>
            </a:r>
            <a:r>
              <a:rPr lang="en-US" sz="2000" err="1"/>
              <a:t>analiz</a:t>
            </a:r>
            <a:r>
              <a:rPr lang="en-US" sz="2000"/>
              <a:t> </a:t>
            </a:r>
            <a:r>
              <a:rPr lang="en-US" sz="2000" err="1"/>
              <a:t>ederek</a:t>
            </a:r>
            <a:r>
              <a:rPr lang="en-US" sz="2000"/>
              <a:t> </a:t>
            </a:r>
            <a:r>
              <a:rPr lang="en-US" sz="2000" err="1"/>
              <a:t>kalp</a:t>
            </a:r>
            <a:r>
              <a:rPr lang="en-US" sz="2000"/>
              <a:t> </a:t>
            </a:r>
            <a:r>
              <a:rPr lang="en-US" sz="2000" err="1"/>
              <a:t>hastalıklarını</a:t>
            </a:r>
            <a:r>
              <a:rPr lang="en-US" sz="2000"/>
              <a:t> </a:t>
            </a:r>
            <a:r>
              <a:rPr lang="en-US" sz="2000" err="1"/>
              <a:t>tahmin</a:t>
            </a:r>
            <a:r>
              <a:rPr lang="en-US" sz="2000"/>
              <a:t> </a:t>
            </a:r>
            <a:r>
              <a:rPr lang="en-US" sz="2000" err="1"/>
              <a:t>etmek</a:t>
            </a:r>
            <a:r>
              <a:rPr lang="en-US" sz="2000"/>
              <a:t> </a:t>
            </a:r>
            <a:r>
              <a:rPr lang="en-US" sz="2000" err="1"/>
              <a:t>ve</a:t>
            </a:r>
            <a:r>
              <a:rPr lang="en-US" sz="2000"/>
              <a:t> risk </a:t>
            </a:r>
            <a:r>
              <a:rPr lang="en-US" sz="2000" err="1"/>
              <a:t>faktörlerini</a:t>
            </a:r>
            <a:r>
              <a:rPr lang="en-US" sz="2000"/>
              <a:t> </a:t>
            </a:r>
            <a:r>
              <a:rPr lang="en-US" sz="2000" err="1"/>
              <a:t>belirlemektir</a:t>
            </a:r>
            <a:r>
              <a:rPr lang="en-US" sz="2000"/>
              <a:t>.</a:t>
            </a:r>
            <a:endParaRPr lang="en-US" sz="2000">
              <a:cs typeface="Calibri"/>
            </a:endParaRPr>
          </a:p>
          <a:p>
            <a:pPr indent="-228600">
              <a:lnSpc>
                <a:spcPct val="90000"/>
              </a:lnSpc>
              <a:spcAft>
                <a:spcPts val="600"/>
              </a:spcAft>
              <a:buFont typeface="Arial" panose="020B0604020202020204" pitchFamily="34" charset="0"/>
              <a:buChar char="•"/>
            </a:pPr>
            <a:r>
              <a:rPr lang="en-US" sz="2000"/>
              <a:t>Erken </a:t>
            </a:r>
            <a:r>
              <a:rPr lang="en-US" sz="2000" err="1"/>
              <a:t>Teşhis</a:t>
            </a:r>
            <a:r>
              <a:rPr lang="en-US" sz="2000"/>
              <a:t>: </a:t>
            </a:r>
            <a:r>
              <a:rPr lang="en-US" sz="2000" err="1"/>
              <a:t>Projemizin</a:t>
            </a:r>
            <a:r>
              <a:rPr lang="en-US" sz="2000"/>
              <a:t> </a:t>
            </a:r>
            <a:r>
              <a:rPr lang="en-US" sz="2000" err="1"/>
              <a:t>bir</a:t>
            </a:r>
            <a:r>
              <a:rPr lang="en-US" sz="2000"/>
              <a:t> </a:t>
            </a:r>
            <a:r>
              <a:rPr lang="en-US" sz="2000" err="1"/>
              <a:t>diğer</a:t>
            </a:r>
            <a:r>
              <a:rPr lang="en-US" sz="2000"/>
              <a:t> </a:t>
            </a:r>
            <a:r>
              <a:rPr lang="en-US" sz="2000" err="1"/>
              <a:t>amacı</a:t>
            </a:r>
            <a:r>
              <a:rPr lang="en-US" sz="2000"/>
              <a:t>, </a:t>
            </a:r>
            <a:r>
              <a:rPr lang="en-US" sz="2000" err="1"/>
              <a:t>kalp</a:t>
            </a:r>
            <a:r>
              <a:rPr lang="en-US" sz="2000"/>
              <a:t> </a:t>
            </a:r>
            <a:r>
              <a:rPr lang="en-US" sz="2000" err="1"/>
              <a:t>hastalıklarının</a:t>
            </a:r>
            <a:r>
              <a:rPr lang="en-US" sz="2000"/>
              <a:t> </a:t>
            </a:r>
            <a:r>
              <a:rPr lang="en-US" sz="2000" err="1"/>
              <a:t>erken</a:t>
            </a:r>
            <a:r>
              <a:rPr lang="en-US" sz="2000"/>
              <a:t> </a:t>
            </a:r>
            <a:r>
              <a:rPr lang="en-US" sz="2000" err="1"/>
              <a:t>teşhisini</a:t>
            </a:r>
            <a:r>
              <a:rPr lang="en-US" sz="2000"/>
              <a:t> </a:t>
            </a:r>
            <a:r>
              <a:rPr lang="en-US" sz="2000" err="1"/>
              <a:t>yaparak</a:t>
            </a:r>
            <a:r>
              <a:rPr lang="en-US" sz="2000"/>
              <a:t> </a:t>
            </a:r>
            <a:r>
              <a:rPr lang="en-US" sz="2000" err="1"/>
              <a:t>hastaların</a:t>
            </a:r>
            <a:r>
              <a:rPr lang="en-US" sz="2000"/>
              <a:t> </a:t>
            </a:r>
            <a:r>
              <a:rPr lang="en-US" sz="2000" err="1"/>
              <a:t>daha</a:t>
            </a:r>
            <a:r>
              <a:rPr lang="en-US" sz="2000"/>
              <a:t> </a:t>
            </a:r>
            <a:r>
              <a:rPr lang="en-US" sz="2000" err="1"/>
              <a:t>önce</a:t>
            </a:r>
            <a:r>
              <a:rPr lang="en-US" sz="2000"/>
              <a:t> </a:t>
            </a:r>
            <a:r>
              <a:rPr lang="en-US" sz="2000" err="1"/>
              <a:t>tedaviye</a:t>
            </a:r>
            <a:r>
              <a:rPr lang="en-US" sz="2000"/>
              <a:t> </a:t>
            </a:r>
            <a:r>
              <a:rPr lang="en-US" sz="2000" err="1"/>
              <a:t>başlamalarını</a:t>
            </a:r>
            <a:r>
              <a:rPr lang="en-US" sz="2000"/>
              <a:t> </a:t>
            </a:r>
            <a:r>
              <a:rPr lang="en-US" sz="2000" err="1"/>
              <a:t>sağlamaktır</a:t>
            </a:r>
            <a:r>
              <a:rPr lang="en-US" sz="2000"/>
              <a:t>.</a:t>
            </a:r>
            <a:endParaRPr lang="en-US" sz="2000">
              <a:cs typeface="Calibri"/>
            </a:endParaRPr>
          </a:p>
          <a:p>
            <a:pPr indent="-228600">
              <a:lnSpc>
                <a:spcPct val="90000"/>
              </a:lnSpc>
              <a:spcAft>
                <a:spcPts val="600"/>
              </a:spcAft>
              <a:buFont typeface="Arial" panose="020B0604020202020204" pitchFamily="34" charset="0"/>
              <a:buChar char="•"/>
            </a:pPr>
            <a:r>
              <a:rPr lang="en-US" sz="2000" err="1"/>
              <a:t>Sağlık</a:t>
            </a:r>
            <a:r>
              <a:rPr lang="en-US" sz="2000"/>
              <a:t> </a:t>
            </a:r>
            <a:r>
              <a:rPr lang="en-US" sz="2000" err="1"/>
              <a:t>Bakımı</a:t>
            </a:r>
            <a:r>
              <a:rPr lang="en-US" sz="2000"/>
              <a:t> </a:t>
            </a:r>
            <a:r>
              <a:rPr lang="en-US" sz="2000" err="1"/>
              <a:t>İyileştirme</a:t>
            </a:r>
            <a:r>
              <a:rPr lang="en-US" sz="2000"/>
              <a:t>: </a:t>
            </a:r>
            <a:r>
              <a:rPr lang="en-US" sz="2000" err="1"/>
              <a:t>Projemizin</a:t>
            </a:r>
            <a:r>
              <a:rPr lang="en-US" sz="2000"/>
              <a:t>  </a:t>
            </a:r>
            <a:r>
              <a:rPr lang="en-US" sz="2000" err="1"/>
              <a:t>sağlık</a:t>
            </a:r>
            <a:r>
              <a:rPr lang="en-US" sz="2000"/>
              <a:t> </a:t>
            </a:r>
            <a:r>
              <a:rPr lang="en-US" sz="2000" err="1"/>
              <a:t>sektörünü</a:t>
            </a:r>
            <a:r>
              <a:rPr lang="en-US" sz="2000"/>
              <a:t> </a:t>
            </a:r>
            <a:r>
              <a:rPr lang="en-US" sz="2000" err="1"/>
              <a:t>iyileştirme</a:t>
            </a:r>
            <a:r>
              <a:rPr lang="en-US" sz="2000"/>
              <a:t> </a:t>
            </a:r>
            <a:r>
              <a:rPr lang="en-US" sz="2000" err="1"/>
              <a:t>hedefi</a:t>
            </a:r>
            <a:r>
              <a:rPr lang="en-US" sz="2000"/>
              <a:t> </a:t>
            </a:r>
            <a:r>
              <a:rPr lang="en-US" sz="2000" err="1"/>
              <a:t>vardır</a:t>
            </a:r>
            <a:r>
              <a:rPr lang="en-US" sz="2000"/>
              <a:t>. Kalp </a:t>
            </a:r>
            <a:r>
              <a:rPr lang="en-US" sz="2000" err="1"/>
              <a:t>hastalıklarının</a:t>
            </a:r>
            <a:r>
              <a:rPr lang="en-US" sz="2000"/>
              <a:t> </a:t>
            </a:r>
            <a:r>
              <a:rPr lang="en-US" sz="2000" err="1"/>
              <a:t>daha</a:t>
            </a:r>
            <a:r>
              <a:rPr lang="en-US" sz="2000"/>
              <a:t> iyi </a:t>
            </a:r>
            <a:r>
              <a:rPr lang="en-US" sz="2000" err="1"/>
              <a:t>yönetilmesi</a:t>
            </a:r>
            <a:r>
              <a:rPr lang="en-US" sz="2000"/>
              <a:t>, </a:t>
            </a:r>
            <a:r>
              <a:rPr lang="en-US" sz="2000" err="1"/>
              <a:t>sağlık</a:t>
            </a:r>
            <a:r>
              <a:rPr lang="en-US" sz="2000"/>
              <a:t> </a:t>
            </a:r>
            <a:r>
              <a:rPr lang="en-US" sz="2000" err="1"/>
              <a:t>bakımının</a:t>
            </a:r>
            <a:r>
              <a:rPr lang="en-US" sz="2000"/>
              <a:t> </a:t>
            </a:r>
            <a:r>
              <a:rPr lang="en-US" sz="2000" err="1"/>
              <a:t>daha</a:t>
            </a:r>
            <a:r>
              <a:rPr lang="en-US" sz="2000"/>
              <a:t> </a:t>
            </a:r>
            <a:r>
              <a:rPr lang="en-US" sz="2000" err="1"/>
              <a:t>etkili</a:t>
            </a:r>
            <a:r>
              <a:rPr lang="en-US" sz="2000"/>
              <a:t> hale </a:t>
            </a:r>
            <a:r>
              <a:rPr lang="en-US" sz="2000" err="1"/>
              <a:t>getirilmesini</a:t>
            </a:r>
            <a:r>
              <a:rPr lang="en-US" sz="2000"/>
              <a:t> </a:t>
            </a:r>
            <a:r>
              <a:rPr lang="en-US" sz="2000" err="1"/>
              <a:t>sağlayabilir</a:t>
            </a:r>
            <a:r>
              <a:rPr lang="en-US" sz="2000"/>
              <a:t>.</a:t>
            </a:r>
            <a:endParaRPr lang="en-US" sz="2000">
              <a:cs typeface="Calibri"/>
            </a:endParaRPr>
          </a:p>
          <a:p>
            <a:pPr>
              <a:lnSpc>
                <a:spcPct val="90000"/>
              </a:lnSpc>
              <a:spcAft>
                <a:spcPts val="600"/>
              </a:spcAft>
            </a:pPr>
            <a:endParaRPr lang="en-US" sz="2000">
              <a:cs typeface="Calibri"/>
            </a:endParaRPr>
          </a:p>
          <a:p>
            <a:pPr indent="-228600">
              <a:lnSpc>
                <a:spcPct val="90000"/>
              </a:lnSpc>
              <a:spcAft>
                <a:spcPts val="600"/>
              </a:spcAft>
              <a:buFont typeface="Arial" panose="020B0604020202020204" pitchFamily="34" charset="0"/>
              <a:buChar char="•"/>
            </a:pPr>
            <a:endParaRPr lang="en-US" sz="900"/>
          </a:p>
        </p:txBody>
      </p:sp>
    </p:spTree>
    <p:extLst>
      <p:ext uri="{BB962C8B-B14F-4D97-AF65-F5344CB8AC3E}">
        <p14:creationId xmlns:p14="http://schemas.microsoft.com/office/powerpoint/2010/main" val="286693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Resim 7" descr="metin, ekran görüntüsü, tasarım içeren bir resim&#10;&#10;Açıklama otomatik olarak oluşturuldu">
            <a:extLst>
              <a:ext uri="{FF2B5EF4-FFF2-40B4-BE49-F238E27FC236}">
                <a16:creationId xmlns:a16="http://schemas.microsoft.com/office/drawing/2014/main" id="{847FCE65-991C-13D5-76F0-729A9FA1B71B}"/>
              </a:ext>
            </a:extLst>
          </p:cNvPr>
          <p:cNvPicPr>
            <a:picLocks noChangeAspect="1"/>
          </p:cNvPicPr>
          <p:nvPr/>
        </p:nvPicPr>
        <p:blipFill>
          <a:blip r:embed="rId2"/>
          <a:stretch>
            <a:fillRect/>
          </a:stretch>
        </p:blipFill>
        <p:spPr>
          <a:xfrm>
            <a:off x="5778031" y="-30540"/>
            <a:ext cx="6412088" cy="6862635"/>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2" name="Metin kutusu 1">
            <a:extLst>
              <a:ext uri="{FF2B5EF4-FFF2-40B4-BE49-F238E27FC236}">
                <a16:creationId xmlns:a16="http://schemas.microsoft.com/office/drawing/2014/main" id="{C3BBBFD8-F0A5-7A41-C3A0-3E65D87BC27E}"/>
              </a:ext>
            </a:extLst>
          </p:cNvPr>
          <p:cNvSpPr txBox="1"/>
          <p:nvPr/>
        </p:nvSpPr>
        <p:spPr>
          <a:xfrm>
            <a:off x="649110" y="1128889"/>
            <a:ext cx="428645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a:ea typeface="+mn-lt"/>
                <a:cs typeface="+mn-lt"/>
              </a:rPr>
              <a:t>Bu veri setinde 8 farklı model kullandık ve her modelin en iyi kombinasyonunu elde etmek için grid </a:t>
            </a:r>
            <a:r>
              <a:rPr lang="tr-TR" sz="2000" err="1">
                <a:ea typeface="+mn-lt"/>
                <a:cs typeface="+mn-lt"/>
              </a:rPr>
              <a:t>search</a:t>
            </a:r>
            <a:r>
              <a:rPr lang="tr-TR" sz="2000">
                <a:ea typeface="+mn-lt"/>
                <a:cs typeface="+mn-lt"/>
              </a:rPr>
              <a:t> ile birlikte çalıştırdık. 8 modelimizin de bu veri kümesi için en iyi sonucunu elde ettik. Kullandığımız modeller sırasıyla şunlardır:</a:t>
            </a:r>
            <a:endParaRPr lang="tr-TR">
              <a:ea typeface="+mn-lt"/>
              <a:cs typeface="+mn-lt"/>
            </a:endParaRPr>
          </a:p>
          <a:p>
            <a:endParaRPr lang="tr-TR" sz="2000">
              <a:ea typeface="+mn-lt"/>
              <a:cs typeface="+mn-lt"/>
            </a:endParaRPr>
          </a:p>
          <a:p>
            <a:pPr marL="342900" indent="-342900">
              <a:buFont typeface="Arial"/>
              <a:buChar char="•"/>
            </a:pPr>
            <a:r>
              <a:rPr lang="tr-TR" sz="2000" err="1">
                <a:ea typeface="+mn-lt"/>
                <a:cs typeface="+mn-lt"/>
              </a:rPr>
              <a:t>CatBoost</a:t>
            </a:r>
            <a:endParaRPr lang="tr-TR" err="1">
              <a:cs typeface="Calibri"/>
            </a:endParaRPr>
          </a:p>
          <a:p>
            <a:pPr marL="342900" indent="-342900">
              <a:buFont typeface="Arial"/>
              <a:buChar char="•"/>
            </a:pPr>
            <a:r>
              <a:rPr lang="tr-TR" sz="2000" err="1">
                <a:ea typeface="+mn-lt"/>
                <a:cs typeface="+mn-lt"/>
              </a:rPr>
              <a:t>Random</a:t>
            </a:r>
            <a:r>
              <a:rPr lang="tr-TR" sz="2000">
                <a:ea typeface="+mn-lt"/>
                <a:cs typeface="+mn-lt"/>
              </a:rPr>
              <a:t> </a:t>
            </a:r>
            <a:r>
              <a:rPr lang="tr-TR" sz="2000" err="1">
                <a:ea typeface="+mn-lt"/>
                <a:cs typeface="+mn-lt"/>
              </a:rPr>
              <a:t>Forests</a:t>
            </a:r>
          </a:p>
          <a:p>
            <a:pPr marL="342900" indent="-342900">
              <a:buFont typeface="Arial"/>
              <a:buChar char="•"/>
            </a:pPr>
            <a:r>
              <a:rPr lang="tr-TR" sz="2000">
                <a:ea typeface="+mn-lt"/>
                <a:cs typeface="+mn-lt"/>
              </a:rPr>
              <a:t>K-</a:t>
            </a:r>
            <a:r>
              <a:rPr lang="tr-TR" sz="2000" err="1">
                <a:ea typeface="+mn-lt"/>
                <a:cs typeface="+mn-lt"/>
              </a:rPr>
              <a:t>Nearest</a:t>
            </a:r>
            <a:r>
              <a:rPr lang="tr-TR" sz="2000">
                <a:ea typeface="+mn-lt"/>
                <a:cs typeface="+mn-lt"/>
              </a:rPr>
              <a:t> </a:t>
            </a:r>
            <a:r>
              <a:rPr lang="tr-TR" sz="2000" err="1">
                <a:ea typeface="+mn-lt"/>
                <a:cs typeface="+mn-lt"/>
              </a:rPr>
              <a:t>Neighbors</a:t>
            </a:r>
            <a:r>
              <a:rPr lang="tr-TR" sz="2000">
                <a:ea typeface="+mn-lt"/>
                <a:cs typeface="+mn-lt"/>
              </a:rPr>
              <a:t> (KNN)</a:t>
            </a:r>
          </a:p>
          <a:p>
            <a:pPr marL="342900" indent="-342900">
              <a:buFont typeface="Arial"/>
              <a:buChar char="•"/>
            </a:pPr>
            <a:r>
              <a:rPr lang="tr-TR" sz="2000">
                <a:ea typeface="+mn-lt"/>
                <a:cs typeface="+mn-lt"/>
              </a:rPr>
              <a:t>Karar Ağaçları</a:t>
            </a:r>
          </a:p>
          <a:p>
            <a:pPr marL="342900" indent="-342900">
              <a:buFont typeface="Arial"/>
              <a:buChar char="•"/>
            </a:pPr>
            <a:r>
              <a:rPr lang="tr-TR" sz="2000" err="1">
                <a:ea typeface="+mn-lt"/>
                <a:cs typeface="+mn-lt"/>
              </a:rPr>
              <a:t>Support</a:t>
            </a:r>
            <a:r>
              <a:rPr lang="tr-TR" sz="2000">
                <a:ea typeface="+mn-lt"/>
                <a:cs typeface="+mn-lt"/>
              </a:rPr>
              <a:t> </a:t>
            </a:r>
            <a:r>
              <a:rPr lang="tr-TR" sz="2000" err="1">
                <a:ea typeface="+mn-lt"/>
                <a:cs typeface="+mn-lt"/>
              </a:rPr>
              <a:t>Vector</a:t>
            </a:r>
            <a:r>
              <a:rPr lang="tr-TR" sz="2000">
                <a:ea typeface="+mn-lt"/>
                <a:cs typeface="+mn-lt"/>
              </a:rPr>
              <a:t> Machine (SVM)</a:t>
            </a:r>
          </a:p>
          <a:p>
            <a:pPr marL="342900" indent="-342900">
              <a:buFont typeface="Arial"/>
              <a:buChar char="•"/>
            </a:pPr>
            <a:r>
              <a:rPr lang="tr-TR" sz="2000" err="1">
                <a:ea typeface="+mn-lt"/>
                <a:cs typeface="+mn-lt"/>
              </a:rPr>
              <a:t>Logistic</a:t>
            </a:r>
            <a:r>
              <a:rPr lang="tr-TR" sz="2000">
                <a:ea typeface="+mn-lt"/>
                <a:cs typeface="+mn-lt"/>
              </a:rPr>
              <a:t> </a:t>
            </a:r>
            <a:r>
              <a:rPr lang="tr-TR" sz="2000" err="1">
                <a:ea typeface="+mn-lt"/>
                <a:cs typeface="+mn-lt"/>
              </a:rPr>
              <a:t>Regression</a:t>
            </a:r>
            <a:endParaRPr lang="tr-TR" sz="2000">
              <a:ea typeface="+mn-lt"/>
              <a:cs typeface="+mn-lt"/>
            </a:endParaRPr>
          </a:p>
          <a:p>
            <a:pPr marL="342900" indent="-342900">
              <a:buFont typeface="Arial"/>
              <a:buChar char="•"/>
            </a:pPr>
            <a:r>
              <a:rPr lang="tr-TR" sz="2000" err="1">
                <a:ea typeface="+mn-lt"/>
                <a:cs typeface="+mn-lt"/>
              </a:rPr>
              <a:t>Gaussian</a:t>
            </a:r>
            <a:r>
              <a:rPr lang="tr-TR" sz="2000">
                <a:ea typeface="+mn-lt"/>
                <a:cs typeface="+mn-lt"/>
              </a:rPr>
              <a:t> </a:t>
            </a:r>
            <a:r>
              <a:rPr lang="tr-TR" sz="2000" err="1">
                <a:ea typeface="+mn-lt"/>
                <a:cs typeface="+mn-lt"/>
              </a:rPr>
              <a:t>Naive</a:t>
            </a:r>
            <a:r>
              <a:rPr lang="tr-TR" sz="2000">
                <a:ea typeface="+mn-lt"/>
                <a:cs typeface="+mn-lt"/>
              </a:rPr>
              <a:t> </a:t>
            </a:r>
            <a:r>
              <a:rPr lang="tr-TR" sz="2000" err="1">
                <a:ea typeface="+mn-lt"/>
                <a:cs typeface="+mn-lt"/>
              </a:rPr>
              <a:t>Bayes</a:t>
            </a:r>
          </a:p>
          <a:p>
            <a:pPr marL="342900" indent="-342900">
              <a:buFont typeface="Arial"/>
              <a:buChar char="•"/>
            </a:pPr>
            <a:r>
              <a:rPr lang="tr-TR" sz="2000" err="1">
                <a:ea typeface="+mn-lt"/>
                <a:cs typeface="+mn-lt"/>
              </a:rPr>
              <a:t>Naive</a:t>
            </a:r>
            <a:r>
              <a:rPr lang="tr-TR" sz="2000">
                <a:ea typeface="+mn-lt"/>
                <a:cs typeface="+mn-lt"/>
              </a:rPr>
              <a:t> </a:t>
            </a:r>
            <a:r>
              <a:rPr lang="tr-TR" sz="2000" err="1">
                <a:ea typeface="+mn-lt"/>
                <a:cs typeface="+mn-lt"/>
              </a:rPr>
              <a:t>Bayes</a:t>
            </a:r>
            <a:r>
              <a:rPr lang="tr-TR" sz="2000">
                <a:ea typeface="+mn-lt"/>
                <a:cs typeface="+mn-lt"/>
              </a:rPr>
              <a:t>.</a:t>
            </a:r>
            <a:endParaRPr lang="tr-TR" sz="2000">
              <a:cs typeface="Calibri"/>
            </a:endParaRPr>
          </a:p>
        </p:txBody>
      </p:sp>
    </p:spTree>
    <p:extLst>
      <p:ext uri="{BB962C8B-B14F-4D97-AF65-F5344CB8AC3E}">
        <p14:creationId xmlns:p14="http://schemas.microsoft.com/office/powerpoint/2010/main" val="152021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multimedya yazılımı, grafik yazılımı içeren bir resim&#10;&#10;Açıklama otomatik olarak oluşturuldu">
            <a:extLst>
              <a:ext uri="{FF2B5EF4-FFF2-40B4-BE49-F238E27FC236}">
                <a16:creationId xmlns:a16="http://schemas.microsoft.com/office/drawing/2014/main" id="{BBB2010A-A6A0-AD3A-59FB-563692E22357}"/>
              </a:ext>
            </a:extLst>
          </p:cNvPr>
          <p:cNvPicPr>
            <a:picLocks noChangeAspect="1"/>
          </p:cNvPicPr>
          <p:nvPr/>
        </p:nvPicPr>
        <p:blipFill>
          <a:blip r:embed="rId2"/>
          <a:stretch>
            <a:fillRect/>
          </a:stretch>
        </p:blipFill>
        <p:spPr>
          <a:xfrm>
            <a:off x="3960" y="-2086"/>
            <a:ext cx="12192611" cy="6862281"/>
          </a:xfrm>
          <a:prstGeom prst="rect">
            <a:avLst/>
          </a:prstGeom>
        </p:spPr>
      </p:pic>
      <p:pic>
        <p:nvPicPr>
          <p:cNvPr id="3" name="Resim 2" descr="ekran görüntüsü, metin içeren bir resim&#10;&#10;Açıklama otomatik olarak oluşturuldu">
            <a:extLst>
              <a:ext uri="{FF2B5EF4-FFF2-40B4-BE49-F238E27FC236}">
                <a16:creationId xmlns:a16="http://schemas.microsoft.com/office/drawing/2014/main" id="{93B7DFF9-041B-31E0-FC57-1E47908763E5}"/>
              </a:ext>
            </a:extLst>
          </p:cNvPr>
          <p:cNvPicPr>
            <a:picLocks noChangeAspect="1"/>
          </p:cNvPicPr>
          <p:nvPr/>
        </p:nvPicPr>
        <p:blipFill rotWithShape="1">
          <a:blip r:embed="rId3">
            <a:extLst>
              <a:ext uri="{28A0092B-C50C-407E-A947-70E740481C1C}">
                <a14:useLocalDpi xmlns:a14="http://schemas.microsoft.com/office/drawing/2010/main" val="0"/>
              </a:ext>
            </a:extLst>
          </a:blip>
          <a:srcRect b="4589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Metin kutusu 6">
            <a:extLst>
              <a:ext uri="{FF2B5EF4-FFF2-40B4-BE49-F238E27FC236}">
                <a16:creationId xmlns:a16="http://schemas.microsoft.com/office/drawing/2014/main" id="{07818E68-0828-F7D8-68A8-DEA2C8EED316}"/>
              </a:ext>
            </a:extLst>
          </p:cNvPr>
          <p:cNvSpPr txBox="1"/>
          <p:nvPr/>
        </p:nvSpPr>
        <p:spPr>
          <a:xfrm>
            <a:off x="6781" y="739466"/>
            <a:ext cx="748059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a:t>Projemizde</a:t>
            </a:r>
            <a:r>
              <a:rPr lang="tr-TR" sz="2000">
                <a:ea typeface="+mn-lt"/>
                <a:cs typeface="+mn-lt"/>
              </a:rPr>
              <a:t> kullandığımız 8 adet modelin doğruluk, hassasiyet ve duyarlılığını ayrı ayrı ölçtük , 5 modelimizin sonuçları bizi tatmin etmişken, ne yazık ki 3 modelimiz bizi hayal kırıklığına uğratmıştır. Verileri sizinle paylaşmak</a:t>
            </a:r>
          </a:p>
          <a:p>
            <a:r>
              <a:rPr lang="tr-TR" sz="2000">
                <a:ea typeface="+mn-lt"/>
                <a:cs typeface="+mn-lt"/>
              </a:rPr>
              <a:t> isterim:</a:t>
            </a:r>
            <a:endParaRPr lang="tr-TR" sz="2000">
              <a:cs typeface="Calibri"/>
            </a:endParaRPr>
          </a:p>
        </p:txBody>
      </p:sp>
    </p:spTree>
    <p:extLst>
      <p:ext uri="{BB962C8B-B14F-4D97-AF65-F5344CB8AC3E}">
        <p14:creationId xmlns:p14="http://schemas.microsoft.com/office/powerpoint/2010/main" val="253805521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5</Slides>
  <Notes>0</Notes>
  <HiddenSlides>0</HiddenSlide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Office Teması</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KARAKÜLLEOĞLU</dc:creator>
  <cp:revision>2</cp:revision>
  <dcterms:created xsi:type="dcterms:W3CDTF">2020-07-23T06:59:22Z</dcterms:created>
  <dcterms:modified xsi:type="dcterms:W3CDTF">2023-09-08T08:48:05Z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LabelXML">
    <vt:lpwstr>&lt;?xml version="1.0" encoding="us-ascii"?&gt;&lt;sisl xmlns:xsd="http://www.w3.org/2001/XMLSchema" xmlns:xsi="http://www.w3.org/2001/XMLSchema-instance" sislVersion="0" policy="06b88be1-581b-4ca2-b20f-13331b601e41" origin="userSelected" xmlns="http://www.boldonj</vt:lpwstr>
  </property>
  <property fmtid="{D5CDD505-2E9C-101B-9397-08002B2CF9AE}" pid="3" name="bjDocumentLabelXML-0">
    <vt:lpwstr>ames.com/2008/01/sie/internal/label"&gt;&lt;element uid="id_classification_unclassified" value="" /&gt;&lt;/sisl&gt;</vt:lpwstr>
  </property>
  <property fmtid="{D5CDD505-2E9C-101B-9397-08002B2CF9AE}" pid="4" name="bjLabelRefreshRequired">
    <vt:lpwstr>FileClassifier</vt:lpwstr>
  </property>
</Properties>
</file>