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4DA653-AB11-470A-9116-BFCF9985D17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BB8AB9-37FF-428C-BF01-C66D89E76CF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B2FF39-58F9-4A08-872B-97096B729EA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B6622D-5F00-42EC-9332-6E141C0EE37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0465D5-FA7C-4228-8753-42BCC550B15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12BBA0-D45C-4803-A994-793B3D36869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AA5187-DCC5-4EE9-875B-3855C3B12B2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FA3297-0E0C-4FCE-BA34-38352C5232D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7E7AC6-5E02-417B-9750-82DD3261655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8479AC-88CE-489D-B927-B98324999D6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A4696F-19BF-4D66-B007-CE3BF47A347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AE3982-BCFD-4CA8-BEC9-DFFB4E08002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l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3A2251-EC32-4A25-A911-4B4B48A68B59}" type="slidenum">
              <a:rPr b="0" lang="pl" sz="1000" spc="-1" strike="noStrike">
                <a:solidFill>
                  <a:schemeClr val="dk2"/>
                </a:solidFill>
                <a:latin typeface="Arial"/>
                <a:ea typeface="Arial"/>
              </a:rPr>
              <a:t>&lt;numer&gt;</a:t>
            </a:fld>
            <a:endParaRPr b="0" lang="pl-PL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54;p13" descr="C:\Users\user\AppData\Local\Microsoft\Windows\INetCache\Content.Word\AT_WP_RGB_noBG.PNG"/>
          <p:cNvPicPr/>
          <p:nvPr/>
        </p:nvPicPr>
        <p:blipFill>
          <a:blip r:embed="rId1"/>
          <a:srcRect l="9649" t="0" r="0" b="0"/>
          <a:stretch/>
        </p:blipFill>
        <p:spPr>
          <a:xfrm>
            <a:off x="3116880" y="167760"/>
            <a:ext cx="2909520" cy="147564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55;p13"/>
          <p:cNvSpPr/>
          <p:nvPr/>
        </p:nvSpPr>
        <p:spPr>
          <a:xfrm>
            <a:off x="2452680" y="2070720"/>
            <a:ext cx="423792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pl" sz="1500" spc="-1" strike="noStrike">
                <a:solidFill>
                  <a:srgbClr val="000000"/>
                </a:solidFill>
                <a:latin typeface="Arial"/>
                <a:ea typeface="Arial"/>
              </a:rPr>
              <a:t>PRACA INŻYNIERSKA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pl" sz="1800" spc="-1" strike="noStrike">
                <a:solidFill>
                  <a:srgbClr val="000000"/>
                </a:solidFill>
                <a:latin typeface="Arial"/>
                <a:ea typeface="Arial"/>
              </a:rPr>
              <a:t>Aplikacja mobilna do sterowania inteligentną kurtyną wodną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56;p13"/>
          <p:cNvSpPr/>
          <p:nvPr/>
        </p:nvSpPr>
        <p:spPr>
          <a:xfrm>
            <a:off x="8085960" y="4593240"/>
            <a:ext cx="8172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1/7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57;p13"/>
          <p:cNvSpPr/>
          <p:nvPr/>
        </p:nvSpPr>
        <p:spPr>
          <a:xfrm>
            <a:off x="540000" y="3867120"/>
            <a:ext cx="30600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Promotor: </a:t>
            </a:r>
            <a:br>
              <a:rPr sz="1800"/>
            </a:b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dr inż. Daniel Król, prof. AT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58;p13"/>
          <p:cNvSpPr/>
          <p:nvPr/>
        </p:nvSpPr>
        <p:spPr>
          <a:xfrm>
            <a:off x="6304680" y="3867120"/>
            <a:ext cx="218916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Autor: </a:t>
            </a:r>
            <a:br>
              <a:rPr sz="1800"/>
            </a:br>
            <a:r>
              <a:rPr b="0" lang="pl" sz="1800" spc="-1" strike="noStrike">
                <a:solidFill>
                  <a:schemeClr val="dk1"/>
                </a:solidFill>
                <a:latin typeface="Arial"/>
                <a:ea typeface="Arial"/>
              </a:rPr>
              <a:t>Marcin Onik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59;p13"/>
          <p:cNvSpPr/>
          <p:nvPr/>
        </p:nvSpPr>
        <p:spPr>
          <a:xfrm>
            <a:off x="3169440" y="1376640"/>
            <a:ext cx="2804400" cy="26676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500" spc="-1" strike="noStrike">
                <a:solidFill>
                  <a:schemeClr val="dk1"/>
                </a:solidFill>
                <a:latin typeface="Arial"/>
                <a:ea typeface="Arial"/>
              </a:rPr>
              <a:t>Kierunek: Informatyka</a:t>
            </a:r>
            <a:endParaRPr b="0" lang="pl-PL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64;p14"/>
          <p:cNvSpPr/>
          <p:nvPr/>
        </p:nvSpPr>
        <p:spPr>
          <a:xfrm>
            <a:off x="8085960" y="4593240"/>
            <a:ext cx="8172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2/7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5;p14"/>
          <p:cNvSpPr/>
          <p:nvPr/>
        </p:nvSpPr>
        <p:spPr>
          <a:xfrm>
            <a:off x="0" y="416520"/>
            <a:ext cx="2995200" cy="52272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Cele aplikacji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67;p14"/>
          <p:cNvSpPr/>
          <p:nvPr/>
        </p:nvSpPr>
        <p:spPr>
          <a:xfrm>
            <a:off x="4320000" y="4320000"/>
            <a:ext cx="3779640" cy="11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1480" bIns="514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" sz="700" spc="-1" strike="noStrike">
                <a:solidFill>
                  <a:schemeClr val="dk2"/>
                </a:solidFill>
                <a:latin typeface="Arial"/>
                <a:ea typeface="Arial"/>
              </a:rPr>
              <a:t>źródło: https://www.facebook.com/KatedraInformatykiAT/videos/1160617555162177</a:t>
            </a:r>
            <a:endParaRPr b="0" lang="pl-PL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68;p14"/>
          <p:cNvSpPr/>
          <p:nvPr/>
        </p:nvSpPr>
        <p:spPr>
          <a:xfrm>
            <a:off x="388800" y="1620000"/>
            <a:ext cx="3570840" cy="29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Sterowanie kurtyną wodną przy pomocy Bluetooth Low Energy oraz serwera HTTP REST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Tworzenie i wyświetlanie własnych obrazków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wieloplatformowy dostęp: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Android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iOS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MacOS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Windows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Linux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960000" y="1156680"/>
            <a:ext cx="4679640" cy="280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3;p15"/>
          <p:cNvSpPr/>
          <p:nvPr/>
        </p:nvSpPr>
        <p:spPr>
          <a:xfrm>
            <a:off x="8085960" y="4593240"/>
            <a:ext cx="8172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3/7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4;p15"/>
          <p:cNvSpPr/>
          <p:nvPr/>
        </p:nvSpPr>
        <p:spPr>
          <a:xfrm>
            <a:off x="0" y="416520"/>
            <a:ext cx="2995200" cy="52272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Zakres prac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5;p15"/>
          <p:cNvSpPr/>
          <p:nvPr/>
        </p:nvSpPr>
        <p:spPr>
          <a:xfrm>
            <a:off x="2340000" y="1427040"/>
            <a:ext cx="5400000" cy="325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Analiza projektu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- założenie oraz cele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- komunikacja ze sterownikiem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Zaprojektowanie baz danych oraz schematu systemu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Implementacja warstw systemu: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Interfesju graficznego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buClr>
                <a:srgbClr val="000000"/>
              </a:buClr>
              <a:buFont typeface="Arial"/>
              <a:buChar char="-"/>
            </a:pPr>
            <a:r>
              <a:rPr b="0" lang="pl" sz="1600" spc="-1" strike="noStrike">
                <a:solidFill>
                  <a:schemeClr val="dk1"/>
                </a:solidFill>
                <a:latin typeface="Arial"/>
                <a:ea typeface="Arial"/>
              </a:rPr>
              <a:t>Komunikacji z sewerem HTTP REST oraz sterownikiem przy pomocy BLE</a:t>
            </a:r>
            <a:endParaRPr b="0" lang="pl-PL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80;p16"/>
          <p:cNvSpPr/>
          <p:nvPr/>
        </p:nvSpPr>
        <p:spPr>
          <a:xfrm>
            <a:off x="8085960" y="4593240"/>
            <a:ext cx="8172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4/7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1;p16"/>
          <p:cNvSpPr/>
          <p:nvPr/>
        </p:nvSpPr>
        <p:spPr>
          <a:xfrm>
            <a:off x="0" y="416520"/>
            <a:ext cx="2995200" cy="52272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Funkcje systemu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82;p16"/>
          <p:cNvSpPr/>
          <p:nvPr/>
        </p:nvSpPr>
        <p:spPr>
          <a:xfrm>
            <a:off x="540000" y="1620000"/>
            <a:ext cx="347148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Konfiguracja za pomocą wi-fi</a:t>
            </a: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Tryb pracy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Czas pracy: czas prezentowania i nieaktywności, godziny pracy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Praca w weekendy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Kolory oświetlenia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Lista emailów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3;p16"/>
          <p:cNvSpPr/>
          <p:nvPr/>
        </p:nvSpPr>
        <p:spPr>
          <a:xfrm>
            <a:off x="4500000" y="1620000"/>
            <a:ext cx="3375000" cy="32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Konfiguracja przy pomocy BLE</a:t>
            </a: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Wszystko co można ustawić przy pomocy wi-fi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Sieć wi-fi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Grafika zapisana w pamięci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Wyswietlanie obrazków w czasie rzeczywistym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8;p17"/>
          <p:cNvSpPr/>
          <p:nvPr/>
        </p:nvSpPr>
        <p:spPr>
          <a:xfrm>
            <a:off x="8085960" y="4593240"/>
            <a:ext cx="8172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5/7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89;p17"/>
          <p:cNvSpPr/>
          <p:nvPr/>
        </p:nvSpPr>
        <p:spPr>
          <a:xfrm>
            <a:off x="0" y="416520"/>
            <a:ext cx="2995200" cy="52272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Architektura systemu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1" name="Google Shape;90;p17"/>
          <p:cNvGraphicFramePr/>
          <p:nvPr/>
        </p:nvGraphicFramePr>
        <p:xfrm>
          <a:off x="891720" y="1504800"/>
          <a:ext cx="6933240" cy="2491200"/>
        </p:xfrm>
        <a:graphic>
          <a:graphicData uri="http://schemas.openxmlformats.org/drawingml/2006/table">
            <a:tbl>
              <a:tblPr/>
              <a:tblGrid>
                <a:gridCol w="3466800"/>
                <a:gridCol w="3466800"/>
              </a:tblGrid>
              <a:tr h="6228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l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Warstwa systemu</a:t>
                      </a:r>
                      <a:endParaRPr b="0" lang="pl-PL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pl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Technologie</a:t>
                      </a:r>
                      <a:endParaRPr b="0" lang="pl-PL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228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Baza Danych</a:t>
                      </a:r>
                      <a:endParaRPr b="0" lang="pl-PL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MongoDB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228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Serwer</a:t>
                      </a:r>
                      <a:endParaRPr b="0" lang="pl-PL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TypeScript, Node.js, Express, Mongoose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62280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Klient</a:t>
                      </a:r>
                      <a:endParaRPr b="0" lang="pl-PL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l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QML, C+</a:t>
                      </a:r>
                      <a:endParaRPr b="0" lang="pl-PL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95;p18"/>
          <p:cNvSpPr/>
          <p:nvPr/>
        </p:nvSpPr>
        <p:spPr>
          <a:xfrm>
            <a:off x="8085960" y="4593240"/>
            <a:ext cx="8172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6/7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96;p18"/>
          <p:cNvSpPr/>
          <p:nvPr/>
        </p:nvSpPr>
        <p:spPr>
          <a:xfrm>
            <a:off x="0" y="416520"/>
            <a:ext cx="2995200" cy="52272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2200" spc="-1" strike="noStrike">
                <a:solidFill>
                  <a:srgbClr val="000000"/>
                </a:solidFill>
                <a:latin typeface="Arial"/>
                <a:ea typeface="Arial"/>
              </a:rPr>
              <a:t>Prezentacja aplikacji</a:t>
            </a:r>
            <a:endParaRPr b="0" lang="pl-PL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1619640" cy="35996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008800" y="1260000"/>
            <a:ext cx="1643760" cy="359964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3686040" y="1260000"/>
            <a:ext cx="1636200" cy="359964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5380920" y="1260000"/>
            <a:ext cx="1638720" cy="360792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5"/>
          <a:stretch/>
        </p:blipFill>
        <p:spPr>
          <a:xfrm>
            <a:off x="7065360" y="1260000"/>
            <a:ext cx="165636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03;p19"/>
          <p:cNvSpPr/>
          <p:nvPr/>
        </p:nvSpPr>
        <p:spPr>
          <a:xfrm>
            <a:off x="8085960" y="4593240"/>
            <a:ext cx="8172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200" spc="-1" strike="noStrike">
                <a:solidFill>
                  <a:schemeClr val="dk1"/>
                </a:solidFill>
                <a:latin typeface="Arial"/>
                <a:ea typeface="Arial"/>
              </a:rPr>
              <a:t>7/7</a:t>
            </a:r>
            <a:endParaRPr b="0" lang="pl-PL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104;p19"/>
          <p:cNvSpPr/>
          <p:nvPr/>
        </p:nvSpPr>
        <p:spPr>
          <a:xfrm>
            <a:off x="0" y="416520"/>
            <a:ext cx="2995200" cy="52272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l" sz="1700" spc="-1" strike="noStrike">
                <a:solidFill>
                  <a:srgbClr val="000000"/>
                </a:solidFill>
                <a:latin typeface="Arial"/>
                <a:ea typeface="Arial"/>
              </a:rPr>
              <a:t>Rozszerzenie funkcjonalności</a:t>
            </a:r>
            <a:endParaRPr b="0" lang="pl-PL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05;p19"/>
          <p:cNvSpPr/>
          <p:nvPr/>
        </p:nvSpPr>
        <p:spPr>
          <a:xfrm>
            <a:off x="1440000" y="1710000"/>
            <a:ext cx="6119640" cy="27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Przetwarzanie obrazów na animacje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Wyświetlanie animacji prezentowanej na kurtynie w aplikacji w czasie rzeczywistym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Tworzenie złożonych animacji składających się ze zmieniających się kolorów oświetlenia oraz wody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l" sz="1400" spc="-1" strike="noStrike">
                <a:solidFill>
                  <a:schemeClr val="dk1"/>
                </a:solidFill>
                <a:latin typeface="Arial"/>
                <a:ea typeface="Arial"/>
              </a:rPr>
              <a:t>Pobieranie dokładnego poziomu wody w zbiorniku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2025-01-12T23:36:51Z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