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9" r:id="rId5"/>
    <p:sldId id="259" r:id="rId6"/>
    <p:sldId id="270" r:id="rId7"/>
    <p:sldId id="271" r:id="rId8"/>
    <p:sldId id="274" r:id="rId9"/>
    <p:sldId id="272" r:id="rId10"/>
    <p:sldId id="282" r:id="rId11"/>
    <p:sldId id="28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356" autoAdjust="0"/>
  </p:normalViewPr>
  <p:slideViewPr>
    <p:cSldViewPr snapToGrid="0" showGuides="1">
      <p:cViewPr varScale="1">
        <p:scale>
          <a:sx n="82" d="100"/>
          <a:sy n="82" d="100"/>
        </p:scale>
        <p:origin x="691"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5/4/2025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5/4/2025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5</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12</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5/4/2025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5/4/2025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5/4/2025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5/4/2025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5/4/2025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5/4/2025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5/4/2025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5/4/2025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5/4/2025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5/4/2025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5/4/2025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5/4/2025</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925" y="1933575"/>
            <a:ext cx="6591300" cy="1600200"/>
          </a:xfrm>
        </p:spPr>
        <p:txBody>
          <a:bodyPr anchor="ctr">
            <a:normAutofit/>
          </a:bodyPr>
          <a:lstStyle/>
          <a:p>
            <a:pPr algn="ctr"/>
            <a:r>
              <a:rPr lang="en-US" sz="3200" dirty="0">
                <a:latin typeface="Times New Roman" pitchFamily="18" charset="0"/>
                <a:cs typeface="Times New Roman" pitchFamily="18" charset="0"/>
              </a:rPr>
              <a:t>Báo Cáo</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ĐỒ ÁN CƠ SỞ NGÀNH</a:t>
            </a:r>
          </a:p>
        </p:txBody>
      </p:sp>
      <p:sp>
        <p:nvSpPr>
          <p:cNvPr id="7" name="Subtitle 6"/>
          <p:cNvSpPr>
            <a:spLocks noGrp="1"/>
          </p:cNvSpPr>
          <p:nvPr>
            <p:ph type="subTitle" idx="1"/>
          </p:nvPr>
        </p:nvSpPr>
        <p:spPr>
          <a:xfrm>
            <a:off x="819150" y="3387834"/>
            <a:ext cx="5553075" cy="612666"/>
          </a:xfrm>
        </p:spPr>
        <p:txBody>
          <a:bodyPr>
            <a:noAutofit/>
          </a:bodyPr>
          <a:lstStyle/>
          <a:p>
            <a:pPr algn="ctr"/>
            <a:r>
              <a:rPr lang="vi-VN" sz="2200" dirty="0">
                <a:latin typeface="Times New Roman" pitchFamily="18" charset="0"/>
                <a:cs typeface="Times New Roman" pitchFamily="18" charset="0"/>
              </a:rPr>
              <a:t>Tìm hiểu ngôn ngữ Markdown và</a:t>
            </a:r>
            <a:endParaRPr lang="en-US" sz="2200" dirty="0">
              <a:latin typeface="Times New Roman" pitchFamily="18" charset="0"/>
              <a:cs typeface="Times New Roman" pitchFamily="18" charset="0"/>
            </a:endParaRPr>
          </a:p>
          <a:p>
            <a:pPr algn="ctr"/>
            <a:r>
              <a:rPr lang="vi-VN" sz="2200" dirty="0">
                <a:latin typeface="Times New Roman" pitchFamily="18" charset="0"/>
                <a:cs typeface="Times New Roman" pitchFamily="18" charset="0"/>
              </a:rPr>
              <a:t>công cụ Markmap để xây dựng sơ đồ</a:t>
            </a:r>
            <a:endParaRPr lang="en-US" sz="2200" dirty="0">
              <a:latin typeface="Times New Roman" pitchFamily="18" charset="0"/>
              <a:cs typeface="Times New Roman" pitchFamily="18" charset="0"/>
            </a:endParaRPr>
          </a:p>
          <a:p>
            <a:pPr algn="ctr"/>
            <a:r>
              <a:rPr lang="vi-VN" sz="2200" dirty="0">
                <a:latin typeface="Times New Roman" pitchFamily="18" charset="0"/>
                <a:cs typeface="Times New Roman" pitchFamily="18" charset="0"/>
              </a:rPr>
              <a:t>tư duy cho môn học Thiết kế web</a:t>
            </a:r>
            <a:endParaRPr lang="en-US" sz="2200" dirty="0">
              <a:latin typeface="Times New Roman" pitchFamily="18" charset="0"/>
              <a:cs typeface="Times New Roman" pitchFamily="18" charset="0"/>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5" name="Text Box 1046"/>
          <p:cNvSpPr txBox="1">
            <a:spLocks noChangeArrowheads="1"/>
          </p:cNvSpPr>
          <p:nvPr/>
        </p:nvSpPr>
        <p:spPr bwMode="auto">
          <a:xfrm>
            <a:off x="3086100" y="260350"/>
            <a:ext cx="6934200" cy="701675"/>
          </a:xfrm>
          <a:prstGeom prst="rect">
            <a:avLst/>
          </a:prstGeom>
          <a:noFill/>
          <a:ln w="12700">
            <a:noFill/>
            <a:miter lim="800000"/>
            <a:headEnd type="none" w="sm" len="sm"/>
            <a:tailEnd type="none" w="sm" len="sm"/>
          </a:ln>
        </p:spPr>
        <p:txBody>
          <a:bodyPr>
            <a:spAutoFit/>
          </a:bodyPr>
          <a:lstStyle/>
          <a:p>
            <a:pPr algn="ctr"/>
            <a:r>
              <a:rPr lang="en-US" sz="2000" dirty="0">
                <a:solidFill>
                  <a:schemeClr val="bg1"/>
                </a:solidFill>
                <a:latin typeface="Times New Roman" pitchFamily="18" charset="0"/>
                <a:cs typeface="Times New Roman" pitchFamily="18" charset="0"/>
              </a:rPr>
              <a:t>TRƯỜNG ĐẠI HỌC TRÀ VINH</a:t>
            </a:r>
          </a:p>
          <a:p>
            <a:pPr algn="ctr"/>
            <a:r>
              <a:rPr lang="en-US" sz="2000" b="1" dirty="0">
                <a:solidFill>
                  <a:schemeClr val="bg1"/>
                </a:solidFill>
                <a:latin typeface="Times New Roman" pitchFamily="18" charset="0"/>
                <a:cs typeface="Times New Roman" pitchFamily="18" charset="0"/>
              </a:rPr>
              <a:t>KHOA CÔNG NGHỆ THÔNG TIN</a:t>
            </a:r>
          </a:p>
        </p:txBody>
      </p:sp>
      <p:sp>
        <p:nvSpPr>
          <p:cNvPr id="8" name="TextBox 7"/>
          <p:cNvSpPr txBox="1"/>
          <p:nvPr/>
        </p:nvSpPr>
        <p:spPr>
          <a:xfrm>
            <a:off x="142494" y="4434036"/>
            <a:ext cx="6724650" cy="1107996"/>
          </a:xfrm>
          <a:prstGeom prst="rect">
            <a:avLst/>
          </a:prstGeom>
          <a:noFill/>
        </p:spPr>
        <p:txBody>
          <a:bodyPr wrap="square" rtlCol="0">
            <a:spAutoFit/>
          </a:bodyPr>
          <a:lstStyle/>
          <a:p>
            <a:r>
              <a:rPr lang="en-US" sz="2200" dirty="0" err="1"/>
              <a:t>Giáo</a:t>
            </a:r>
            <a:r>
              <a:rPr lang="en-US" sz="2200" dirty="0"/>
              <a:t> </a:t>
            </a:r>
            <a:r>
              <a:rPr lang="en-US" sz="2200" dirty="0" err="1"/>
              <a:t>viên</a:t>
            </a:r>
            <a:r>
              <a:rPr lang="en-US" sz="2200" dirty="0"/>
              <a:t> </a:t>
            </a:r>
            <a:r>
              <a:rPr lang="en-US" sz="2200" dirty="0" err="1"/>
              <a:t>hướng</a:t>
            </a:r>
            <a:r>
              <a:rPr lang="en-US" sz="2200" dirty="0"/>
              <a:t> </a:t>
            </a:r>
            <a:r>
              <a:rPr lang="en-US" sz="2200" dirty="0" err="1"/>
              <a:t>dẫn</a:t>
            </a:r>
            <a:r>
              <a:rPr lang="en-US" sz="2200" dirty="0"/>
              <a:t>: </a:t>
            </a:r>
            <a:r>
              <a:rPr lang="en-US" sz="2200" dirty="0" err="1"/>
              <a:t>ThS</a:t>
            </a:r>
            <a:r>
              <a:rPr lang="en-US" sz="2200" dirty="0"/>
              <a:t>. Phạm Thị Trúc Mai</a:t>
            </a:r>
          </a:p>
          <a:p>
            <a:r>
              <a:rPr lang="en-US" sz="2200" dirty="0"/>
              <a:t>Sinh </a:t>
            </a:r>
            <a:r>
              <a:rPr lang="en-US" sz="2200" dirty="0" err="1"/>
              <a:t>viên</a:t>
            </a:r>
            <a:r>
              <a:rPr lang="en-US" sz="2200" dirty="0"/>
              <a:t> </a:t>
            </a:r>
            <a:r>
              <a:rPr lang="en-US" sz="2200" dirty="0" err="1"/>
              <a:t>thực</a:t>
            </a:r>
            <a:r>
              <a:rPr lang="en-US" sz="2200" dirty="0"/>
              <a:t> </a:t>
            </a:r>
            <a:r>
              <a:rPr lang="en-US" sz="2200" dirty="0" err="1"/>
              <a:t>hiện</a:t>
            </a:r>
            <a:r>
              <a:rPr lang="en-US" sz="2200" dirty="0"/>
              <a:t>:   Nguyễn Quốc Dũng</a:t>
            </a:r>
          </a:p>
          <a:p>
            <a:r>
              <a:rPr lang="en-US" sz="2200" dirty="0"/>
              <a:t>MSSV: 170123424	 </a:t>
            </a:r>
            <a:r>
              <a:rPr lang="en-US" sz="2200" dirty="0" err="1"/>
              <a:t>Lớp</a:t>
            </a:r>
            <a:r>
              <a:rPr lang="en-US" sz="2200" dirty="0"/>
              <a:t>: DX23TT10</a:t>
            </a:r>
          </a:p>
        </p:txBody>
      </p:sp>
      <p:sp>
        <p:nvSpPr>
          <p:cNvPr id="9" name="TextBox 8"/>
          <p:cNvSpPr txBox="1"/>
          <p:nvPr/>
        </p:nvSpPr>
        <p:spPr>
          <a:xfrm>
            <a:off x="2447925" y="5810250"/>
            <a:ext cx="1933575" cy="369332"/>
          </a:xfrm>
          <a:prstGeom prst="rect">
            <a:avLst/>
          </a:prstGeom>
          <a:noFill/>
        </p:spPr>
        <p:txBody>
          <a:bodyPr wrap="square" rtlCol="0">
            <a:spAutoFit/>
          </a:bodyPr>
          <a:lstStyle/>
          <a:p>
            <a:r>
              <a:rPr lang="en-US" dirty="0">
                <a:solidFill>
                  <a:schemeClr val="bg1"/>
                </a:solidFill>
                <a:latin typeface="Times New Roman" pitchFamily="18" charset="0"/>
                <a:cs typeface="Times New Roman" pitchFamily="18" charset="0"/>
              </a:rPr>
              <a:t>Trà Vinh: 04/2025</a:t>
            </a:r>
          </a:p>
        </p:txBody>
      </p:sp>
      <p:pic>
        <p:nvPicPr>
          <p:cNvPr id="2" name="Picture 1">
            <a:extLst>
              <a:ext uri="{FF2B5EF4-FFF2-40B4-BE49-F238E27FC236}">
                <a16:creationId xmlns:a16="http://schemas.microsoft.com/office/drawing/2014/main" id="{D8E87B5F-D294-C70A-40C6-C13FA03B0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V. CHƯƠNG TRÌNH HOÀN TẤT</a:t>
            </a:r>
          </a:p>
        </p:txBody>
      </p:sp>
      <p:sp>
        <p:nvSpPr>
          <p:cNvPr id="8" name="TextBox 7"/>
          <p:cNvSpPr txBox="1"/>
          <p:nvPr/>
        </p:nvSpPr>
        <p:spPr>
          <a:xfrm>
            <a:off x="3553519" y="5960029"/>
            <a:ext cx="5083443" cy="338554"/>
          </a:xfrm>
          <a:prstGeom prst="rect">
            <a:avLst/>
          </a:prstGeom>
          <a:noFill/>
        </p:spPr>
        <p:txBody>
          <a:bodyPr wrap="none" rtlCol="0">
            <a:spAutoFit/>
          </a:bodyPr>
          <a:lstStyle/>
          <a:p>
            <a:r>
              <a:rPr lang="en-US" sz="1600" dirty="0" err="1">
                <a:latin typeface="Times New Roman" pitchFamily="18" charset="0"/>
                <a:cs typeface="Times New Roman" pitchFamily="18" charset="0"/>
              </a:rPr>
              <a:t>Hình</a:t>
            </a:r>
            <a:r>
              <a:rPr lang="en-US" sz="1600" dirty="0">
                <a:latin typeface="Times New Roman" pitchFamily="18" charset="0"/>
                <a:cs typeface="Times New Roman" pitchFamily="18" charset="0"/>
              </a:rPr>
              <a:t> 5.1 </a:t>
            </a:r>
            <a:r>
              <a:rPr lang="en-US" sz="1600" dirty="0" err="1">
                <a:latin typeface="Times New Roman" pitchFamily="18" charset="0"/>
                <a:cs typeface="Times New Roman" pitchFamily="18" charset="0"/>
              </a:rPr>
              <a:t>Sơ</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đồ</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tư</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duy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môn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kế</a:t>
            </a:r>
            <a:r>
              <a:rPr lang="en-US" sz="1600" dirty="0">
                <a:latin typeface="Times New Roman" pitchFamily="18" charset="0"/>
                <a:cs typeface="Times New Roman" pitchFamily="18" charset="0"/>
              </a:rPr>
              <a:t> web </a:t>
            </a:r>
            <a:r>
              <a:rPr lang="en-US" sz="1600" dirty="0" err="1">
                <a:latin typeface="Times New Roman" pitchFamily="18" charset="0"/>
                <a:cs typeface="Times New Roman" pitchFamily="18" charset="0"/>
              </a:rPr>
              <a:t>sau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hoàn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thành</a:t>
            </a:r>
            <a:endParaRPr lang="en-US"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8F1AAE4-07BF-8AD1-DE02-198E78170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1">
            <a:extLst>
              <a:ext uri="{FF2B5EF4-FFF2-40B4-BE49-F238E27FC236}">
                <a16:creationId xmlns:a16="http://schemas.microsoft.com/office/drawing/2014/main" id="{462E920E-9245-2917-8191-0B71D8818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537172"/>
            <a:ext cx="9980682" cy="439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VI. TỔNG KẾT</a:t>
            </a:r>
          </a:p>
        </p:txBody>
      </p:sp>
      <p:sp>
        <p:nvSpPr>
          <p:cNvPr id="3" name="Content Placeholder 2"/>
          <p:cNvSpPr>
            <a:spLocks noGrp="1"/>
          </p:cNvSpPr>
          <p:nvPr>
            <p:ph sz="half" idx="1"/>
          </p:nvPr>
        </p:nvSpPr>
        <p:spPr>
          <a:xfrm>
            <a:off x="1104900" y="1408806"/>
            <a:ext cx="5327798" cy="4481631"/>
          </a:xfrm>
        </p:spPr>
        <p:txBody>
          <a:bodyPr>
            <a:noAutofit/>
          </a:bodyPr>
          <a:lstStyle/>
          <a:p>
            <a:pPr>
              <a:spcBef>
                <a:spcPts val="1200"/>
              </a:spcBef>
            </a:pPr>
            <a:r>
              <a:rPr lang="en-US" b="1" dirty="0" err="1">
                <a:latin typeface="Times New Roman" pitchFamily="18" charset="0"/>
                <a:cs typeface="Times New Roman" pitchFamily="18" charset="0"/>
              </a:rPr>
              <a:t>Những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điểm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đã</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được</a:t>
            </a:r>
            <a:r>
              <a:rPr lang="en-US" b="1" dirty="0">
                <a:latin typeface="Times New Roman" pitchFamily="18" charset="0"/>
                <a:cs typeface="Times New Roman" pitchFamily="18" charset="0"/>
              </a:rPr>
              <a:t>:</a:t>
            </a:r>
          </a:p>
          <a:p>
            <a:pPr marL="457200" lvl="0" indent="-457200">
              <a:spcBef>
                <a:spcPts val="1200"/>
              </a:spcBef>
              <a:buFont typeface="+mj-lt"/>
              <a:buAutoNum type="arabicPeriod"/>
            </a:pPr>
            <a:r>
              <a:rPr lang="en-US" dirty="0" err="1">
                <a:latin typeface="Times New Roman" pitchFamily="18" charset="0"/>
                <a:cs typeface="Times New Roman" pitchFamily="18" charset="0"/>
              </a:rPr>
              <a:t>Trực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a:t>
            </a:r>
          </a:p>
          <a:p>
            <a:pPr marL="457200" lvl="0" indent="-457200">
              <a:spcBef>
                <a:spcPts val="1200"/>
              </a:spcBef>
              <a:buFont typeface="+mj-lt"/>
              <a:buAutoNum type="arabicPeriod"/>
            </a:pPr>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ắm bắt bức tranh toàn cảnh của môn học và hiểu rõ cách các phần khác nhau tương tác với nhau.</a:t>
            </a:r>
            <a:r>
              <a:rPr lang="en-US" dirty="0">
                <a:latin typeface="Times New Roman" pitchFamily="18" charset="0"/>
                <a:cs typeface="Times New Roman" pitchFamily="18" charset="0"/>
              </a:rPr>
              <a:t>.</a:t>
            </a:r>
          </a:p>
          <a:p>
            <a:pPr marL="457200" lvl="0" indent="-457200">
              <a:spcBef>
                <a:spcPts val="1200"/>
              </a:spcBef>
              <a:buFont typeface="+mj-lt"/>
              <a:buAutoNum type="arabicPeriod"/>
            </a:pPr>
            <a:r>
              <a:rPr lang="vi-VN" dirty="0">
                <a:latin typeface="Times New Roman" pitchFamily="18" charset="0"/>
                <a:cs typeface="Times New Roman" pitchFamily="18" charset="0"/>
              </a:rPr>
              <a:t>Quá trình tạo markmap đòi hỏi sinh viên phải chủ động suy nghĩ, phân tích và sắp xếp thông tin, từ đó tăng cường khả năng hiểu và ghi nhớ sâu sắc.</a:t>
            </a:r>
            <a:endParaRPr lang="en-US" dirty="0">
              <a:latin typeface="Times New Roman" pitchFamily="18" charset="0"/>
              <a:cs typeface="Times New Roman" pitchFamily="18" charset="0"/>
            </a:endParaRPr>
          </a:p>
          <a:p>
            <a:pPr marL="457200" lvl="0" indent="-457200">
              <a:spcBef>
                <a:spcPts val="1200"/>
              </a:spcBef>
              <a:buFont typeface="+mj-lt"/>
              <a:buAutoNum type="arabicPeriod"/>
            </a:pPr>
            <a:r>
              <a:rPr lang="vi-VN" dirty="0">
                <a:latin typeface="Times New Roman" pitchFamily="18" charset="0"/>
                <a:cs typeface="Times New Roman" pitchFamily="18" charset="0"/>
              </a:rPr>
              <a:t>Markmap cung cấp một bản tóm tắt cô đọng và trực quan, giúp sinh viên dễ dàng ôn lại kiến thức trước các kỳ thi hoặc bài kiểm tra.</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6581553" y="1408807"/>
            <a:ext cx="4473648" cy="4571999"/>
          </a:xfrm>
        </p:spPr>
        <p:txBody>
          <a:bodyPr>
            <a:normAutofit/>
          </a:bodyPr>
          <a:lstStyle/>
          <a:p>
            <a:r>
              <a:rPr lang="en-US" b="1" dirty="0" err="1">
                <a:latin typeface="Times New Roman" pitchFamily="18" charset="0"/>
                <a:cs typeface="Times New Roman" pitchFamily="18" charset="0"/>
              </a:rPr>
              <a:t>Hướng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triển</a:t>
            </a:r>
            <a:endParaRPr lang="en-US" b="1" dirty="0">
              <a:latin typeface="Times New Roman" pitchFamily="18" charset="0"/>
              <a:cs typeface="Times New Roman" pitchFamily="18" charset="0"/>
            </a:endParaRPr>
          </a:p>
          <a:p>
            <a:pPr marL="457200" indent="-457200">
              <a:buFont typeface="+mj-lt"/>
              <a:buAutoNum type="arabicPeriod"/>
            </a:pPr>
            <a:r>
              <a:rPr lang="en-US" dirty="0" err="1">
                <a:latin typeface="Times New Roman" pitchFamily="18" charset="0"/>
                <a:cs typeface="Times New Roman" pitchFamily="18" charset="0"/>
              </a:rPr>
              <a:t>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a:t>
            </a:r>
          </a:p>
          <a:p>
            <a:pPr marL="457200" indent="-457200">
              <a:buFont typeface="+mj-lt"/>
              <a:buAutoNum type="arabicPeriod"/>
            </a:pP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markmap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endParaRPr lang="en-US" dirty="0">
              <a:latin typeface="Times New Roman" pitchFamily="18" charset="0"/>
              <a:cs typeface="Times New Roman" pitchFamily="18" charset="0"/>
            </a:endParaRPr>
          </a:p>
          <a:p>
            <a:pPr marL="457200" indent="-457200">
              <a:buFont typeface="+mj-lt"/>
              <a:buAutoNum type="arabicPeriod"/>
            </a:pP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markmap</a:t>
            </a:r>
            <a:r>
              <a:rPr lang="en-US" dirty="0">
                <a:latin typeface="Times New Roman" pitchFamily="18" charset="0"/>
                <a:cs typeface="Times New Roman" pitchFamily="18" charset="0"/>
              </a:rPr>
              <a:t>.</a:t>
            </a:r>
          </a:p>
          <a:p>
            <a:pPr marL="457200" indent="-457200">
              <a:buFont typeface="+mj-lt"/>
              <a:buAutoNum type="arabicPeriod"/>
            </a:pP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C85A6F0-C9E6-6A04-2F1E-524DFE0AD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7450" y="1127052"/>
            <a:ext cx="3168503" cy="914400"/>
          </a:xfrm>
        </p:spPr>
        <p:txBody>
          <a:bodyPr>
            <a:normAutofit/>
          </a:bodyPr>
          <a:lstStyle/>
          <a:p>
            <a:r>
              <a:rPr lang="en-US" sz="3200" b="1" dirty="0" err="1">
                <a:latin typeface="Times New Roman" pitchFamily="18" charset="0"/>
                <a:cs typeface="Times New Roman" pitchFamily="18" charset="0"/>
              </a:rPr>
              <a:t>Lời</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cẢm</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ơn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009205" y="2307265"/>
            <a:ext cx="10096501" cy="3327991"/>
          </a:xfrm>
        </p:spPr>
        <p:txBody>
          <a:bodyPr>
            <a:noAutofit/>
          </a:bodyPr>
          <a:lstStyle/>
          <a:p>
            <a:pPr>
              <a:lnSpc>
                <a:spcPct val="100000"/>
              </a:lnSpc>
              <a:spcBef>
                <a:spcPts val="600"/>
              </a:spcBef>
              <a:spcAft>
                <a:spcPts val="600"/>
              </a:spcAft>
            </a:pPr>
            <a:r>
              <a:rPr lang="vi-VN" sz="2400" dirty="0">
                <a:latin typeface="Times New Roman" pitchFamily="18" charset="0"/>
                <a:cs typeface="Times New Roman" pitchFamily="18" charset="0"/>
              </a:rPr>
              <a:t>Em xin gửi lời cảm ơn sâu sắc đến </a:t>
            </a:r>
            <a:r>
              <a:rPr lang="vi-VN" sz="2400" b="1" dirty="0">
                <a:latin typeface="Times New Roman" pitchFamily="18" charset="0"/>
                <a:cs typeface="Times New Roman" pitchFamily="18" charset="0"/>
              </a:rPr>
              <a:t>cô hướng dẫn Phạm</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ThS</a:t>
            </a:r>
            <a:r>
              <a:rPr lang="vi-VN" sz="2400" b="1" dirty="0">
                <a:latin typeface="Times New Roman" pitchFamily="18" charset="0"/>
                <a:cs typeface="Times New Roman" pitchFamily="18" charset="0"/>
              </a:rPr>
              <a:t> Thị Trúc Mai</a:t>
            </a:r>
            <a:r>
              <a:rPr lang="vi-VN" sz="2400" dirty="0">
                <a:latin typeface="Times New Roman" pitchFamily="18" charset="0"/>
                <a:cs typeface="Times New Roman" pitchFamily="18" charset="0"/>
              </a:rPr>
              <a:t> vì đã tận tình hướng dẫn, góp ý và hỗ trợ em trong suốt quá trình thực hiện báo cáo. Những kiến thức và kinh nghiệm quý báu từ cô là nền tảng giúp em hoàn thành tốt nội dung bài làm.</a:t>
            </a:r>
            <a:endParaRPr lang="en-US" sz="2400" dirty="0">
              <a:latin typeface="Times New Roman" pitchFamily="18" charset="0"/>
              <a:cs typeface="Times New Roman" pitchFamily="18" charset="0"/>
            </a:endParaRPr>
          </a:p>
          <a:p>
            <a:pPr>
              <a:lnSpc>
                <a:spcPct val="100000"/>
              </a:lnSpc>
              <a:spcBef>
                <a:spcPts val="600"/>
              </a:spcBef>
              <a:spcAft>
                <a:spcPts val="600"/>
              </a:spcAft>
            </a:pPr>
            <a:r>
              <a:rPr lang="vi-VN" sz="2400" dirty="0">
                <a:latin typeface="Times New Roman" pitchFamily="18" charset="0"/>
                <a:cs typeface="Times New Roman" pitchFamily="18" charset="0"/>
              </a:rPr>
              <a:t>Dù đã cố gắng hết sức, nhưng do hạn chế về thời gian và kiến thức, báo cáo không tránh khỏi những thiếu sót. Rất mong nhận được sự cảm thông cũng như sự đóng góp, chỉ dẫn của quý Thầy Cô và các bạn.</a:t>
            </a: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325254F-E7D0-A5C2-8FD4-D02D2DD17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err="1">
                <a:latin typeface="Times New Roman" pitchFamily="18" charset="0"/>
                <a:cs typeface="Times New Roman" pitchFamily="18" charset="0"/>
              </a:rPr>
              <a:t>Nội</a:t>
            </a:r>
            <a:r>
              <a:rPr lang="en-US" sz="4800" dirty="0">
                <a:latin typeface="Times New Roman" pitchFamily="18" charset="0"/>
                <a:cs typeface="Times New Roman" pitchFamily="18" charset="0"/>
              </a:rPr>
              <a:t> dung </a:t>
            </a:r>
            <a:r>
              <a:rPr lang="en-US" sz="4800" dirty="0" err="1">
                <a:latin typeface="Times New Roman" pitchFamily="18" charset="0"/>
                <a:cs typeface="Times New Roman" pitchFamily="18" charset="0"/>
              </a:rPr>
              <a:t>đồ</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án</a:t>
            </a:r>
            <a:endParaRPr lang="en-US" sz="4800" dirty="0">
              <a:latin typeface="Times New Roman" pitchFamily="18" charset="0"/>
              <a:cs typeface="Times New Roman" pitchFamily="18" charset="0"/>
            </a:endParaRPr>
          </a:p>
        </p:txBody>
      </p:sp>
      <p:sp>
        <p:nvSpPr>
          <p:cNvPr id="14" name="Content Placeholder 13"/>
          <p:cNvSpPr>
            <a:spLocks noGrp="1"/>
          </p:cNvSpPr>
          <p:nvPr>
            <p:ph idx="1"/>
          </p:nvPr>
        </p:nvSpPr>
        <p:spPr/>
        <p:txBody>
          <a:bodyPr>
            <a:normAutofit/>
          </a:bodyPr>
          <a:lstStyle/>
          <a:p>
            <a:pPr marL="571500" indent="-571500">
              <a:buFont typeface="+mj-lt"/>
              <a:buAutoNum type="romanUcPeriod"/>
            </a:pPr>
            <a:r>
              <a:rPr lang="en-US" sz="3200" dirty="0">
                <a:latin typeface="Times New Roman" pitchFamily="18" charset="0"/>
                <a:cs typeface="Times New Roman" pitchFamily="18" charset="0"/>
              </a:rPr>
              <a:t>TÓM TẮT ĐỀ TÀI</a:t>
            </a:r>
          </a:p>
          <a:p>
            <a:pPr marL="514350" indent="-514350">
              <a:buFont typeface="+mj-lt"/>
              <a:buAutoNum type="romanUcPeriod"/>
            </a:pPr>
            <a:r>
              <a:rPr lang="en-US" sz="3200" dirty="0">
                <a:latin typeface="Times New Roman" pitchFamily="18" charset="0"/>
                <a:cs typeface="Times New Roman" pitchFamily="18" charset="0"/>
              </a:rPr>
              <a:t>NGHIÊN CỨU LÝ THUYẾT</a:t>
            </a:r>
          </a:p>
          <a:p>
            <a:pPr marL="514350" indent="-514350">
              <a:buFont typeface="+mj-lt"/>
              <a:buAutoNum type="romanUcPeriod"/>
            </a:pPr>
            <a:r>
              <a:rPr lang="en-US" sz="3200" dirty="0">
                <a:latin typeface="Times New Roman" panose="02020603050405020304" pitchFamily="18" charset="0"/>
                <a:cs typeface="Times New Roman" panose="02020603050405020304" pitchFamily="18" charset="0"/>
              </a:rPr>
              <a:t> CÔNG CỤ THỰC HIỆN</a:t>
            </a:r>
          </a:p>
          <a:p>
            <a:pPr marL="514350" indent="-514350">
              <a:buFont typeface="+mj-lt"/>
              <a:buAutoNum type="romanUcPeriod"/>
            </a:pPr>
            <a:r>
              <a:rPr lang="en-US" sz="3200" dirty="0">
                <a:latin typeface="Times New Roman" panose="02020603050405020304" pitchFamily="18" charset="0"/>
                <a:cs typeface="Times New Roman" panose="02020603050405020304" pitchFamily="18" charset="0"/>
              </a:rPr>
              <a:t> KẾT QUẢ CHƯƠNG TRÌNH</a:t>
            </a:r>
          </a:p>
          <a:p>
            <a:pPr marL="514350" indent="-514350">
              <a:buFont typeface="+mj-lt"/>
              <a:buAutoNum type="romanUcPeriod"/>
            </a:pPr>
            <a:r>
              <a:rPr lang="en-US" sz="3200" dirty="0">
                <a:latin typeface="Times New Roman" pitchFamily="18" charset="0"/>
                <a:cs typeface="Times New Roman" pitchFamily="18" charset="0"/>
              </a:rPr>
              <a:t>CHƯƠNG TRÌNH HOÀN TẤT</a:t>
            </a:r>
          </a:p>
          <a:p>
            <a:pPr marL="514350" indent="-514350">
              <a:buFont typeface="+mj-lt"/>
              <a:buAutoNum type="romanUcPeriod"/>
            </a:pPr>
            <a:r>
              <a:rPr lang="en-US" sz="3200">
                <a:latin typeface="Times New Roman" pitchFamily="18" charset="0"/>
                <a:cs typeface="Times New Roman" pitchFamily="18" charset="0"/>
              </a:rPr>
              <a:t> TỔNG KẾT</a:t>
            </a:r>
            <a:endParaRPr lang="en-US" sz="3200" dirty="0">
              <a:latin typeface="Times New Roman" pitchFamily="18" charset="0"/>
              <a:cs typeface="Times New Roman" pitchFamily="18" charset="0"/>
            </a:endParaRPr>
          </a:p>
          <a:p>
            <a:pPr marL="514350" indent="-514350">
              <a:buFont typeface="+mj-lt"/>
              <a:buAutoNum type="romanUcPeriod"/>
            </a:pPr>
            <a:endParaRPr lang="en-US" sz="3200"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C8F9A780-2E73-1F66-2462-D827C7185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 TÓM TẮT ĐỀ TÀI</a:t>
            </a:r>
          </a:p>
        </p:txBody>
      </p:sp>
      <p:sp>
        <p:nvSpPr>
          <p:cNvPr id="7" name="TextBox 6"/>
          <p:cNvSpPr txBox="1"/>
          <p:nvPr/>
        </p:nvSpPr>
        <p:spPr>
          <a:xfrm>
            <a:off x="977304" y="1428750"/>
            <a:ext cx="5526134" cy="3554819"/>
          </a:xfrm>
          <a:prstGeom prst="rect">
            <a:avLst/>
          </a:prstGeom>
          <a:noFill/>
        </p:spPr>
        <p:txBody>
          <a:bodyPr wrap="square" rtlCol="0">
            <a:spAutoFit/>
          </a:bodyPr>
          <a:lstStyle/>
          <a:p>
            <a:pPr lvl="0"/>
            <a:r>
              <a:rPr lang="en-US" sz="2500" dirty="0" err="1">
                <a:latin typeface="Times New Roman" panose="02020603050405020304" pitchFamily="18" charset="0"/>
                <a:cs typeface="Times New Roman" panose="02020603050405020304" pitchFamily="18" charset="0"/>
              </a:rPr>
              <a:t>Tìm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hiểu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ngữ</a:t>
            </a:r>
            <a:r>
              <a:rPr lang="en-US" sz="2500" dirty="0">
                <a:latin typeface="Times New Roman" panose="02020603050405020304" pitchFamily="18" charset="0"/>
                <a:cs typeface="Times New Roman" panose="02020603050405020304" pitchFamily="18" charset="0"/>
              </a:rPr>
              <a:t> Markdown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Markmap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a:t>
            </a:r>
          </a:p>
          <a:p>
            <a:pPr lvl="0"/>
            <a:r>
              <a:rPr lang="en-US" sz="2500" dirty="0">
                <a:latin typeface="Times New Roman" panose="02020603050405020304" pitchFamily="18" charset="0"/>
                <a:cs typeface="Times New Roman" panose="02020603050405020304" pitchFamily="18" charset="0"/>
              </a:rPr>
              <a:t>Cài </a:t>
            </a:r>
            <a:r>
              <a:rPr lang="en-US" sz="2500" dirty="0" err="1">
                <a:latin typeface="Times New Roman" panose="02020603050405020304" pitchFamily="18" charset="0"/>
                <a:cs typeface="Times New Roman" panose="02020603050405020304" pitchFamily="18" charset="0"/>
              </a:rPr>
              <a:t>đặt</a:t>
            </a:r>
            <a:r>
              <a:rPr lang="en-US" sz="2500" dirty="0">
                <a:latin typeface="Times New Roman" panose="02020603050405020304" pitchFamily="18" charset="0"/>
                <a:cs typeface="Times New Roman" panose="02020603050405020304" pitchFamily="18" charset="0"/>
              </a:rPr>
              <a:t> Visual Studio Code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extension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Markdown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Markmap</a:t>
            </a:r>
            <a:r>
              <a:rPr lang="en-US" sz="2500" dirty="0">
                <a:latin typeface="Times New Roman" panose="02020603050405020304" pitchFamily="18" charset="0"/>
                <a:cs typeface="Times New Roman" panose="02020603050405020304" pitchFamily="18" charset="0"/>
              </a:rPr>
              <a:t>.</a:t>
            </a:r>
          </a:p>
          <a:p>
            <a:pPr lvl="0"/>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kế</a:t>
            </a:r>
            <a:r>
              <a:rPr lang="en-US" sz="2500" dirty="0">
                <a:latin typeface="Times New Roman" panose="02020603050405020304" pitchFamily="18" charset="0"/>
                <a:cs typeface="Times New Roman" panose="02020603050405020304" pitchFamily="18" charset="0"/>
              </a:rPr>
              <a:t> web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biểu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dưới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Markmap</a:t>
            </a:r>
            <a:r>
              <a:rPr lang="en-US" sz="2500" dirty="0">
                <a:latin typeface="Times New Roman" panose="02020603050405020304" pitchFamily="18" charset="0"/>
                <a:cs typeface="Times New Roman" panose="02020603050405020304" pitchFamily="18" charset="0"/>
              </a:rPr>
              <a:t>.</a:t>
            </a:r>
          </a:p>
          <a:p>
            <a:pPr lvl="0"/>
            <a:r>
              <a:rPr lang="en-US" sz="2500" dirty="0" err="1">
                <a:latin typeface="Times New Roman" panose="02020603050405020304" pitchFamily="18" charset="0"/>
                <a:cs typeface="Times New Roman" panose="02020603050405020304" pitchFamily="18" charset="0"/>
              </a:rPr>
              <a:t>Nộp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nguồn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khóa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a:t>
            </a:r>
          </a:p>
        </p:txBody>
      </p:sp>
      <p:sp>
        <p:nvSpPr>
          <p:cNvPr id="10" name="TextBox 9"/>
          <p:cNvSpPr txBox="1"/>
          <p:nvPr/>
        </p:nvSpPr>
        <p:spPr>
          <a:xfrm>
            <a:off x="6998826" y="4373290"/>
            <a:ext cx="3955312" cy="646331"/>
          </a:xfrm>
          <a:prstGeom prst="rect">
            <a:avLst/>
          </a:prstGeom>
          <a:noFill/>
        </p:spPr>
        <p:txBody>
          <a:bodyPr wrap="square" rtlCol="0">
            <a:spAutoFit/>
          </a:bodyPr>
          <a:lstStyle/>
          <a:p>
            <a:r>
              <a:rPr lang="en-US" dirty="0">
                <a:latin typeface="Times New Roman" pitchFamily="18" charset="0"/>
                <a:cs typeface="Times New Roman" pitchFamily="18" charset="0"/>
              </a:rPr>
              <a:t>(*): </a:t>
            </a:r>
            <a:r>
              <a:rPr lang="en-US" dirty="0"/>
              <a:t>GitHub - </a:t>
            </a:r>
            <a:r>
              <a:rPr lang="en-US" dirty="0" err="1"/>
              <a:t>markmap</a:t>
            </a:r>
            <a:r>
              <a:rPr lang="en-US" dirty="0"/>
              <a:t>/</a:t>
            </a:r>
            <a:r>
              <a:rPr lang="en-US" dirty="0" err="1"/>
              <a:t>coc-markmap</a:t>
            </a:r>
            <a:endParaRPr lang="en-US" dirty="0"/>
          </a:p>
        </p:txBody>
      </p:sp>
      <p:sp>
        <p:nvSpPr>
          <p:cNvPr id="11" name="TextBox 10"/>
          <p:cNvSpPr txBox="1"/>
          <p:nvPr/>
        </p:nvSpPr>
        <p:spPr>
          <a:xfrm>
            <a:off x="6804832" y="3701458"/>
            <a:ext cx="3955312" cy="584775"/>
          </a:xfrm>
          <a:prstGeom prst="rect">
            <a:avLst/>
          </a:prstGeom>
          <a:noFill/>
        </p:spPr>
        <p:txBody>
          <a:bodyPr wrap="square" rtlCol="0">
            <a:spAutoFit/>
          </a:bodyPr>
          <a:lstStyle/>
          <a:p>
            <a:r>
              <a:rPr lang="en-US" sz="1600" dirty="0" err="1">
                <a:latin typeface="Times New Roman" pitchFamily="18" charset="0"/>
                <a:cs typeface="Times New Roman" pitchFamily="18" charset="0"/>
              </a:rPr>
              <a:t>Hình</a:t>
            </a:r>
            <a:r>
              <a:rPr lang="en-US" sz="1600" dirty="0">
                <a:latin typeface="Times New Roman" pitchFamily="18" charset="0"/>
                <a:cs typeface="Times New Roman" pitchFamily="18" charset="0"/>
              </a:rPr>
              <a:t> 1.1 </a:t>
            </a:r>
            <a:r>
              <a:rPr lang="en-US" sz="1600" dirty="0" err="1">
                <a:latin typeface="Times New Roman" pitchFamily="18" charset="0"/>
                <a:cs typeface="Times New Roman" pitchFamily="18" charset="0"/>
              </a:rPr>
              <a:t>Mô</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hình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Markmap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những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nhánh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nhỏ</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giúp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việc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học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trở</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nên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dễ</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dàng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hơn</a:t>
            </a:r>
            <a:r>
              <a:rPr lang="en-US" sz="1600" dirty="0">
                <a:latin typeface="Times New Roman" pitchFamily="18" charset="0"/>
                <a:cs typeface="Times New Roman" pitchFamily="18" charset="0"/>
              </a:rPr>
              <a:t> (*)</a:t>
            </a:r>
          </a:p>
        </p:txBody>
      </p:sp>
      <p:pic>
        <p:nvPicPr>
          <p:cNvPr id="3" name="Picture 2">
            <a:extLst>
              <a:ext uri="{FF2B5EF4-FFF2-40B4-BE49-F238E27FC236}">
                <a16:creationId xmlns:a16="http://schemas.microsoft.com/office/drawing/2014/main" id="{0CECED5D-585A-7BC3-EC8F-9C6896E0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GitHub - markmap/coc-markmap">
            <a:extLst>
              <a:ext uri="{FF2B5EF4-FFF2-40B4-BE49-F238E27FC236}">
                <a16:creationId xmlns:a16="http://schemas.microsoft.com/office/drawing/2014/main" id="{D383187D-BF2F-A6EF-154E-93F36DCE985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413122" y="1678655"/>
            <a:ext cx="4894684" cy="202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II. NGHIÊN CỨU LÝ THUYẾT</a:t>
            </a:r>
          </a:p>
        </p:txBody>
      </p:sp>
      <p:sp>
        <p:nvSpPr>
          <p:cNvPr id="3" name="Content Placeholder 2"/>
          <p:cNvSpPr>
            <a:spLocks noGrp="1"/>
          </p:cNvSpPr>
          <p:nvPr>
            <p:ph idx="1"/>
          </p:nvPr>
        </p:nvSpPr>
        <p:spPr/>
        <p:txBody>
          <a:bodyPr>
            <a:normAutofit/>
          </a:bodyPr>
          <a:lstStyle/>
          <a:p>
            <a:r>
              <a:rPr lang="en-US" sz="2800" dirty="0" err="1">
                <a:latin typeface="Times New Roman" pitchFamily="18" charset="0"/>
                <a:cs typeface="Times New Roman" pitchFamily="18" charset="0"/>
              </a:rPr>
              <a:t>Ngôn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dấu</a:t>
            </a:r>
            <a:r>
              <a:rPr lang="en-US" sz="2800" dirty="0">
                <a:latin typeface="Times New Roman" pitchFamily="18" charset="0"/>
                <a:cs typeface="Times New Roman" pitchFamily="18" charset="0"/>
              </a:rPr>
              <a:t> Markdown</a:t>
            </a:r>
          </a:p>
          <a:p>
            <a:r>
              <a:rPr lang="en-US" sz="2800" dirty="0">
                <a:latin typeface="Times New Roman" pitchFamily="18" charset="0"/>
                <a:cs typeface="Times New Roman" pitchFamily="18" charset="0"/>
              </a:rPr>
              <a:t>Công </a:t>
            </a:r>
            <a:r>
              <a:rPr lang="en-US" sz="2800" dirty="0" err="1">
                <a:latin typeface="Times New Roman" pitchFamily="18" charset="0"/>
                <a:cs typeface="Times New Roman" pitchFamily="18" charset="0"/>
              </a:rPr>
              <a:t>cụ</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Markmap</a:t>
            </a:r>
            <a:endParaRPr lang="en-US"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Sơ đồ tư duy (Mindmap) trong học tập</a:t>
            </a:r>
          </a:p>
          <a:p>
            <a:endParaRPr lang="en-US" sz="28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F1F18B9-E9AF-45D1-2E16-A1C26C74D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Times New Roman" pitchFamily="18" charset="0"/>
                <a:cs typeface="Times New Roman" pitchFamily="18" charset="0"/>
              </a:rPr>
              <a:t>Ngôn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ngữ</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đánh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dấu</a:t>
            </a:r>
            <a:r>
              <a:rPr lang="en-US" sz="3200" dirty="0">
                <a:latin typeface="Times New Roman" pitchFamily="18" charset="0"/>
                <a:cs typeface="Times New Roman" pitchFamily="18" charset="0"/>
              </a:rPr>
              <a:t> Markdown</a:t>
            </a:r>
          </a:p>
        </p:txBody>
      </p:sp>
      <p:sp>
        <p:nvSpPr>
          <p:cNvPr id="8" name="TextBox 7"/>
          <p:cNvSpPr txBox="1"/>
          <p:nvPr/>
        </p:nvSpPr>
        <p:spPr>
          <a:xfrm>
            <a:off x="6945082" y="6069564"/>
            <a:ext cx="5752214" cy="461665"/>
          </a:xfrm>
          <a:prstGeom prst="rect">
            <a:avLst/>
          </a:prstGeom>
          <a:noFill/>
        </p:spPr>
        <p:txBody>
          <a:bodyPr wrap="square" rtlCol="0">
            <a:spAutoFit/>
          </a:bodyPr>
          <a:lstStyle/>
          <a:p>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2.1 </a:t>
            </a:r>
            <a:r>
              <a:rPr lang="vi-VN" sz="2400" dirty="0">
                <a:latin typeface="Times New Roman" pitchFamily="18" charset="0"/>
                <a:cs typeface="Times New Roman" pitchFamily="18" charset="0"/>
              </a:rPr>
              <a:t>Cú pháp cơ bản của Markdown</a:t>
            </a:r>
            <a:r>
              <a:rPr lang="en-US" dirty="0"/>
              <a:t> </a:t>
            </a:r>
          </a:p>
        </p:txBody>
      </p:sp>
      <p:pic>
        <p:nvPicPr>
          <p:cNvPr id="6" name="Picture 5">
            <a:extLst>
              <a:ext uri="{FF2B5EF4-FFF2-40B4-BE49-F238E27FC236}">
                <a16:creationId xmlns:a16="http://schemas.microsoft.com/office/drawing/2014/main" id="{19C0206B-4AD8-0FEE-B736-33C9CE125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FA9C16B0-3F40-D202-D9CC-56CDF9157CD3}"/>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015553" y="1386373"/>
            <a:ext cx="4070029" cy="4572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FD7C4F-6309-EB53-CC5C-530B020C97A0}"/>
              </a:ext>
            </a:extLst>
          </p:cNvPr>
          <p:cNvSpPr txBox="1"/>
          <p:nvPr/>
        </p:nvSpPr>
        <p:spPr>
          <a:xfrm>
            <a:off x="977303" y="1428750"/>
            <a:ext cx="5827529" cy="4324261"/>
          </a:xfrm>
          <a:prstGeom prst="rect">
            <a:avLst/>
          </a:prstGeom>
          <a:noFill/>
        </p:spPr>
        <p:txBody>
          <a:bodyPr wrap="square" rtlCol="0">
            <a:spAutoFit/>
          </a:bodyPr>
          <a:lstStyle/>
          <a:p>
            <a:pPr lvl="0"/>
            <a:r>
              <a:rPr lang="vi-VN" sz="2500" dirty="0">
                <a:latin typeface="Times New Roman" panose="02020603050405020304" pitchFamily="18" charset="0"/>
                <a:cs typeface="Times New Roman" panose="02020603050405020304" pitchFamily="18" charset="0"/>
              </a:rPr>
              <a:t>Markdown là một ngôn ngữ đánh dấu văn bản đơn giản. </a:t>
            </a:r>
            <a:r>
              <a:rPr lang="en-US" sz="2500" dirty="0">
                <a:latin typeface="Times New Roman" panose="02020603050405020304" pitchFamily="18" charset="0"/>
                <a:cs typeface="Times New Roman" panose="02020603050405020304" pitchFamily="18" charset="0"/>
              </a:rPr>
              <a:t>Đ</a:t>
            </a:r>
            <a:r>
              <a:rPr lang="vi-VN" sz="2500" dirty="0">
                <a:latin typeface="Times New Roman" panose="02020603050405020304" pitchFamily="18" charset="0"/>
                <a:cs typeface="Times New Roman" panose="02020603050405020304" pitchFamily="18" charset="0"/>
              </a:rPr>
              <a:t>ược thiết kế để dễ đọc, dễ viết và sau đó có thể được chuyển đổi sang HTML (hoặc các định dạng khác).</a:t>
            </a:r>
            <a:endParaRPr lang="en-US" sz="2500" dirty="0">
              <a:latin typeface="Times New Roman" panose="02020603050405020304" pitchFamily="18" charset="0"/>
              <a:cs typeface="Times New Roman" panose="02020603050405020304" pitchFamily="18" charset="0"/>
            </a:endParaRPr>
          </a:p>
          <a:p>
            <a:pPr lvl="0"/>
            <a:endParaRPr lang="en-US" sz="2500" dirty="0">
              <a:latin typeface="Times New Roman" panose="02020603050405020304" pitchFamily="18" charset="0"/>
              <a:cs typeface="Times New Roman" panose="02020603050405020304" pitchFamily="18" charset="0"/>
            </a:endParaRPr>
          </a:p>
          <a:p>
            <a:pPr lvl="0"/>
            <a:r>
              <a:rPr lang="en-US" sz="2500" b="1" dirty="0">
                <a:latin typeface="Times New Roman" panose="02020603050405020304" pitchFamily="18" charset="0"/>
                <a:cs typeface="Times New Roman" panose="02020603050405020304" pitchFamily="18" charset="0"/>
              </a:rPr>
              <a:t>Các </a:t>
            </a:r>
            <a:r>
              <a:rPr lang="en-US" sz="2500" b="1" dirty="0" err="1">
                <a:latin typeface="Times New Roman" panose="02020603050405020304" pitchFamily="18" charset="0"/>
                <a:cs typeface="Times New Roman" panose="02020603050405020304" pitchFamily="18" charset="0"/>
              </a:rPr>
              <a:t>điểm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cốt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lõi</a:t>
            </a:r>
            <a:r>
              <a:rPr lang="en-US" sz="2500" b="1" dirty="0">
                <a:latin typeface="Times New Roman" panose="02020603050405020304" pitchFamily="18" charset="0"/>
                <a:cs typeface="Times New Roman" panose="02020603050405020304" pitchFamily="18" charset="0"/>
              </a:rPr>
              <a:t>:</a:t>
            </a:r>
          </a:p>
          <a:p>
            <a:pPr marL="342900" lvl="0" indent="-342900">
              <a:buFontTx/>
              <a:buChar char="-"/>
            </a:pPr>
            <a:r>
              <a:rPr lang="vi-VN" sz="2500" dirty="0">
                <a:latin typeface="Times New Roman" panose="02020603050405020304" pitchFamily="18" charset="0"/>
                <a:cs typeface="Times New Roman" panose="02020603050405020304" pitchFamily="18" charset="0"/>
              </a:rPr>
              <a:t>Đơn giản.</a:t>
            </a:r>
            <a:endParaRPr lang="en-US" sz="2500" dirty="0">
              <a:latin typeface="Times New Roman" panose="02020603050405020304" pitchFamily="18" charset="0"/>
              <a:cs typeface="Times New Roman" panose="02020603050405020304" pitchFamily="18" charset="0"/>
            </a:endParaRPr>
          </a:p>
          <a:p>
            <a:pPr marL="342900" lvl="0" indent="-342900">
              <a:buFontTx/>
              <a:buChar char="-"/>
            </a:pPr>
            <a:r>
              <a:rPr lang="vi-VN" sz="2500" dirty="0">
                <a:latin typeface="Times New Roman" panose="02020603050405020304" pitchFamily="18" charset="0"/>
                <a:cs typeface="Times New Roman" panose="02020603050405020304" pitchFamily="18" charset="0"/>
              </a:rPr>
              <a:t>Dễ đọc</a:t>
            </a:r>
            <a:r>
              <a:rPr lang="en-US" sz="2500" dirty="0">
                <a:latin typeface="Times New Roman" panose="02020603050405020304" pitchFamily="18" charset="0"/>
                <a:cs typeface="Times New Roman" panose="02020603050405020304" pitchFamily="18" charset="0"/>
              </a:rPr>
              <a:t>.</a:t>
            </a:r>
          </a:p>
          <a:p>
            <a:pPr marL="342900" lvl="0" indent="-342900">
              <a:buFontTx/>
              <a:buChar char="-"/>
            </a:pP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viết</a:t>
            </a:r>
            <a:r>
              <a:rPr lang="en-US" sz="2500" dirty="0">
                <a:latin typeface="Times New Roman" panose="02020603050405020304" pitchFamily="18" charset="0"/>
                <a:cs typeface="Times New Roman" panose="02020603050405020304" pitchFamily="18" charset="0"/>
              </a:rPr>
              <a:t>.</a:t>
            </a:r>
          </a:p>
          <a:p>
            <a:pPr marL="342900" lvl="0" indent="-342900">
              <a:buFontTx/>
              <a:buChar char="-"/>
            </a:pP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đổi</a:t>
            </a:r>
            <a:r>
              <a:rPr lang="en-US" sz="2500" dirty="0">
                <a:latin typeface="Times New Roman" panose="02020603050405020304" pitchFamily="18" charset="0"/>
                <a:cs typeface="Times New Roman" panose="02020603050405020304" pitchFamily="18" charset="0"/>
              </a:rPr>
              <a:t>.</a:t>
            </a:r>
          </a:p>
          <a:p>
            <a:pPr marL="342900" lvl="0" indent="-342900">
              <a:buFontTx/>
              <a:buChar char="-"/>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Công </a:t>
            </a:r>
            <a:r>
              <a:rPr lang="en-US" sz="3200" dirty="0" err="1">
                <a:latin typeface="Times New Roman" pitchFamily="18" charset="0"/>
                <a:cs typeface="Times New Roman" pitchFamily="18" charset="0"/>
              </a:rPr>
              <a:t>cụ</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Markmap</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5457461" y="4890974"/>
            <a:ext cx="6422055" cy="447675"/>
          </a:xfrm>
        </p:spPr>
        <p:txBody>
          <a:bodyPr>
            <a:noAutofit/>
          </a:bodyPr>
          <a:lstStyle/>
          <a:p>
            <a:pPr>
              <a:buNone/>
            </a:pP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2.2 </a:t>
            </a:r>
            <a:r>
              <a:rPr lang="en-US" sz="2400" dirty="0" err="1">
                <a:latin typeface="Times New Roman" pitchFamily="18" charset="0"/>
                <a:cs typeface="Times New Roman" pitchFamily="18" charset="0"/>
              </a:rPr>
              <a:t>Markmap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Mindmap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a:t>
            </a:r>
            <a:r>
              <a:rPr lang="en-US" sz="2400" dirty="0">
                <a:latin typeface="Times New Roman" pitchFamily="18" charset="0"/>
                <a:cs typeface="Times New Roman" pitchFamily="18" charset="0"/>
              </a:rPr>
              <a:t>.</a:t>
            </a:r>
          </a:p>
        </p:txBody>
      </p:sp>
      <p:pic>
        <p:nvPicPr>
          <p:cNvPr id="4" name="Picture 3">
            <a:extLst>
              <a:ext uri="{FF2B5EF4-FFF2-40B4-BE49-F238E27FC236}">
                <a16:creationId xmlns:a16="http://schemas.microsoft.com/office/drawing/2014/main" id="{060FA40C-AEDB-F8A4-6AE3-8529B5920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No photo description available.">
            <a:extLst>
              <a:ext uri="{FF2B5EF4-FFF2-40B4-BE49-F238E27FC236}">
                <a16:creationId xmlns:a16="http://schemas.microsoft.com/office/drawing/2014/main" id="{FDD7DE78-F89D-8280-81BB-1F615C95F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461" y="1519351"/>
            <a:ext cx="5628121" cy="31887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8F6AEA-0990-9C1D-39EE-3CA0EF9A0618}"/>
              </a:ext>
            </a:extLst>
          </p:cNvPr>
          <p:cNvSpPr txBox="1"/>
          <p:nvPr/>
        </p:nvSpPr>
        <p:spPr>
          <a:xfrm>
            <a:off x="977304" y="1428750"/>
            <a:ext cx="4480158" cy="4708981"/>
          </a:xfrm>
          <a:prstGeom prst="rect">
            <a:avLst/>
          </a:prstGeom>
          <a:noFill/>
        </p:spPr>
        <p:txBody>
          <a:bodyPr wrap="square" rtlCol="0">
            <a:spAutoFit/>
          </a:bodyPr>
          <a:lstStyle/>
          <a:p>
            <a:pPr lvl="0"/>
            <a:r>
              <a:rPr lang="vi-VN" sz="2500" dirty="0">
                <a:latin typeface="Times New Roman" panose="02020603050405020304" pitchFamily="18" charset="0"/>
                <a:cs typeface="Times New Roman" panose="02020603050405020304" pitchFamily="18" charset="0"/>
              </a:rPr>
              <a:t>Markmap là một công cụ mã nguồn mở dùng để trực quan hóa nội dung Markdown dưới dạng sơ đồ tư duy (Mindmap).</a:t>
            </a:r>
            <a:endParaRPr lang="en-US" sz="2500" dirty="0">
              <a:latin typeface="Times New Roman" panose="02020603050405020304" pitchFamily="18" charset="0"/>
              <a:cs typeface="Times New Roman" panose="02020603050405020304" pitchFamily="18" charset="0"/>
            </a:endParaRPr>
          </a:p>
          <a:p>
            <a:pPr lvl="0"/>
            <a:endParaRPr lang="en-US" sz="2500" dirty="0">
              <a:latin typeface="Times New Roman" panose="02020603050405020304" pitchFamily="18" charset="0"/>
              <a:cs typeface="Times New Roman" panose="02020603050405020304" pitchFamily="18" charset="0"/>
            </a:endParaRPr>
          </a:p>
          <a:p>
            <a:pPr lvl="0"/>
            <a:r>
              <a:rPr lang="en-US" sz="2500" b="1" dirty="0">
                <a:latin typeface="Times New Roman" panose="02020603050405020304" pitchFamily="18" charset="0"/>
                <a:cs typeface="Times New Roman" panose="02020603050405020304" pitchFamily="18" charset="0"/>
              </a:rPr>
              <a:t>Ư</a:t>
            </a:r>
            <a:r>
              <a:rPr lang="vi-VN" sz="2500" b="1" dirty="0">
                <a:latin typeface="Times New Roman" panose="02020603050405020304" pitchFamily="18" charset="0"/>
                <a:cs typeface="Times New Roman" panose="02020603050405020304" pitchFamily="18" charset="0"/>
              </a:rPr>
              <a:t>u điểm nổi bật</a:t>
            </a:r>
            <a:r>
              <a:rPr lang="en-US" sz="2500" b="1" dirty="0">
                <a:latin typeface="Times New Roman" panose="02020603050405020304" pitchFamily="18" charset="0"/>
                <a:cs typeface="Times New Roman" panose="02020603050405020304" pitchFamily="18" charset="0"/>
              </a:rPr>
              <a:t>:</a:t>
            </a:r>
          </a:p>
          <a:p>
            <a:pPr marL="342900" lvl="0" indent="-342900">
              <a:buFontTx/>
              <a:buChar char="-"/>
            </a:pPr>
            <a:r>
              <a:rPr lang="en-US" sz="2500" dirty="0" err="1">
                <a:latin typeface="Times New Roman" panose="02020603050405020304" pitchFamily="18" charset="0"/>
                <a:cs typeface="Times New Roman" panose="02020603050405020304" pitchFamily="18" charset="0"/>
              </a:rPr>
              <a:t>Trực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nhìn</a:t>
            </a:r>
            <a:endParaRPr lang="en-US" sz="2500" dirty="0">
              <a:latin typeface="Times New Roman" panose="02020603050405020304" pitchFamily="18" charset="0"/>
              <a:cs typeface="Times New Roman" panose="02020603050405020304" pitchFamily="18" charset="0"/>
            </a:endParaRPr>
          </a:p>
          <a:p>
            <a:pPr marL="342900" lvl="0" indent="-342900">
              <a:buFontTx/>
              <a:buChar char="-"/>
            </a:pP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nội</a:t>
            </a:r>
            <a:r>
              <a:rPr lang="en-US" sz="2500" dirty="0">
                <a:latin typeface="Times New Roman" panose="02020603050405020304" pitchFamily="18" charset="0"/>
                <a:cs typeface="Times New Roman" panose="02020603050405020304" pitchFamily="18" charset="0"/>
              </a:rPr>
              <a:t> dung</a:t>
            </a:r>
          </a:p>
          <a:p>
            <a:pPr marL="342900" lvl="0" indent="-342900">
              <a:buFontTx/>
              <a:buChar char="-"/>
            </a:pP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dàng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nhật</a:t>
            </a:r>
            <a:endParaRPr lang="en-US" sz="2500" dirty="0">
              <a:latin typeface="Times New Roman" panose="02020603050405020304" pitchFamily="18" charset="0"/>
              <a:cs typeface="Times New Roman" panose="02020603050405020304" pitchFamily="18" charset="0"/>
            </a:endParaRPr>
          </a:p>
          <a:p>
            <a:pPr marL="342900" lvl="0" indent="-342900">
              <a:buFontTx/>
              <a:buChar char="-"/>
            </a:pP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cao</a:t>
            </a:r>
            <a:r>
              <a:rPr lang="en-US" sz="2500" dirty="0">
                <a:latin typeface="Times New Roman" panose="02020603050405020304" pitchFamily="18" charset="0"/>
                <a:cs typeface="Times New Roman" panose="02020603050405020304" pitchFamily="18" charset="0"/>
              </a:rPr>
              <a:t>.</a:t>
            </a:r>
          </a:p>
          <a:p>
            <a:pPr marL="342900" lvl="0" indent="-342900">
              <a:buFontTx/>
              <a:buChar char="-"/>
            </a:pPr>
            <a:r>
              <a:rPr lang="en-US" sz="2500" dirty="0" err="1">
                <a:latin typeface="Times New Roman" panose="02020603050405020304" pitchFamily="18" charset="0"/>
                <a:cs typeface="Times New Roman" panose="02020603050405020304" pitchFamily="18" charset="0"/>
              </a:rPr>
              <a:t>Khả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năng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nhúng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chia </a:t>
            </a:r>
            <a:r>
              <a:rPr lang="en-US" sz="2500" dirty="0" err="1">
                <a:latin typeface="Times New Roman" panose="02020603050405020304" pitchFamily="18" charset="0"/>
                <a:cs typeface="Times New Roman" panose="02020603050405020304" pitchFamily="18" charset="0"/>
              </a:rPr>
              <a:t>sẻ</a:t>
            </a:r>
            <a:r>
              <a:rPr lang="en-US" sz="2500" dirty="0">
                <a:latin typeface="Times New Roman" panose="02020603050405020304" pitchFamily="18" charset="0"/>
                <a:cs typeface="Times New Roman" panose="02020603050405020304" pitchFamily="18" charset="0"/>
              </a:rPr>
              <a:t>.</a:t>
            </a:r>
          </a:p>
          <a:p>
            <a:pPr marL="342900" lvl="0" indent="-342900">
              <a:buFontTx/>
              <a:buChar char="-"/>
            </a:pPr>
            <a:r>
              <a:rPr lang="en-US" sz="2500" dirty="0" err="1">
                <a:latin typeface="Times New Roman" panose="02020603050405020304" pitchFamily="18" charset="0"/>
                <a:cs typeface="Times New Roman" panose="02020603050405020304" pitchFamily="18" charset="0"/>
              </a:rPr>
              <a:t>Miễn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nguồn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mở</a:t>
            </a:r>
            <a:r>
              <a:rPr lang="en-US" sz="2500"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dirty="0">
                <a:latin typeface="Times New Roman" pitchFamily="18" charset="0"/>
                <a:cs typeface="Times New Roman" pitchFamily="18" charset="0"/>
              </a:rPr>
              <a:t>Sơ đồ tư duy (Mindmap) trong học tập</a:t>
            </a:r>
            <a:endParaRPr lang="en-US" sz="32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29F1BA7-0E24-A95F-821B-7983D01C4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413711D-839E-7FF0-12B8-3F5A3E1C248B}"/>
              </a:ext>
            </a:extLst>
          </p:cNvPr>
          <p:cNvSpPr txBox="1"/>
          <p:nvPr/>
        </p:nvSpPr>
        <p:spPr>
          <a:xfrm>
            <a:off x="977304" y="1428750"/>
            <a:ext cx="10108278" cy="2400657"/>
          </a:xfrm>
          <a:prstGeom prst="rect">
            <a:avLst/>
          </a:prstGeom>
          <a:noFill/>
        </p:spPr>
        <p:txBody>
          <a:bodyPr wrap="square" rtlCol="0">
            <a:spAutoFit/>
          </a:bodyPr>
          <a:lstStyle/>
          <a:p>
            <a:pPr lvl="0"/>
            <a:r>
              <a:rPr lang="en-US" sz="2500" b="1" dirty="0" err="1">
                <a:latin typeface="Times New Roman" panose="02020603050405020304" pitchFamily="18" charset="0"/>
                <a:cs typeface="Times New Roman" panose="02020603050405020304" pitchFamily="18" charset="0"/>
              </a:rPr>
              <a:t>Khái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niệm</a:t>
            </a:r>
            <a:r>
              <a:rPr lang="en-US" sz="2500" b="1" dirty="0">
                <a:latin typeface="Times New Roman" panose="02020603050405020304" pitchFamily="18" charset="0"/>
                <a:cs typeface="Times New Roman" panose="02020603050405020304" pitchFamily="18" charset="0"/>
              </a:rPr>
              <a:t>:</a:t>
            </a:r>
          </a:p>
          <a:p>
            <a:pPr lvl="0"/>
            <a:r>
              <a:rPr lang="vi-VN" sz="2500" dirty="0">
                <a:latin typeface="Times New Roman" panose="02020603050405020304" pitchFamily="18" charset="0"/>
                <a:cs typeface="Times New Roman" panose="02020603050405020304" pitchFamily="18" charset="0"/>
              </a:rPr>
              <a:t>Sơ đồ tư duy là một kỹ thuật ghi chép và sắp xếp thông tin bằng việc kết hợp hình ảnh, từ ngữ, âm thanh và các nhánh tỏa ra từ một ý tưởng trung tâm.</a:t>
            </a:r>
            <a:endParaRPr lang="en-US" sz="2500" dirty="0">
              <a:latin typeface="Times New Roman" panose="02020603050405020304" pitchFamily="18" charset="0"/>
              <a:cs typeface="Times New Roman" panose="02020603050405020304" pitchFamily="18" charset="0"/>
            </a:endParaRPr>
          </a:p>
          <a:p>
            <a:pPr lvl="0"/>
            <a:endParaRPr lang="en-US" sz="2500" dirty="0">
              <a:latin typeface="Times New Roman" panose="02020603050405020304" pitchFamily="18" charset="0"/>
              <a:cs typeface="Times New Roman" panose="02020603050405020304" pitchFamily="18" charset="0"/>
            </a:endParaRPr>
          </a:p>
          <a:p>
            <a:pPr lvl="0"/>
            <a:r>
              <a:rPr lang="en-US" sz="2500" b="1" dirty="0">
                <a:latin typeface="Times New Roman" panose="02020603050405020304" pitchFamily="18" charset="0"/>
                <a:cs typeface="Times New Roman" panose="02020603050405020304" pitchFamily="18" charset="0"/>
              </a:rPr>
              <a:t>Vai </a:t>
            </a:r>
            <a:r>
              <a:rPr lang="en-US" sz="2500" b="1" dirty="0" err="1">
                <a:latin typeface="Times New Roman" panose="02020603050405020304" pitchFamily="18" charset="0"/>
                <a:cs typeface="Times New Roman" panose="02020603050405020304" pitchFamily="18" charset="0"/>
              </a:rPr>
              <a:t>trò</a:t>
            </a:r>
            <a:r>
              <a:rPr lang="en-US" sz="2500" b="1" dirty="0">
                <a:latin typeface="Times New Roman" panose="02020603050405020304" pitchFamily="18" charset="0"/>
                <a:cs typeface="Times New Roman" panose="02020603050405020304" pitchFamily="18" charset="0"/>
              </a:rPr>
              <a:t>:</a:t>
            </a:r>
          </a:p>
          <a:p>
            <a:pPr lvl="0"/>
            <a:endParaRPr lang="en-US" sz="25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B045ABC-F259-0839-EBBD-78723231D43C}"/>
              </a:ext>
            </a:extLst>
          </p:cNvPr>
          <p:cNvGraphicFramePr>
            <a:graphicFrameLocks noGrp="1"/>
          </p:cNvGraphicFramePr>
          <p:nvPr>
            <p:extLst>
              <p:ext uri="{D42A27DB-BD31-4B8C-83A1-F6EECF244321}">
                <p14:modId xmlns:p14="http://schemas.microsoft.com/office/powerpoint/2010/main" val="2111364544"/>
              </p:ext>
            </p:extLst>
          </p:nvPr>
        </p:nvGraphicFramePr>
        <p:xfrm>
          <a:off x="1077804" y="3546954"/>
          <a:ext cx="9907278" cy="1417320"/>
        </p:xfrm>
        <a:graphic>
          <a:graphicData uri="http://schemas.openxmlformats.org/drawingml/2006/table">
            <a:tbl>
              <a:tblPr firstRow="1" bandRow="1">
                <a:tableStyleId>{5C22544A-7EE6-4342-B048-85BDC9FD1C3A}</a:tableStyleId>
              </a:tblPr>
              <a:tblGrid>
                <a:gridCol w="4953639">
                  <a:extLst>
                    <a:ext uri="{9D8B030D-6E8A-4147-A177-3AD203B41FA5}">
                      <a16:colId xmlns:a16="http://schemas.microsoft.com/office/drawing/2014/main" val="3274091241"/>
                    </a:ext>
                  </a:extLst>
                </a:gridCol>
                <a:gridCol w="4953639">
                  <a:extLst>
                    <a:ext uri="{9D8B030D-6E8A-4147-A177-3AD203B41FA5}">
                      <a16:colId xmlns:a16="http://schemas.microsoft.com/office/drawing/2014/main" val="710906427"/>
                    </a:ext>
                  </a:extLst>
                </a:gridCol>
              </a:tblGrid>
              <a:tr h="370840">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Tổ</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chức</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thông</a:t>
                      </a:r>
                      <a:r>
                        <a:rPr lang="en-US" sz="2500" b="0" dirty="0">
                          <a:solidFill>
                            <a:sysClr val="windowText" lastClr="000000"/>
                          </a:solidFill>
                          <a:latin typeface="Times New Roman" panose="02020603050405020304" pitchFamily="18" charset="0"/>
                          <a:cs typeface="Times New Roman" panose="02020603050405020304" pitchFamily="18" charset="0"/>
                        </a:rPr>
                        <a:t> tin khoa </a:t>
                      </a:r>
                      <a:r>
                        <a:rPr lang="en-US" sz="2500" b="0" dirty="0" err="1">
                          <a:solidFill>
                            <a:sysClr val="windowText" lastClr="000000"/>
                          </a:solidFill>
                          <a:latin typeface="Times New Roman" panose="02020603050405020304" pitchFamily="18" charset="0"/>
                          <a:cs typeface="Times New Roman" panose="02020603050405020304" pitchFamily="18" charset="0"/>
                        </a:rPr>
                        <a:t>học</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Tăng</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khả</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năng</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tập</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trung</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577240070"/>
                  </a:ext>
                </a:extLst>
              </a:tr>
              <a:tr h="432344">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a:t>
                      </a:r>
                      <a:r>
                        <a:rPr lang="vi-VN" sz="2500" b="0" dirty="0">
                          <a:solidFill>
                            <a:sysClr val="windowText" lastClr="000000"/>
                          </a:solidFill>
                          <a:latin typeface="Times New Roman" panose="02020603050405020304" pitchFamily="18" charset="0"/>
                          <a:cs typeface="Times New Roman" panose="02020603050405020304" pitchFamily="18" charset="0"/>
                        </a:rPr>
                        <a:t>Kích thích tư duy sáng tạo</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a:t>
                      </a:r>
                      <a:r>
                        <a:rPr lang="vi-VN" sz="2500" b="0" dirty="0">
                          <a:solidFill>
                            <a:sysClr val="windowText" lastClr="000000"/>
                          </a:solidFill>
                          <a:latin typeface="Times New Roman" panose="02020603050405020304" pitchFamily="18" charset="0"/>
                          <a:cs typeface="Times New Roman" panose="02020603050405020304" pitchFamily="18" charset="0"/>
                        </a:rPr>
                        <a:t>Hỗ trợ trình bày dự án hoặc ý tưởng</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443668245"/>
                  </a:ext>
                </a:extLst>
              </a:tr>
              <a:tr h="370840">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Hỗ</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trợ</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ghi</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nhớ</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và</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ôn</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tập</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tc>
                  <a:txBody>
                    <a:bodyPr/>
                    <a:lstStyle/>
                    <a:p>
                      <a:r>
                        <a:rPr lang="en-US" sz="2500" b="0" dirty="0">
                          <a:solidFill>
                            <a:sysClr val="windowText" lastClr="000000"/>
                          </a:solidFill>
                          <a:latin typeface="Times New Roman" panose="02020603050405020304" pitchFamily="18" charset="0"/>
                          <a:cs typeface="Times New Roman" panose="02020603050405020304" pitchFamily="18" charset="0"/>
                        </a:rPr>
                        <a:t>- Linh </a:t>
                      </a:r>
                      <a:r>
                        <a:rPr lang="en-US" sz="2500" b="0" dirty="0" err="1">
                          <a:solidFill>
                            <a:sysClr val="windowText" lastClr="000000"/>
                          </a:solidFill>
                          <a:latin typeface="Times New Roman" panose="02020603050405020304" pitchFamily="18" charset="0"/>
                          <a:cs typeface="Times New Roman" panose="02020603050405020304" pitchFamily="18" charset="0"/>
                        </a:rPr>
                        <a:t>hoạt</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và</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dễ</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chỉnh</a:t>
                      </a:r>
                      <a:r>
                        <a:rPr lang="en-US" sz="2500" b="0" dirty="0">
                          <a:solidFill>
                            <a:sysClr val="windowText" lastClr="000000"/>
                          </a:solidFill>
                          <a:latin typeface="Times New Roman" panose="02020603050405020304" pitchFamily="18" charset="0"/>
                          <a:cs typeface="Times New Roman" panose="02020603050405020304" pitchFamily="18" charset="0"/>
                        </a:rPr>
                        <a:t> </a:t>
                      </a:r>
                      <a:r>
                        <a:rPr lang="en-US" sz="2500" b="0" dirty="0" err="1">
                          <a:solidFill>
                            <a:sysClr val="windowText" lastClr="000000"/>
                          </a:solidFill>
                          <a:latin typeface="Times New Roman" panose="02020603050405020304" pitchFamily="18" charset="0"/>
                          <a:cs typeface="Times New Roman" panose="02020603050405020304" pitchFamily="18" charset="0"/>
                        </a:rPr>
                        <a:t>sửa</a:t>
                      </a:r>
                      <a:endParaRPr lang="en-US" sz="2500" b="0" dirty="0">
                        <a:solidFill>
                          <a:sysClr val="windowText" lastClr="000000"/>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0193929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III. CÔNG CỤ THỰC HIỆN</a:t>
            </a:r>
          </a:p>
        </p:txBody>
      </p:sp>
      <p:sp>
        <p:nvSpPr>
          <p:cNvPr id="3" name="Content Placeholder 2"/>
          <p:cNvSpPr>
            <a:spLocks noGrp="1"/>
          </p:cNvSpPr>
          <p:nvPr>
            <p:ph sz="half" idx="1"/>
          </p:nvPr>
        </p:nvSpPr>
        <p:spPr>
          <a:xfrm>
            <a:off x="1104900" y="2355111"/>
            <a:ext cx="4914900" cy="3110023"/>
          </a:xfrm>
        </p:spPr>
        <p:txBody>
          <a:bodyPr>
            <a:normAutofit/>
          </a:bodyPr>
          <a:lstStyle/>
          <a:p>
            <a:pPr marL="514350" indent="-514350"/>
            <a:r>
              <a:rPr lang="en-US" sz="2800" dirty="0">
                <a:latin typeface="Times New Roman" pitchFamily="18" charset="0"/>
                <a:cs typeface="Times New Roman" pitchFamily="18" charset="0"/>
              </a:rPr>
              <a:t>Markdown</a:t>
            </a:r>
          </a:p>
          <a:p>
            <a:pPr marL="514350" indent="-514350"/>
            <a:endParaRPr lang="en-US" sz="2800" dirty="0">
              <a:latin typeface="Times New Roman" pitchFamily="18" charset="0"/>
              <a:cs typeface="Times New Roman" pitchFamily="18" charset="0"/>
            </a:endParaRPr>
          </a:p>
          <a:p>
            <a:pPr marL="514350" indent="-514350"/>
            <a:r>
              <a:rPr lang="en-US" sz="2800" dirty="0" err="1">
                <a:latin typeface="Times New Roman" pitchFamily="18" charset="0"/>
                <a:cs typeface="Times New Roman" pitchFamily="18" charset="0"/>
              </a:rPr>
              <a:t>Markmap</a:t>
            </a:r>
            <a:endParaRPr lang="en-US" sz="2800" dirty="0">
              <a:latin typeface="Times New Roman" pitchFamily="18" charset="0"/>
              <a:cs typeface="Times New Roman" pitchFamily="18" charset="0"/>
            </a:endParaRPr>
          </a:p>
          <a:p>
            <a:pPr marL="514350" indent="-514350"/>
            <a:endParaRPr lang="en-US" sz="2800" dirty="0">
              <a:latin typeface="Times New Roman" pitchFamily="18" charset="0"/>
              <a:cs typeface="Times New Roman" pitchFamily="18" charset="0"/>
            </a:endParaRPr>
          </a:p>
          <a:p>
            <a:pPr marL="514350" indent="-514350"/>
            <a:r>
              <a:rPr lang="en-US" sz="2800" dirty="0" err="1">
                <a:latin typeface="Times New Roman" pitchFamily="18" charset="0"/>
                <a:cs typeface="Times New Roman" pitchFamily="18" charset="0"/>
              </a:rPr>
              <a:t>Github</a:t>
            </a:r>
            <a:endParaRPr lang="en-US" sz="2800" dirty="0">
              <a:latin typeface="Times New Roman" pitchFamily="18" charset="0"/>
              <a:cs typeface="Times New Roman" pitchFamily="18" charset="0"/>
            </a:endParaRPr>
          </a:p>
        </p:txBody>
      </p:sp>
      <p:pic>
        <p:nvPicPr>
          <p:cNvPr id="6146" name="Picture 2" descr="Markdown - Wikipedia">
            <a:extLst>
              <a:ext uri="{FF2B5EF4-FFF2-40B4-BE49-F238E27FC236}">
                <a16:creationId xmlns:a16="http://schemas.microsoft.com/office/drawing/2014/main" id="{28586DF9-F6DB-50DE-2A84-7B51EB75471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60583" y="2066010"/>
            <a:ext cx="1988392" cy="12236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rkmap · GitHub">
            <a:extLst>
              <a:ext uri="{FF2B5EF4-FFF2-40B4-BE49-F238E27FC236}">
                <a16:creationId xmlns:a16="http://schemas.microsoft.com/office/drawing/2014/main" id="{2B1755FD-A25E-839F-2B39-DB3EF7BC5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092" y="2844877"/>
            <a:ext cx="2130490" cy="213049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ách để có một profile GitHub tốt dành cho các Dev để chinh phục nhà tuyển  dụng - Hamsa Life">
            <a:extLst>
              <a:ext uri="{FF2B5EF4-FFF2-40B4-BE49-F238E27FC236}">
                <a16:creationId xmlns:a16="http://schemas.microsoft.com/office/drawing/2014/main" id="{8073BF5D-159A-83D5-62D8-5B58092A30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0583" y="4327034"/>
            <a:ext cx="2255349" cy="12686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4E5E702-C84C-66CC-93FC-91987BCF9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IV. KẾT QUẢ CHƯƠNG TRÌNH</a:t>
            </a:r>
          </a:p>
        </p:txBody>
      </p:sp>
      <p:sp>
        <p:nvSpPr>
          <p:cNvPr id="5" name="Content Placeholder 4"/>
          <p:cNvSpPr txBox="1">
            <a:spLocks noGrp="1"/>
          </p:cNvSpPr>
          <p:nvPr>
            <p:ph sz="half" idx="1"/>
          </p:nvPr>
        </p:nvSpPr>
        <p:spPr>
          <a:xfrm>
            <a:off x="1278249" y="2400243"/>
            <a:ext cx="9633983" cy="1431161"/>
          </a:xfrm>
          <a:prstGeom prst="rect">
            <a:avLst/>
          </a:prstGeom>
          <a:noFill/>
        </p:spPr>
        <p:txBody>
          <a:bodyPr wrap="square" numCol="2">
            <a:spAutoFit/>
          </a:bodyPr>
          <a:lstStyle/>
          <a:p>
            <a:pPr marL="457200" indent="-457200">
              <a:buFont typeface="+mj-lt"/>
              <a:buAutoNum type="arabicPeriod"/>
              <a:defRPr/>
            </a:pPr>
            <a:r>
              <a:rPr lang="en-US" dirty="0" err="1">
                <a:latin typeface="+mj-lt"/>
              </a:rPr>
              <a:t>Hiểu</a:t>
            </a:r>
            <a:r>
              <a:rPr lang="en-US" dirty="0">
                <a:latin typeface="+mj-lt"/>
              </a:rPr>
              <a:t> </a:t>
            </a:r>
            <a:r>
              <a:rPr lang="en-US" dirty="0" err="1">
                <a:latin typeface="+mj-lt"/>
              </a:rPr>
              <a:t>rõ</a:t>
            </a:r>
            <a:r>
              <a:rPr lang="en-US" dirty="0">
                <a:latin typeface="+mj-lt"/>
              </a:rPr>
              <a:t> </a:t>
            </a:r>
            <a:r>
              <a:rPr lang="en-US" dirty="0" err="1">
                <a:latin typeface="+mj-lt"/>
              </a:rPr>
              <a:t>cú</a:t>
            </a:r>
            <a:r>
              <a:rPr lang="en-US" dirty="0">
                <a:latin typeface="+mj-lt"/>
              </a:rPr>
              <a:t> </a:t>
            </a:r>
            <a:r>
              <a:rPr lang="en-US" dirty="0" err="1">
                <a:latin typeface="+mj-lt"/>
              </a:rPr>
              <a:t>pháp</a:t>
            </a:r>
            <a:r>
              <a:rPr lang="en-US" dirty="0">
                <a:latin typeface="+mj-lt"/>
              </a:rPr>
              <a:t> Markdown </a:t>
            </a:r>
            <a:r>
              <a:rPr lang="en-US" dirty="0" err="1">
                <a:latin typeface="+mj-lt"/>
              </a:rPr>
              <a:t>và</a:t>
            </a:r>
            <a:r>
              <a:rPr lang="en-US" dirty="0">
                <a:latin typeface="+mj-lt"/>
              </a:rPr>
              <a:t> </a:t>
            </a:r>
            <a:r>
              <a:rPr lang="en-US" dirty="0" err="1">
                <a:latin typeface="+mj-lt"/>
              </a:rPr>
              <a:t>cách</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Markmap</a:t>
            </a:r>
            <a:r>
              <a:rPr lang="en-US" dirty="0">
                <a:latin typeface="+mj-lt"/>
              </a:rPr>
              <a:t>.</a:t>
            </a:r>
            <a:endParaRPr lang="en-US" sz="2000" dirty="0">
              <a:latin typeface="+mj-lt"/>
            </a:endParaRPr>
          </a:p>
          <a:p>
            <a:pPr marL="457200" indent="-457200">
              <a:buFont typeface="+mj-lt"/>
              <a:buAutoNum type="arabicPeriod"/>
              <a:defRPr/>
            </a:pPr>
            <a:r>
              <a:rPr lang="vi-VN" dirty="0">
                <a:latin typeface="+mj-lt"/>
              </a:rPr>
              <a:t>Tạo được sơ đồ tư duy trực quan về Thiết kế Web.</a:t>
            </a:r>
            <a:endParaRPr lang="en-US" sz="2000" dirty="0">
              <a:latin typeface="+mj-lt"/>
            </a:endParaRPr>
          </a:p>
          <a:p>
            <a:pPr marL="457200" indent="-457200">
              <a:buFont typeface="+mj-lt"/>
              <a:buAutoNum type="arabicPeriod"/>
              <a:defRPr/>
            </a:pPr>
            <a:r>
              <a:rPr lang="vi-VN" dirty="0">
                <a:latin typeface="+mj-lt"/>
              </a:rPr>
              <a:t>Đánh giá hiệu quả của phương pháp sơ đồ tư duy đối với việc học.</a:t>
            </a:r>
            <a:endParaRPr lang="en-US" dirty="0">
              <a:latin typeface="+mj-lt"/>
            </a:endParaRPr>
          </a:p>
          <a:p>
            <a:pPr marL="457200" indent="-457200">
              <a:buFont typeface="+mj-lt"/>
              <a:buAutoNum type="arabicPeriod"/>
              <a:defRPr/>
            </a:pPr>
            <a:r>
              <a:rPr lang="en-US" dirty="0">
                <a:latin typeface="+mj-lt"/>
              </a:rPr>
              <a:t>Hoàn </a:t>
            </a:r>
            <a:r>
              <a:rPr lang="en-US" dirty="0" err="1">
                <a:latin typeface="+mj-lt"/>
              </a:rPr>
              <a:t>thành</a:t>
            </a:r>
            <a:r>
              <a:rPr lang="en-US" dirty="0">
                <a:latin typeface="+mj-lt"/>
              </a:rPr>
              <a:t> </a:t>
            </a:r>
            <a:r>
              <a:rPr lang="en-US" dirty="0" err="1">
                <a:latin typeface="+mj-lt"/>
              </a:rPr>
              <a:t>báo</a:t>
            </a:r>
            <a:r>
              <a:rPr lang="en-US" dirty="0">
                <a:latin typeface="+mj-lt"/>
              </a:rPr>
              <a:t> </a:t>
            </a:r>
            <a:r>
              <a:rPr lang="en-US" dirty="0" err="1">
                <a:latin typeface="+mj-lt"/>
              </a:rPr>
              <a:t>cáo</a:t>
            </a:r>
            <a:r>
              <a:rPr lang="en-US" dirty="0">
                <a:latin typeface="+mj-lt"/>
              </a:rPr>
              <a:t> </a:t>
            </a:r>
            <a:r>
              <a:rPr lang="en-US" dirty="0" err="1">
                <a:latin typeface="+mj-lt"/>
              </a:rPr>
              <a:t>và</a:t>
            </a:r>
            <a:r>
              <a:rPr lang="en-US" dirty="0">
                <a:latin typeface="+mj-lt"/>
              </a:rPr>
              <a:t> </a:t>
            </a:r>
            <a:r>
              <a:rPr lang="en-US" dirty="0" err="1">
                <a:latin typeface="+mj-lt"/>
              </a:rPr>
              <a:t>trình</a:t>
            </a:r>
            <a:r>
              <a:rPr lang="en-US" dirty="0">
                <a:latin typeface="+mj-lt"/>
              </a:rPr>
              <a:t> </a:t>
            </a:r>
            <a:r>
              <a:rPr lang="en-US" dirty="0" err="1">
                <a:latin typeface="+mj-lt"/>
              </a:rPr>
              <a:t>bày</a:t>
            </a:r>
            <a:r>
              <a:rPr lang="en-US" dirty="0">
                <a:latin typeface="+mj-lt"/>
              </a:rPr>
              <a:t> </a:t>
            </a:r>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nghiên</a:t>
            </a:r>
            <a:r>
              <a:rPr lang="en-US" dirty="0">
                <a:latin typeface="+mj-lt"/>
              </a:rPr>
              <a:t> </a:t>
            </a:r>
            <a:r>
              <a:rPr lang="en-US" dirty="0" err="1">
                <a:latin typeface="+mj-lt"/>
              </a:rPr>
              <a:t>cứu</a:t>
            </a:r>
            <a:r>
              <a:rPr lang="en-US" dirty="0">
                <a:latin typeface="+mj-lt"/>
              </a:rPr>
              <a:t> </a:t>
            </a:r>
            <a:r>
              <a:rPr lang="en-US" dirty="0" err="1">
                <a:latin typeface="+mj-lt"/>
              </a:rPr>
              <a:t>một</a:t>
            </a:r>
            <a:r>
              <a:rPr lang="en-US" dirty="0">
                <a:latin typeface="+mj-lt"/>
              </a:rPr>
              <a:t> </a:t>
            </a:r>
            <a:r>
              <a:rPr lang="en-US" dirty="0" err="1">
                <a:latin typeface="+mj-lt"/>
              </a:rPr>
              <a:t>cách</a:t>
            </a:r>
            <a:r>
              <a:rPr lang="en-US" dirty="0">
                <a:latin typeface="+mj-lt"/>
              </a:rPr>
              <a:t> </a:t>
            </a:r>
            <a:r>
              <a:rPr lang="en-US" dirty="0" err="1">
                <a:latin typeface="+mj-lt"/>
              </a:rPr>
              <a:t>rõ</a:t>
            </a:r>
            <a:r>
              <a:rPr lang="en-US" dirty="0">
                <a:latin typeface="+mj-lt"/>
              </a:rPr>
              <a:t> </a:t>
            </a:r>
            <a:r>
              <a:rPr lang="en-US" dirty="0" err="1">
                <a:latin typeface="+mj-lt"/>
              </a:rPr>
              <a:t>ràng</a:t>
            </a:r>
            <a:r>
              <a:rPr lang="en-US" dirty="0">
                <a:latin typeface="+mj-lt"/>
              </a:rPr>
              <a:t>.</a:t>
            </a:r>
            <a:endParaRPr lang="en-US" sz="2000" dirty="0">
              <a:latin typeface="+mj-lt"/>
            </a:endParaRPr>
          </a:p>
        </p:txBody>
      </p:sp>
      <p:pic>
        <p:nvPicPr>
          <p:cNvPr id="7" name="Picture 6" descr="done copy.png"/>
          <p:cNvPicPr>
            <a:picLocks noChangeAspect="1"/>
          </p:cNvPicPr>
          <p:nvPr/>
        </p:nvPicPr>
        <p:blipFill>
          <a:blip r:embed="rId2"/>
          <a:stretch>
            <a:fillRect/>
          </a:stretch>
        </p:blipFill>
        <p:spPr>
          <a:xfrm>
            <a:off x="4068843" y="2707896"/>
            <a:ext cx="377711" cy="407927"/>
          </a:xfrm>
          <a:prstGeom prst="rect">
            <a:avLst/>
          </a:prstGeom>
        </p:spPr>
      </p:pic>
      <p:pic>
        <p:nvPicPr>
          <p:cNvPr id="8" name="Picture 7" descr="done copy.png"/>
          <p:cNvPicPr>
            <a:picLocks noChangeAspect="1"/>
          </p:cNvPicPr>
          <p:nvPr/>
        </p:nvPicPr>
        <p:blipFill>
          <a:blip r:embed="rId2"/>
          <a:stretch>
            <a:fillRect/>
          </a:stretch>
        </p:blipFill>
        <p:spPr>
          <a:xfrm>
            <a:off x="10045294" y="2662453"/>
            <a:ext cx="377711" cy="407927"/>
          </a:xfrm>
          <a:prstGeom prst="rect">
            <a:avLst/>
          </a:prstGeom>
        </p:spPr>
      </p:pic>
      <p:pic>
        <p:nvPicPr>
          <p:cNvPr id="9" name="Picture 8" descr="done copy.png"/>
          <p:cNvPicPr>
            <a:picLocks noChangeAspect="1"/>
          </p:cNvPicPr>
          <p:nvPr/>
        </p:nvPicPr>
        <p:blipFill>
          <a:blip r:embed="rId2"/>
          <a:stretch>
            <a:fillRect/>
          </a:stretch>
        </p:blipFill>
        <p:spPr>
          <a:xfrm>
            <a:off x="3481880" y="3423477"/>
            <a:ext cx="377711" cy="407927"/>
          </a:xfrm>
          <a:prstGeom prst="rect">
            <a:avLst/>
          </a:prstGeom>
        </p:spPr>
      </p:pic>
      <p:pic>
        <p:nvPicPr>
          <p:cNvPr id="10" name="Picture 9" descr="done copy.png"/>
          <p:cNvPicPr>
            <a:picLocks noChangeAspect="1"/>
          </p:cNvPicPr>
          <p:nvPr/>
        </p:nvPicPr>
        <p:blipFill>
          <a:blip r:embed="rId2"/>
          <a:stretch>
            <a:fillRect/>
          </a:stretch>
        </p:blipFill>
        <p:spPr>
          <a:xfrm>
            <a:off x="10423005" y="3423476"/>
            <a:ext cx="377711" cy="407927"/>
          </a:xfrm>
          <a:prstGeom prst="rect">
            <a:avLst/>
          </a:prstGeom>
        </p:spPr>
      </p:pic>
      <p:pic>
        <p:nvPicPr>
          <p:cNvPr id="3" name="Picture 2">
            <a:extLst>
              <a:ext uri="{FF2B5EF4-FFF2-40B4-BE49-F238E27FC236}">
                <a16:creationId xmlns:a16="http://schemas.microsoft.com/office/drawing/2014/main" id="{AF2EB107-15B3-3535-08F3-7EC8BEE5E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095" y="75709"/>
            <a:ext cx="1120488" cy="10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859</Words>
  <Application>Microsoft Office PowerPoint</Application>
  <PresentationFormat>Widescreen</PresentationFormat>
  <Paragraphs>92</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Euphemia</vt:lpstr>
      <vt:lpstr>Plantagenet Cherokee</vt:lpstr>
      <vt:lpstr>Times New Roman</vt:lpstr>
      <vt:lpstr>Wingdings</vt:lpstr>
      <vt:lpstr>Academic Literature 16x9</vt:lpstr>
      <vt:lpstr>Báo Cáo ĐỒ ÁN CƠ SỞ NGÀNH</vt:lpstr>
      <vt:lpstr>Nội dung đồ án</vt:lpstr>
      <vt:lpstr>I. TÓM TẮT ĐỀ TÀI</vt:lpstr>
      <vt:lpstr>II. NGHIÊN CỨU LÝ THUYẾT</vt:lpstr>
      <vt:lpstr>Ngôn ngữ đánh dấu Markdown</vt:lpstr>
      <vt:lpstr>Công cụ Markmap</vt:lpstr>
      <vt:lpstr>Sơ đồ tư duy (Mindmap) trong học tập</vt:lpstr>
      <vt:lpstr>III. CÔNG CỤ THỰC HIỆN</vt:lpstr>
      <vt:lpstr>IV. KẾT QUẢ CHƯƠNG TRÌNH</vt:lpstr>
      <vt:lpstr>V. CHƯƠNG TRÌNH HOÀN TẤT</vt:lpstr>
      <vt:lpstr>VI. TỔNG KẾT</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Tu Cao</dc:creator>
  <cp:lastModifiedBy>Dũng Nguyễn</cp:lastModifiedBy>
  <cp:revision>38</cp:revision>
  <dcterms:created xsi:type="dcterms:W3CDTF">2014-04-17T22:28:38Z</dcterms:created>
  <dcterms:modified xsi:type="dcterms:W3CDTF">2025-05-04T16:18:26Z</dcterms:modified>
</cp:coreProperties>
</file>