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073561-CE9D-1DB6-1448-E43A40F24D1F}" v="330" dt="2022-05-19T12:54:54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641F9-11F1-C9DE-3564-1D20F8828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DB1FF-8D3D-08AD-AC49-CBD88E0C6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7C11E-1DD6-7522-8A16-B9E575C4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78A2-B5C8-4591-AEEF-E76133F183C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3B5D1-79E0-F636-1432-C8B8F31D8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6968-7A11-D35D-2C44-81962F92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08FA-E232-457E-BF5E-B31A199B2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9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5F96-1D21-747F-7A8D-2B65FA4A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2E54F-0BBB-4B41-3812-6B5497F44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1BC81-BFD3-09FF-8D8D-4E09C1DA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78A2-B5C8-4591-AEEF-E76133F183C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2D671-297D-F0D7-CA98-B96ED632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282A4-D495-20E6-DF6A-F09D77E8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08FA-E232-457E-BF5E-B31A199B2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7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A0BE4-964A-F836-B7F9-835CCBD86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5B7A1-3A76-0485-3F5E-572B1E6BB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8D2D5-BEC7-EFF9-253D-94B8A1A8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78A2-B5C8-4591-AEEF-E76133F183C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D4DB4-539C-A41D-DE8D-4E40835B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94648-BD1B-6AF1-AEE2-7BEBCF60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08FA-E232-457E-BF5E-B31A199B2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2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974C-BE2B-A000-6740-6388DFDF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91DAA-D76F-E54D-20CF-6EB560A94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3D6FF-3AB9-B625-BE56-83F5FC2FC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78A2-B5C8-4591-AEEF-E76133F183C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6799F-3F86-DFBA-48D7-ACCA7BBA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6A30F-9B7E-983F-A80E-144F48B0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08FA-E232-457E-BF5E-B31A199B2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7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CCA4-AAA0-00F2-F237-1C7465A1F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2B650-8007-B59A-07B4-8564D078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4B315-CC70-8D83-EFE8-D1856710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78A2-B5C8-4591-AEEF-E76133F183C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5861C-4073-0570-9FA2-6BCDA072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BB685-5EDA-5BEE-3803-4C17D012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08FA-E232-457E-BF5E-B31A199B2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9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888D-FD76-FC68-22A7-98A1DE80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A0AC3-4AC8-2B98-B7DC-556F75BBB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75E1F-D0D9-D5BA-8F36-448D7A317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CF5D5-AD03-B713-3251-7348F0D0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78A2-B5C8-4591-AEEF-E76133F183C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92506-D9E8-8187-68FD-58A4FD7F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359C7-0255-8FD1-ECA9-8AEF4646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08FA-E232-457E-BF5E-B31A199B2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4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15A9-5E76-F7CF-5914-C6AD83C3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4332C-923B-756D-22C2-9C60765B7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D946D-EE11-3F8E-6653-F9E79A8B3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7750D-9132-0C56-50BB-6168746E8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60C841-F4A3-EB4E-C40B-730B85001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3413F3-C1A0-F165-1BFF-2903BB8B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78A2-B5C8-4591-AEEF-E76133F183C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37939E-3B78-D99C-B06D-E91F21A5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71782-5BA7-688A-EA9E-581F6180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08FA-E232-457E-BF5E-B31A199B2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5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9AF4-FF0D-6951-2E85-EEDD808A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46385-2CBC-54E0-5A9A-83B407CC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78A2-B5C8-4591-AEEF-E76133F183C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292F3-7485-0D86-5404-81F34BAE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A814C-7F65-390F-1E8C-B585708C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08FA-E232-457E-BF5E-B31A199B2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5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2BB55D-EDEF-D679-4270-2E8EB691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78A2-B5C8-4591-AEEF-E76133F183C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DE561-AF1C-E1EA-66BA-23B9318E1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481BF-116B-FDE7-3EEA-E2CF1388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08FA-E232-457E-BF5E-B31A199B2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0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3F4F-67E9-27EB-366F-FE9E6529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7A535-AE13-A8C9-88C1-F6CD524B6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40C77-D512-FB63-E744-493B0A92F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C4025-41A5-F20F-EE3F-F670EC9F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78A2-B5C8-4591-AEEF-E76133F183C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4D0C7-DF08-53E6-7A68-DB18D963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A651-33D6-0D64-BA89-B7CEAB9E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08FA-E232-457E-BF5E-B31A199B2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2FB0-3D74-6F7A-A34A-E374AD22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7CB9D-C591-2A6C-E7B8-0D4429BAA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1AAF8-69D3-ED18-96F1-7B7732930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340EF-F101-3CFE-859A-9AEEE2B1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78A2-B5C8-4591-AEEF-E76133F183C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60FCD-7527-5F94-8689-D0CE8C4A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0F603-3DCC-2B1B-7789-2A5BFF6B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08FA-E232-457E-BF5E-B31A199B2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7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5255AC-A299-6A9A-D467-D3F380FF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0C9EE-DF06-FD51-1338-AC3888D74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4D61C-6814-8F68-34F9-AE73144EB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778A2-B5C8-4591-AEEF-E76133F183C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57DD9-A832-D86C-DEC1-B394C2680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96B74-C453-1A6E-DB57-A44AEBBDF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508FA-E232-457E-BF5E-B31A199B2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4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36B5-2ED7-E0F7-774E-DAE3FCAFC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031"/>
            <a:ext cx="9010918" cy="631065"/>
          </a:xfrm>
        </p:spPr>
        <p:txBody>
          <a:bodyPr>
            <a:normAutofit/>
          </a:bodyPr>
          <a:lstStyle/>
          <a:p>
            <a:r>
              <a:rPr lang="en-US" sz="1600" b="1" i="0" dirty="0">
                <a:solidFill>
                  <a:srgbClr val="202124"/>
                </a:solidFill>
                <a:effectLst/>
                <a:latin typeface="zeitung"/>
              </a:rPr>
              <a:t>New Plant Diseases Dataset</a:t>
            </a:r>
            <a:br>
              <a:rPr lang="en-US" sz="1600" b="1" i="0" dirty="0">
                <a:solidFill>
                  <a:srgbClr val="202124"/>
                </a:solidFill>
                <a:effectLst/>
                <a:latin typeface="zeitung"/>
              </a:rPr>
            </a:br>
            <a:endParaRPr lang="en-US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E2634-3618-21E6-6F5D-AC3FBF359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34096"/>
            <a:ext cx="9144000" cy="5370489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l"/>
            <a:r>
              <a:rPr lang="en-US" dirty="0"/>
              <a:t>Architecture 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ea typeface="+mn-lt"/>
                <a:cs typeface="+mn-lt"/>
              </a:rPr>
              <a:t>We used pre trained model MobileNetV2 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ea typeface="+mn-lt"/>
                <a:cs typeface="+mn-lt"/>
              </a:rPr>
              <a:t>. The input layer of the network expects a 224x224 pixel RGB image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ea typeface="+mn-lt"/>
                <a:cs typeface="+mn-lt"/>
              </a:rPr>
              <a:t>Is</a:t>
            </a:r>
            <a:r>
              <a:rPr lang="en-US" sz="2800" dirty="0"/>
              <a:t> a well-documented and globally used architecture for convolutional neural networks This </a:t>
            </a:r>
            <a:r>
              <a:rPr lang="en-US" sz="2800" dirty="0" err="1"/>
              <a:t>ConvNet</a:t>
            </a:r>
            <a:r>
              <a:rPr lang="en-US" sz="2800" dirty="0"/>
              <a:t> became very widespread by accomplishing excellent performance on the ImageNet dataset.  The input image is passed through </a:t>
            </a:r>
            <a:r>
              <a:rPr lang="en-US" sz="2800" dirty="0" err="1"/>
              <a:t>BatchNormalization</a:t>
            </a:r>
            <a:r>
              <a:rPr lang="en-US" sz="2800" dirty="0"/>
              <a:t>. And pass to GlobalAveragePooling2D to 4 dense layer . All hidden layers are equipped with a </a:t>
            </a:r>
            <a:r>
              <a:rPr lang="en-US" sz="2800" dirty="0" err="1"/>
              <a:t>ReLU</a:t>
            </a:r>
            <a:r>
              <a:rPr lang="en-US" sz="2800" dirty="0"/>
              <a:t>  (Rectified Linear Unit) as the activation function layer (nonlinearity operation) and </a:t>
            </a:r>
            <a:r>
              <a:rPr lang="en-US" sz="2800" dirty="0" err="1"/>
              <a:t>includeDropout</a:t>
            </a:r>
            <a:r>
              <a:rPr lang="en-US" sz="2800" dirty="0"/>
              <a:t> equal 0.6 layer. The network is concluded with a classifier is </a:t>
            </a:r>
            <a:r>
              <a:rPr lang="en-US" sz="2800" dirty="0" err="1"/>
              <a:t>softmax</a:t>
            </a:r>
            <a:r>
              <a:rPr lang="en-US" sz="2800" dirty="0"/>
              <a:t> activation function layers with num of class 15</a:t>
            </a:r>
            <a:endParaRPr lang="en-US" sz="2800" dirty="0">
              <a:ea typeface="Calibri"/>
              <a:cs typeface="Calibri"/>
            </a:endParaRPr>
          </a:p>
          <a:p>
            <a:pPr algn="l">
              <a:lnSpc>
                <a:spcPct val="150000"/>
              </a:lnSpc>
            </a:pPr>
            <a:r>
              <a:rPr lang="en-US" sz="2800" dirty="0">
                <a:ea typeface="+mn-lt"/>
                <a:cs typeface="+mn-lt"/>
              </a:rPr>
              <a:t>Class </a:t>
            </a:r>
          </a:p>
          <a:p>
            <a:pPr algn="l"/>
            <a:endParaRPr lang="en-US" sz="1600" dirty="0">
              <a:ea typeface="Calibri"/>
              <a:cs typeface="Calibri"/>
            </a:endParaRPr>
          </a:p>
          <a:p>
            <a:pPr algn="l">
              <a:lnSpc>
                <a:spcPct val="150000"/>
              </a:lnSpc>
            </a:pPr>
            <a:endParaRPr lang="en-US" sz="16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507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3F7B4-0128-AF7A-1473-7023AE67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-apple-system"/>
              </a:rPr>
              <a:t>Dataset details</a:t>
            </a:r>
            <a:br>
              <a:rPr lang="en-US" b="0" i="0">
                <a:effectLst/>
                <a:latin typeface="-apple-system"/>
              </a:rPr>
            </a:br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Fresh Red Tomatoes">
            <a:extLst>
              <a:ext uri="{FF2B5EF4-FFF2-40B4-BE49-F238E27FC236}">
                <a16:creationId xmlns:a16="http://schemas.microsoft.com/office/drawing/2014/main" id="{6D50E705-1B06-ECB2-BCBA-AA32CD983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61" r="31186" b="-3"/>
          <a:stretch/>
        </p:blipFill>
        <p:spPr>
          <a:xfrm>
            <a:off x="1179904" y="511293"/>
            <a:ext cx="3823936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9AAF0-A3C7-8939-7C39-43CC5FF70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1500" b="0" i="0">
                <a:effectLst/>
                <a:ea typeface="+mn-lt"/>
                <a:cs typeface="+mn-lt"/>
              </a:rPr>
              <a:t>Image dataset containing different healthy and unhealthy crop leaves</a:t>
            </a:r>
            <a:r>
              <a:rPr lang="en-US" sz="1500">
                <a:ea typeface="+mn-lt"/>
                <a:cs typeface="+mn-lt"/>
              </a:rPr>
              <a:t>   </a:t>
            </a:r>
          </a:p>
          <a:p>
            <a:pPr marL="0" indent="0">
              <a:buNone/>
            </a:pPr>
            <a:r>
              <a:rPr lang="en-US" sz="1500" b="0" i="0">
                <a:effectLst/>
                <a:ea typeface="+mn-lt"/>
                <a:cs typeface="+mn-lt"/>
              </a:rPr>
              <a:t>like</a:t>
            </a:r>
            <a:r>
              <a:rPr lang="en-US" sz="1500">
                <a:ea typeface="+mn-lt"/>
                <a:cs typeface="+mn-lt"/>
              </a:rPr>
              <a:t> Number of images of </a:t>
            </a:r>
            <a:r>
              <a:rPr lang="en-US" sz="1500"/>
              <a:t>Tomato__Tomato_Yellow Leaf__</a:t>
            </a:r>
            <a:r>
              <a:rPr lang="en-US" sz="1500" err="1"/>
              <a:t>Curl_Virus</a:t>
            </a:r>
            <a:r>
              <a:rPr lang="en-US" sz="1500"/>
              <a:t>'  '</a:t>
            </a:r>
            <a:r>
              <a:rPr lang="en-US" sz="1500" err="1"/>
              <a:t>Tomato_Bacterial_spot</a:t>
            </a:r>
            <a:r>
              <a:rPr lang="en-US" sz="1500"/>
              <a:t>',     '</a:t>
            </a:r>
            <a:r>
              <a:rPr lang="en-US" sz="1500" err="1"/>
              <a:t>Tomato_Early_blight</a:t>
            </a:r>
            <a:r>
              <a:rPr lang="en-US" sz="1500"/>
              <a:t>'   'Pepper__bell___</a:t>
            </a:r>
            <a:r>
              <a:rPr lang="en-US" sz="1500" err="1"/>
              <a:t>Bacterial_spot</a:t>
            </a:r>
            <a:r>
              <a:rPr lang="en-US" sz="1500"/>
              <a:t>' '</a:t>
            </a:r>
            <a:r>
              <a:rPr lang="en-US" sz="1500" err="1"/>
              <a:t>Potato___Late_blight</a:t>
            </a:r>
            <a:r>
              <a:rPr lang="en-US" sz="1500"/>
              <a:t>'  '</a:t>
            </a:r>
            <a:r>
              <a:rPr lang="en-US" sz="1500" err="1"/>
              <a:t>Tomato_Leaf_Mold</a:t>
            </a:r>
            <a:r>
              <a:rPr lang="en-US" sz="1500"/>
              <a:t>' </a:t>
            </a:r>
            <a:endParaRPr lang="en-US" sz="1500">
              <a:ea typeface="Calibri"/>
              <a:cs typeface="Calibri"/>
            </a:endParaRPr>
          </a:p>
          <a:p>
            <a:pPr>
              <a:buNone/>
            </a:pPr>
            <a:r>
              <a:rPr lang="en-US" sz="1500"/>
              <a:t> '</a:t>
            </a:r>
            <a:r>
              <a:rPr lang="en-US" sz="1500" err="1"/>
              <a:t>Tomato_Septoria_leaf_spot</a:t>
            </a:r>
            <a:r>
              <a:rPr lang="en-US" sz="1500"/>
              <a:t>'  '</a:t>
            </a:r>
            <a:r>
              <a:rPr lang="en-US" sz="1500" err="1"/>
              <a:t>Potato___healthy</a:t>
            </a:r>
            <a:r>
              <a:rPr lang="en-US" sz="1500"/>
              <a:t>'      '</a:t>
            </a:r>
            <a:r>
              <a:rPr lang="en-US" sz="1500" err="1"/>
              <a:t>Pepper__bell___healthy</a:t>
            </a:r>
            <a:r>
              <a:rPr lang="en-US" sz="1500"/>
              <a:t>' '</a:t>
            </a:r>
            <a:r>
              <a:rPr lang="en-US" sz="1500" err="1"/>
              <a:t>Tomato_Spider_mites_Two_spotted_spider_mite</a:t>
            </a:r>
            <a:r>
              <a:rPr lang="en-US" sz="1500"/>
              <a:t>'  'Tomato__</a:t>
            </a:r>
            <a:r>
              <a:rPr lang="en-US" sz="1500" err="1"/>
              <a:t>Tomato_mosaic_virus</a:t>
            </a:r>
            <a:r>
              <a:rPr lang="en-US" sz="1500"/>
              <a:t>' 'Tomato__</a:t>
            </a:r>
            <a:r>
              <a:rPr lang="en-US" sz="1500" err="1"/>
              <a:t>Target_Spot</a:t>
            </a:r>
            <a:r>
              <a:rPr lang="en-US" sz="1500"/>
              <a:t>' .  '</a:t>
            </a:r>
            <a:r>
              <a:rPr lang="en-US" sz="1500" err="1"/>
              <a:t>Tomato_Late_blight</a:t>
            </a:r>
            <a:r>
              <a:rPr lang="en-US" sz="1500"/>
              <a:t>'  '</a:t>
            </a:r>
            <a:r>
              <a:rPr lang="en-US" sz="1500" err="1"/>
              <a:t>Tomato_healthy</a:t>
            </a:r>
            <a:r>
              <a:rPr lang="en-US" sz="1500"/>
              <a:t>' Potato___</a:t>
            </a:r>
            <a:r>
              <a:rPr lang="en-US" sz="1500" err="1"/>
              <a:t>Early_blight</a:t>
            </a:r>
            <a:r>
              <a:rPr lang="en-US" sz="1500"/>
              <a:t>' </a:t>
            </a:r>
            <a:r>
              <a:rPr lang="en-US" sz="1500">
                <a:ea typeface="+mn-lt"/>
                <a:cs typeface="+mn-lt"/>
              </a:rPr>
              <a:t> </a:t>
            </a:r>
            <a:r>
              <a:rPr lang="en-US" sz="1500" b="0" i="0">
                <a:effectLst/>
                <a:ea typeface="+mn-lt"/>
                <a:cs typeface="+mn-lt"/>
              </a:rPr>
              <a:t>offline augmentation from the original dataset.</a:t>
            </a:r>
            <a:r>
              <a:rPr lang="en-US" sz="1500">
                <a:ea typeface="+mn-lt"/>
                <a:cs typeface="+mn-lt"/>
              </a:rPr>
              <a:t>   </a:t>
            </a:r>
            <a:endParaRPr lang="en-US" sz="1500">
              <a:ea typeface="Calibri"/>
              <a:cs typeface="Calibri"/>
            </a:endParaRPr>
          </a:p>
          <a:p>
            <a:pPr>
              <a:buNone/>
            </a:pPr>
            <a:r>
              <a:rPr lang="en-US" sz="1500">
                <a:ea typeface="+mn-lt"/>
                <a:cs typeface="+mn-lt"/>
              </a:rPr>
              <a:t>Total number </a:t>
            </a:r>
            <a:r>
              <a:rPr lang="en-US" sz="1500" b="0" i="0">
                <a:effectLst/>
                <a:ea typeface="+mn-lt"/>
                <a:cs typeface="+mn-lt"/>
              </a:rPr>
              <a:t>of </a:t>
            </a:r>
            <a:r>
              <a:rPr lang="en-US" sz="1500">
                <a:ea typeface="+mn-lt"/>
                <a:cs typeface="+mn-lt"/>
              </a:rPr>
              <a:t>images we have 20639 </a:t>
            </a:r>
            <a:r>
              <a:rPr lang="en-US" sz="1500" b="0" i="0" err="1">
                <a:effectLst/>
                <a:ea typeface="+mn-lt"/>
                <a:cs typeface="+mn-lt"/>
              </a:rPr>
              <a:t>rgb</a:t>
            </a:r>
            <a:r>
              <a:rPr lang="en-US" sz="1500">
                <a:ea typeface="+mn-lt"/>
                <a:cs typeface="+mn-lt"/>
              </a:rPr>
              <a:t> </a:t>
            </a:r>
            <a:r>
              <a:rPr lang="en-US" sz="1500" b="0" i="0">
                <a:effectLst/>
                <a:ea typeface="+mn-lt"/>
                <a:cs typeface="+mn-lt"/>
              </a:rPr>
              <a:t>images of healthy and diseased crop leaves</a:t>
            </a:r>
            <a:r>
              <a:rPr lang="en-US" sz="1500">
                <a:ea typeface="+mn-lt"/>
                <a:cs typeface="+mn-lt"/>
              </a:rPr>
              <a:t>  </a:t>
            </a:r>
            <a:endParaRPr lang="en-US" sz="1500">
              <a:ea typeface="Calibri"/>
              <a:cs typeface="Calibri"/>
            </a:endParaRPr>
          </a:p>
          <a:p>
            <a:pPr>
              <a:buNone/>
            </a:pPr>
            <a:r>
              <a:rPr lang="en-US" sz="1500">
                <a:ea typeface="+mn-lt"/>
                <a:cs typeface="+mn-lt"/>
              </a:rPr>
              <a:t> </a:t>
            </a:r>
            <a:r>
              <a:rPr lang="en-US" sz="1500" b="0" i="0">
                <a:effectLst/>
                <a:ea typeface="+mn-lt"/>
                <a:cs typeface="+mn-lt"/>
              </a:rPr>
              <a:t>which is categorized into </a:t>
            </a:r>
            <a:r>
              <a:rPr lang="en-US" sz="1500">
                <a:ea typeface="+mn-lt"/>
                <a:cs typeface="+mn-lt"/>
              </a:rPr>
              <a:t>15 </a:t>
            </a:r>
            <a:r>
              <a:rPr lang="en-US" sz="1500" b="0" i="0">
                <a:effectLst/>
                <a:ea typeface="+mn-lt"/>
                <a:cs typeface="+mn-lt"/>
              </a:rPr>
              <a:t>different classes.</a:t>
            </a:r>
            <a:r>
              <a:rPr lang="en-US" sz="1500">
                <a:ea typeface="+mn-lt"/>
                <a:cs typeface="+mn-lt"/>
              </a:rPr>
              <a:t>   </a:t>
            </a:r>
          </a:p>
          <a:p>
            <a:pPr marL="0" indent="0">
              <a:buNone/>
            </a:pPr>
            <a:r>
              <a:rPr lang="en-US" sz="1500" b="0" i="0">
                <a:effectLst/>
                <a:ea typeface="+mn-lt"/>
                <a:cs typeface="+mn-lt"/>
              </a:rPr>
              <a:t>The total dataset is divided into 80/10/10 ratio of training , validation and test</a:t>
            </a:r>
            <a:r>
              <a:rPr lang="en-US" sz="1500">
                <a:ea typeface="+mn-lt"/>
                <a:cs typeface="+mn-lt"/>
              </a:rPr>
              <a:t>  </a:t>
            </a:r>
          </a:p>
          <a:p>
            <a:pPr marL="0" indent="0">
              <a:buNone/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408840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667C-4410-2C41-E889-62E55300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369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ea typeface="+mj-lt"/>
                <a:cs typeface="+mj-lt"/>
              </a:rPr>
              <a:t>Implementation details</a:t>
            </a:r>
            <a:endParaRPr lang="en-US" sz="2000" dirty="0">
              <a:ea typeface="Calibri Light"/>
              <a:cs typeface="Calibri Light"/>
            </a:endParaRPr>
          </a:p>
          <a:p>
            <a:pPr algn="ctr"/>
            <a:endParaRPr lang="en-US" sz="1000" dirty="0">
              <a:latin typeface="-apple-system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F0205-8132-8E34-7075-CDD0256C6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9701"/>
            <a:ext cx="10515600" cy="55072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" dirty="0">
                <a:ea typeface="+mn-lt"/>
                <a:cs typeface="+mn-lt"/>
              </a:rPr>
              <a:t>First we split dataset to (training ,validation and test) with 80% 10% 10%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" dirty="0">
                <a:ea typeface="+mn-lt"/>
                <a:cs typeface="+mn-lt"/>
              </a:rPr>
              <a:t>Now we have :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r>
              <a:rPr lang="en" dirty="0">
                <a:ea typeface="+mn-lt"/>
                <a:cs typeface="+mn-lt"/>
              </a:rPr>
              <a:t>Training (</a:t>
            </a:r>
            <a:r>
              <a:rPr lang="en-GB" dirty="0">
                <a:ea typeface="+mn-lt"/>
                <a:cs typeface="+mn-lt"/>
              </a:rPr>
              <a:t>16505</a:t>
            </a:r>
            <a:r>
              <a:rPr lang="en" dirty="0">
                <a:ea typeface="+mn-lt"/>
                <a:cs typeface="+mn-lt"/>
              </a:rPr>
              <a:t>)</a:t>
            </a:r>
            <a:endParaRPr lang="en-US"/>
          </a:p>
          <a:p>
            <a:r>
              <a:rPr lang="en" dirty="0">
                <a:ea typeface="+mn-lt"/>
                <a:cs typeface="+mn-lt"/>
              </a:rPr>
              <a:t>Validation(</a:t>
            </a:r>
            <a:r>
              <a:rPr lang="en-GB" dirty="0">
                <a:ea typeface="+mn-lt"/>
                <a:cs typeface="+mn-lt"/>
              </a:rPr>
              <a:t>2057</a:t>
            </a:r>
            <a:r>
              <a:rPr lang="en" dirty="0">
                <a:ea typeface="+mn-lt"/>
                <a:cs typeface="+mn-lt"/>
              </a:rPr>
              <a:t>)</a:t>
            </a:r>
            <a:endParaRPr lang="en-US"/>
          </a:p>
          <a:p>
            <a:r>
              <a:rPr lang="en" dirty="0">
                <a:ea typeface="+mn-lt"/>
                <a:cs typeface="+mn-lt"/>
              </a:rPr>
              <a:t>Testing (</a:t>
            </a:r>
            <a:r>
              <a:rPr lang="en-GB" dirty="0">
                <a:ea typeface="+mn-lt"/>
                <a:cs typeface="+mn-lt"/>
              </a:rPr>
              <a:t>2076</a:t>
            </a:r>
            <a:r>
              <a:rPr lang="en" dirty="0"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 dirty="0">
                <a:ea typeface="Calibri"/>
                <a:cs typeface="Calibri"/>
              </a:rPr>
              <a:t>And do pre processing for all data set </a:t>
            </a:r>
            <a:r>
              <a:rPr lang="en-US" dirty="0">
                <a:ea typeface="+mn-lt"/>
                <a:cs typeface="+mn-lt"/>
              </a:rPr>
              <a:t>Normalizing the pixel values to a [0,1] range and Data augmentation</a:t>
            </a:r>
          </a:p>
          <a:p>
            <a:r>
              <a:rPr lang="en-US" dirty="0">
                <a:ea typeface="+mn-lt"/>
                <a:cs typeface="+mn-lt"/>
              </a:rPr>
              <a:t>Used MobileNetV2 </a:t>
            </a:r>
          </a:p>
          <a:p>
            <a:r>
              <a:rPr lang="en-US" dirty="0">
                <a:ea typeface="+mn-lt"/>
                <a:cs typeface="+mn-lt"/>
              </a:rPr>
              <a:t>And some of layer than do compile and fit </a:t>
            </a:r>
            <a:r>
              <a:rPr lang="en-US" dirty="0" err="1">
                <a:ea typeface="+mn-lt"/>
                <a:cs typeface="+mn-lt"/>
              </a:rPr>
              <a:t>thas</a:t>
            </a:r>
            <a:r>
              <a:rPr lang="en-US" dirty="0">
                <a:ea typeface="+mn-lt"/>
                <a:cs typeface="+mn-lt"/>
              </a:rPr>
              <a:t> model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1155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E979-CFC8-EDA2-B38F-0F0332D4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37398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ea typeface="+mj-lt"/>
                <a:cs typeface="+mj-lt"/>
              </a:rPr>
              <a:t>Results and visualizations</a:t>
            </a:r>
            <a:br>
              <a:rPr lang="en-US" sz="1600" b="0" i="0" dirty="0">
                <a:effectLst/>
                <a:ea typeface="+mj-lt"/>
                <a:cs typeface="+mj-lt"/>
              </a:rPr>
            </a:br>
            <a:br>
              <a:rPr lang="en-US" sz="1600" b="0" i="0" dirty="0">
                <a:effectLst/>
                <a:latin typeface="-apple-system"/>
              </a:rPr>
            </a:br>
            <a:br>
              <a:rPr lang="en-US" sz="1600" b="0" i="0" dirty="0">
                <a:effectLst/>
                <a:latin typeface="-apple-system"/>
              </a:rPr>
            </a:br>
            <a:r>
              <a:rPr lang="en-US" sz="1600" dirty="0">
                <a:ea typeface="+mj-lt"/>
                <a:cs typeface="+mj-lt"/>
              </a:rPr>
              <a:t>33/33 - 23s - loss: 0.1038 - accuracy: 0.9706 - 23s/epoch - 686ms/step model accuracy 0.9706165790557861</a:t>
            </a:r>
            <a:br>
              <a:rPr lang="en-US" sz="1000" b="0" i="0" dirty="0">
                <a:effectLst/>
                <a:latin typeface="-apple-system"/>
              </a:rPr>
            </a:br>
            <a:br>
              <a:rPr lang="en-US" sz="1000" b="0" i="0" dirty="0">
                <a:effectLst/>
                <a:latin typeface="-apple-system"/>
              </a:rPr>
            </a:br>
            <a:endParaRPr lang="en-US" sz="1600">
              <a:solidFill>
                <a:srgbClr val="212121"/>
              </a:solidFill>
              <a:latin typeface="Courier New"/>
              <a:ea typeface="Calibri Light" panose="020F0302020204030204"/>
              <a:cs typeface="Courier New"/>
            </a:endParaRPr>
          </a:p>
        </p:txBody>
      </p:sp>
      <p:pic>
        <p:nvPicPr>
          <p:cNvPr id="5" name="Picture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7FB2C584-27FE-A39B-17D9-46B230D71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089" y="2427693"/>
            <a:ext cx="6171482" cy="4599316"/>
          </a:xfrm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CDC9C8FC-1F7F-9333-17CC-3B57B2A75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2894804"/>
            <a:ext cx="6035615" cy="39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68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41B29E20188C4085452D39F6689D55" ma:contentTypeVersion="7" ma:contentTypeDescription="Create a new document." ma:contentTypeScope="" ma:versionID="6d5bf013f128b1c78020fcdf5d9aa87a">
  <xsd:schema xmlns:xsd="http://www.w3.org/2001/XMLSchema" xmlns:xs="http://www.w3.org/2001/XMLSchema" xmlns:p="http://schemas.microsoft.com/office/2006/metadata/properties" xmlns:ns3="c517229f-8093-4d55-a12f-0745ada7b335" xmlns:ns4="7bb8d260-76c9-4972-ac98-d07fbcf9ba00" targetNamespace="http://schemas.microsoft.com/office/2006/metadata/properties" ma:root="true" ma:fieldsID="c8513e5bb810cd0dc3212794d8d9946c" ns3:_="" ns4:_="">
    <xsd:import namespace="c517229f-8093-4d55-a12f-0745ada7b335"/>
    <xsd:import namespace="7bb8d260-76c9-4972-ac98-d07fbcf9ba0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17229f-8093-4d55-a12f-0745ada7b3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8d260-76c9-4972-ac98-d07fbcf9ba0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378F0A-0DAA-453E-929D-1A84E6BFD4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57AB09-42A3-474A-BB6F-5FEA3CC192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17229f-8093-4d55-a12f-0745ada7b335"/>
    <ds:schemaRef ds:uri="7bb8d260-76c9-4972-ac98-d07fbcf9ba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058255-EFD8-4BA4-BC54-B17B2111758B}">
  <ds:schemaRefs>
    <ds:schemaRef ds:uri="c517229f-8093-4d55-a12f-0745ada7b335"/>
    <ds:schemaRef ds:uri="http://www.w3.org/XML/1998/namespace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7bb8d260-76c9-4972-ac98-d07fbcf9ba00"/>
    <ds:schemaRef ds:uri="http://schemas.microsoft.com/office/2006/documentManagement/types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533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New Plant Diseases Dataset </vt:lpstr>
      <vt:lpstr>Dataset details </vt:lpstr>
      <vt:lpstr>Implementation details </vt:lpstr>
      <vt:lpstr>Results and visualizations   33/33 - 23s - loss: 0.1038 - accuracy: 0.9706 - 23s/epoch - 686ms/step model accuracy 0.9706165790557861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Plant Diseases Dataset </dc:title>
  <dc:creator>Hossam Hassan</dc:creator>
  <cp:lastModifiedBy>Hossam Hassan</cp:lastModifiedBy>
  <cp:revision>116</cp:revision>
  <dcterms:created xsi:type="dcterms:W3CDTF">2022-05-16T10:27:42Z</dcterms:created>
  <dcterms:modified xsi:type="dcterms:W3CDTF">2022-05-19T12:55:04Z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0x0101000B41B29E20188C4085452D39F6689D55</vt:lpwstr>
  </property>
</Properties>
</file>