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73561-CE9D-1DB6-1448-E43A40F24D1F}" v="330" dt="2022-05-19T12:54:54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41F9-11F1-C9DE-3564-1D20F882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B1FF-8D3D-08AD-AC49-CBD88E0C6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C11E-1DD6-7522-8A16-B9E575C4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B5D1-79E0-F636-1432-C8B8F31D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6968-7A11-D35D-2C44-81962F92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5F96-1D21-747F-7A8D-2B65FA4A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2E54F-0BBB-4B41-3812-6B5497F4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1BC81-BFD3-09FF-8D8D-4E09C1DA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D671-297D-F0D7-CA98-B96ED632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82A4-D495-20E6-DF6A-F09D77E8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7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A0BE4-964A-F836-B7F9-835CCBD8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5B7A1-3A76-0485-3F5E-572B1E6B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D2D5-BEC7-EFF9-253D-94B8A1A8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4DB4-539C-A41D-DE8D-4E40835B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4648-BD1B-6AF1-AEE2-7BEBCF6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974C-BE2B-A000-6740-6388DFDF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1DAA-D76F-E54D-20CF-6EB560A9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D6FF-3AB9-B625-BE56-83F5FC2F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799F-3F86-DFBA-48D7-ACCA7BBA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30F-9B7E-983F-A80E-144F48B0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CA4-AAA0-00F2-F237-1C7465A1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B650-8007-B59A-07B4-8564D078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B315-CC70-8D83-EFE8-D185671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861C-4073-0570-9FA2-6BCDA072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B685-5EDA-5BEE-3803-4C17D012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88D-FD76-FC68-22A7-98A1DE80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0AC3-4AC8-2B98-B7DC-556F75BBB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75E1F-D0D9-D5BA-8F36-448D7A31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F5D5-AD03-B713-3251-7348F0D0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92506-D9E8-8187-68FD-58A4FD7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59C7-0255-8FD1-ECA9-8AEF4646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15A9-5E76-F7CF-5914-C6AD83C3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332C-923B-756D-22C2-9C60765B7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946D-EE11-3F8E-6653-F9E79A8B3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7750D-9132-0C56-50BB-6168746E8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0C841-F4A3-EB4E-C40B-730B8500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413F3-C1A0-F165-1BFF-2903BB8B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7939E-3B78-D99C-B06D-E91F21A5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71782-5BA7-688A-EA9E-581F6180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9AF4-FF0D-6951-2E85-EEDD808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46385-2CBC-54E0-5A9A-83B407C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92F3-7485-0D86-5404-81F34BAE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A814C-7F65-390F-1E8C-B585708C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BB55D-EDEF-D679-4270-2E8EB691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DE561-AF1C-E1EA-66BA-23B9318E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81BF-116B-FDE7-3EEA-E2CF1388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3F4F-67E9-27EB-366F-FE9E652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A535-AE13-A8C9-88C1-F6CD524B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40C77-D512-FB63-E744-493B0A92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4025-41A5-F20F-EE3F-F670EC9F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D0C7-DF08-53E6-7A68-DB18D963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A651-33D6-0D64-BA89-B7CEAB9E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2FB0-3D74-6F7A-A34A-E374AD22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7CB9D-C591-2A6C-E7B8-0D4429BAA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AAF8-69D3-ED18-96F1-7B773293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40EF-F101-3CFE-859A-9AEEE2B1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60FCD-7527-5F94-8689-D0CE8C4A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F603-3DCC-2B1B-7789-2A5BFF6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255AC-A299-6A9A-D467-D3F380FF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C9EE-DF06-FD51-1338-AC3888D7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D61C-6814-8F68-34F9-AE73144E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78A2-B5C8-4591-AEEF-E76133F183C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7DD9-A832-D86C-DEC1-B394C2680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6B74-C453-1A6E-DB57-A44AEBBDF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08FA-E232-457E-BF5E-B31A199B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seedling sprouting on the earth">
            <a:extLst>
              <a:ext uri="{FF2B5EF4-FFF2-40B4-BE49-F238E27FC236}">
                <a16:creationId xmlns:a16="http://schemas.microsoft.com/office/drawing/2014/main" id="{EDBEDC2C-3059-9BD1-F341-3B179BDB4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3" t="9091" r="4684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936B5-2ED7-E0F7-774E-DAE3FCAF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i="0" dirty="0">
                <a:effectLst/>
              </a:rPr>
              <a:t>Plant Seedlings Classification Using Deep Learning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E2634-3618-21E6-6F5D-AC3FBF35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688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 dirty="0"/>
              <a:t>Team ID No. </a:t>
            </a:r>
            <a:r>
              <a:rPr lang="en-US" sz="2600" b="1" dirty="0"/>
              <a:t>32</a:t>
            </a:r>
          </a:p>
          <a:p>
            <a:pPr algn="l"/>
            <a:r>
              <a:rPr lang="en-US" sz="2000" dirty="0"/>
              <a:t>Selected Topics in Cs - 2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77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F7B4-0128-AF7A-1473-7023AE67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7" y="221167"/>
            <a:ext cx="10905066" cy="920666"/>
          </a:xfrm>
        </p:spPr>
        <p:txBody>
          <a:bodyPr>
            <a:normAutofit/>
          </a:bodyPr>
          <a:lstStyle/>
          <a:p>
            <a:r>
              <a:rPr lang="en-US" sz="3600" b="1" i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Implementation Details: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AAF0-A3C7-8939-7C39-43CC5FF7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141833"/>
            <a:ext cx="7595009" cy="537667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100" b="1" i="0" dirty="0">
                <a:effectLst/>
                <a:ea typeface="+mn-lt"/>
                <a:cs typeface="+mn-lt"/>
              </a:rPr>
              <a:t>Input images pre-processed by: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100" b="1" i="0" dirty="0">
                <a:effectLst/>
                <a:ea typeface="+mn-lt"/>
                <a:cs typeface="+mn-lt"/>
              </a:rPr>
              <a:t>1-</a:t>
            </a:r>
            <a:r>
              <a:rPr lang="en-US" sz="2100" b="0" i="0" dirty="0">
                <a:effectLst/>
                <a:ea typeface="+mn-lt"/>
                <a:cs typeface="+mn-lt"/>
              </a:rPr>
              <a:t> Normalizing the pixel values to a [0,1] range.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100" b="1" i="0" dirty="0">
                <a:effectLst/>
                <a:ea typeface="+mn-lt"/>
                <a:cs typeface="+mn-lt"/>
              </a:rPr>
              <a:t>2-</a:t>
            </a:r>
            <a:r>
              <a:rPr lang="en-US" sz="2100" b="0" i="0" dirty="0">
                <a:effectLst/>
                <a:ea typeface="+mn-lt"/>
                <a:cs typeface="+mn-lt"/>
              </a:rPr>
              <a:t> Data was augmented via several random transformations. The selected data augmentation techniques were (size re-scaling, rotations of </a:t>
            </a:r>
            <a:r>
              <a:rPr lang="en-US" sz="2100" b="1" i="0" dirty="0">
                <a:effectLst/>
                <a:ea typeface="+mn-lt"/>
                <a:cs typeface="+mn-lt"/>
              </a:rPr>
              <a:t>40</a:t>
            </a:r>
            <a:r>
              <a:rPr lang="en-US" sz="2100" b="0" i="0" dirty="0">
                <a:effectLst/>
                <a:ea typeface="+mn-lt"/>
                <a:cs typeface="+mn-lt"/>
              </a:rPr>
              <a:t>, horizontal shift, image zooming, and horizontal flipping).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100" b="1" i="0" dirty="0">
                <a:effectLst/>
                <a:ea typeface="+mn-lt"/>
                <a:cs typeface="+mn-lt"/>
              </a:rPr>
              <a:t>3-</a:t>
            </a:r>
            <a:r>
              <a:rPr lang="en-US" sz="2100" b="0" i="0" dirty="0">
                <a:effectLst/>
                <a:ea typeface="+mn-lt"/>
                <a:cs typeface="+mn-lt"/>
              </a:rPr>
              <a:t> Resizing the image shape to </a:t>
            </a:r>
            <a:r>
              <a:rPr lang="en-US" sz="2100" b="1" i="0" dirty="0">
                <a:effectLst/>
                <a:ea typeface="+mn-lt"/>
                <a:cs typeface="+mn-lt"/>
              </a:rPr>
              <a:t>224x224</a:t>
            </a:r>
            <a:r>
              <a:rPr lang="en-US" sz="2100" b="0" i="0" dirty="0">
                <a:effectLst/>
                <a:ea typeface="+mn-lt"/>
                <a:cs typeface="+mn-lt"/>
              </a:rPr>
              <a:t> pixel.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ea typeface="+mn-lt"/>
                <a:cs typeface="+mn-lt"/>
              </a:rPr>
              <a:t>Initialize </a:t>
            </a:r>
            <a:r>
              <a:rPr lang="en-US" sz="2000" b="1" i="0" dirty="0">
                <a:effectLst/>
                <a:ea typeface="+mn-lt"/>
                <a:cs typeface="+mn-lt"/>
              </a:rPr>
              <a:t>MobileNetV2</a:t>
            </a:r>
            <a:r>
              <a:rPr lang="en-US" sz="2000" b="0" i="0" dirty="0">
                <a:effectLst/>
                <a:ea typeface="+mn-lt"/>
                <a:cs typeface="+mn-lt"/>
              </a:rPr>
              <a:t> pretrained model with input size</a:t>
            </a:r>
            <a:r>
              <a:rPr lang="en-US" sz="2000" b="1" i="0" dirty="0">
                <a:effectLst/>
                <a:ea typeface="+mn-lt"/>
                <a:cs typeface="+mn-lt"/>
              </a:rPr>
              <a:t> (224,224,3).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ea typeface="+mn-lt"/>
                <a:cs typeface="+mn-lt"/>
              </a:rPr>
              <a:t>Adding layers:</a:t>
            </a:r>
          </a:p>
          <a:p>
            <a:pPr>
              <a:lnSpc>
                <a:spcPct val="120000"/>
              </a:lnSpc>
              <a:buNone/>
            </a:pPr>
            <a:r>
              <a:rPr lang="en-US" sz="2000" b="0" i="0" dirty="0">
                <a:effectLst/>
                <a:ea typeface="+mn-lt"/>
                <a:cs typeface="+mn-lt"/>
              </a:rPr>
              <a:t>	</a:t>
            </a:r>
            <a:r>
              <a:rPr lang="en-US" sz="2000" b="1" i="0" dirty="0">
                <a:effectLst/>
                <a:ea typeface="+mn-lt"/>
                <a:cs typeface="+mn-lt"/>
              </a:rPr>
              <a:t>1-</a:t>
            </a:r>
            <a:r>
              <a:rPr lang="en-US" sz="2000" b="0" i="0" dirty="0">
                <a:effectLst/>
                <a:ea typeface="+mn-lt"/>
                <a:cs typeface="+mn-lt"/>
              </a:rPr>
              <a:t> BatchNormalization.</a:t>
            </a:r>
          </a:p>
          <a:p>
            <a:pPr>
              <a:lnSpc>
                <a:spcPct val="120000"/>
              </a:lnSpc>
              <a:buNone/>
            </a:pPr>
            <a:r>
              <a:rPr lang="en-US" sz="2000" b="0" i="0" dirty="0">
                <a:effectLst/>
                <a:ea typeface="+mn-lt"/>
                <a:cs typeface="+mn-lt"/>
              </a:rPr>
              <a:t>	</a:t>
            </a:r>
            <a:r>
              <a:rPr lang="en-US" sz="2000" b="1" i="0" dirty="0">
                <a:effectLst/>
                <a:ea typeface="+mn-lt"/>
                <a:cs typeface="+mn-lt"/>
              </a:rPr>
              <a:t>2-</a:t>
            </a:r>
            <a:r>
              <a:rPr lang="en-US" sz="2000" b="0" i="0" dirty="0">
                <a:effectLst/>
                <a:ea typeface="+mn-lt"/>
                <a:cs typeface="+mn-lt"/>
              </a:rPr>
              <a:t> GlobalAveragePooling2D.</a:t>
            </a:r>
          </a:p>
          <a:p>
            <a:pPr>
              <a:lnSpc>
                <a:spcPct val="120000"/>
              </a:lnSpc>
              <a:buNone/>
            </a:pPr>
            <a:r>
              <a:rPr lang="en-US" sz="2000" b="0" i="0" dirty="0">
                <a:effectLst/>
                <a:ea typeface="+mn-lt"/>
                <a:cs typeface="+mn-lt"/>
              </a:rPr>
              <a:t>	</a:t>
            </a:r>
            <a:r>
              <a:rPr lang="en-US" sz="2000" b="1" i="0" dirty="0">
                <a:effectLst/>
                <a:ea typeface="+mn-lt"/>
                <a:cs typeface="+mn-lt"/>
              </a:rPr>
              <a:t>3-</a:t>
            </a:r>
            <a:r>
              <a:rPr lang="en-US" sz="2000" b="0" i="0" dirty="0">
                <a:effectLst/>
                <a:ea typeface="+mn-lt"/>
                <a:cs typeface="+mn-lt"/>
              </a:rPr>
              <a:t> 2 Dense layers with ‘</a:t>
            </a:r>
            <a:r>
              <a:rPr lang="en-US" sz="2000" b="1" i="0" u="sng" dirty="0">
                <a:effectLst/>
                <a:ea typeface="+mn-lt"/>
                <a:cs typeface="+mn-lt"/>
              </a:rPr>
              <a:t>1024</a:t>
            </a:r>
            <a:r>
              <a:rPr lang="en-US" sz="2000" b="0" i="0" dirty="0">
                <a:effectLst/>
                <a:ea typeface="+mn-lt"/>
                <a:cs typeface="+mn-lt"/>
              </a:rPr>
              <a:t>’ and ‘</a:t>
            </a:r>
            <a:r>
              <a:rPr lang="en-US" sz="2000" b="1" i="0" u="sng" dirty="0">
                <a:effectLst/>
                <a:ea typeface="+mn-lt"/>
                <a:cs typeface="+mn-lt"/>
              </a:rPr>
              <a:t>512</a:t>
            </a:r>
            <a:r>
              <a:rPr lang="en-US" sz="2000" b="0" i="0" dirty="0">
                <a:effectLst/>
                <a:ea typeface="+mn-lt"/>
                <a:cs typeface="+mn-lt"/>
              </a:rPr>
              <a:t>’ neurons with ‘</a:t>
            </a:r>
            <a:r>
              <a:rPr lang="en-US" sz="2000" b="1" i="0" u="sng" dirty="0">
                <a:effectLst/>
                <a:ea typeface="+mn-lt"/>
                <a:cs typeface="+mn-lt"/>
              </a:rPr>
              <a:t>Relu</a:t>
            </a:r>
            <a:r>
              <a:rPr lang="en-US" sz="2000" b="0" i="0" dirty="0">
                <a:effectLst/>
                <a:ea typeface="+mn-lt"/>
                <a:cs typeface="+mn-lt"/>
              </a:rPr>
              <a:t>’ activation function.</a:t>
            </a:r>
          </a:p>
          <a:p>
            <a:pPr>
              <a:lnSpc>
                <a:spcPct val="120000"/>
              </a:lnSpc>
              <a:buNone/>
            </a:pPr>
            <a:r>
              <a:rPr lang="en-US" sz="2000" b="0" i="0" dirty="0">
                <a:effectLst/>
                <a:ea typeface="+mn-lt"/>
                <a:cs typeface="+mn-lt"/>
              </a:rPr>
              <a:t>	</a:t>
            </a:r>
            <a:r>
              <a:rPr lang="en-US" sz="2000" b="1" i="0" dirty="0">
                <a:effectLst/>
                <a:ea typeface="+mn-lt"/>
                <a:cs typeface="+mn-lt"/>
              </a:rPr>
              <a:t>4-</a:t>
            </a:r>
            <a:r>
              <a:rPr lang="en-US" sz="2000" b="0" i="0" dirty="0">
                <a:effectLst/>
                <a:ea typeface="+mn-lt"/>
                <a:cs typeface="+mn-lt"/>
              </a:rPr>
              <a:t> Dropout (</a:t>
            </a:r>
            <a:r>
              <a:rPr lang="en-US" sz="2000" b="1" i="0" dirty="0">
                <a:effectLst/>
                <a:ea typeface="+mn-lt"/>
                <a:cs typeface="+mn-lt"/>
              </a:rPr>
              <a:t>0.5</a:t>
            </a:r>
            <a:r>
              <a:rPr lang="en-US" sz="2000" b="0" i="0" dirty="0">
                <a:effectLst/>
                <a:ea typeface="+mn-lt"/>
                <a:cs typeface="+mn-lt"/>
              </a:rPr>
              <a:t>).</a:t>
            </a:r>
          </a:p>
          <a:p>
            <a:pPr>
              <a:lnSpc>
                <a:spcPct val="120000"/>
              </a:lnSpc>
              <a:buNone/>
            </a:pPr>
            <a:r>
              <a:rPr lang="en-US" sz="2000" b="0" i="0" dirty="0">
                <a:effectLst/>
                <a:ea typeface="+mn-lt"/>
                <a:cs typeface="+mn-lt"/>
              </a:rPr>
              <a:t>	</a:t>
            </a:r>
            <a:r>
              <a:rPr lang="en-US" sz="2000" b="1" i="0" dirty="0">
                <a:effectLst/>
                <a:ea typeface="+mn-lt"/>
                <a:cs typeface="+mn-lt"/>
              </a:rPr>
              <a:t>5-</a:t>
            </a:r>
            <a:r>
              <a:rPr lang="en-US" sz="2000" b="0" i="0" dirty="0">
                <a:effectLst/>
                <a:ea typeface="+mn-lt"/>
                <a:cs typeface="+mn-lt"/>
              </a:rPr>
              <a:t> 1 Dense layer with ‘</a:t>
            </a:r>
            <a:r>
              <a:rPr lang="en-US" sz="2000" b="1" i="0" u="sng" dirty="0">
                <a:effectLst/>
                <a:ea typeface="+mn-lt"/>
                <a:cs typeface="+mn-lt"/>
              </a:rPr>
              <a:t>15</a:t>
            </a:r>
            <a:r>
              <a:rPr lang="en-US" sz="2000" b="0" i="0" dirty="0">
                <a:effectLst/>
                <a:ea typeface="+mn-lt"/>
                <a:cs typeface="+mn-lt"/>
              </a:rPr>
              <a:t>’ neuron - based on Number of Classes in dataset - with  </a:t>
            </a:r>
            <a:r>
              <a:rPr lang="en-US" sz="2000" b="0" i="0" dirty="0">
                <a:solidFill>
                  <a:schemeClr val="bg1"/>
                </a:solidFill>
                <a:effectLst/>
                <a:ea typeface="+mn-lt"/>
                <a:cs typeface="+mn-lt"/>
              </a:rPr>
              <a:t>00</a:t>
            </a:r>
            <a:r>
              <a:rPr lang="en-US" sz="2000" b="0" i="0" dirty="0">
                <a:effectLst/>
                <a:ea typeface="+mn-lt"/>
                <a:cs typeface="+mn-lt"/>
              </a:rPr>
              <a:t>‘</a:t>
            </a:r>
            <a:r>
              <a:rPr lang="en-US" sz="2000" b="1" i="0" u="sng" dirty="0">
                <a:effectLst/>
                <a:ea typeface="+mn-lt"/>
                <a:cs typeface="+mn-lt"/>
              </a:rPr>
              <a:t>SoftMax</a:t>
            </a:r>
            <a:r>
              <a:rPr lang="en-US" sz="2000" b="0" i="0" dirty="0">
                <a:effectLst/>
                <a:ea typeface="+mn-lt"/>
                <a:cs typeface="+mn-lt"/>
              </a:rPr>
              <a:t>’ activation function. </a:t>
            </a:r>
          </a:p>
          <a:p>
            <a:pPr>
              <a:buNone/>
            </a:pPr>
            <a:endParaRPr lang="en-US" sz="1100" b="0" i="0" dirty="0">
              <a:effectLst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6A28A-33BE-80A3-D3DA-C4B266F3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78" y="1765225"/>
            <a:ext cx="3310054" cy="39154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D57EB0-4D0A-308D-12D7-91A2F894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464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E3F080-1F27-097F-B30D-2ADB1DBE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34645"/>
            <a:ext cx="972709" cy="1935307"/>
            <a:chOff x="10918968" y="713127"/>
            <a:chExt cx="1273032" cy="2532832"/>
          </a:xfrm>
        </p:grpSpPr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89217B54-9BEB-276F-CE7E-C031591D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29">
              <a:extLst>
                <a:ext uri="{FF2B5EF4-FFF2-40B4-BE49-F238E27FC236}">
                  <a16:creationId xmlns:a16="http://schemas.microsoft.com/office/drawing/2014/main" id="{25DA2A77-EF22-E806-3B19-CF218C3A4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10BC2CB-E84F-0824-C80D-F23C167CA1C2}"/>
              </a:ext>
            </a:extLst>
          </p:cNvPr>
          <p:cNvSpPr txBox="1">
            <a:spLocks/>
          </p:cNvSpPr>
          <p:nvPr/>
        </p:nvSpPr>
        <p:spPr>
          <a:xfrm>
            <a:off x="643467" y="373567"/>
            <a:ext cx="10905066" cy="920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Model Architecture Used in Paper: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4CAAFC-A14A-7E27-9B0F-5D9883E61A34}"/>
              </a:ext>
            </a:extLst>
          </p:cNvPr>
          <p:cNvSpPr txBox="1">
            <a:spLocks/>
          </p:cNvSpPr>
          <p:nvPr/>
        </p:nvSpPr>
        <p:spPr>
          <a:xfrm>
            <a:off x="643467" y="1294233"/>
            <a:ext cx="7595009" cy="5376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ea typeface="+mn-lt"/>
                <a:cs typeface="+mn-lt"/>
              </a:rPr>
              <a:t> Input Images Pre-processed by: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100" b="1" dirty="0">
                <a:ea typeface="+mn-lt"/>
                <a:cs typeface="+mn-lt"/>
              </a:rPr>
              <a:t>1-</a:t>
            </a:r>
            <a:r>
              <a:rPr lang="en-US" sz="2100" dirty="0">
                <a:ea typeface="+mn-lt"/>
                <a:cs typeface="+mn-lt"/>
              </a:rPr>
              <a:t> Normalizing the pixel values to a [0,1] range.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100" b="1" dirty="0">
                <a:ea typeface="+mn-lt"/>
                <a:cs typeface="+mn-lt"/>
              </a:rPr>
              <a:t>2-</a:t>
            </a:r>
            <a:r>
              <a:rPr lang="en-US" sz="2100" dirty="0">
                <a:ea typeface="+mn-lt"/>
                <a:cs typeface="+mn-lt"/>
              </a:rPr>
              <a:t> Data was augmented via several random transformations. The selected data augmentation techniques were (size re-scaling, rotations of </a:t>
            </a:r>
            <a:r>
              <a:rPr lang="en-US" sz="2100" b="1" dirty="0">
                <a:ea typeface="+mn-lt"/>
                <a:cs typeface="+mn-lt"/>
              </a:rPr>
              <a:t>40</a:t>
            </a:r>
            <a:r>
              <a:rPr lang="en-US" sz="2100" dirty="0">
                <a:ea typeface="+mn-lt"/>
                <a:cs typeface="+mn-lt"/>
              </a:rPr>
              <a:t>, horizontal shift, image zooming, and horizontal flipping).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100" b="1" dirty="0">
                <a:ea typeface="+mn-lt"/>
                <a:cs typeface="+mn-lt"/>
              </a:rPr>
              <a:t>3-</a:t>
            </a:r>
            <a:r>
              <a:rPr lang="en-US" sz="2100" dirty="0">
                <a:ea typeface="+mn-lt"/>
                <a:cs typeface="+mn-lt"/>
              </a:rPr>
              <a:t> Resizing images to </a:t>
            </a:r>
            <a:r>
              <a:rPr lang="en-US" sz="2100" b="1" dirty="0">
                <a:ea typeface="+mn-lt"/>
                <a:cs typeface="+mn-lt"/>
              </a:rPr>
              <a:t>128x128</a:t>
            </a:r>
            <a:r>
              <a:rPr lang="en-US" sz="2100" dirty="0">
                <a:ea typeface="+mn-lt"/>
                <a:cs typeface="+mn-lt"/>
              </a:rPr>
              <a:t> pixel.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GB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used to train the model.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was divided into training (</a:t>
            </a:r>
            <a:r>
              <a:rPr lang="en-GB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90%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validation (</a:t>
            </a:r>
            <a:r>
              <a:rPr lang="en-GB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10%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GB" sz="2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Results: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Training accuracy was </a:t>
            </a:r>
            <a:r>
              <a:rPr lang="en-GB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</a:t>
            </a:r>
            <a:endParaRPr lang="en-US" sz="2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Validation accuracy was </a:t>
            </a:r>
            <a:r>
              <a:rPr lang="en-GB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99.48%</a:t>
            </a:r>
            <a:endParaRPr lang="en-US" sz="1100" dirty="0">
              <a:ea typeface="+mn-lt"/>
              <a:cs typeface="+mn-lt"/>
            </a:endParaRPr>
          </a:p>
        </p:txBody>
      </p:sp>
      <p:grpSp>
        <p:nvGrpSpPr>
          <p:cNvPr id="19" name="Group 31">
            <a:extLst>
              <a:ext uri="{FF2B5EF4-FFF2-40B4-BE49-F238E27FC236}">
                <a16:creationId xmlns:a16="http://schemas.microsoft.com/office/drawing/2014/main" id="{2BD072D1-6B05-70AB-C56C-717BE1D6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736141"/>
            <a:ext cx="1014060" cy="2017580"/>
            <a:chOff x="0" y="4601497"/>
            <a:chExt cx="1014060" cy="2017580"/>
          </a:xfrm>
        </p:grpSpPr>
        <p:sp>
          <p:nvSpPr>
            <p:cNvPr id="20" name="Isosceles Triangle 32">
              <a:extLst>
                <a:ext uri="{FF2B5EF4-FFF2-40B4-BE49-F238E27FC236}">
                  <a16:creationId xmlns:a16="http://schemas.microsoft.com/office/drawing/2014/main" id="{7EB47DC0-E58A-6D95-D8F2-5223A9C59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FF5AD5D3-8F84-954F-3BE7-28DDD1895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5EB9E98-4B68-4924-DA0B-CFB296BE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78" y="1917625"/>
            <a:ext cx="3310054" cy="39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3F7B4-0128-AF7A-1473-7023AE67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883" y="337352"/>
            <a:ext cx="6337918" cy="719092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Dataset Details: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resh Red Tomatoes">
            <a:extLst>
              <a:ext uri="{FF2B5EF4-FFF2-40B4-BE49-F238E27FC236}">
                <a16:creationId xmlns:a16="http://schemas.microsoft.com/office/drawing/2014/main" id="{6D50E705-1B06-ECB2-BCBA-AA32CD983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1" r="31186" b="-3"/>
          <a:stretch/>
        </p:blipFill>
        <p:spPr>
          <a:xfrm>
            <a:off x="1091953" y="511294"/>
            <a:ext cx="3799643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AAF0-A3C7-8939-7C39-43CC5FF7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3" y="1056444"/>
            <a:ext cx="6471822" cy="512052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i="0" dirty="0">
                <a:effectLst/>
                <a:ea typeface="+mn-lt"/>
                <a:cs typeface="+mn-lt"/>
              </a:rPr>
              <a:t>The dataset contains different healthy and unhealthy crop leaves. It is recreated using augmentation from the original dataset. Total number of images we have </a:t>
            </a:r>
            <a:r>
              <a:rPr lang="en-US" sz="2000" b="1" i="0" u="sng" dirty="0">
                <a:effectLst/>
                <a:ea typeface="+mn-lt"/>
                <a:cs typeface="+mn-lt"/>
              </a:rPr>
              <a:t>20638</a:t>
            </a:r>
            <a:r>
              <a:rPr lang="en-US" sz="2000" b="1" i="0" dirty="0">
                <a:effectLst/>
                <a:ea typeface="+mn-lt"/>
                <a:cs typeface="+mn-lt"/>
              </a:rPr>
              <a:t> RGB </a:t>
            </a:r>
            <a:r>
              <a:rPr lang="en-US" sz="2000" i="0" dirty="0">
                <a:effectLst/>
                <a:ea typeface="+mn-lt"/>
                <a:cs typeface="+mn-lt"/>
              </a:rPr>
              <a:t>images of healthy and diseased crop leaves which is categorized into </a:t>
            </a:r>
            <a:r>
              <a:rPr lang="en-US" sz="2000" b="1" i="0" u="sng" dirty="0">
                <a:effectLst/>
                <a:ea typeface="+mn-lt"/>
                <a:cs typeface="+mn-lt"/>
              </a:rPr>
              <a:t>15</a:t>
            </a:r>
            <a:r>
              <a:rPr lang="en-US" sz="2000" i="0" dirty="0">
                <a:effectLst/>
                <a:ea typeface="+mn-lt"/>
                <a:cs typeface="+mn-lt"/>
              </a:rPr>
              <a:t> different classes.</a:t>
            </a:r>
          </a:p>
          <a:p>
            <a:pPr>
              <a:lnSpc>
                <a:spcPct val="120000"/>
              </a:lnSpc>
            </a:pPr>
            <a:r>
              <a:rPr lang="en-US" sz="2000" b="0" i="0" dirty="0">
                <a:effectLst/>
                <a:ea typeface="+mn-lt"/>
                <a:cs typeface="+mn-lt"/>
              </a:rPr>
              <a:t>The total dataset is divided into </a:t>
            </a:r>
            <a:r>
              <a:rPr lang="en-US" sz="2000" b="1" i="0" dirty="0">
                <a:effectLst/>
                <a:ea typeface="+mn-lt"/>
                <a:cs typeface="+mn-lt"/>
              </a:rPr>
              <a:t>80% 10% 10%</a:t>
            </a:r>
            <a:r>
              <a:rPr lang="en-US" sz="2000" b="0" i="0" dirty="0">
                <a:effectLst/>
                <a:ea typeface="+mn-lt"/>
                <a:cs typeface="+mn-lt"/>
              </a:rPr>
              <a:t> ratio of training, validation and test.</a:t>
            </a:r>
          </a:p>
          <a:p>
            <a:pPr marR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Plant Village Classes (15 Class):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6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Pepper bell Bacterial spot (997)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Pepper bell healthy (1478)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Potato Early blight (1000)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Potato Late blight (1000)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Potato healthy (152)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Bacterial spot (2172)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Early blight (1000)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Late blight (1909)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Leaf Mold (952)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Septoria leaf spot (1771)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Spider mites Two spotted spider mite (1676)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Target Spot (1404)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Tomato Yellow Leaf Curl Virus (3209)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Tomato mosaic virus (373)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Tomato healthy (1591)</a:t>
            </a:r>
          </a:p>
        </p:txBody>
      </p:sp>
    </p:spTree>
    <p:extLst>
      <p:ext uri="{BB962C8B-B14F-4D97-AF65-F5344CB8AC3E}">
        <p14:creationId xmlns:p14="http://schemas.microsoft.com/office/powerpoint/2010/main" val="40884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2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83F7B4-0128-AF7A-1473-7023AE67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0" y="238923"/>
            <a:ext cx="11095773" cy="733941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Implementation Details: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AAF0-A3C7-8939-7C39-43CC5FF7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972864"/>
            <a:ext cx="8327255" cy="564621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ea typeface="+mn-lt"/>
                <a:cs typeface="+mn-lt"/>
              </a:rPr>
              <a:t>Input Images Pre-processed by: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800" b="1" i="0" dirty="0">
                <a:effectLst/>
                <a:ea typeface="+mn-lt"/>
                <a:cs typeface="+mn-lt"/>
              </a:rPr>
              <a:t>1-</a:t>
            </a:r>
            <a:r>
              <a:rPr lang="en-US" sz="1800" b="0" i="0" dirty="0">
                <a:effectLst/>
                <a:ea typeface="+mn-lt"/>
                <a:cs typeface="+mn-lt"/>
              </a:rPr>
              <a:t> Normalizing the pixel values to a [0,1] range.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800" b="1" i="0" dirty="0">
                <a:effectLst/>
                <a:ea typeface="+mn-lt"/>
                <a:cs typeface="+mn-lt"/>
              </a:rPr>
              <a:t>2-</a:t>
            </a:r>
            <a:r>
              <a:rPr lang="en-US" sz="1800" b="0" i="0" dirty="0">
                <a:effectLst/>
                <a:ea typeface="+mn-lt"/>
                <a:cs typeface="+mn-lt"/>
              </a:rPr>
              <a:t> Data augmentation techniques as specified in paper.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800" b="1" i="0" dirty="0">
                <a:effectLst/>
                <a:ea typeface="+mn-lt"/>
                <a:cs typeface="+mn-lt"/>
              </a:rPr>
              <a:t>3-</a:t>
            </a:r>
            <a:r>
              <a:rPr lang="en-US" sz="1800" b="0" i="0" dirty="0">
                <a:effectLst/>
                <a:ea typeface="+mn-lt"/>
                <a:cs typeface="+mn-lt"/>
              </a:rPr>
              <a:t> Resizing images to </a:t>
            </a:r>
            <a:r>
              <a:rPr lang="en-US" sz="1800" b="1" i="0" dirty="0">
                <a:effectLst/>
                <a:ea typeface="+mn-lt"/>
                <a:cs typeface="+mn-lt"/>
              </a:rPr>
              <a:t>224x224</a:t>
            </a:r>
            <a:r>
              <a:rPr lang="en-US" sz="1800" b="0" i="0" dirty="0">
                <a:effectLst/>
                <a:ea typeface="+mn-lt"/>
                <a:cs typeface="+mn-lt"/>
              </a:rPr>
              <a:t> pixel.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ea typeface="+mn-lt"/>
                <a:cs typeface="+mn-lt"/>
              </a:rPr>
              <a:t>We split the dataset into </a:t>
            </a:r>
            <a:r>
              <a:rPr lang="en-US" sz="1800" b="1" i="0" dirty="0">
                <a:effectLst/>
                <a:ea typeface="+mn-lt"/>
                <a:cs typeface="+mn-lt"/>
              </a:rPr>
              <a:t>80% 10% 10% </a:t>
            </a:r>
            <a:r>
              <a:rPr lang="en-US" sz="1800" b="0" i="0" dirty="0">
                <a:effectLst/>
                <a:ea typeface="+mn-lt"/>
                <a:cs typeface="+mn-lt"/>
              </a:rPr>
              <a:t>ratio of training </a:t>
            </a:r>
            <a:r>
              <a:rPr lang="en-US" sz="1800" b="1" dirty="0">
                <a:effectLst/>
                <a:ea typeface="+mn-lt"/>
                <a:cs typeface="+mn-lt"/>
              </a:rPr>
              <a:t>(16505)</a:t>
            </a:r>
            <a:r>
              <a:rPr lang="en-US" sz="1800" b="0" i="0" dirty="0">
                <a:effectLst/>
                <a:ea typeface="+mn-lt"/>
                <a:cs typeface="+mn-lt"/>
              </a:rPr>
              <a:t>, validation </a:t>
            </a:r>
            <a:r>
              <a:rPr lang="en-US" sz="1800" b="1" i="0" dirty="0">
                <a:effectLst/>
                <a:ea typeface="+mn-lt"/>
                <a:cs typeface="+mn-lt"/>
              </a:rPr>
              <a:t>(2057)</a:t>
            </a:r>
            <a:br>
              <a:rPr lang="en-US" sz="1800" b="0" i="0" dirty="0">
                <a:effectLst/>
                <a:ea typeface="+mn-lt"/>
                <a:cs typeface="+mn-lt"/>
              </a:rPr>
            </a:br>
            <a:r>
              <a:rPr lang="en-US" sz="1800" b="0" i="0" dirty="0">
                <a:effectLst/>
                <a:ea typeface="+mn-lt"/>
                <a:cs typeface="+mn-lt"/>
              </a:rPr>
              <a:t>and test </a:t>
            </a:r>
            <a:r>
              <a:rPr lang="en-US" sz="1800" b="1" i="0" dirty="0">
                <a:effectLst/>
                <a:ea typeface="+mn-lt"/>
                <a:cs typeface="+mn-lt"/>
              </a:rPr>
              <a:t>(2076)</a:t>
            </a:r>
            <a:r>
              <a:rPr lang="en-US" sz="1800" i="0" dirty="0">
                <a:effectLst/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ea typeface="+mn-lt"/>
                <a:cs typeface="+mn-lt"/>
              </a:rPr>
              <a:t>Initialize </a:t>
            </a:r>
            <a:r>
              <a:rPr lang="en-US" sz="1800" b="1" i="0" dirty="0">
                <a:effectLst/>
                <a:ea typeface="+mn-lt"/>
                <a:cs typeface="+mn-lt"/>
              </a:rPr>
              <a:t>MobileNetV2</a:t>
            </a:r>
            <a:r>
              <a:rPr lang="en-US" sz="1800" b="0" i="0" dirty="0">
                <a:effectLst/>
                <a:ea typeface="+mn-lt"/>
                <a:cs typeface="+mn-lt"/>
              </a:rPr>
              <a:t> pre-trained model with input size</a:t>
            </a:r>
            <a:r>
              <a:rPr lang="en-US" sz="1800" b="1" i="0" dirty="0">
                <a:effectLst/>
                <a:ea typeface="+mn-lt"/>
                <a:cs typeface="+mn-lt"/>
              </a:rPr>
              <a:t> (224,224,3)</a:t>
            </a:r>
            <a:r>
              <a:rPr lang="en-US" sz="1800" i="0" dirty="0">
                <a:effectLst/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ea typeface="+mn-lt"/>
                <a:cs typeface="+mn-lt"/>
              </a:rPr>
              <a:t>Adding Layers:</a:t>
            </a:r>
          </a:p>
          <a:p>
            <a:pPr lvl="1">
              <a:lnSpc>
                <a:spcPct val="100000"/>
              </a:lnSpc>
            </a:pPr>
            <a:r>
              <a:rPr lang="en-US" sz="1800" b="0" i="0" dirty="0">
                <a:effectLst/>
                <a:ea typeface="+mn-lt"/>
                <a:cs typeface="+mn-lt"/>
              </a:rPr>
              <a:t>BatchNormalization.</a:t>
            </a:r>
          </a:p>
          <a:p>
            <a:pPr lvl="1">
              <a:lnSpc>
                <a:spcPct val="100000"/>
              </a:lnSpc>
            </a:pPr>
            <a:r>
              <a:rPr lang="en-US" sz="1800" b="0" i="0" dirty="0">
                <a:effectLst/>
                <a:ea typeface="+mn-lt"/>
                <a:cs typeface="+mn-lt"/>
              </a:rPr>
              <a:t>GlobalAveragePooling2D.</a:t>
            </a:r>
          </a:p>
          <a:p>
            <a:pPr lvl="1">
              <a:lnSpc>
                <a:spcPct val="100000"/>
              </a:lnSpc>
            </a:pPr>
            <a:r>
              <a:rPr lang="en-US" sz="1800" b="1" i="0" dirty="0">
                <a:effectLst/>
                <a:ea typeface="+mn-lt"/>
                <a:cs typeface="+mn-lt"/>
              </a:rPr>
              <a:t>2</a:t>
            </a:r>
            <a:r>
              <a:rPr lang="en-US" sz="1800" b="0" i="0" dirty="0">
                <a:effectLst/>
                <a:ea typeface="+mn-lt"/>
                <a:cs typeface="+mn-lt"/>
              </a:rPr>
              <a:t> Dense layers with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1024</a:t>
            </a:r>
            <a:r>
              <a:rPr lang="en-US" sz="1800" b="0" i="0" dirty="0">
                <a:effectLst/>
                <a:ea typeface="+mn-lt"/>
                <a:cs typeface="+mn-lt"/>
              </a:rPr>
              <a:t>’ and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512</a:t>
            </a:r>
            <a:r>
              <a:rPr lang="en-US" sz="1800" b="0" i="0" dirty="0">
                <a:effectLst/>
                <a:ea typeface="+mn-lt"/>
                <a:cs typeface="+mn-lt"/>
              </a:rPr>
              <a:t>’ neurons with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Relu</a:t>
            </a:r>
            <a:r>
              <a:rPr lang="en-US" sz="1800" b="0" i="0" dirty="0">
                <a:effectLst/>
                <a:ea typeface="+mn-lt"/>
                <a:cs typeface="+mn-lt"/>
              </a:rPr>
              <a:t>’ activation function.</a:t>
            </a:r>
          </a:p>
          <a:p>
            <a:pPr lvl="1">
              <a:lnSpc>
                <a:spcPct val="100000"/>
              </a:lnSpc>
            </a:pPr>
            <a:r>
              <a:rPr lang="en-US" sz="1800" b="0" i="0" dirty="0">
                <a:effectLst/>
                <a:ea typeface="+mn-lt"/>
                <a:cs typeface="+mn-lt"/>
              </a:rPr>
              <a:t>Dropout (</a:t>
            </a:r>
            <a:r>
              <a:rPr lang="en-US" sz="1800" b="1" i="1" u="sng" dirty="0">
                <a:effectLst/>
                <a:ea typeface="+mn-lt"/>
                <a:cs typeface="+mn-lt"/>
              </a:rPr>
              <a:t>0.5</a:t>
            </a:r>
            <a:r>
              <a:rPr lang="en-US" sz="1800" b="0" i="0" dirty="0">
                <a:effectLst/>
                <a:ea typeface="+mn-lt"/>
                <a:cs typeface="+mn-lt"/>
              </a:rPr>
              <a:t>).</a:t>
            </a:r>
          </a:p>
          <a:p>
            <a:pPr lvl="1">
              <a:lnSpc>
                <a:spcPct val="100000"/>
              </a:lnSpc>
            </a:pPr>
            <a:r>
              <a:rPr lang="en-US" sz="1800" b="1" i="0" dirty="0">
                <a:effectLst/>
                <a:ea typeface="+mn-lt"/>
                <a:cs typeface="+mn-lt"/>
              </a:rPr>
              <a:t>1</a:t>
            </a:r>
            <a:r>
              <a:rPr lang="en-US" sz="1800" b="0" i="0" dirty="0">
                <a:effectLst/>
                <a:ea typeface="+mn-lt"/>
                <a:cs typeface="+mn-lt"/>
              </a:rPr>
              <a:t> Dense layer with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15</a:t>
            </a:r>
            <a:r>
              <a:rPr lang="en-US" sz="1800" b="0" i="0" dirty="0">
                <a:effectLst/>
                <a:ea typeface="+mn-lt"/>
                <a:cs typeface="+mn-lt"/>
              </a:rPr>
              <a:t>’ neuron - </a:t>
            </a:r>
            <a:r>
              <a:rPr lang="en-US" sz="1500" b="0" i="0" dirty="0">
                <a:effectLst/>
                <a:ea typeface="+mn-lt"/>
                <a:cs typeface="+mn-lt"/>
              </a:rPr>
              <a:t>based on Number of Classes in dataset </a:t>
            </a:r>
            <a:r>
              <a:rPr lang="en-US" sz="1800" b="0" i="0" dirty="0">
                <a:effectLst/>
                <a:ea typeface="+mn-lt"/>
                <a:cs typeface="+mn-lt"/>
              </a:rPr>
              <a:t>- with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SoftMax</a:t>
            </a:r>
            <a:r>
              <a:rPr lang="en-US" sz="1800" b="0" i="0" dirty="0">
                <a:effectLst/>
                <a:ea typeface="+mn-lt"/>
                <a:cs typeface="+mn-lt"/>
              </a:rPr>
              <a:t>’ activation function.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ea typeface="+mn-lt"/>
                <a:cs typeface="+mn-lt"/>
              </a:rPr>
              <a:t>Setting Minimum Learning Rate to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0.0001</a:t>
            </a:r>
            <a:r>
              <a:rPr lang="en-US" sz="1800" b="0" i="0" dirty="0">
                <a:effectLst/>
                <a:ea typeface="+mn-lt"/>
                <a:cs typeface="+mn-lt"/>
              </a:rPr>
              <a:t>’ and Patience to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3</a:t>
            </a:r>
            <a:r>
              <a:rPr lang="en-US" sz="1800" b="0" i="0" dirty="0">
                <a:effectLst/>
                <a:ea typeface="+mn-lt"/>
                <a:cs typeface="+mn-lt"/>
              </a:rPr>
              <a:t>’.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ea typeface="+mn-lt"/>
                <a:cs typeface="+mn-lt"/>
              </a:rPr>
              <a:t>Then, the model is trained for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80</a:t>
            </a:r>
            <a:r>
              <a:rPr lang="en-US" sz="1800" b="0" i="0" dirty="0">
                <a:effectLst/>
                <a:ea typeface="+mn-lt"/>
                <a:cs typeface="+mn-lt"/>
              </a:rPr>
              <a:t>’ epochs using ‘</a:t>
            </a:r>
            <a:r>
              <a:rPr lang="en-US" sz="1800" b="1" i="1" u="sng" dirty="0">
                <a:effectLst/>
                <a:ea typeface="+mn-lt"/>
                <a:cs typeface="+mn-lt"/>
              </a:rPr>
              <a:t>Adam</a:t>
            </a:r>
            <a:r>
              <a:rPr lang="en-US" sz="1800" b="0" i="0" dirty="0">
                <a:effectLst/>
                <a:ea typeface="+mn-lt"/>
                <a:cs typeface="+mn-lt"/>
              </a:rPr>
              <a:t>’ optimizer and batch size ’</a:t>
            </a:r>
            <a:r>
              <a:rPr lang="en-US" sz="1800" b="1" i="1" u="sng" dirty="0">
                <a:effectLst/>
                <a:ea typeface="+mn-lt"/>
                <a:cs typeface="+mn-lt"/>
              </a:rPr>
              <a:t>64</a:t>
            </a:r>
            <a:r>
              <a:rPr lang="en-US" sz="1800" b="0" i="0" dirty="0">
                <a:effectLst/>
                <a:ea typeface="+mn-lt"/>
                <a:cs typeface="+mn-lt"/>
              </a:rPr>
              <a:t>’.</a:t>
            </a:r>
          </a:p>
        </p:txBody>
      </p:sp>
      <p:grpSp>
        <p:nvGrpSpPr>
          <p:cNvPr id="48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9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A6A28A-33BE-80A3-D3DA-C4B266F3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15" y="1782981"/>
            <a:ext cx="2959224" cy="39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1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E979-CFC8-EDA2-B38F-0F0332D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j-lt"/>
                <a:cs typeface="+mj-lt"/>
              </a:rPr>
              <a:t>Results and Visualization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+mn-lt"/>
              <a:ea typeface="Calibri Light" panose="020F0302020204030204"/>
              <a:cs typeface="Courier New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65E7DE3-02BF-D7D5-E222-2F8E5DD7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27685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+mn-lt"/>
                <a:ea typeface="+mj-lt"/>
                <a:cs typeface="+mj-lt"/>
              </a:rPr>
              <a:t>Model Accuracy:</a:t>
            </a:r>
            <a:r>
              <a:rPr lang="en-US" b="1" i="0" dirty="0">
                <a:effectLst/>
                <a:latin typeface="+mn-lt"/>
                <a:ea typeface="+mj-lt"/>
                <a:cs typeface="+mj-lt"/>
              </a:rPr>
              <a:t> </a:t>
            </a:r>
            <a:r>
              <a:rPr lang="en-US" sz="2000" dirty="0">
                <a:latin typeface="+mn-lt"/>
                <a:ea typeface="+mj-lt"/>
                <a:cs typeface="+mj-lt"/>
              </a:rPr>
              <a:t>0.9706165790557861</a:t>
            </a:r>
          </a:p>
          <a:p>
            <a:pPr marL="0" indent="0">
              <a:buNone/>
            </a:pPr>
            <a:r>
              <a:rPr lang="en-US" b="1" dirty="0">
                <a:latin typeface="+mn-lt"/>
                <a:ea typeface="+mj-lt"/>
                <a:cs typeface="+mj-lt"/>
              </a:rPr>
              <a:t>Loss:</a:t>
            </a:r>
            <a:r>
              <a:rPr lang="en-US" sz="2000" b="1" dirty="0">
                <a:latin typeface="+mn-lt"/>
                <a:ea typeface="+mj-lt"/>
                <a:cs typeface="+mj-lt"/>
              </a:rPr>
              <a:t> </a:t>
            </a:r>
            <a:r>
              <a:rPr lang="en-US" sz="2000" dirty="0">
                <a:latin typeface="+mn-lt"/>
                <a:ea typeface="+mj-lt"/>
                <a:cs typeface="+mj-lt"/>
              </a:rPr>
              <a:t>0.1038</a:t>
            </a:r>
            <a:br>
              <a:rPr lang="en-US" sz="2000" dirty="0">
                <a:latin typeface="+mn-lt"/>
                <a:ea typeface="+mj-lt"/>
                <a:cs typeface="+mj-lt"/>
              </a:rPr>
            </a:br>
            <a:endParaRPr lang="en-US" sz="2000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4F3BE9CD-3060-983B-AEFB-F909C1089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02" y="482137"/>
            <a:ext cx="5040285" cy="2784255"/>
          </a:xfrm>
          <a:prstGeom prst="rect">
            <a:avLst/>
          </a:prstGeom>
        </p:spPr>
      </p:pic>
      <p:pic>
        <p:nvPicPr>
          <p:cNvPr id="4" name="Content Placeholder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6B95E7-B60F-1818-705F-24470E80F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02" y="3591608"/>
            <a:ext cx="5040285" cy="27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6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41B29E20188C4085452D39F6689D55" ma:contentTypeVersion="7" ma:contentTypeDescription="Create a new document." ma:contentTypeScope="" ma:versionID="6d5bf013f128b1c78020fcdf5d9aa87a">
  <xsd:schema xmlns:xsd="http://www.w3.org/2001/XMLSchema" xmlns:xs="http://www.w3.org/2001/XMLSchema" xmlns:p="http://schemas.microsoft.com/office/2006/metadata/properties" xmlns:ns3="c517229f-8093-4d55-a12f-0745ada7b335" xmlns:ns4="7bb8d260-76c9-4972-ac98-d07fbcf9ba00" targetNamespace="http://schemas.microsoft.com/office/2006/metadata/properties" ma:root="true" ma:fieldsID="c8513e5bb810cd0dc3212794d8d9946c" ns3:_="" ns4:_="">
    <xsd:import namespace="c517229f-8093-4d55-a12f-0745ada7b335"/>
    <xsd:import namespace="7bb8d260-76c9-4972-ac98-d07fbcf9ba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17229f-8093-4d55-a12f-0745ada7b3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8d260-76c9-4972-ac98-d07fbcf9ba0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57AB09-42A3-474A-BB6F-5FEA3CC192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17229f-8093-4d55-a12f-0745ada7b335"/>
    <ds:schemaRef ds:uri="7bb8d260-76c9-4972-ac98-d07fbcf9ba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378F0A-0DAA-453E-929D-1A84E6BFD4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58255-EFD8-4BA4-BC54-B17B2111758B}">
  <ds:schemaRefs>
    <ds:schemaRef ds:uri="c517229f-8093-4d55-a12f-0745ada7b33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7bb8d260-76c9-4972-ac98-d07fbcf9ba00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598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Plant Seedlings Classification Using Deep Learning</vt:lpstr>
      <vt:lpstr>Implementation Details:</vt:lpstr>
      <vt:lpstr>Dataset Details:</vt:lpstr>
      <vt:lpstr>Implementation Details:</vt:lpstr>
      <vt:lpstr>Results and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Plant Diseases Dataset </dc:title>
  <dc:creator>Hossam Hassan</dc:creator>
  <cp:lastModifiedBy>Nada Khater</cp:lastModifiedBy>
  <cp:revision>123</cp:revision>
  <dcterms:created xsi:type="dcterms:W3CDTF">2022-05-16T10:27:42Z</dcterms:created>
  <dcterms:modified xsi:type="dcterms:W3CDTF">2022-05-20T23:49:59Z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0x0101000B41B29E20188C4085452D39F6689D55</vt:lpwstr>
  </property>
</Properties>
</file>