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7" r:id="rId4"/>
    <p:sldId id="259" r:id="rId5"/>
    <p:sldId id="266" r:id="rId6"/>
    <p:sldId id="264" r:id="rId7"/>
    <p:sldId id="258" r:id="rId8"/>
    <p:sldId id="262" r:id="rId9"/>
    <p:sldId id="268" r:id="rId10"/>
    <p:sldId id="265" r:id="rId11"/>
    <p:sldId id="261" r:id="rId12"/>
    <p:sldId id="263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476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41470-D4A8-4FE9-BF62-9C19B8AE84C8}" type="datetimeFigureOut">
              <a:rPr kumimoji="1" lang="ja-JP" altLang="en-US" smtClean="0"/>
              <a:t>2017/9/19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51D436-751A-4A25-9DD6-FA0BFB994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0523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A8DEE-095C-4E7F-9B50-A8F0BADC835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0323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382B-DCD3-46D2-A87F-02946720CC90}" type="datetimeFigureOut">
              <a:rPr kumimoji="1" lang="ja-JP" altLang="en-US" smtClean="0"/>
              <a:t>2017/9/18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3768-D45E-4871-84CE-B6D45C2B59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1551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382B-DCD3-46D2-A87F-02946720CC90}" type="datetimeFigureOut">
              <a:rPr kumimoji="1" lang="ja-JP" altLang="en-US" smtClean="0"/>
              <a:t>2017/9/18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3768-D45E-4871-84CE-B6D45C2B59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111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382B-DCD3-46D2-A87F-02946720CC90}" type="datetimeFigureOut">
              <a:rPr kumimoji="1" lang="ja-JP" altLang="en-US" smtClean="0"/>
              <a:t>2017/9/18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3768-D45E-4871-84CE-B6D45C2B59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019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382B-DCD3-46D2-A87F-02946720CC90}" type="datetimeFigureOut">
              <a:rPr kumimoji="1" lang="ja-JP" altLang="en-US" smtClean="0"/>
              <a:t>2017/9/18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3768-D45E-4871-84CE-B6D45C2B59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7893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382B-DCD3-46D2-A87F-02946720CC90}" type="datetimeFigureOut">
              <a:rPr kumimoji="1" lang="ja-JP" altLang="en-US" smtClean="0"/>
              <a:t>2017/9/18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3768-D45E-4871-84CE-B6D45C2B59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374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382B-DCD3-46D2-A87F-02946720CC90}" type="datetimeFigureOut">
              <a:rPr kumimoji="1" lang="ja-JP" altLang="en-US" smtClean="0"/>
              <a:t>2017/9/18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3768-D45E-4871-84CE-B6D45C2B59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107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382B-DCD3-46D2-A87F-02946720CC90}" type="datetimeFigureOut">
              <a:rPr kumimoji="1" lang="ja-JP" altLang="en-US" smtClean="0"/>
              <a:t>2017/9/18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3768-D45E-4871-84CE-B6D45C2B59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6781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382B-DCD3-46D2-A87F-02946720CC90}" type="datetimeFigureOut">
              <a:rPr kumimoji="1" lang="ja-JP" altLang="en-US" smtClean="0"/>
              <a:t>2017/9/18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3768-D45E-4871-84CE-B6D45C2B59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516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382B-DCD3-46D2-A87F-02946720CC90}" type="datetimeFigureOut">
              <a:rPr kumimoji="1" lang="ja-JP" altLang="en-US" smtClean="0"/>
              <a:t>2017/9/18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3768-D45E-4871-84CE-B6D45C2B59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9036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382B-DCD3-46D2-A87F-02946720CC90}" type="datetimeFigureOut">
              <a:rPr kumimoji="1" lang="ja-JP" altLang="en-US" smtClean="0"/>
              <a:t>2017/9/18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3768-D45E-4871-84CE-B6D45C2B59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771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382B-DCD3-46D2-A87F-02946720CC90}" type="datetimeFigureOut">
              <a:rPr kumimoji="1" lang="ja-JP" altLang="en-US" smtClean="0"/>
              <a:t>2017/9/18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3768-D45E-4871-84CE-B6D45C2B59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874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7000"/>
            <a:lum/>
          </a:blip>
          <a:srcRect/>
          <a:stretch>
            <a:fillRect t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0382B-DCD3-46D2-A87F-02946720CC90}" type="datetimeFigureOut">
              <a:rPr kumimoji="1" lang="ja-JP" altLang="en-US" smtClean="0"/>
              <a:t>2017/9/18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43768-D45E-4871-84CE-B6D45C2B59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9695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6741140" y="5374364"/>
            <a:ext cx="5184160" cy="954107"/>
          </a:xfrm>
          <a:prstGeom prst="rect">
            <a:avLst/>
          </a:prstGeom>
          <a:gradFill>
            <a:gsLst>
              <a:gs pos="0">
                <a:schemeClr val="tx1"/>
              </a:gs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 w="111125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ゲームジャンル：アクション</a:t>
            </a:r>
            <a:endParaRPr lang="en-US" altLang="ja-JP" sz="28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プレットフォーム：ＰＣ＋ハコスコ</a:t>
            </a:r>
            <a:endParaRPr lang="en-US" altLang="ja-JP" sz="28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176911" y="2433710"/>
            <a:ext cx="2574387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 smtClean="0">
                <a:latin typeface="HGS行書体" panose="03000600000000000000" pitchFamily="66" charset="-128"/>
                <a:ea typeface="HGS行書体" panose="03000600000000000000" pitchFamily="66" charset="-128"/>
              </a:rPr>
              <a:t>面剥し</a:t>
            </a:r>
            <a:endParaRPr kumimoji="1" lang="ja-JP" altLang="en-US" sz="6000" b="1" dirty="0">
              <a:latin typeface="HGS行書体" panose="03000600000000000000" pitchFamily="66" charset="-128"/>
              <a:ea typeface="HGS行書体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5018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1055077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99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89186" y="1299947"/>
            <a:ext cx="1334310" cy="769441"/>
          </a:xfrm>
          <a:prstGeom prst="rect">
            <a:avLst/>
          </a:prstGeom>
          <a:gradFill>
            <a:gsLst>
              <a:gs pos="0">
                <a:schemeClr val="tx1"/>
              </a:gs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 w="111125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ja-JP" altLang="en-US" sz="4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封印</a:t>
            </a:r>
            <a:endParaRPr lang="en-US" altLang="ja-JP" sz="44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0" y="0"/>
            <a:ext cx="7340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 smtClean="0">
                <a:latin typeface="HGS行書体" panose="03000600000000000000" pitchFamily="66" charset="-128"/>
                <a:ea typeface="HGS行書体" panose="03000600000000000000" pitchFamily="66" charset="-128"/>
              </a:rPr>
              <a:t>ゲームシステム</a:t>
            </a:r>
            <a:endParaRPr kumimoji="1" lang="ja-JP" altLang="en-US" sz="6000" b="1" dirty="0">
              <a:latin typeface="HGS行書体" panose="03000600000000000000" pitchFamily="66" charset="-128"/>
              <a:ea typeface="HGS行書体" panose="03000600000000000000" pitchFamily="66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428" y="2473050"/>
            <a:ext cx="4051787" cy="4051787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389186" y="2242218"/>
            <a:ext cx="5706814" cy="461665"/>
          </a:xfrm>
          <a:prstGeom prst="rect">
            <a:avLst/>
          </a:prstGeom>
          <a:gradFill>
            <a:gsLst>
              <a:gs pos="0">
                <a:schemeClr val="tx1"/>
              </a:gs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 w="111125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面を奪った相手に</a:t>
            </a:r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お札を張り付けて封印</a:t>
            </a:r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する</a:t>
            </a:r>
            <a:endParaRPr lang="en-US" altLang="ja-JP" sz="24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090" y="2934715"/>
            <a:ext cx="584645" cy="1199271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5752563" y="5924672"/>
            <a:ext cx="6439437" cy="830997"/>
          </a:xfrm>
          <a:prstGeom prst="rect">
            <a:avLst/>
          </a:prstGeom>
          <a:gradFill>
            <a:gsLst>
              <a:gs pos="0">
                <a:schemeClr val="tx1"/>
              </a:gs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 w="111125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プレイヤーは正面からでは攻撃を受けてしまう。</a:t>
            </a:r>
            <a:endParaRPr lang="en-US" altLang="ja-JP" sz="24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物影やお面で顔を隠してひそかに近づき封印しよう</a:t>
            </a:r>
            <a:endParaRPr lang="en-US" altLang="ja-JP" sz="24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01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1055077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99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0"/>
            <a:ext cx="7340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 smtClean="0">
                <a:latin typeface="HGS行書体" panose="03000600000000000000" pitchFamily="66" charset="-128"/>
                <a:ea typeface="HGS行書体" panose="03000600000000000000" pitchFamily="66" charset="-128"/>
              </a:rPr>
              <a:t>ゲームシステム</a:t>
            </a:r>
            <a:endParaRPr kumimoji="1" lang="ja-JP" altLang="en-US" sz="6000" b="1" dirty="0">
              <a:latin typeface="HGS行書体" panose="03000600000000000000" pitchFamily="66" charset="-128"/>
              <a:ea typeface="HGS行書体" panose="03000600000000000000" pitchFamily="66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24429" y="1162819"/>
            <a:ext cx="9018045" cy="646331"/>
          </a:xfrm>
          <a:prstGeom prst="rect">
            <a:avLst/>
          </a:prstGeom>
          <a:gradFill>
            <a:gsLst>
              <a:gs pos="0">
                <a:schemeClr val="tx1"/>
              </a:gs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 w="111125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ja-JP" altLang="en-US" sz="3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ヨーヨーやスーパーボールを使って妖怪を足止め</a:t>
            </a:r>
            <a:endParaRPr lang="en-US" altLang="ja-JP" sz="36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958" y="2313251"/>
            <a:ext cx="3601803" cy="216108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92" y="2001137"/>
            <a:ext cx="2848278" cy="2473196"/>
          </a:xfrm>
          <a:prstGeom prst="rect">
            <a:avLst/>
          </a:prstGeom>
          <a:solidFill>
            <a:schemeClr val="bg1">
              <a:lumMod val="75000"/>
              <a:alpha val="99000"/>
            </a:schemeClr>
          </a:solidFill>
        </p:spPr>
      </p:pic>
      <p:sp>
        <p:nvSpPr>
          <p:cNvPr id="8" name="テキスト ボックス 7"/>
          <p:cNvSpPr txBox="1"/>
          <p:nvPr/>
        </p:nvSpPr>
        <p:spPr>
          <a:xfrm>
            <a:off x="1404097" y="4978434"/>
            <a:ext cx="9383806" cy="954107"/>
          </a:xfrm>
          <a:prstGeom prst="rect">
            <a:avLst/>
          </a:prstGeom>
          <a:gradFill>
            <a:gsLst>
              <a:gs pos="0">
                <a:schemeClr val="tx1"/>
              </a:gs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 w="111125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水</a:t>
            </a:r>
            <a:r>
              <a:rPr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風</a:t>
            </a:r>
            <a:r>
              <a:rPr lang="ja-JP" altLang="en-US" sz="2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船のヨーヨーで地面に水たまりを作って妖怪を滑らせたり</a:t>
            </a:r>
            <a:endParaRPr lang="en-US" altLang="ja-JP" sz="28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スーパーボールを</a:t>
            </a:r>
            <a:r>
              <a:rPr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相手</a:t>
            </a:r>
            <a:r>
              <a:rPr lang="ja-JP" altLang="en-US" sz="2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に当てることで妖怪を足止めできる！</a:t>
            </a:r>
            <a:endParaRPr lang="en-US" altLang="ja-JP" sz="28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1974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1055077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99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38227" y="2278630"/>
            <a:ext cx="4698615" cy="3095572"/>
          </a:xfrm>
          <a:prstGeom prst="rect">
            <a:avLst/>
          </a:prstGeom>
          <a:solidFill>
            <a:schemeClr val="bg1"/>
          </a:solidFill>
          <a:ln w="165100"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lin ang="5400000" scaled="1"/>
            </a:gradFill>
          </a:ln>
        </p:spPr>
      </p:pic>
      <p:sp>
        <p:nvSpPr>
          <p:cNvPr id="4" name="テキスト ボックス 3"/>
          <p:cNvSpPr txBox="1"/>
          <p:nvPr/>
        </p:nvSpPr>
        <p:spPr>
          <a:xfrm>
            <a:off x="0" y="0"/>
            <a:ext cx="7340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b="1" dirty="0" smtClean="0">
                <a:latin typeface="HGS行書体" panose="03000600000000000000" pitchFamily="66" charset="-128"/>
                <a:ea typeface="HGS行書体" panose="03000600000000000000" pitchFamily="66" charset="-128"/>
              </a:rPr>
              <a:t>操作方法</a:t>
            </a:r>
            <a:endParaRPr kumimoji="1" lang="ja-JP" altLang="en-US" sz="6000" b="1" dirty="0">
              <a:latin typeface="HGS行書体" panose="03000600000000000000" pitchFamily="66" charset="-128"/>
              <a:ea typeface="HGS行書体" panose="03000600000000000000" pitchFamily="66" charset="-128"/>
            </a:endParaRPr>
          </a:p>
        </p:txBody>
      </p:sp>
      <p:cxnSp>
        <p:nvCxnSpPr>
          <p:cNvPr id="5" name="カギ線コネクタ 4"/>
          <p:cNvCxnSpPr/>
          <p:nvPr/>
        </p:nvCxnSpPr>
        <p:spPr>
          <a:xfrm rot="10800000" flipV="1">
            <a:off x="1911081" y="2600723"/>
            <a:ext cx="3123119" cy="588174"/>
          </a:xfrm>
          <a:prstGeom prst="bentConnector3">
            <a:avLst>
              <a:gd name="adj1" fmla="val -449"/>
            </a:avLst>
          </a:prstGeom>
          <a:ln w="1174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4035899" y="2538832"/>
            <a:ext cx="5178695" cy="830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移動</a:t>
            </a:r>
            <a:r>
              <a:rPr lang="en-US" altLang="ja-JP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押し込み</a:t>
            </a:r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ながら左右でカメラの</a:t>
            </a:r>
            <a:endParaRPr lang="en-US" altLang="ja-JP" sz="24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向き変更</a:t>
            </a:r>
            <a:endParaRPr lang="en-US" altLang="ja-JP" sz="24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>
            <a:off x="2374724" y="3699802"/>
            <a:ext cx="2700997" cy="0"/>
          </a:xfrm>
          <a:prstGeom prst="line">
            <a:avLst/>
          </a:prstGeom>
          <a:ln w="1047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4092171" y="3419731"/>
            <a:ext cx="4489121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お面を奪う・押しながら振ると封印</a:t>
            </a:r>
            <a:endParaRPr lang="en-US" altLang="ja-JP" sz="24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1134422" y="5484054"/>
            <a:ext cx="2700997" cy="0"/>
          </a:xfrm>
          <a:prstGeom prst="line">
            <a:avLst/>
          </a:prstGeom>
          <a:ln w="1047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572005" y="5414391"/>
            <a:ext cx="3532179" cy="830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コントローラーを振ることで</a:t>
            </a:r>
            <a:endParaRPr lang="en-US" altLang="ja-JP" sz="24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持</a:t>
            </a:r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っているものを投げる</a:t>
            </a:r>
            <a:endParaRPr lang="en-US" altLang="ja-JP" sz="24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7" name="直線コネクタ 16"/>
          <p:cNvCxnSpPr/>
          <p:nvPr/>
        </p:nvCxnSpPr>
        <p:spPr>
          <a:xfrm>
            <a:off x="3416921" y="2205235"/>
            <a:ext cx="1350499" cy="16413"/>
          </a:xfrm>
          <a:prstGeom prst="line">
            <a:avLst/>
          </a:prstGeom>
          <a:ln w="1047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H="1" flipV="1">
            <a:off x="3725222" y="3699802"/>
            <a:ext cx="17602" cy="1714589"/>
          </a:xfrm>
          <a:prstGeom prst="line">
            <a:avLst/>
          </a:prstGeom>
          <a:ln w="1111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4590986" y="1531704"/>
            <a:ext cx="2871305" cy="830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お面の能切り替え</a:t>
            </a:r>
            <a:r>
              <a:rPr lang="en-US" altLang="ja-JP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押し込みで発動</a:t>
            </a:r>
            <a:endParaRPr lang="en-US" altLang="ja-JP" sz="24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595" y="1992158"/>
            <a:ext cx="2615182" cy="2393480"/>
          </a:xfrm>
          <a:prstGeom prst="rect">
            <a:avLst/>
          </a:prstGeom>
          <a:ln w="161925"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lin ang="5400000" scaled="1"/>
            </a:gradFill>
          </a:ln>
        </p:spPr>
      </p:pic>
      <p:sp>
        <p:nvSpPr>
          <p:cNvPr id="27" name="テキスト ボックス 26"/>
          <p:cNvSpPr txBox="1"/>
          <p:nvPr/>
        </p:nvSpPr>
        <p:spPr>
          <a:xfrm>
            <a:off x="8310135" y="4417061"/>
            <a:ext cx="3689608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お面をつける・カメラ移動</a:t>
            </a:r>
            <a:endParaRPr lang="en-US" altLang="ja-JP" sz="24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0705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1055077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99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0"/>
            <a:ext cx="7340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b="1" dirty="0">
                <a:latin typeface="HGS行書体" panose="03000600000000000000" pitchFamily="66" charset="-128"/>
                <a:ea typeface="HGS行書体" panose="03000600000000000000" pitchFamily="66" charset="-128"/>
              </a:rPr>
              <a:t>コンセプト</a:t>
            </a:r>
            <a:endParaRPr kumimoji="1" lang="ja-JP" altLang="en-US" sz="6000" b="1" dirty="0">
              <a:latin typeface="HGS行書体" panose="03000600000000000000" pitchFamily="66" charset="-128"/>
              <a:ea typeface="HGS行書体" panose="03000600000000000000" pitchFamily="66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778740" y="1602464"/>
            <a:ext cx="7270692" cy="1446550"/>
          </a:xfrm>
          <a:prstGeom prst="rect">
            <a:avLst/>
          </a:prstGeom>
          <a:gradFill>
            <a:gsLst>
              <a:gs pos="0">
                <a:schemeClr val="tx1"/>
              </a:gs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 w="111125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ja-JP" altLang="en-US" sz="4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ハコスコ＋</a:t>
            </a:r>
            <a:r>
              <a:rPr lang="en-US" altLang="ja-JP" sz="4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PS4</a:t>
            </a:r>
            <a:r>
              <a:rPr lang="ja-JP" altLang="en-US" sz="4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コントローラーで</a:t>
            </a:r>
            <a:endParaRPr lang="en-US" altLang="ja-JP" sz="44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4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お面アクションゲーム</a:t>
            </a:r>
            <a:endParaRPr lang="en-US" altLang="ja-JP" sz="44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47729" y="3295838"/>
            <a:ext cx="6645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36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9256" y="4253209"/>
            <a:ext cx="2704862" cy="2082786"/>
          </a:xfrm>
          <a:prstGeom prst="rect">
            <a:avLst/>
          </a:prstGeom>
          <a:solidFill>
            <a:schemeClr val="bg1"/>
          </a:solidFill>
          <a:ln w="165100"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lin ang="5400000" scaled="1"/>
            </a:gradFill>
          </a:ln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625" y="3942169"/>
            <a:ext cx="2955409" cy="2704864"/>
          </a:xfrm>
          <a:prstGeom prst="rect">
            <a:avLst/>
          </a:prstGeom>
          <a:ln w="161925"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lin ang="5400000" scaled="1"/>
            </a:gradFill>
          </a:ln>
        </p:spPr>
      </p:pic>
      <p:sp>
        <p:nvSpPr>
          <p:cNvPr id="12" name="加算 11"/>
          <p:cNvSpPr/>
          <p:nvPr/>
        </p:nvSpPr>
        <p:spPr>
          <a:xfrm>
            <a:off x="2460657" y="4717825"/>
            <a:ext cx="1209821" cy="1153551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993228" y="4717825"/>
            <a:ext cx="5056625" cy="954107"/>
          </a:xfrm>
          <a:prstGeom prst="rect">
            <a:avLst/>
          </a:prstGeom>
          <a:gradFill>
            <a:gsLst>
              <a:gs pos="20000">
                <a:schemeClr val="bg1">
                  <a:lumMod val="85000"/>
                </a:schemeClr>
              </a:gs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ハコスコをお面</a:t>
            </a:r>
            <a:r>
              <a:rPr lang="ja-JP" altLang="en-US" sz="2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に</a:t>
            </a:r>
            <a:r>
              <a:rPr lang="ja-JP" altLang="en-US" sz="2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し</a:t>
            </a:r>
            <a:r>
              <a:rPr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て</a:t>
            </a:r>
            <a:endParaRPr lang="en-US" altLang="ja-JP" sz="28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ＰＳ４コントローラーを縦持ち！</a:t>
            </a:r>
            <a:endParaRPr lang="en-US" altLang="ja-JP" sz="28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6612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2601131" y="5243250"/>
            <a:ext cx="6989737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ハコスコをお面型に改造することで楽</a:t>
            </a:r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に付け</a:t>
            </a:r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外し可能にすること</a:t>
            </a:r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でプレイ中</a:t>
            </a:r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の邪魔にならない</a:t>
            </a:r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よう</a:t>
            </a:r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にする</a:t>
            </a:r>
            <a:endParaRPr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40910" y="1343679"/>
            <a:ext cx="6565009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お面の鼻をつかんでスライドするだけでつけ外し</a:t>
            </a:r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可能</a:t>
            </a:r>
            <a:endParaRPr lang="en-US" altLang="ja-JP" sz="24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鼻の部分のスイッチでお面をつけているか判定</a:t>
            </a:r>
            <a:endParaRPr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5626"/>
            <a:ext cx="3570185" cy="236971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316" y="1842766"/>
            <a:ext cx="3258417" cy="3450453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9463590" y="2228980"/>
            <a:ext cx="1972850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完成</a:t>
            </a:r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イメージ</a:t>
            </a:r>
            <a:endParaRPr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0" y="0"/>
            <a:ext cx="12192000" cy="1055077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99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0" y="0"/>
            <a:ext cx="7340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b="1" dirty="0" smtClean="0">
                <a:latin typeface="HGS行書体" panose="03000600000000000000" pitchFamily="66" charset="-128"/>
                <a:ea typeface="HGS行書体" panose="03000600000000000000" pitchFamily="66" charset="-128"/>
              </a:rPr>
              <a:t>お面ハコスコとは</a:t>
            </a:r>
            <a:endParaRPr kumimoji="1" lang="ja-JP" altLang="en-US" sz="6000" b="1" dirty="0">
              <a:latin typeface="HGS行書体" panose="03000600000000000000" pitchFamily="66" charset="-128"/>
              <a:ea typeface="HGS行書体" panose="03000600000000000000" pitchFamily="66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161" y="2357473"/>
            <a:ext cx="2632238" cy="2626015"/>
          </a:xfrm>
          <a:prstGeom prst="rect">
            <a:avLst/>
          </a:prstGeom>
        </p:spPr>
      </p:pic>
      <p:sp>
        <p:nvSpPr>
          <p:cNvPr id="6" name="加算 5"/>
          <p:cNvSpPr/>
          <p:nvPr/>
        </p:nvSpPr>
        <p:spPr>
          <a:xfrm>
            <a:off x="3668725" y="2871991"/>
            <a:ext cx="1597977" cy="159698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428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0" y="0"/>
            <a:ext cx="12192000" cy="1055077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99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0" y="0"/>
            <a:ext cx="7340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 smtClean="0">
                <a:latin typeface="HGS行書体" panose="03000600000000000000" pitchFamily="66" charset="-128"/>
                <a:ea typeface="HGS行書体" panose="03000600000000000000" pitchFamily="66" charset="-128"/>
              </a:rPr>
              <a:t>ゲームの流れ</a:t>
            </a:r>
            <a:endParaRPr kumimoji="1" lang="ja-JP" altLang="en-US" sz="6000" b="1" dirty="0">
              <a:latin typeface="HGS行書体" panose="03000600000000000000" pitchFamily="66" charset="-128"/>
              <a:ea typeface="HGS行書体" panose="03000600000000000000" pitchFamily="66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0" y="1055077"/>
            <a:ext cx="5392615" cy="584775"/>
          </a:xfrm>
          <a:prstGeom prst="rect">
            <a:avLst/>
          </a:prstGeom>
          <a:gradFill>
            <a:gsLst>
              <a:gs pos="0">
                <a:schemeClr val="tx1"/>
              </a:gs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 w="111125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人に化けた妖怪を捕まえろ！</a:t>
            </a:r>
            <a:endParaRPr lang="en-US" altLang="ja-JP" sz="32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266725" y="5604978"/>
            <a:ext cx="5298460" cy="1077218"/>
          </a:xfrm>
          <a:prstGeom prst="rect">
            <a:avLst/>
          </a:prstGeom>
          <a:gradFill>
            <a:gsLst>
              <a:gs pos="0">
                <a:schemeClr val="tx1"/>
              </a:gs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 w="111125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妖怪は縁日に痕跡を残していく</a:t>
            </a:r>
            <a:endParaRPr lang="en-US" altLang="ja-JP" sz="32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発見</a:t>
            </a:r>
            <a:r>
              <a:rPr lang="ja-JP" altLang="en-US" sz="3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したらお面を装備して探せ</a:t>
            </a:r>
            <a:endParaRPr lang="en-US" altLang="ja-JP" sz="32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311662" y="1078339"/>
            <a:ext cx="3581400" cy="1077218"/>
          </a:xfrm>
          <a:prstGeom prst="rect">
            <a:avLst/>
          </a:prstGeom>
          <a:gradFill>
            <a:gsLst>
              <a:gs pos="0">
                <a:schemeClr val="tx1"/>
              </a:gs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 w="111125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見つけたらお面を奪って封印しろ！</a:t>
            </a:r>
            <a:endParaRPr lang="en-US" altLang="ja-JP" sz="32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9" y="2493484"/>
            <a:ext cx="2955409" cy="2704864"/>
          </a:xfrm>
          <a:prstGeom prst="rect">
            <a:avLst/>
          </a:prstGeom>
          <a:ln w="161925"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lin ang="5400000" scaled="1"/>
            </a:gradFill>
          </a:ln>
        </p:spPr>
      </p:pic>
      <p:sp>
        <p:nvSpPr>
          <p:cNvPr id="9" name="楕円 8"/>
          <p:cNvSpPr/>
          <p:nvPr/>
        </p:nvSpPr>
        <p:spPr>
          <a:xfrm>
            <a:off x="7526051" y="5043107"/>
            <a:ext cx="785611" cy="265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6096000" y="4687910"/>
            <a:ext cx="819955" cy="286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939" y="2493484"/>
            <a:ext cx="2438095" cy="3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8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0" y="0"/>
            <a:ext cx="12192000" cy="1055077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99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0" y="0"/>
            <a:ext cx="7340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 smtClean="0">
                <a:latin typeface="HGS行書体" panose="03000600000000000000" pitchFamily="66" charset="-128"/>
                <a:ea typeface="HGS行書体" panose="03000600000000000000" pitchFamily="66" charset="-128"/>
              </a:rPr>
              <a:t>ゲーム</a:t>
            </a:r>
            <a:r>
              <a:rPr lang="ja-JP" altLang="en-US" sz="6000" b="1" dirty="0" smtClean="0">
                <a:latin typeface="HGS行書体" panose="03000600000000000000" pitchFamily="66" charset="-128"/>
                <a:ea typeface="HGS行書体" panose="03000600000000000000" pitchFamily="66" charset="-128"/>
              </a:rPr>
              <a:t>の条件</a:t>
            </a:r>
            <a:endParaRPr kumimoji="1" lang="ja-JP" altLang="en-US" sz="6000" b="1" dirty="0">
              <a:latin typeface="HGS行書体" panose="03000600000000000000" pitchFamily="66" charset="-128"/>
              <a:ea typeface="HGS行書体" panose="03000600000000000000" pitchFamily="66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391508" y="2185387"/>
            <a:ext cx="7807569" cy="584775"/>
          </a:xfrm>
          <a:prstGeom prst="rect">
            <a:avLst/>
          </a:prstGeom>
          <a:gradFill>
            <a:gsLst>
              <a:gs pos="0">
                <a:schemeClr val="tx1"/>
              </a:gs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 w="111125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クリア条件：妖怪を全て捕まえる</a:t>
            </a:r>
            <a:endParaRPr lang="en-US" altLang="ja-JP" sz="32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391508" y="4485249"/>
            <a:ext cx="7807569" cy="584775"/>
          </a:xfrm>
          <a:prstGeom prst="rect">
            <a:avLst/>
          </a:prstGeom>
          <a:gradFill>
            <a:gsLst>
              <a:gs pos="0">
                <a:schemeClr val="tx1"/>
              </a:gs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 w="111125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ゲームオーバー：時間切れ、妖怪に攻撃される</a:t>
            </a:r>
            <a:endParaRPr lang="en-US" altLang="ja-JP" sz="32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127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905334" y="2022031"/>
            <a:ext cx="4543618" cy="3856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17" y="2053341"/>
            <a:ext cx="5034144" cy="3723604"/>
          </a:xfrm>
          <a:prstGeom prst="rect">
            <a:avLst/>
          </a:prstGeom>
          <a:ln w="101600">
            <a:solidFill>
              <a:schemeClr val="tx1"/>
            </a:solidFill>
          </a:ln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169" y="3804811"/>
            <a:ext cx="915057" cy="120799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684" y="4353950"/>
            <a:ext cx="915057" cy="1207996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195" y="3708333"/>
            <a:ext cx="915057" cy="1207996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789" y="3419532"/>
            <a:ext cx="915057" cy="1207996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17" y="4352229"/>
            <a:ext cx="915057" cy="120799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571" y="3830478"/>
            <a:ext cx="1599960" cy="2112158"/>
          </a:xfrm>
          <a:prstGeom prst="rect">
            <a:avLst/>
          </a:prstGeom>
        </p:spPr>
      </p:pic>
      <p:sp>
        <p:nvSpPr>
          <p:cNvPr id="25" name="テキスト ボックス 24"/>
          <p:cNvSpPr txBox="1"/>
          <p:nvPr/>
        </p:nvSpPr>
        <p:spPr>
          <a:xfrm>
            <a:off x="4729714" y="5878888"/>
            <a:ext cx="1539769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プレイヤー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018336" y="2959454"/>
            <a:ext cx="1748997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人（</a:t>
            </a:r>
            <a:r>
              <a:rPr lang="en-US" altLang="ja-JP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NPC)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3" name="カギ線コネクタ 32"/>
          <p:cNvCxnSpPr>
            <a:stCxn id="26" idx="2"/>
          </p:cNvCxnSpPr>
          <p:nvPr/>
        </p:nvCxnSpPr>
        <p:spPr>
          <a:xfrm rot="5400000">
            <a:off x="4606151" y="2842465"/>
            <a:ext cx="708030" cy="1865339"/>
          </a:xfrm>
          <a:prstGeom prst="bentConnector2">
            <a:avLst/>
          </a:prstGeom>
          <a:ln w="1174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カギ線コネクタ 34"/>
          <p:cNvCxnSpPr/>
          <p:nvPr/>
        </p:nvCxnSpPr>
        <p:spPr>
          <a:xfrm rot="10800000">
            <a:off x="3470170" y="5403919"/>
            <a:ext cx="1227028" cy="746052"/>
          </a:xfrm>
          <a:prstGeom prst="bentConnector3">
            <a:avLst>
              <a:gd name="adj1" fmla="val 96132"/>
            </a:avLst>
          </a:prstGeom>
          <a:ln w="1174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7099113" y="4406391"/>
            <a:ext cx="909463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妖怪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6905334" y="1437256"/>
            <a:ext cx="3791695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ハコスコでは妖怪だけ</a:t>
            </a:r>
            <a:endParaRPr kumimoji="1" lang="ja-JP" altLang="en-US" sz="3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楕円 12"/>
          <p:cNvSpPr/>
          <p:nvPr/>
        </p:nvSpPr>
        <p:spPr>
          <a:xfrm rot="2298628">
            <a:off x="2475091" y="3935233"/>
            <a:ext cx="202866" cy="4720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楕円 26"/>
          <p:cNvSpPr/>
          <p:nvPr/>
        </p:nvSpPr>
        <p:spPr>
          <a:xfrm rot="1947511">
            <a:off x="2472874" y="4355817"/>
            <a:ext cx="188213" cy="4847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8" name="カギ線コネクタ 27"/>
          <p:cNvCxnSpPr/>
          <p:nvPr/>
        </p:nvCxnSpPr>
        <p:spPr>
          <a:xfrm rot="16200000" flipH="1">
            <a:off x="1947285" y="3129813"/>
            <a:ext cx="857136" cy="510343"/>
          </a:xfrm>
          <a:prstGeom prst="bentConnector3">
            <a:avLst>
              <a:gd name="adj1" fmla="val 7666"/>
            </a:avLst>
          </a:prstGeom>
          <a:ln w="1174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957944" y="2685144"/>
            <a:ext cx="1113400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n w="28575">
                  <a:solidFill>
                    <a:schemeClr val="bg1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足跡</a:t>
            </a:r>
            <a:endParaRPr kumimoji="1" lang="ja-JP" altLang="en-US" sz="3600" b="1" dirty="0">
              <a:ln w="28575"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6717" y="5265824"/>
            <a:ext cx="924381" cy="52322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TPS</a:t>
            </a:r>
            <a:endParaRPr kumimoji="1" lang="ja-JP" altLang="en-US" sz="2800" b="1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899230" y="5351533"/>
            <a:ext cx="924381" cy="52322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FP</a:t>
            </a:r>
            <a:r>
              <a:rPr lang="en-US" altLang="ja-JP" sz="2800" b="1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</a:t>
            </a:r>
            <a:endParaRPr kumimoji="1" lang="ja-JP" altLang="en-US" sz="2800" b="1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0" y="0"/>
            <a:ext cx="12192000" cy="1055077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99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0" y="0"/>
            <a:ext cx="7340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 smtClean="0">
                <a:latin typeface="HGS行書体" panose="03000600000000000000" pitchFamily="66" charset="-128"/>
                <a:ea typeface="HGS行書体" panose="03000600000000000000" pitchFamily="66" charset="-128"/>
              </a:rPr>
              <a:t>ゲーム画面</a:t>
            </a:r>
            <a:endParaRPr kumimoji="1" lang="en-US" altLang="ja-JP" sz="6000" b="1" dirty="0" smtClean="0">
              <a:latin typeface="HGS行書体" panose="03000600000000000000" pitchFamily="66" charset="-128"/>
              <a:ea typeface="HGS行書体" panose="03000600000000000000" pitchFamily="66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83006" y="1429152"/>
            <a:ext cx="3802658" cy="584775"/>
          </a:xfrm>
          <a:prstGeom prst="rect">
            <a:avLst/>
          </a:prstGeom>
          <a:gradFill>
            <a:gsLst>
              <a:gs pos="0">
                <a:schemeClr val="tx1"/>
              </a:gs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 w="111125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PC</a:t>
            </a:r>
            <a:r>
              <a:rPr lang="ja-JP" altLang="en-US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では普通の</a:t>
            </a:r>
            <a:r>
              <a:rPr lang="ja-JP" altLang="en-US" sz="3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お祭り</a:t>
            </a:r>
            <a:endParaRPr lang="ja-JP" altLang="en-US" sz="3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7" name="カギ線コネクタ 46"/>
          <p:cNvCxnSpPr/>
          <p:nvPr/>
        </p:nvCxnSpPr>
        <p:spPr>
          <a:xfrm rot="10800000" flipV="1">
            <a:off x="8015961" y="3855476"/>
            <a:ext cx="1696659" cy="782176"/>
          </a:xfrm>
          <a:prstGeom prst="bentConnector3">
            <a:avLst>
              <a:gd name="adj1" fmla="val 3805"/>
            </a:avLst>
          </a:prstGeom>
          <a:ln w="1174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238" y="2356300"/>
            <a:ext cx="2438095" cy="3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39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489397" y="1989299"/>
            <a:ext cx="5606603" cy="38448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0"/>
            <a:ext cx="12192000" cy="1055077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99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0" y="0"/>
            <a:ext cx="7340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 smtClean="0">
                <a:latin typeface="HGS行書体" panose="03000600000000000000" pitchFamily="66" charset="-128"/>
                <a:ea typeface="HGS行書体" panose="03000600000000000000" pitchFamily="66" charset="-128"/>
              </a:rPr>
              <a:t>ゲームシステム</a:t>
            </a:r>
            <a:endParaRPr kumimoji="1" lang="ja-JP" altLang="en-US" sz="6000" b="1" dirty="0">
              <a:latin typeface="HGS行書体" panose="03000600000000000000" pitchFamily="66" charset="-128"/>
              <a:ea typeface="HGS行書体" panose="03000600000000000000" pitchFamily="66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9769" y="1107634"/>
            <a:ext cx="7270692" cy="584775"/>
          </a:xfrm>
          <a:prstGeom prst="rect">
            <a:avLst/>
          </a:prstGeom>
          <a:gradFill>
            <a:gsLst>
              <a:gs pos="0">
                <a:schemeClr val="tx1"/>
              </a:gs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 w="111125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人に化けて隠れる妖怪をお面をつけて探す</a:t>
            </a:r>
            <a:endParaRPr lang="en-US" altLang="ja-JP" sz="32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4549" y="1939200"/>
            <a:ext cx="8359746" cy="584775"/>
          </a:xfrm>
          <a:prstGeom prst="rect">
            <a:avLst/>
          </a:prstGeom>
          <a:gradFill>
            <a:gsLst>
              <a:gs pos="0">
                <a:schemeClr val="tx1"/>
              </a:gs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 w="111125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妖怪を探すには妖怪の痕跡をたどる必要が</a:t>
            </a:r>
            <a:r>
              <a:rPr lang="ja-JP" altLang="en-US" sz="3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ある</a:t>
            </a:r>
            <a:endParaRPr lang="en-US" altLang="ja-JP" sz="32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239" y="3111570"/>
            <a:ext cx="1722168" cy="2273489"/>
          </a:xfrm>
          <a:prstGeom prst="rect">
            <a:avLst/>
          </a:prstGeom>
        </p:spPr>
      </p:pic>
      <p:sp>
        <p:nvSpPr>
          <p:cNvPr id="2" name="右矢印 1"/>
          <p:cNvSpPr/>
          <p:nvPr/>
        </p:nvSpPr>
        <p:spPr>
          <a:xfrm>
            <a:off x="2987899" y="3724020"/>
            <a:ext cx="1262240" cy="10485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94" y="2584819"/>
            <a:ext cx="2438095" cy="3047619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269" y="2387904"/>
            <a:ext cx="2438095" cy="3047619"/>
          </a:xfrm>
          <a:prstGeom prst="rect">
            <a:avLst/>
          </a:prstGeom>
        </p:spPr>
      </p:pic>
      <p:sp>
        <p:nvSpPr>
          <p:cNvPr id="6" name="楕円 5"/>
          <p:cNvSpPr/>
          <p:nvPr/>
        </p:nvSpPr>
        <p:spPr>
          <a:xfrm>
            <a:off x="8249991" y="4248314"/>
            <a:ext cx="553792" cy="201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/>
          <p:cNvSpPr/>
          <p:nvPr/>
        </p:nvSpPr>
        <p:spPr>
          <a:xfrm>
            <a:off x="6866070" y="4147468"/>
            <a:ext cx="553792" cy="201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/>
          <p:cNvSpPr/>
          <p:nvPr/>
        </p:nvSpPr>
        <p:spPr>
          <a:xfrm>
            <a:off x="7340958" y="4601477"/>
            <a:ext cx="553792" cy="201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897641" y="6072502"/>
            <a:ext cx="9316736" cy="584775"/>
          </a:xfrm>
          <a:prstGeom prst="rect">
            <a:avLst/>
          </a:prstGeom>
          <a:gradFill>
            <a:gsLst>
              <a:gs pos="0">
                <a:schemeClr val="tx1"/>
              </a:gs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 w="111125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妖怪を見つけたら隠れながらこっそり近づいて捕まえよう</a:t>
            </a:r>
            <a:endParaRPr lang="en-US" altLang="ja-JP" sz="32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5065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1055077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99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0019" y="1173419"/>
            <a:ext cx="3172782" cy="769441"/>
          </a:xfrm>
          <a:prstGeom prst="rect">
            <a:avLst/>
          </a:prstGeom>
          <a:gradFill>
            <a:gsLst>
              <a:gs pos="0">
                <a:schemeClr val="tx1"/>
              </a:gs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 w="111125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ja-JP" altLang="en-US" sz="4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お面の能力</a:t>
            </a:r>
            <a:endParaRPr lang="en-US" altLang="ja-JP" sz="44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0" y="0"/>
            <a:ext cx="7340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 smtClean="0">
                <a:latin typeface="HGS行書体" panose="03000600000000000000" pitchFamily="66" charset="-128"/>
                <a:ea typeface="HGS行書体" panose="03000600000000000000" pitchFamily="66" charset="-128"/>
              </a:rPr>
              <a:t>ゲームシステム</a:t>
            </a:r>
            <a:endParaRPr kumimoji="1" lang="ja-JP" altLang="en-US" sz="6000" b="1" dirty="0">
              <a:latin typeface="HGS行書体" panose="03000600000000000000" pitchFamily="66" charset="-128"/>
              <a:ea typeface="HGS行書体" panose="03000600000000000000" pitchFamily="66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63" y="3017155"/>
            <a:ext cx="2089693" cy="243478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  <p:sp>
        <p:nvSpPr>
          <p:cNvPr id="7" name="テキスト ボックス 6"/>
          <p:cNvSpPr txBox="1"/>
          <p:nvPr/>
        </p:nvSpPr>
        <p:spPr>
          <a:xfrm>
            <a:off x="4356579" y="2270982"/>
            <a:ext cx="4155119" cy="461665"/>
          </a:xfrm>
          <a:prstGeom prst="rect">
            <a:avLst/>
          </a:prstGeom>
          <a:gradFill>
            <a:gsLst>
              <a:gs pos="0">
                <a:schemeClr val="tx1"/>
              </a:gs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 w="111125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火</a:t>
            </a:r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を吹いて、道をふさぐひょっと</a:t>
            </a:r>
            <a:r>
              <a:rPr lang="ja-JP" altLang="en-US" sz="2400" b="1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こ</a:t>
            </a:r>
            <a:endParaRPr lang="en-US" altLang="ja-JP" sz="24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425" y="2732647"/>
            <a:ext cx="2095051" cy="2619452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200783" y="2191541"/>
            <a:ext cx="3839531" cy="830997"/>
          </a:xfrm>
          <a:prstGeom prst="rect">
            <a:avLst/>
          </a:prstGeom>
          <a:gradFill>
            <a:gsLst>
              <a:gs pos="0">
                <a:schemeClr val="tx1"/>
              </a:gs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 w="111125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強力</a:t>
            </a:r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な聴覚で妖怪の痕跡を</a:t>
            </a:r>
            <a:endParaRPr lang="en-US" altLang="ja-JP" sz="24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お面の視点に出す狐のお面</a:t>
            </a:r>
            <a:endParaRPr lang="en-US" altLang="ja-JP" sz="24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845" y="3072433"/>
            <a:ext cx="2324227" cy="2324227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8755587" y="2319279"/>
            <a:ext cx="3451702" cy="830997"/>
          </a:xfrm>
          <a:prstGeom prst="rect">
            <a:avLst/>
          </a:prstGeom>
          <a:gradFill>
            <a:gsLst>
              <a:gs pos="0">
                <a:schemeClr val="tx1"/>
              </a:gs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 w="111125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周囲の人間を招き寄せる</a:t>
            </a:r>
            <a:endParaRPr lang="en-US" altLang="ja-JP" sz="24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招き猫のお面</a:t>
            </a:r>
            <a:endParaRPr lang="en-US" altLang="ja-JP" sz="24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86518" y="5862055"/>
            <a:ext cx="3579002" cy="830997"/>
          </a:xfrm>
          <a:prstGeom prst="rect">
            <a:avLst/>
          </a:prstGeom>
          <a:gradFill>
            <a:gsLst>
              <a:gs pos="0">
                <a:schemeClr val="tx1"/>
              </a:gs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 w="111125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お面の能力を発動しながら妖怪に</a:t>
            </a:r>
            <a:r>
              <a:rPr lang="ja-JP" altLang="en-US" sz="2400" b="1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近づくとばれて</a:t>
            </a:r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しまう</a:t>
            </a:r>
            <a:endParaRPr lang="en-US" altLang="ja-JP" sz="24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9526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1055077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99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99068" y="1336154"/>
            <a:ext cx="4682421" cy="769441"/>
          </a:xfrm>
          <a:prstGeom prst="rect">
            <a:avLst/>
          </a:prstGeom>
          <a:gradFill>
            <a:gsLst>
              <a:gs pos="0">
                <a:schemeClr val="tx1"/>
              </a:gs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 w="111125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ja-JP" altLang="en-US" sz="4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お面を妖怪から奪う</a:t>
            </a:r>
            <a:endParaRPr lang="en-US" altLang="ja-JP" sz="44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0" y="0"/>
            <a:ext cx="7340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 smtClean="0">
                <a:latin typeface="HGS行書体" panose="03000600000000000000" pitchFamily="66" charset="-128"/>
                <a:ea typeface="HGS行書体" panose="03000600000000000000" pitchFamily="66" charset="-128"/>
              </a:rPr>
              <a:t>ゲームシステム</a:t>
            </a:r>
            <a:endParaRPr kumimoji="1" lang="ja-JP" altLang="en-US" sz="6000" b="1" dirty="0">
              <a:latin typeface="HGS行書体" panose="03000600000000000000" pitchFamily="66" charset="-128"/>
              <a:ea typeface="HGS行書体" panose="03000600000000000000" pitchFamily="66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039" y="3341067"/>
            <a:ext cx="2286000" cy="22860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50" y="2972601"/>
            <a:ext cx="2089693" cy="243478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  <p:sp>
        <p:nvSpPr>
          <p:cNvPr id="7" name="テキスト ボックス 6"/>
          <p:cNvSpPr txBox="1"/>
          <p:nvPr/>
        </p:nvSpPr>
        <p:spPr>
          <a:xfrm>
            <a:off x="778831" y="2473051"/>
            <a:ext cx="5317169" cy="461665"/>
          </a:xfrm>
          <a:prstGeom prst="rect">
            <a:avLst/>
          </a:prstGeom>
          <a:gradFill>
            <a:gsLst>
              <a:gs pos="0">
                <a:schemeClr val="tx1"/>
              </a:gs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 w="111125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奪ったお面は自分の能力として使える！</a:t>
            </a:r>
            <a:endParaRPr lang="en-US" altLang="ja-JP" sz="24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411894" y="5627067"/>
            <a:ext cx="6650145" cy="830997"/>
          </a:xfrm>
          <a:prstGeom prst="rect">
            <a:avLst/>
          </a:prstGeom>
          <a:gradFill>
            <a:gsLst>
              <a:gs pos="0">
                <a:schemeClr val="tx1"/>
              </a:gs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 w="111125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お面がなくなった妖怪は封印することができる</a:t>
            </a:r>
            <a:endParaRPr lang="en-US" altLang="ja-JP" sz="24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お面を奪うと一旦逃げてプレイヤー</a:t>
            </a:r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を襲うようになる</a:t>
            </a:r>
            <a:endParaRPr lang="en-US" altLang="ja-JP" sz="24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196" y="2972600"/>
            <a:ext cx="1947353" cy="243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797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390</Words>
  <Application>Microsoft Office PowerPoint</Application>
  <PresentationFormat>ワイド画面</PresentationFormat>
  <Paragraphs>65</Paragraphs>
  <Slides>12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9" baseType="lpstr">
      <vt:lpstr>HGP創英角ｺﾞｼｯｸUB</vt:lpstr>
      <vt:lpstr>HGS行書体</vt:lpstr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日本工学院八王子専門学校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G015A1347</dc:creator>
  <cp:lastModifiedBy>G015A1347</cp:lastModifiedBy>
  <cp:revision>29</cp:revision>
  <dcterms:created xsi:type="dcterms:W3CDTF">2017-07-28T02:11:14Z</dcterms:created>
  <dcterms:modified xsi:type="dcterms:W3CDTF">2017-09-18T16:10:56Z</dcterms:modified>
</cp:coreProperties>
</file>