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6"/>
  </p:notesMasterIdLst>
  <p:sldIdLst>
    <p:sldId id="256" r:id="rId2"/>
    <p:sldId id="258" r:id="rId3"/>
    <p:sldId id="267" r:id="rId4"/>
    <p:sldId id="259" r:id="rId5"/>
    <p:sldId id="262" r:id="rId6"/>
    <p:sldId id="271" r:id="rId7"/>
    <p:sldId id="260" r:id="rId8"/>
    <p:sldId id="265" r:id="rId9"/>
    <p:sldId id="266" r:id="rId10"/>
    <p:sldId id="261" r:id="rId11"/>
    <p:sldId id="268" r:id="rId12"/>
    <p:sldId id="269" r:id="rId13"/>
    <p:sldId id="270" r:id="rId14"/>
    <p:sldId id="264" r:id="rId15"/>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1D31"/>
    <a:srgbClr val="15D354"/>
    <a:srgbClr val="00C4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94660"/>
  </p:normalViewPr>
  <p:slideViewPr>
    <p:cSldViewPr snapToGrid="0">
      <p:cViewPr varScale="1">
        <p:scale>
          <a:sx n="69" d="100"/>
          <a:sy n="69" d="100"/>
        </p:scale>
        <p:origin x="111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A5DFF-00B2-4367-9D65-9AD51A683E2B}" type="datetimeFigureOut">
              <a:rPr kumimoji="1" lang="ja-JP" altLang="en-US" smtClean="0"/>
              <a:t>2017/11/24</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6B700-DC15-4D22-A71F-88E88D85D008}" type="slidenum">
              <a:rPr kumimoji="1" lang="ja-JP" altLang="en-US" smtClean="0"/>
              <a:t>‹#›</a:t>
            </a:fld>
            <a:endParaRPr kumimoji="1" lang="ja-JP" altLang="en-US"/>
          </a:p>
        </p:txBody>
      </p:sp>
    </p:spTree>
    <p:extLst>
      <p:ext uri="{BB962C8B-B14F-4D97-AF65-F5344CB8AC3E}">
        <p14:creationId xmlns:p14="http://schemas.microsoft.com/office/powerpoint/2010/main" val="29675507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9B6B700-DC15-4D22-A71F-88E88D85D008}" type="slidenum">
              <a:rPr kumimoji="1" lang="ja-JP" altLang="en-US" smtClean="0"/>
              <a:t>4</a:t>
            </a:fld>
            <a:endParaRPr kumimoji="1" lang="ja-JP" altLang="en-US"/>
          </a:p>
        </p:txBody>
      </p:sp>
    </p:spTree>
    <p:extLst>
      <p:ext uri="{BB962C8B-B14F-4D97-AF65-F5344CB8AC3E}">
        <p14:creationId xmlns:p14="http://schemas.microsoft.com/office/powerpoint/2010/main" val="1615441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9B6B700-DC15-4D22-A71F-88E88D85D008}" type="slidenum">
              <a:rPr kumimoji="1" lang="ja-JP" altLang="en-US" smtClean="0"/>
              <a:t>7</a:t>
            </a:fld>
            <a:endParaRPr kumimoji="1" lang="ja-JP" altLang="en-US"/>
          </a:p>
        </p:txBody>
      </p:sp>
    </p:spTree>
    <p:extLst>
      <p:ext uri="{BB962C8B-B14F-4D97-AF65-F5344CB8AC3E}">
        <p14:creationId xmlns:p14="http://schemas.microsoft.com/office/powerpoint/2010/main" val="3120550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a:prstGeom prst="rect">
            <a:avLst/>
          </a:prstGeo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endParaRPr kumimoji="1" lang="ja-JP" altLang="en-US"/>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1C8A4FF2-314D-456D-BFA6-CDAE17B9E4F0}" type="slidenum">
              <a:rPr kumimoji="1" lang="ja-JP" altLang="en-US" smtClean="0"/>
              <a:t>‹#›</a:t>
            </a:fld>
            <a:endParaRPr kumimoji="1" lang="ja-JP" altLang="en-US"/>
          </a:p>
        </p:txBody>
      </p:sp>
    </p:spTree>
    <p:extLst>
      <p:ext uri="{BB962C8B-B14F-4D97-AF65-F5344CB8AC3E}">
        <p14:creationId xmlns:p14="http://schemas.microsoft.com/office/powerpoint/2010/main" val="1521674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681038" y="365127"/>
            <a:ext cx="8543925" cy="1325563"/>
          </a:xfrm>
          <a:prstGeom prst="rect">
            <a:avLst/>
          </a:prstGeo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1825625"/>
            <a:ext cx="8543925" cy="4351338"/>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endParaRPr kumimoji="1" lang="ja-JP" altLang="en-US"/>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1C8A4FF2-314D-456D-BFA6-CDAE17B9E4F0}" type="slidenum">
              <a:rPr kumimoji="1" lang="ja-JP" altLang="en-US" smtClean="0"/>
              <a:t>‹#›</a:t>
            </a:fld>
            <a:endParaRPr kumimoji="1" lang="ja-JP" altLang="en-US"/>
          </a:p>
        </p:txBody>
      </p:sp>
    </p:spTree>
    <p:extLst>
      <p:ext uri="{BB962C8B-B14F-4D97-AF65-F5344CB8AC3E}">
        <p14:creationId xmlns:p14="http://schemas.microsoft.com/office/powerpoint/2010/main" val="11884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a:prstGeom prst="rect">
            <a:avLst/>
          </a:prstGeo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endParaRPr kumimoji="1" lang="ja-JP" altLang="en-US"/>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1C8A4FF2-314D-456D-BFA6-CDAE17B9E4F0}" type="slidenum">
              <a:rPr kumimoji="1" lang="ja-JP" altLang="en-US" smtClean="0"/>
              <a:t>‹#›</a:t>
            </a:fld>
            <a:endParaRPr kumimoji="1" lang="ja-JP" altLang="en-US"/>
          </a:p>
        </p:txBody>
      </p:sp>
    </p:spTree>
    <p:extLst>
      <p:ext uri="{BB962C8B-B14F-4D97-AF65-F5344CB8AC3E}">
        <p14:creationId xmlns:p14="http://schemas.microsoft.com/office/powerpoint/2010/main" val="73471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1038" y="365127"/>
            <a:ext cx="8543925" cy="1325563"/>
          </a:xfrm>
          <a:prstGeom prst="rect">
            <a:avLst/>
          </a:prstGeo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681038" y="1825625"/>
            <a:ext cx="8543925" cy="435133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endParaRPr kumimoji="1" lang="ja-JP" altLang="en-US"/>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1C8A4FF2-314D-456D-BFA6-CDAE17B9E4F0}" type="slidenum">
              <a:rPr kumimoji="1" lang="ja-JP" altLang="en-US" smtClean="0"/>
              <a:t>‹#›</a:t>
            </a:fld>
            <a:endParaRPr kumimoji="1" lang="ja-JP" altLang="en-US"/>
          </a:p>
        </p:txBody>
      </p:sp>
    </p:spTree>
    <p:extLst>
      <p:ext uri="{BB962C8B-B14F-4D97-AF65-F5344CB8AC3E}">
        <p14:creationId xmlns:p14="http://schemas.microsoft.com/office/powerpoint/2010/main" val="454089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a:prstGeom prst="rect">
            <a:avLst/>
          </a:prstGeo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681038" y="6356352"/>
            <a:ext cx="2228850" cy="365125"/>
          </a:xfrm>
          <a:prstGeom prst="rect">
            <a:avLst/>
          </a:prstGeom>
        </p:spPr>
        <p:txBody>
          <a:bodyPr/>
          <a:lstStyle/>
          <a:p>
            <a:endParaRPr kumimoji="1" lang="ja-JP" altLang="en-US"/>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1C8A4FF2-314D-456D-BFA6-CDAE17B9E4F0}" type="slidenum">
              <a:rPr kumimoji="1" lang="ja-JP" altLang="en-US" smtClean="0"/>
              <a:t>‹#›</a:t>
            </a:fld>
            <a:endParaRPr kumimoji="1" lang="ja-JP" altLang="en-US"/>
          </a:p>
        </p:txBody>
      </p:sp>
    </p:spTree>
    <p:extLst>
      <p:ext uri="{BB962C8B-B14F-4D97-AF65-F5344CB8AC3E}">
        <p14:creationId xmlns:p14="http://schemas.microsoft.com/office/powerpoint/2010/main" val="202724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1038" y="365127"/>
            <a:ext cx="8543925" cy="1325563"/>
          </a:xfrm>
          <a:prstGeom prst="rect">
            <a:avLst/>
          </a:prstGeo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681038" y="6356352"/>
            <a:ext cx="2228850" cy="365125"/>
          </a:xfrm>
          <a:prstGeom prst="rect">
            <a:avLst/>
          </a:prstGeom>
        </p:spPr>
        <p:txBody>
          <a:bodyPr/>
          <a:lstStyle/>
          <a:p>
            <a:endParaRPr kumimoji="1" lang="ja-JP" altLang="en-US"/>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1C8A4FF2-314D-456D-BFA6-CDAE17B9E4F0}" type="slidenum">
              <a:rPr kumimoji="1" lang="ja-JP" altLang="en-US" smtClean="0"/>
              <a:t>‹#›</a:t>
            </a:fld>
            <a:endParaRPr kumimoji="1" lang="ja-JP" altLang="en-US"/>
          </a:p>
        </p:txBody>
      </p:sp>
    </p:spTree>
    <p:extLst>
      <p:ext uri="{BB962C8B-B14F-4D97-AF65-F5344CB8AC3E}">
        <p14:creationId xmlns:p14="http://schemas.microsoft.com/office/powerpoint/2010/main" val="51973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a:prstGeom prst="rect">
            <a:avLst/>
          </a:prstGeo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681038" y="6356352"/>
            <a:ext cx="2228850" cy="365125"/>
          </a:xfrm>
          <a:prstGeom prst="rect">
            <a:avLst/>
          </a:prstGeom>
        </p:spPr>
        <p:txBody>
          <a:bodyPr/>
          <a:lstStyle/>
          <a:p>
            <a:endParaRPr kumimoji="1" lang="ja-JP" altLang="en-US"/>
          </a:p>
        </p:txBody>
      </p:sp>
      <p:sp>
        <p:nvSpPr>
          <p:cNvPr id="8" name="Footer Placeholder 7"/>
          <p:cNvSpPr>
            <a:spLocks noGrp="1"/>
          </p:cNvSpPr>
          <p:nvPr>
            <p:ph type="ftr" sz="quarter" idx="11"/>
          </p:nvPr>
        </p:nvSpPr>
        <p:spPr>
          <a:xfrm>
            <a:off x="3281363" y="6356352"/>
            <a:ext cx="3343275"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p:txBody>
          <a:bodyPr/>
          <a:lstStyle/>
          <a:p>
            <a:fld id="{1C8A4FF2-314D-456D-BFA6-CDAE17B9E4F0}" type="slidenum">
              <a:rPr kumimoji="1" lang="ja-JP" altLang="en-US" smtClean="0"/>
              <a:t>‹#›</a:t>
            </a:fld>
            <a:endParaRPr kumimoji="1" lang="ja-JP" altLang="en-US"/>
          </a:p>
        </p:txBody>
      </p:sp>
    </p:spTree>
    <p:extLst>
      <p:ext uri="{BB962C8B-B14F-4D97-AF65-F5344CB8AC3E}">
        <p14:creationId xmlns:p14="http://schemas.microsoft.com/office/powerpoint/2010/main" val="639026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81038" y="365127"/>
            <a:ext cx="8543925" cy="1325563"/>
          </a:xfrm>
          <a:prstGeom prst="rect">
            <a:avLst/>
          </a:prstGeo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681038" y="6356352"/>
            <a:ext cx="2228850" cy="365125"/>
          </a:xfrm>
          <a:prstGeom prst="rect">
            <a:avLst/>
          </a:prstGeom>
        </p:spPr>
        <p:txBody>
          <a:bodyPr/>
          <a:lstStyle/>
          <a:p>
            <a:endParaRPr kumimoji="1" lang="ja-JP" altLang="en-US"/>
          </a:p>
        </p:txBody>
      </p:sp>
      <p:sp>
        <p:nvSpPr>
          <p:cNvPr id="4" name="Footer Placeholder 3"/>
          <p:cNvSpPr>
            <a:spLocks noGrp="1"/>
          </p:cNvSpPr>
          <p:nvPr>
            <p:ph type="ftr" sz="quarter" idx="11"/>
          </p:nvPr>
        </p:nvSpPr>
        <p:spPr>
          <a:xfrm>
            <a:off x="3281363" y="6356352"/>
            <a:ext cx="3343275" cy="365125"/>
          </a:xfrm>
          <a:prstGeom prst="rect">
            <a:avLst/>
          </a:prstGeom>
        </p:spPr>
        <p:txBody>
          <a:bodyPr/>
          <a:lstStyle/>
          <a:p>
            <a:endParaRPr kumimoji="1" lang="ja-JP" altLang="en-US"/>
          </a:p>
        </p:txBody>
      </p:sp>
      <p:sp>
        <p:nvSpPr>
          <p:cNvPr id="5" name="Slide Number Placeholder 4"/>
          <p:cNvSpPr>
            <a:spLocks noGrp="1"/>
          </p:cNvSpPr>
          <p:nvPr>
            <p:ph type="sldNum" sz="quarter" idx="12"/>
          </p:nvPr>
        </p:nvSpPr>
        <p:spPr/>
        <p:txBody>
          <a:bodyPr/>
          <a:lstStyle/>
          <a:p>
            <a:r>
              <a:rPr kumimoji="1" lang="en-US" altLang="ja-JP" dirty="0"/>
              <a:t>1</a:t>
            </a:r>
          </a:p>
        </p:txBody>
      </p:sp>
    </p:spTree>
    <p:extLst>
      <p:ext uri="{BB962C8B-B14F-4D97-AF65-F5344CB8AC3E}">
        <p14:creationId xmlns:p14="http://schemas.microsoft.com/office/powerpoint/2010/main" val="654894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257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a:prstGeom prst="rect">
            <a:avLst/>
          </a:prstGeo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81038" y="6356352"/>
            <a:ext cx="2228850" cy="365125"/>
          </a:xfrm>
          <a:prstGeom prst="rect">
            <a:avLst/>
          </a:prstGeom>
        </p:spPr>
        <p:txBody>
          <a:bodyPr/>
          <a:lstStyle/>
          <a:p>
            <a:endParaRPr kumimoji="1" lang="ja-JP" altLang="en-US"/>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1C8A4FF2-314D-456D-BFA6-CDAE17B9E4F0}" type="slidenum">
              <a:rPr kumimoji="1" lang="ja-JP" altLang="en-US" smtClean="0"/>
              <a:t>‹#›</a:t>
            </a:fld>
            <a:endParaRPr kumimoji="1" lang="ja-JP" altLang="en-US"/>
          </a:p>
        </p:txBody>
      </p:sp>
    </p:spTree>
    <p:extLst>
      <p:ext uri="{BB962C8B-B14F-4D97-AF65-F5344CB8AC3E}">
        <p14:creationId xmlns:p14="http://schemas.microsoft.com/office/powerpoint/2010/main" val="289176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a:prstGeom prst="rect">
            <a:avLst/>
          </a:prstGeo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81038" y="6356352"/>
            <a:ext cx="2228850" cy="365125"/>
          </a:xfrm>
          <a:prstGeom prst="rect">
            <a:avLst/>
          </a:prstGeom>
        </p:spPr>
        <p:txBody>
          <a:bodyPr/>
          <a:lstStyle/>
          <a:p>
            <a:endParaRPr kumimoji="1" lang="ja-JP" altLang="en-US"/>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1C8A4FF2-314D-456D-BFA6-CDAE17B9E4F0}" type="slidenum">
              <a:rPr kumimoji="1" lang="ja-JP" altLang="en-US" smtClean="0"/>
              <a:t>‹#›</a:t>
            </a:fld>
            <a:endParaRPr kumimoji="1" lang="ja-JP" altLang="en-US"/>
          </a:p>
        </p:txBody>
      </p:sp>
    </p:spTree>
    <p:extLst>
      <p:ext uri="{BB962C8B-B14F-4D97-AF65-F5344CB8AC3E}">
        <p14:creationId xmlns:p14="http://schemas.microsoft.com/office/powerpoint/2010/main" val="350450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8A4FF2-314D-456D-BFA6-CDAE17B9E4F0}" type="slidenum">
              <a:rPr kumimoji="1" lang="ja-JP" altLang="en-US" smtClean="0"/>
              <a:t>‹#›</a:t>
            </a:fld>
            <a:endParaRPr kumimoji="1" lang="ja-JP" altLang="en-US"/>
          </a:p>
        </p:txBody>
      </p:sp>
    </p:spTree>
    <p:extLst>
      <p:ext uri="{BB962C8B-B14F-4D97-AF65-F5344CB8AC3E}">
        <p14:creationId xmlns:p14="http://schemas.microsoft.com/office/powerpoint/2010/main" val="23570744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jpe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9.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81B07BBA-41EF-48E3-99B7-E0DE7124D077}"/>
              </a:ext>
            </a:extLst>
          </p:cNvPr>
          <p:cNvSpPr/>
          <p:nvPr/>
        </p:nvSpPr>
        <p:spPr>
          <a:xfrm>
            <a:off x="0" y="0"/>
            <a:ext cx="9906000" cy="3972999"/>
          </a:xfrm>
          <a:prstGeom prst="rect">
            <a:avLst/>
          </a:prstGeom>
          <a:solidFill>
            <a:srgbClr val="15D35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pic>
        <p:nvPicPr>
          <p:cNvPr id="4" name="図 3">
            <a:extLst>
              <a:ext uri="{FF2B5EF4-FFF2-40B4-BE49-F238E27FC236}">
                <a16:creationId xmlns:a16="http://schemas.microsoft.com/office/drawing/2014/main" id="{FD350359-336E-469E-AB95-707095EC25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927005">
            <a:off x="5583945" y="1397414"/>
            <a:ext cx="2830558" cy="2456851"/>
          </a:xfrm>
          <a:prstGeom prst="rect">
            <a:avLst/>
          </a:prstGeom>
        </p:spPr>
      </p:pic>
      <p:sp>
        <p:nvSpPr>
          <p:cNvPr id="2" name="テキスト ボックス 1">
            <a:extLst>
              <a:ext uri="{FF2B5EF4-FFF2-40B4-BE49-F238E27FC236}">
                <a16:creationId xmlns:a16="http://schemas.microsoft.com/office/drawing/2014/main" id="{832EC6D5-968F-4F16-879B-5F1BAFE9D329}"/>
              </a:ext>
            </a:extLst>
          </p:cNvPr>
          <p:cNvSpPr txBox="1"/>
          <p:nvPr/>
        </p:nvSpPr>
        <p:spPr>
          <a:xfrm>
            <a:off x="1215390" y="0"/>
            <a:ext cx="7475220" cy="3924151"/>
          </a:xfrm>
          <a:prstGeom prst="rect">
            <a:avLst/>
          </a:prstGeom>
          <a:noFill/>
        </p:spPr>
        <p:txBody>
          <a:bodyPr wrap="square" rtlCol="0">
            <a:spAutoFit/>
          </a:bodyPr>
          <a:lstStyle/>
          <a:p>
            <a:r>
              <a:rPr lang="en-US" altLang="ja-JP" sz="12450" b="1" dirty="0">
                <a:ln w="57150">
                  <a:solidFill>
                    <a:schemeClr val="tx1"/>
                  </a:solidFill>
                  <a:prstDash val="solid"/>
                </a:ln>
                <a:solidFill>
                  <a:schemeClr val="bg1"/>
                </a:solidFill>
                <a:latin typeface="HGP創英角ﾎﾟｯﾌﾟ体" panose="040B0A00000000000000" pitchFamily="50" charset="-128"/>
                <a:ea typeface="HGP創英角ﾎﾟｯﾌﾟ体" panose="040B0A00000000000000" pitchFamily="50" charset="-128"/>
              </a:rPr>
              <a:t>SHOCKING</a:t>
            </a:r>
          </a:p>
          <a:p>
            <a:r>
              <a:rPr lang="en-US" altLang="ja-JP" sz="12450" b="1" dirty="0">
                <a:ln w="57150">
                  <a:solidFill>
                    <a:schemeClr val="tx1"/>
                  </a:solidFill>
                  <a:prstDash val="solid"/>
                </a:ln>
                <a:solidFill>
                  <a:schemeClr val="bg1"/>
                </a:solidFill>
                <a:latin typeface="HGP創英角ﾎﾟｯﾌﾟ体" panose="040B0A00000000000000" pitchFamily="50" charset="-128"/>
                <a:ea typeface="HGP創英角ﾎﾟｯﾌﾟ体" panose="040B0A00000000000000" pitchFamily="50" charset="-128"/>
              </a:rPr>
              <a:t>CART</a:t>
            </a:r>
            <a:endParaRPr lang="ja-JP" altLang="en-US" sz="12450" b="1" dirty="0">
              <a:ln w="57150">
                <a:solidFill>
                  <a:schemeClr val="tx1"/>
                </a:solidFill>
                <a:prstDash val="solid"/>
              </a:ln>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5" name="テキスト ボックス 4">
            <a:extLst>
              <a:ext uri="{FF2B5EF4-FFF2-40B4-BE49-F238E27FC236}">
                <a16:creationId xmlns:a16="http://schemas.microsoft.com/office/drawing/2014/main" id="{8EFF63DB-49FB-437D-BCB7-2B3330B048B3}"/>
              </a:ext>
            </a:extLst>
          </p:cNvPr>
          <p:cNvSpPr txBox="1"/>
          <p:nvPr/>
        </p:nvSpPr>
        <p:spPr>
          <a:xfrm>
            <a:off x="0" y="4794070"/>
            <a:ext cx="5068389" cy="1107996"/>
          </a:xfrm>
          <a:prstGeom prst="rect">
            <a:avLst/>
          </a:prstGeom>
          <a:noFill/>
        </p:spPr>
        <p:txBody>
          <a:bodyPr wrap="square" rtlCol="0">
            <a:spAutoFit/>
          </a:bodyPr>
          <a:lstStyle/>
          <a:p>
            <a:r>
              <a:rPr kumimoji="1" lang="ja-JP" altLang="en-US" sz="2400" b="1" dirty="0">
                <a:latin typeface="HG創英角ﾎﾟｯﾌﾟ体" panose="040B0A09000000000000" pitchFamily="49" charset="-128"/>
                <a:ea typeface="HG創英角ﾎﾟｯﾌﾟ体" panose="040B0A09000000000000" pitchFamily="49" charset="-128"/>
              </a:rPr>
              <a:t>ジャンル　　　　：</a:t>
            </a:r>
            <a:r>
              <a:rPr kumimoji="1" lang="en-US" altLang="ja-JP" sz="2400" b="1" dirty="0">
                <a:latin typeface="HG創英角ﾎﾟｯﾌﾟ体" panose="040B0A09000000000000" pitchFamily="49" charset="-128"/>
                <a:ea typeface="HG創英角ﾎﾟｯﾌﾟ体" panose="040B0A09000000000000" pitchFamily="49" charset="-128"/>
              </a:rPr>
              <a:t>3D</a:t>
            </a:r>
            <a:r>
              <a:rPr kumimoji="1" lang="ja-JP" altLang="en-US" sz="2400" b="1" dirty="0">
                <a:latin typeface="HG創英角ﾎﾟｯﾌﾟ体" panose="040B0A09000000000000" pitchFamily="49" charset="-128"/>
                <a:ea typeface="HG創英角ﾎﾟｯﾌﾟ体" panose="040B0A09000000000000" pitchFamily="49" charset="-128"/>
              </a:rPr>
              <a:t>アクション</a:t>
            </a:r>
            <a:endParaRPr kumimoji="1" lang="en-US" altLang="ja-JP" sz="2400" b="1" dirty="0">
              <a:latin typeface="HG創英角ﾎﾟｯﾌﾟ体" panose="040B0A09000000000000" pitchFamily="49" charset="-128"/>
              <a:ea typeface="HG創英角ﾎﾟｯﾌﾟ体" panose="040B0A09000000000000" pitchFamily="49" charset="-128"/>
            </a:endParaRPr>
          </a:p>
          <a:p>
            <a:r>
              <a:rPr kumimoji="1" lang="ja-JP" altLang="en-US" sz="2400" b="1" dirty="0">
                <a:latin typeface="HG創英角ﾎﾟｯﾌﾟ体" panose="040B0A09000000000000" pitchFamily="49" charset="-128"/>
                <a:ea typeface="HG創英角ﾎﾟｯﾌﾟ体" panose="040B0A09000000000000" pitchFamily="49" charset="-128"/>
              </a:rPr>
              <a:t>プラットフォーム：</a:t>
            </a:r>
            <a:r>
              <a:rPr kumimoji="1" lang="en-US" altLang="ja-JP" sz="2400" b="1" dirty="0">
                <a:latin typeface="HG創英角ﾎﾟｯﾌﾟ体" panose="040B0A09000000000000" pitchFamily="49" charset="-128"/>
                <a:ea typeface="HG創英角ﾎﾟｯﾌﾟ体" panose="040B0A09000000000000" pitchFamily="49" charset="-128"/>
              </a:rPr>
              <a:t>PC</a:t>
            </a:r>
          </a:p>
          <a:p>
            <a:endParaRPr kumimoji="1" lang="ja-JP" altLang="en-US" b="1" dirty="0">
              <a:latin typeface="HG創英角ﾎﾟｯﾌﾟ体" panose="040B0A09000000000000" pitchFamily="49" charset="-128"/>
              <a:ea typeface="HG創英角ﾎﾟｯﾌﾟ体" panose="040B0A09000000000000" pitchFamily="49" charset="-128"/>
            </a:endParaRPr>
          </a:p>
        </p:txBody>
      </p:sp>
      <p:sp>
        <p:nvSpPr>
          <p:cNvPr id="6" name="角丸四角形吹き出し 5"/>
          <p:cNvSpPr/>
          <p:nvPr/>
        </p:nvSpPr>
        <p:spPr>
          <a:xfrm>
            <a:off x="5307838" y="3616036"/>
            <a:ext cx="3589393" cy="2788470"/>
          </a:xfrm>
          <a:prstGeom prst="wedgeRoundRectCallout">
            <a:avLst>
              <a:gd name="adj1" fmla="val -50512"/>
              <a:gd name="adj2" fmla="val -44246"/>
              <a:gd name="adj3" fmla="val 16667"/>
            </a:avLst>
          </a:prstGeom>
          <a:solidFill>
            <a:srgbClr val="EB1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企画書の総評</a:t>
            </a:r>
            <a:endParaRPr kumimoji="1" lang="en-US" altLang="ja-JP" dirty="0" smtClean="0"/>
          </a:p>
          <a:p>
            <a:r>
              <a:rPr kumimoji="1" lang="ja-JP" altLang="en-US" dirty="0" smtClean="0"/>
              <a:t>これはプレゼン用の企画書</a:t>
            </a:r>
            <a:endParaRPr kumimoji="1" lang="en-US" altLang="ja-JP" dirty="0" smtClean="0"/>
          </a:p>
          <a:p>
            <a:r>
              <a:rPr kumimoji="1" lang="ja-JP" altLang="en-US" dirty="0" smtClean="0"/>
              <a:t>企画書を見ただけで分かるように丁寧にそれぞれのことを説明すること</a:t>
            </a:r>
            <a:endParaRPr kumimoji="1" lang="en-US" altLang="ja-JP" dirty="0" smtClean="0"/>
          </a:p>
          <a:p>
            <a:r>
              <a:rPr kumimoji="1" lang="ja-JP" altLang="en-US" dirty="0" smtClean="0"/>
              <a:t>企画書だけで意図がシッカリ伝わるように</a:t>
            </a:r>
            <a:endParaRPr kumimoji="1" lang="en-US" altLang="ja-JP" dirty="0" smtClean="0"/>
          </a:p>
          <a:p>
            <a:r>
              <a:rPr kumimoji="1" lang="ja-JP" altLang="en-US" dirty="0" smtClean="0"/>
              <a:t>現状、全然伝わらないよ！</a:t>
            </a:r>
            <a:endParaRPr kumimoji="1" lang="en-US" altLang="ja-JP" dirty="0" smtClean="0"/>
          </a:p>
        </p:txBody>
      </p:sp>
    </p:spTree>
    <p:extLst>
      <p:ext uri="{BB962C8B-B14F-4D97-AF65-F5344CB8AC3E}">
        <p14:creationId xmlns:p14="http://schemas.microsoft.com/office/powerpoint/2010/main" val="2569683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AA7A051-5B66-4D11-81DD-22191B23A594}"/>
              </a:ext>
            </a:extLst>
          </p:cNvPr>
          <p:cNvSpPr/>
          <p:nvPr/>
        </p:nvSpPr>
        <p:spPr>
          <a:xfrm>
            <a:off x="0" y="-2540"/>
            <a:ext cx="9906000" cy="775175"/>
          </a:xfrm>
          <a:prstGeom prst="rect">
            <a:avLst/>
          </a:prstGeom>
          <a:gradFill flip="none" rotWithShape="1">
            <a:gsLst>
              <a:gs pos="0">
                <a:srgbClr val="15D354"/>
              </a:gs>
              <a:gs pos="78000">
                <a:srgbClr val="00C413"/>
              </a:gs>
              <a:gs pos="59000">
                <a:srgbClr val="00C413"/>
              </a:gs>
              <a:gs pos="100000">
                <a:srgbClr val="00C41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3" name="テキスト ボックス 2">
            <a:extLst>
              <a:ext uri="{FF2B5EF4-FFF2-40B4-BE49-F238E27FC236}">
                <a16:creationId xmlns:a16="http://schemas.microsoft.com/office/drawing/2014/main" id="{AE114F10-BD77-4A3B-A46E-3B157996AEBF}"/>
              </a:ext>
            </a:extLst>
          </p:cNvPr>
          <p:cNvSpPr txBox="1"/>
          <p:nvPr/>
        </p:nvSpPr>
        <p:spPr>
          <a:xfrm>
            <a:off x="0" y="-45067"/>
            <a:ext cx="7086600" cy="830997"/>
          </a:xfrm>
          <a:prstGeom prst="rect">
            <a:avLst/>
          </a:prstGeom>
          <a:noFill/>
        </p:spPr>
        <p:txBody>
          <a:bodyPr wrap="square" rtlCol="0">
            <a:spAutoFit/>
          </a:bodyPr>
          <a:lstStyle/>
          <a:p>
            <a:r>
              <a:rPr lang="ja-JP" altLang="en-US" sz="4800" dirty="0">
                <a:solidFill>
                  <a:schemeClr val="bg1"/>
                </a:solidFill>
                <a:latin typeface="HG創英角ﾎﾟｯﾌﾟ体" panose="040B0A09000000000000" pitchFamily="49" charset="-128"/>
                <a:ea typeface="HG創英角ﾎﾟｯﾌﾟ体" panose="040B0A09000000000000" pitchFamily="49" charset="-128"/>
              </a:rPr>
              <a:t>ライバルのおばちゃん達</a:t>
            </a:r>
          </a:p>
        </p:txBody>
      </p:sp>
      <p:pic>
        <p:nvPicPr>
          <p:cNvPr id="5" name="図 4">
            <a:extLst>
              <a:ext uri="{FF2B5EF4-FFF2-40B4-BE49-F238E27FC236}">
                <a16:creationId xmlns:a16="http://schemas.microsoft.com/office/drawing/2014/main" id="{C9A8A879-21B8-425B-89A1-1405C97E4A86}"/>
              </a:ext>
            </a:extLst>
          </p:cNvPr>
          <p:cNvPicPr>
            <a:picLocks noChangeAspect="1"/>
          </p:cNvPicPr>
          <p:nvPr/>
        </p:nvPicPr>
        <p:blipFill rotWithShape="1">
          <a:blip r:embed="rId2"/>
          <a:srcRect l="29744" t="16317" r="28461" b="9409"/>
          <a:stretch/>
        </p:blipFill>
        <p:spPr>
          <a:xfrm>
            <a:off x="1960457" y="2129508"/>
            <a:ext cx="6441350" cy="4715197"/>
          </a:xfrm>
          <a:prstGeom prst="rect">
            <a:avLst/>
          </a:prstGeom>
        </p:spPr>
      </p:pic>
      <p:sp>
        <p:nvSpPr>
          <p:cNvPr id="6" name="テキスト ボックス 5">
            <a:extLst>
              <a:ext uri="{FF2B5EF4-FFF2-40B4-BE49-F238E27FC236}">
                <a16:creationId xmlns:a16="http://schemas.microsoft.com/office/drawing/2014/main" id="{752DB62C-8C5E-47D3-89ED-6EFD62E21123}"/>
              </a:ext>
            </a:extLst>
          </p:cNvPr>
          <p:cNvSpPr txBox="1"/>
          <p:nvPr/>
        </p:nvSpPr>
        <p:spPr>
          <a:xfrm>
            <a:off x="-156727" y="919110"/>
            <a:ext cx="9988934" cy="1077218"/>
          </a:xfrm>
          <a:prstGeom prst="rect">
            <a:avLst/>
          </a:prstGeom>
          <a:noFill/>
          <a:effectLst>
            <a:glow rad="177800">
              <a:schemeClr val="tx1">
                <a:alpha val="60000"/>
              </a:schemeClr>
            </a:glow>
          </a:effectLst>
        </p:spPr>
        <p:txBody>
          <a:bodyPr wrap="square" rtlCol="0">
            <a:spAutoFit/>
          </a:bodyPr>
          <a:lstStyle/>
          <a:p>
            <a:pPr algn="ctr"/>
            <a:r>
              <a:rPr lang="ja-JP" altLang="en-US"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ライバルのおばちゃん達も特売品を狙ってくる！</a:t>
            </a:r>
            <a:endParaRPr lang="en-US" altLang="ja-JP"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a:p>
            <a:pPr algn="ctr"/>
            <a:r>
              <a:rPr lang="ja-JP" altLang="en-US"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逆に特売品の出される場所も知っている！</a:t>
            </a:r>
            <a:endParaRPr lang="en-US" altLang="ja-JP"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sp>
        <p:nvSpPr>
          <p:cNvPr id="7" name="テキスト ボックス 6">
            <a:extLst>
              <a:ext uri="{FF2B5EF4-FFF2-40B4-BE49-F238E27FC236}">
                <a16:creationId xmlns:a16="http://schemas.microsoft.com/office/drawing/2014/main" id="{675A853D-D8B3-4EE2-B92F-5F9298751773}"/>
              </a:ext>
            </a:extLst>
          </p:cNvPr>
          <p:cNvSpPr txBox="1"/>
          <p:nvPr/>
        </p:nvSpPr>
        <p:spPr>
          <a:xfrm>
            <a:off x="9527177" y="6488668"/>
            <a:ext cx="757646" cy="369332"/>
          </a:xfrm>
          <a:prstGeom prst="rect">
            <a:avLst/>
          </a:prstGeom>
          <a:noFill/>
        </p:spPr>
        <p:txBody>
          <a:bodyPr wrap="square" rtlCol="0">
            <a:spAutoFit/>
          </a:bodyPr>
          <a:lstStyle/>
          <a:p>
            <a:r>
              <a:rPr kumimoji="1" lang="en-US" altLang="ja-JP" dirty="0"/>
              <a:t>8</a:t>
            </a:r>
          </a:p>
        </p:txBody>
      </p:sp>
      <p:sp>
        <p:nvSpPr>
          <p:cNvPr id="8" name="角丸四角形吹き出し 7"/>
          <p:cNvSpPr/>
          <p:nvPr/>
        </p:nvSpPr>
        <p:spPr>
          <a:xfrm>
            <a:off x="1759718" y="2486578"/>
            <a:ext cx="5703132" cy="2288146"/>
          </a:xfrm>
          <a:prstGeom prst="wedgeRoundRectCallout">
            <a:avLst>
              <a:gd name="adj1" fmla="val -49301"/>
              <a:gd name="adj2" fmla="val -732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だからどうなのか？</a:t>
            </a:r>
            <a:endParaRPr kumimoji="1" lang="en-US" altLang="ja-JP" dirty="0" smtClean="0"/>
          </a:p>
          <a:p>
            <a:r>
              <a:rPr kumimoji="1" lang="ja-JP" altLang="en-US" dirty="0" smtClean="0"/>
              <a:t>先に売り場につけ！とかついていくといいことがある！</a:t>
            </a:r>
            <a:r>
              <a:rPr kumimoji="1" lang="ja-JP" altLang="en-US" dirty="0" err="1" smtClean="0"/>
              <a:t>なのか</a:t>
            </a:r>
            <a:endParaRPr kumimoji="1" lang="en-US" altLang="ja-JP" dirty="0" smtClean="0"/>
          </a:p>
          <a:p>
            <a:r>
              <a:rPr kumimoji="1" lang="ja-JP" altLang="en-US" dirty="0" smtClean="0"/>
              <a:t>ゲームプレイにどう影響するのか説明を</a:t>
            </a:r>
            <a:endParaRPr kumimoji="1" lang="en-US" altLang="ja-JP" dirty="0" smtClean="0"/>
          </a:p>
        </p:txBody>
      </p:sp>
    </p:spTree>
    <p:extLst>
      <p:ext uri="{BB962C8B-B14F-4D97-AF65-F5344CB8AC3E}">
        <p14:creationId xmlns:p14="http://schemas.microsoft.com/office/powerpoint/2010/main" val="2375356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AA7A051-5B66-4D11-81DD-22191B23A594}"/>
              </a:ext>
            </a:extLst>
          </p:cNvPr>
          <p:cNvSpPr/>
          <p:nvPr/>
        </p:nvSpPr>
        <p:spPr>
          <a:xfrm>
            <a:off x="0" y="-2540"/>
            <a:ext cx="9906000" cy="775175"/>
          </a:xfrm>
          <a:prstGeom prst="rect">
            <a:avLst/>
          </a:prstGeom>
          <a:gradFill flip="none" rotWithShape="1">
            <a:gsLst>
              <a:gs pos="0">
                <a:srgbClr val="15D354"/>
              </a:gs>
              <a:gs pos="78000">
                <a:srgbClr val="00C413"/>
              </a:gs>
              <a:gs pos="59000">
                <a:srgbClr val="00C413"/>
              </a:gs>
              <a:gs pos="100000">
                <a:srgbClr val="00C41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3" name="テキスト ボックス 2">
            <a:extLst>
              <a:ext uri="{FF2B5EF4-FFF2-40B4-BE49-F238E27FC236}">
                <a16:creationId xmlns:a16="http://schemas.microsoft.com/office/drawing/2014/main" id="{AE114F10-BD77-4A3B-A46E-3B157996AEBF}"/>
              </a:ext>
            </a:extLst>
          </p:cNvPr>
          <p:cNvSpPr txBox="1"/>
          <p:nvPr/>
        </p:nvSpPr>
        <p:spPr>
          <a:xfrm>
            <a:off x="0" y="-45067"/>
            <a:ext cx="7086600" cy="830997"/>
          </a:xfrm>
          <a:prstGeom prst="rect">
            <a:avLst/>
          </a:prstGeom>
          <a:noFill/>
        </p:spPr>
        <p:txBody>
          <a:bodyPr wrap="square" rtlCol="0">
            <a:spAutoFit/>
          </a:bodyPr>
          <a:lstStyle/>
          <a:p>
            <a:r>
              <a:rPr lang="ja-JP" altLang="en-US" sz="4800" dirty="0">
                <a:solidFill>
                  <a:schemeClr val="bg1"/>
                </a:solidFill>
                <a:latin typeface="HG創英角ﾎﾟｯﾌﾟ体" panose="040B0A09000000000000" pitchFamily="49" charset="-128"/>
                <a:ea typeface="HG創英角ﾎﾟｯﾌﾟ体" panose="040B0A09000000000000" pitchFamily="49" charset="-128"/>
              </a:rPr>
              <a:t>乱入者</a:t>
            </a:r>
          </a:p>
        </p:txBody>
      </p:sp>
      <p:pic>
        <p:nvPicPr>
          <p:cNvPr id="6" name="図 5">
            <a:extLst>
              <a:ext uri="{FF2B5EF4-FFF2-40B4-BE49-F238E27FC236}">
                <a16:creationId xmlns:a16="http://schemas.microsoft.com/office/drawing/2014/main" id="{210D9904-F638-47DA-93FF-F6E763F5CD61}"/>
              </a:ext>
            </a:extLst>
          </p:cNvPr>
          <p:cNvPicPr>
            <a:picLocks noChangeAspect="1"/>
          </p:cNvPicPr>
          <p:nvPr/>
        </p:nvPicPr>
        <p:blipFill rotWithShape="1">
          <a:blip r:embed="rId2">
            <a:extLst>
              <a:ext uri="{28A0092B-C50C-407E-A947-70E740481C1C}">
                <a14:useLocalDpi xmlns:a14="http://schemas.microsoft.com/office/drawing/2010/main" val="0"/>
              </a:ext>
            </a:extLst>
          </a:blip>
          <a:srcRect b="7495"/>
          <a:stretch/>
        </p:blipFill>
        <p:spPr>
          <a:xfrm>
            <a:off x="203319" y="3003997"/>
            <a:ext cx="5048250" cy="3710397"/>
          </a:xfrm>
          <a:prstGeom prst="rect">
            <a:avLst/>
          </a:prstGeom>
        </p:spPr>
      </p:pic>
      <p:pic>
        <p:nvPicPr>
          <p:cNvPr id="8" name="図 7">
            <a:extLst>
              <a:ext uri="{FF2B5EF4-FFF2-40B4-BE49-F238E27FC236}">
                <a16:creationId xmlns:a16="http://schemas.microsoft.com/office/drawing/2014/main" id="{EC6C78A4-C936-43D9-B9B2-02DA9B517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1569" y="4066063"/>
            <a:ext cx="4169917" cy="2514981"/>
          </a:xfrm>
          <a:prstGeom prst="rect">
            <a:avLst/>
          </a:prstGeom>
        </p:spPr>
      </p:pic>
      <p:sp>
        <p:nvSpPr>
          <p:cNvPr id="9" name="テキスト ボックス 8">
            <a:extLst>
              <a:ext uri="{FF2B5EF4-FFF2-40B4-BE49-F238E27FC236}">
                <a16:creationId xmlns:a16="http://schemas.microsoft.com/office/drawing/2014/main" id="{49AE9941-FE96-435C-A69E-D4827C06F49E}"/>
              </a:ext>
            </a:extLst>
          </p:cNvPr>
          <p:cNvSpPr txBox="1"/>
          <p:nvPr/>
        </p:nvSpPr>
        <p:spPr>
          <a:xfrm>
            <a:off x="-41467" y="799567"/>
            <a:ext cx="9988934" cy="584775"/>
          </a:xfrm>
          <a:prstGeom prst="rect">
            <a:avLst/>
          </a:prstGeom>
          <a:noFill/>
          <a:effectLst>
            <a:glow rad="177800">
              <a:schemeClr val="tx1">
                <a:alpha val="60000"/>
              </a:schemeClr>
            </a:glow>
          </a:effectLst>
        </p:spPr>
        <p:txBody>
          <a:bodyPr wrap="square" rtlCol="0">
            <a:spAutoFit/>
          </a:bodyPr>
          <a:lstStyle/>
          <a:p>
            <a:pPr algn="ctr"/>
            <a:r>
              <a:rPr lang="ja-JP" altLang="en-US"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このお店には脱走した動物が乱入してくることがある</a:t>
            </a:r>
            <a:endParaRPr lang="en-US" altLang="ja-JP"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sp>
        <p:nvSpPr>
          <p:cNvPr id="10" name="テキスト ボックス 9">
            <a:extLst>
              <a:ext uri="{FF2B5EF4-FFF2-40B4-BE49-F238E27FC236}">
                <a16:creationId xmlns:a16="http://schemas.microsoft.com/office/drawing/2014/main" id="{3E14588D-A732-4B68-B1FF-518AF5814822}"/>
              </a:ext>
            </a:extLst>
          </p:cNvPr>
          <p:cNvSpPr txBox="1"/>
          <p:nvPr/>
        </p:nvSpPr>
        <p:spPr>
          <a:xfrm>
            <a:off x="-2467046" y="1594623"/>
            <a:ext cx="9988934" cy="584775"/>
          </a:xfrm>
          <a:prstGeom prst="rect">
            <a:avLst/>
          </a:prstGeom>
          <a:noFill/>
          <a:effectLst>
            <a:glow rad="177800">
              <a:schemeClr val="tx1">
                <a:alpha val="60000"/>
              </a:schemeClr>
            </a:glow>
          </a:effectLst>
        </p:spPr>
        <p:txBody>
          <a:bodyPr wrap="square" rtlCol="0">
            <a:spAutoFit/>
          </a:bodyPr>
          <a:lstStyle/>
          <a:p>
            <a:pPr algn="ctr"/>
            <a:r>
              <a:rPr lang="ja-JP" altLang="en-US"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お店の中を暴れる“闘牛”</a:t>
            </a:r>
            <a:endParaRPr lang="en-US" altLang="ja-JP"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sp>
        <p:nvSpPr>
          <p:cNvPr id="11" name="テキスト ボックス 10">
            <a:extLst>
              <a:ext uri="{FF2B5EF4-FFF2-40B4-BE49-F238E27FC236}">
                <a16:creationId xmlns:a16="http://schemas.microsoft.com/office/drawing/2014/main" id="{CFBD6898-8C54-47CB-B677-CA9D5A3057B0}"/>
              </a:ext>
            </a:extLst>
          </p:cNvPr>
          <p:cNvSpPr txBox="1"/>
          <p:nvPr/>
        </p:nvSpPr>
        <p:spPr>
          <a:xfrm>
            <a:off x="2342060" y="2855689"/>
            <a:ext cx="9988934" cy="584775"/>
          </a:xfrm>
          <a:prstGeom prst="rect">
            <a:avLst/>
          </a:prstGeom>
          <a:noFill/>
          <a:effectLst>
            <a:glow rad="177800">
              <a:schemeClr val="tx1">
                <a:alpha val="60000"/>
              </a:schemeClr>
            </a:glow>
          </a:effectLst>
        </p:spPr>
        <p:txBody>
          <a:bodyPr wrap="square" rtlCol="0">
            <a:spAutoFit/>
          </a:bodyPr>
          <a:lstStyle/>
          <a:p>
            <a:pPr algn="ctr"/>
            <a:r>
              <a:rPr lang="ja-JP" altLang="en-US"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超高得点の特売品“ニワトリ”</a:t>
            </a:r>
            <a:endParaRPr lang="en-US" altLang="ja-JP"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sp>
        <p:nvSpPr>
          <p:cNvPr id="12" name="テキスト ボックス 11">
            <a:extLst>
              <a:ext uri="{FF2B5EF4-FFF2-40B4-BE49-F238E27FC236}">
                <a16:creationId xmlns:a16="http://schemas.microsoft.com/office/drawing/2014/main" id="{20A64684-24A1-4791-A677-D4937356AA57}"/>
              </a:ext>
            </a:extLst>
          </p:cNvPr>
          <p:cNvSpPr txBox="1"/>
          <p:nvPr/>
        </p:nvSpPr>
        <p:spPr>
          <a:xfrm>
            <a:off x="9527177" y="6488668"/>
            <a:ext cx="757646" cy="369332"/>
          </a:xfrm>
          <a:prstGeom prst="rect">
            <a:avLst/>
          </a:prstGeom>
          <a:noFill/>
        </p:spPr>
        <p:txBody>
          <a:bodyPr wrap="square" rtlCol="0">
            <a:spAutoFit/>
          </a:bodyPr>
          <a:lstStyle/>
          <a:p>
            <a:r>
              <a:rPr kumimoji="1" lang="en-US" altLang="ja-JP" dirty="0"/>
              <a:t>9</a:t>
            </a:r>
          </a:p>
        </p:txBody>
      </p:sp>
      <p:sp>
        <p:nvSpPr>
          <p:cNvPr id="13" name="テキスト ボックス 12">
            <a:extLst>
              <a:ext uri="{FF2B5EF4-FFF2-40B4-BE49-F238E27FC236}">
                <a16:creationId xmlns:a16="http://schemas.microsoft.com/office/drawing/2014/main" id="{1BF3E2D4-5092-4836-B7D7-0CE65F605C2C}"/>
              </a:ext>
            </a:extLst>
          </p:cNvPr>
          <p:cNvSpPr txBox="1"/>
          <p:nvPr/>
        </p:nvSpPr>
        <p:spPr>
          <a:xfrm>
            <a:off x="-1" y="2225398"/>
            <a:ext cx="4162567" cy="646331"/>
          </a:xfrm>
          <a:prstGeom prst="rect">
            <a:avLst/>
          </a:prstGeom>
          <a:noFill/>
        </p:spPr>
        <p:txBody>
          <a:bodyPr wrap="square" rtlCol="0">
            <a:spAutoFit/>
          </a:bodyPr>
          <a:lstStyle/>
          <a:p>
            <a:r>
              <a:rPr kumimoji="1" lang="ja-JP" altLang="en-US" dirty="0">
                <a:latin typeface="HGS創英角ﾎﾟｯﾌﾟ体" panose="040B0A00000000000000" pitchFamily="50" charset="-128"/>
                <a:ea typeface="HGS創英角ﾎﾟｯﾌﾟ体" panose="040B0A00000000000000" pitchFamily="50" charset="-128"/>
              </a:rPr>
              <a:t>闘牛はお店の中の人や動物を無差別に</a:t>
            </a:r>
            <a:endParaRPr kumimoji="1" lang="en-US" altLang="ja-JP" dirty="0">
              <a:latin typeface="HGS創英角ﾎﾟｯﾌﾟ体" panose="040B0A00000000000000" pitchFamily="50" charset="-128"/>
              <a:ea typeface="HGS創英角ﾎﾟｯﾌﾟ体" panose="040B0A00000000000000" pitchFamily="50" charset="-128"/>
            </a:endParaRPr>
          </a:p>
          <a:p>
            <a:r>
              <a:rPr kumimoji="1" lang="ja-JP" altLang="en-US" dirty="0">
                <a:latin typeface="HGS創英角ﾎﾟｯﾌﾟ体" panose="040B0A00000000000000" pitchFamily="50" charset="-128"/>
                <a:ea typeface="HGS創英角ﾎﾟｯﾌﾟ体" panose="040B0A00000000000000" pitchFamily="50" charset="-128"/>
              </a:rPr>
              <a:t>轢いて、入口まで運んで行ってしまう</a:t>
            </a:r>
          </a:p>
        </p:txBody>
      </p:sp>
      <p:sp>
        <p:nvSpPr>
          <p:cNvPr id="14" name="テキスト ボックス 13">
            <a:extLst>
              <a:ext uri="{FF2B5EF4-FFF2-40B4-BE49-F238E27FC236}">
                <a16:creationId xmlns:a16="http://schemas.microsoft.com/office/drawing/2014/main" id="{59D6479A-9C27-47B4-8378-FC9E55536C02}"/>
              </a:ext>
            </a:extLst>
          </p:cNvPr>
          <p:cNvSpPr txBox="1"/>
          <p:nvPr/>
        </p:nvSpPr>
        <p:spPr>
          <a:xfrm>
            <a:off x="5145878" y="3429000"/>
            <a:ext cx="4162567" cy="646331"/>
          </a:xfrm>
          <a:prstGeom prst="rect">
            <a:avLst/>
          </a:prstGeom>
          <a:noFill/>
        </p:spPr>
        <p:txBody>
          <a:bodyPr wrap="square" rtlCol="0">
            <a:spAutoFit/>
          </a:bodyPr>
          <a:lstStyle/>
          <a:p>
            <a:r>
              <a:rPr kumimoji="1" lang="ja-JP" altLang="en-US" dirty="0">
                <a:latin typeface="HGS創英角ﾎﾟｯﾌﾟ体" panose="040B0A00000000000000" pitchFamily="50" charset="-128"/>
                <a:ea typeface="HGS創英角ﾎﾟｯﾌﾟ体" panose="040B0A00000000000000" pitchFamily="50" charset="-128"/>
              </a:rPr>
              <a:t>ニワトリが出たら高得点のチャンス</a:t>
            </a:r>
            <a:endParaRPr kumimoji="1" lang="en-US" altLang="ja-JP" dirty="0">
              <a:latin typeface="HGS創英角ﾎﾟｯﾌﾟ体" panose="040B0A00000000000000" pitchFamily="50" charset="-128"/>
              <a:ea typeface="HGS創英角ﾎﾟｯﾌﾟ体" panose="040B0A00000000000000" pitchFamily="50" charset="-128"/>
            </a:endParaRPr>
          </a:p>
          <a:p>
            <a:r>
              <a:rPr kumimoji="1" lang="ja-JP" altLang="en-US" dirty="0">
                <a:latin typeface="HGS創英角ﾎﾟｯﾌﾟ体" panose="040B0A00000000000000" pitchFamily="50" charset="-128"/>
                <a:ea typeface="HGS創英角ﾎﾟｯﾌﾟ体" panose="040B0A00000000000000" pitchFamily="50" charset="-128"/>
              </a:rPr>
              <a:t>たくさん乗せて、高得点を取ろう</a:t>
            </a:r>
            <a:endParaRPr kumimoji="1" lang="en-US" altLang="ja-JP" dirty="0">
              <a:latin typeface="HGS創英角ﾎﾟｯﾌﾟ体" panose="040B0A00000000000000" pitchFamily="50" charset="-128"/>
              <a:ea typeface="HGS創英角ﾎﾟｯﾌﾟ体" panose="040B0A00000000000000" pitchFamily="50" charset="-128"/>
            </a:endParaRPr>
          </a:p>
        </p:txBody>
      </p:sp>
      <p:sp>
        <p:nvSpPr>
          <p:cNvPr id="15" name="角丸四角形吹き出し 14"/>
          <p:cNvSpPr/>
          <p:nvPr/>
        </p:nvSpPr>
        <p:spPr>
          <a:xfrm>
            <a:off x="1759718" y="2486578"/>
            <a:ext cx="5703132" cy="2288146"/>
          </a:xfrm>
          <a:prstGeom prst="wedgeRoundRectCallout">
            <a:avLst>
              <a:gd name="adj1" fmla="val -49301"/>
              <a:gd name="adj2" fmla="val -732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このページだけ説明がそれなりにある</a:t>
            </a:r>
            <a:r>
              <a:rPr kumimoji="1" lang="en-US" altLang="ja-JP" dirty="0" smtClean="0"/>
              <a:t>…</a:t>
            </a:r>
          </a:p>
          <a:p>
            <a:r>
              <a:rPr kumimoji="1" lang="ja-JP" altLang="en-US" dirty="0" smtClean="0"/>
              <a:t>それでも少ない気がするけど</a:t>
            </a:r>
            <a:endParaRPr kumimoji="1" lang="en-US" altLang="ja-JP" dirty="0" smtClean="0"/>
          </a:p>
          <a:p>
            <a:endParaRPr kumimoji="1" lang="en-US" altLang="ja-JP" dirty="0"/>
          </a:p>
          <a:p>
            <a:r>
              <a:rPr kumimoji="1" lang="ja-JP" altLang="en-US" dirty="0" smtClean="0"/>
              <a:t>ニワトリが高得点というのは（そもそもこのゲームで高得点てなんだ？）イメージが湧かない</a:t>
            </a:r>
            <a:endParaRPr kumimoji="1" lang="en-US" altLang="ja-JP" dirty="0" smtClean="0"/>
          </a:p>
          <a:p>
            <a:r>
              <a:rPr kumimoji="1" lang="ja-JP" altLang="en-US" dirty="0"/>
              <a:t>金</a:t>
            </a:r>
            <a:r>
              <a:rPr kumimoji="1" lang="ja-JP" altLang="en-US" dirty="0" smtClean="0"/>
              <a:t>のニワトリとかにして、分かりやすくしたい</a:t>
            </a:r>
            <a:endParaRPr kumimoji="1" lang="en-US" altLang="ja-JP" dirty="0" smtClean="0"/>
          </a:p>
        </p:txBody>
      </p:sp>
    </p:spTree>
    <p:extLst>
      <p:ext uri="{BB962C8B-B14F-4D97-AF65-F5344CB8AC3E}">
        <p14:creationId xmlns:p14="http://schemas.microsoft.com/office/powerpoint/2010/main" val="2206038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AA7A051-5B66-4D11-81DD-22191B23A594}"/>
              </a:ext>
            </a:extLst>
          </p:cNvPr>
          <p:cNvSpPr/>
          <p:nvPr/>
        </p:nvSpPr>
        <p:spPr>
          <a:xfrm>
            <a:off x="0" y="-2540"/>
            <a:ext cx="9906000" cy="775175"/>
          </a:xfrm>
          <a:prstGeom prst="rect">
            <a:avLst/>
          </a:prstGeom>
          <a:gradFill flip="none" rotWithShape="1">
            <a:gsLst>
              <a:gs pos="0">
                <a:srgbClr val="15D354"/>
              </a:gs>
              <a:gs pos="78000">
                <a:srgbClr val="00C413"/>
              </a:gs>
              <a:gs pos="59000">
                <a:srgbClr val="00C413"/>
              </a:gs>
              <a:gs pos="100000">
                <a:srgbClr val="00C41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3" name="テキスト ボックス 2">
            <a:extLst>
              <a:ext uri="{FF2B5EF4-FFF2-40B4-BE49-F238E27FC236}">
                <a16:creationId xmlns:a16="http://schemas.microsoft.com/office/drawing/2014/main" id="{AE114F10-BD77-4A3B-A46E-3B157996AEBF}"/>
              </a:ext>
            </a:extLst>
          </p:cNvPr>
          <p:cNvSpPr txBox="1"/>
          <p:nvPr/>
        </p:nvSpPr>
        <p:spPr>
          <a:xfrm>
            <a:off x="0" y="-45067"/>
            <a:ext cx="7086600" cy="830997"/>
          </a:xfrm>
          <a:prstGeom prst="rect">
            <a:avLst/>
          </a:prstGeom>
          <a:noFill/>
        </p:spPr>
        <p:txBody>
          <a:bodyPr wrap="square" rtlCol="0">
            <a:spAutoFit/>
          </a:bodyPr>
          <a:lstStyle/>
          <a:p>
            <a:r>
              <a:rPr lang="ja-JP" altLang="en-US" sz="4800" dirty="0">
                <a:solidFill>
                  <a:schemeClr val="bg1"/>
                </a:solidFill>
                <a:latin typeface="HG創英角ﾎﾟｯﾌﾟ体" panose="040B0A09000000000000" pitchFamily="49" charset="-128"/>
                <a:ea typeface="HG創英角ﾎﾟｯﾌﾟ体" panose="040B0A09000000000000" pitchFamily="49" charset="-128"/>
              </a:rPr>
              <a:t>お店の人々</a:t>
            </a:r>
          </a:p>
        </p:txBody>
      </p:sp>
      <p:pic>
        <p:nvPicPr>
          <p:cNvPr id="6" name="図 5">
            <a:extLst>
              <a:ext uri="{FF2B5EF4-FFF2-40B4-BE49-F238E27FC236}">
                <a16:creationId xmlns:a16="http://schemas.microsoft.com/office/drawing/2014/main" id="{35F75677-AFBF-4288-A7C5-6D165C31DDC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463364" y="4382058"/>
            <a:ext cx="1651434" cy="2475942"/>
          </a:xfrm>
          <a:prstGeom prst="rect">
            <a:avLst/>
          </a:prstGeom>
        </p:spPr>
      </p:pic>
      <p:pic>
        <p:nvPicPr>
          <p:cNvPr id="8" name="図 7">
            <a:extLst>
              <a:ext uri="{FF2B5EF4-FFF2-40B4-BE49-F238E27FC236}">
                <a16:creationId xmlns:a16="http://schemas.microsoft.com/office/drawing/2014/main" id="{80B3F90F-B560-48A1-B4E1-1819F1A9B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0058" y="4382058"/>
            <a:ext cx="2475942" cy="2475942"/>
          </a:xfrm>
          <a:prstGeom prst="rect">
            <a:avLst/>
          </a:prstGeom>
        </p:spPr>
      </p:pic>
      <p:pic>
        <p:nvPicPr>
          <p:cNvPr id="10" name="図 9">
            <a:extLst>
              <a:ext uri="{FF2B5EF4-FFF2-40B4-BE49-F238E27FC236}">
                <a16:creationId xmlns:a16="http://schemas.microsoft.com/office/drawing/2014/main" id="{80EE972E-B683-41C1-96CE-013CA39AA1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5007" y="4123314"/>
            <a:ext cx="2734686" cy="2734686"/>
          </a:xfrm>
          <a:prstGeom prst="rect">
            <a:avLst/>
          </a:prstGeom>
        </p:spPr>
      </p:pic>
      <p:pic>
        <p:nvPicPr>
          <p:cNvPr id="12" name="図 11">
            <a:extLst>
              <a:ext uri="{FF2B5EF4-FFF2-40B4-BE49-F238E27FC236}">
                <a16:creationId xmlns:a16="http://schemas.microsoft.com/office/drawing/2014/main" id="{2E178A60-3503-44B2-BA22-12EA962A0A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164" y="4542692"/>
            <a:ext cx="3301256" cy="2475942"/>
          </a:xfrm>
          <a:prstGeom prst="rect">
            <a:avLst/>
          </a:prstGeom>
        </p:spPr>
      </p:pic>
      <p:sp>
        <p:nvSpPr>
          <p:cNvPr id="13" name="テキスト ボックス 12">
            <a:extLst>
              <a:ext uri="{FF2B5EF4-FFF2-40B4-BE49-F238E27FC236}">
                <a16:creationId xmlns:a16="http://schemas.microsoft.com/office/drawing/2014/main" id="{8E4FAC3E-EE98-469D-9CCB-EC0718647F84}"/>
              </a:ext>
            </a:extLst>
          </p:cNvPr>
          <p:cNvSpPr txBox="1"/>
          <p:nvPr/>
        </p:nvSpPr>
        <p:spPr>
          <a:xfrm>
            <a:off x="-82934" y="933269"/>
            <a:ext cx="9988934" cy="584775"/>
          </a:xfrm>
          <a:prstGeom prst="rect">
            <a:avLst/>
          </a:prstGeom>
          <a:noFill/>
          <a:effectLst>
            <a:glow rad="177800">
              <a:schemeClr val="tx1">
                <a:alpha val="60000"/>
              </a:schemeClr>
            </a:glow>
          </a:effectLst>
        </p:spPr>
        <p:txBody>
          <a:bodyPr wrap="square" rtlCol="0">
            <a:spAutoFit/>
          </a:bodyPr>
          <a:lstStyle/>
          <a:p>
            <a:pPr algn="ctr"/>
            <a:r>
              <a:rPr lang="ja-JP" altLang="en-US"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お店にはお客さん、店員、警備員がいる！</a:t>
            </a:r>
            <a:endParaRPr lang="en-US" altLang="ja-JP"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sp>
        <p:nvSpPr>
          <p:cNvPr id="14" name="テキスト ボックス 13">
            <a:extLst>
              <a:ext uri="{FF2B5EF4-FFF2-40B4-BE49-F238E27FC236}">
                <a16:creationId xmlns:a16="http://schemas.microsoft.com/office/drawing/2014/main" id="{54F6414D-4AEF-47BB-81CC-DE319A1CDA04}"/>
              </a:ext>
            </a:extLst>
          </p:cNvPr>
          <p:cNvSpPr txBox="1"/>
          <p:nvPr/>
        </p:nvSpPr>
        <p:spPr>
          <a:xfrm>
            <a:off x="-82934" y="1872833"/>
            <a:ext cx="9988934" cy="2062103"/>
          </a:xfrm>
          <a:prstGeom prst="rect">
            <a:avLst/>
          </a:prstGeom>
          <a:noFill/>
          <a:effectLst>
            <a:glow rad="177800">
              <a:schemeClr val="tx1">
                <a:alpha val="60000"/>
              </a:schemeClr>
            </a:glow>
          </a:effectLst>
        </p:spPr>
        <p:txBody>
          <a:bodyPr wrap="square" rtlCol="0">
            <a:spAutoFit/>
          </a:bodyPr>
          <a:lstStyle/>
          <a:p>
            <a:pPr algn="ctr"/>
            <a:r>
              <a:rPr lang="ja-JP" altLang="en-US"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人を乗せているところを店員にみられると</a:t>
            </a:r>
            <a:endParaRPr lang="en-US" altLang="ja-JP"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a:p>
            <a:pPr algn="ctr"/>
            <a:r>
              <a:rPr lang="ja-JP" altLang="en-US"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警備員を呼ばれてしまう！</a:t>
            </a:r>
            <a:endParaRPr lang="en-US" altLang="ja-JP"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a:p>
            <a:pPr algn="ctr"/>
            <a:endParaRPr lang="en-US" altLang="ja-JP"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a:p>
            <a:pPr algn="ctr"/>
            <a:r>
              <a:rPr lang="ja-JP" altLang="en-US"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警備員に捕まると追い出されてしまう！</a:t>
            </a:r>
            <a:endParaRPr lang="en-US" altLang="ja-JP"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sp>
        <p:nvSpPr>
          <p:cNvPr id="11" name="テキスト ボックス 10">
            <a:extLst>
              <a:ext uri="{FF2B5EF4-FFF2-40B4-BE49-F238E27FC236}">
                <a16:creationId xmlns:a16="http://schemas.microsoft.com/office/drawing/2014/main" id="{D3DDA4CD-2F4C-4368-9D28-A146598D7650}"/>
              </a:ext>
            </a:extLst>
          </p:cNvPr>
          <p:cNvSpPr txBox="1"/>
          <p:nvPr/>
        </p:nvSpPr>
        <p:spPr>
          <a:xfrm>
            <a:off x="9527177" y="6488668"/>
            <a:ext cx="757646" cy="369332"/>
          </a:xfrm>
          <a:prstGeom prst="rect">
            <a:avLst/>
          </a:prstGeom>
          <a:noFill/>
        </p:spPr>
        <p:txBody>
          <a:bodyPr wrap="square" rtlCol="0">
            <a:spAutoFit/>
          </a:bodyPr>
          <a:lstStyle/>
          <a:p>
            <a:r>
              <a:rPr kumimoji="1" lang="en-US" altLang="ja-JP" dirty="0"/>
              <a:t>10</a:t>
            </a:r>
          </a:p>
        </p:txBody>
      </p:sp>
      <p:sp>
        <p:nvSpPr>
          <p:cNvPr id="15" name="角丸四角形吹き出し 14"/>
          <p:cNvSpPr/>
          <p:nvPr/>
        </p:nvSpPr>
        <p:spPr>
          <a:xfrm>
            <a:off x="1759718" y="2486578"/>
            <a:ext cx="5703132" cy="2288146"/>
          </a:xfrm>
          <a:prstGeom prst="wedgeRoundRectCallout">
            <a:avLst>
              <a:gd name="adj1" fmla="val -49301"/>
              <a:gd name="adj2" fmla="val -732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警備員の話しかしていない</a:t>
            </a:r>
            <a:endParaRPr kumimoji="1" lang="en-US" altLang="ja-JP" dirty="0" smtClean="0"/>
          </a:p>
          <a:p>
            <a:r>
              <a:rPr kumimoji="1" lang="ja-JP" altLang="en-US" dirty="0" smtClean="0"/>
              <a:t>この内容ならタイトルは「警備員」でいいのでは？</a:t>
            </a:r>
            <a:endParaRPr kumimoji="1" lang="en-US" altLang="ja-JP" dirty="0" smtClean="0"/>
          </a:p>
          <a:p>
            <a:endParaRPr kumimoji="1" lang="en-US" altLang="ja-JP" dirty="0"/>
          </a:p>
          <a:p>
            <a:r>
              <a:rPr kumimoji="1" lang="ja-JP" altLang="en-US" dirty="0" smtClean="0"/>
              <a:t>客に種類があるならその説明を</a:t>
            </a:r>
            <a:endParaRPr kumimoji="1" lang="en-US" altLang="ja-JP" dirty="0" smtClean="0"/>
          </a:p>
        </p:txBody>
      </p:sp>
    </p:spTree>
    <p:extLst>
      <p:ext uri="{BB962C8B-B14F-4D97-AF65-F5344CB8AC3E}">
        <p14:creationId xmlns:p14="http://schemas.microsoft.com/office/powerpoint/2010/main" val="472798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AA7A051-5B66-4D11-81DD-22191B23A594}"/>
              </a:ext>
            </a:extLst>
          </p:cNvPr>
          <p:cNvSpPr/>
          <p:nvPr/>
        </p:nvSpPr>
        <p:spPr>
          <a:xfrm>
            <a:off x="0" y="-2540"/>
            <a:ext cx="9906000" cy="775175"/>
          </a:xfrm>
          <a:prstGeom prst="rect">
            <a:avLst/>
          </a:prstGeom>
          <a:gradFill flip="none" rotWithShape="1">
            <a:gsLst>
              <a:gs pos="0">
                <a:srgbClr val="15D354"/>
              </a:gs>
              <a:gs pos="78000">
                <a:srgbClr val="00C413"/>
              </a:gs>
              <a:gs pos="59000">
                <a:srgbClr val="00C413"/>
              </a:gs>
              <a:gs pos="100000">
                <a:srgbClr val="00C41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3" name="テキスト ボックス 2">
            <a:extLst>
              <a:ext uri="{FF2B5EF4-FFF2-40B4-BE49-F238E27FC236}">
                <a16:creationId xmlns:a16="http://schemas.microsoft.com/office/drawing/2014/main" id="{AE114F10-BD77-4A3B-A46E-3B157996AEBF}"/>
              </a:ext>
            </a:extLst>
          </p:cNvPr>
          <p:cNvSpPr txBox="1"/>
          <p:nvPr/>
        </p:nvSpPr>
        <p:spPr>
          <a:xfrm>
            <a:off x="0" y="-45067"/>
            <a:ext cx="7086600" cy="830997"/>
          </a:xfrm>
          <a:prstGeom prst="rect">
            <a:avLst/>
          </a:prstGeom>
          <a:noFill/>
        </p:spPr>
        <p:txBody>
          <a:bodyPr wrap="square" rtlCol="0">
            <a:spAutoFit/>
          </a:bodyPr>
          <a:lstStyle/>
          <a:p>
            <a:r>
              <a:rPr lang="ja-JP" altLang="en-US" sz="4800" dirty="0">
                <a:solidFill>
                  <a:schemeClr val="bg1"/>
                </a:solidFill>
                <a:latin typeface="HG創英角ﾎﾟｯﾌﾟ体" panose="040B0A09000000000000" pitchFamily="49" charset="-128"/>
                <a:ea typeface="HG創英角ﾎﾟｯﾌﾟ体" panose="040B0A09000000000000" pitchFamily="49" charset="-128"/>
              </a:rPr>
              <a:t>操作方法</a:t>
            </a:r>
          </a:p>
        </p:txBody>
      </p:sp>
      <p:sp>
        <p:nvSpPr>
          <p:cNvPr id="12" name="テキスト ボックス 11">
            <a:extLst>
              <a:ext uri="{FF2B5EF4-FFF2-40B4-BE49-F238E27FC236}">
                <a16:creationId xmlns:a16="http://schemas.microsoft.com/office/drawing/2014/main" id="{20A64684-24A1-4791-A677-D4937356AA57}"/>
              </a:ext>
            </a:extLst>
          </p:cNvPr>
          <p:cNvSpPr txBox="1"/>
          <p:nvPr/>
        </p:nvSpPr>
        <p:spPr>
          <a:xfrm>
            <a:off x="9527177" y="6488668"/>
            <a:ext cx="757646" cy="369332"/>
          </a:xfrm>
          <a:prstGeom prst="rect">
            <a:avLst/>
          </a:prstGeom>
          <a:noFill/>
        </p:spPr>
        <p:txBody>
          <a:bodyPr wrap="square" rtlCol="0">
            <a:spAutoFit/>
          </a:bodyPr>
          <a:lstStyle/>
          <a:p>
            <a:r>
              <a:rPr kumimoji="1" lang="en-US" altLang="ja-JP" dirty="0"/>
              <a:t>11</a:t>
            </a:r>
          </a:p>
        </p:txBody>
      </p:sp>
      <p:pic>
        <p:nvPicPr>
          <p:cNvPr id="13" name="図 12">
            <a:extLst>
              <a:ext uri="{FF2B5EF4-FFF2-40B4-BE49-F238E27FC236}">
                <a16:creationId xmlns:a16="http://schemas.microsoft.com/office/drawing/2014/main" id="{A06641FB-E4D4-4C72-8708-D77E11936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1486"/>
            <a:ext cx="4576762" cy="3429000"/>
          </a:xfrm>
          <a:prstGeom prst="rect">
            <a:avLst/>
          </a:prstGeom>
        </p:spPr>
      </p:pic>
      <p:sp>
        <p:nvSpPr>
          <p:cNvPr id="14" name="正方形/長方形 13">
            <a:extLst>
              <a:ext uri="{FF2B5EF4-FFF2-40B4-BE49-F238E27FC236}">
                <a16:creationId xmlns:a16="http://schemas.microsoft.com/office/drawing/2014/main" id="{C60480EE-41C5-4965-9B2A-66967A795450}"/>
              </a:ext>
            </a:extLst>
          </p:cNvPr>
          <p:cNvSpPr/>
          <p:nvPr/>
        </p:nvSpPr>
        <p:spPr>
          <a:xfrm>
            <a:off x="3544887" y="3778974"/>
            <a:ext cx="103187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5" name="正方形/長方形 14">
            <a:extLst>
              <a:ext uri="{FF2B5EF4-FFF2-40B4-BE49-F238E27FC236}">
                <a16:creationId xmlns:a16="http://schemas.microsoft.com/office/drawing/2014/main" id="{AE3B2CB5-A664-4510-AC69-4B9CDBAA8611}"/>
              </a:ext>
            </a:extLst>
          </p:cNvPr>
          <p:cNvSpPr/>
          <p:nvPr/>
        </p:nvSpPr>
        <p:spPr>
          <a:xfrm flipV="1">
            <a:off x="3638550" y="2615655"/>
            <a:ext cx="1030287"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6" name="正方形/長方形 15">
            <a:extLst>
              <a:ext uri="{FF2B5EF4-FFF2-40B4-BE49-F238E27FC236}">
                <a16:creationId xmlns:a16="http://schemas.microsoft.com/office/drawing/2014/main" id="{C2C30028-C762-434A-B8F6-643136C969BA}"/>
              </a:ext>
            </a:extLst>
          </p:cNvPr>
          <p:cNvSpPr/>
          <p:nvPr/>
        </p:nvSpPr>
        <p:spPr>
          <a:xfrm>
            <a:off x="3925887" y="3313836"/>
            <a:ext cx="2320925"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7" name="正方形/長方形 16">
            <a:extLst>
              <a:ext uri="{FF2B5EF4-FFF2-40B4-BE49-F238E27FC236}">
                <a16:creationId xmlns:a16="http://schemas.microsoft.com/office/drawing/2014/main" id="{F6D84803-8570-4221-A5F4-0E184CBFC5B8}"/>
              </a:ext>
            </a:extLst>
          </p:cNvPr>
          <p:cNvSpPr/>
          <p:nvPr/>
        </p:nvSpPr>
        <p:spPr>
          <a:xfrm>
            <a:off x="922337" y="1872386"/>
            <a:ext cx="46038" cy="77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8" name="正方形/長方形 17">
            <a:extLst>
              <a:ext uri="{FF2B5EF4-FFF2-40B4-BE49-F238E27FC236}">
                <a16:creationId xmlns:a16="http://schemas.microsoft.com/office/drawing/2014/main" id="{9D35FF35-C37E-41C7-ACB4-162F1AB43606}"/>
              </a:ext>
            </a:extLst>
          </p:cNvPr>
          <p:cNvSpPr/>
          <p:nvPr/>
        </p:nvSpPr>
        <p:spPr>
          <a:xfrm>
            <a:off x="935037" y="1862861"/>
            <a:ext cx="2212975"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9" name="テキスト ボックス 18">
            <a:extLst>
              <a:ext uri="{FF2B5EF4-FFF2-40B4-BE49-F238E27FC236}">
                <a16:creationId xmlns:a16="http://schemas.microsoft.com/office/drawing/2014/main" id="{E7B6F3EF-BD86-4921-BABF-64CB479A9B69}"/>
              </a:ext>
            </a:extLst>
          </p:cNvPr>
          <p:cNvSpPr txBox="1"/>
          <p:nvPr/>
        </p:nvSpPr>
        <p:spPr>
          <a:xfrm>
            <a:off x="3001770" y="1540817"/>
            <a:ext cx="3486534" cy="584775"/>
          </a:xfrm>
          <a:prstGeom prst="rect">
            <a:avLst/>
          </a:prstGeom>
          <a:noFill/>
          <a:effectLst>
            <a:glow rad="177800">
              <a:schemeClr val="tx1">
                <a:alpha val="60000"/>
              </a:schemeClr>
            </a:glow>
          </a:effectLst>
        </p:spPr>
        <p:txBody>
          <a:bodyPr wrap="square" rtlCol="0">
            <a:spAutoFit/>
          </a:bodyPr>
          <a:lstStyle/>
          <a:p>
            <a:pPr algn="ctr"/>
            <a:r>
              <a:rPr lang="ja-JP" altLang="en-US"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前に重心をかける</a:t>
            </a:r>
            <a:endParaRPr lang="en-US" altLang="ja-JP"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sp>
        <p:nvSpPr>
          <p:cNvPr id="20" name="テキスト ボックス 19">
            <a:extLst>
              <a:ext uri="{FF2B5EF4-FFF2-40B4-BE49-F238E27FC236}">
                <a16:creationId xmlns:a16="http://schemas.microsoft.com/office/drawing/2014/main" id="{3280D4DE-B2EA-42EE-BB1A-32B3451392A5}"/>
              </a:ext>
            </a:extLst>
          </p:cNvPr>
          <p:cNvSpPr txBox="1"/>
          <p:nvPr/>
        </p:nvSpPr>
        <p:spPr>
          <a:xfrm>
            <a:off x="4576762" y="2368986"/>
            <a:ext cx="3902075" cy="584775"/>
          </a:xfrm>
          <a:prstGeom prst="rect">
            <a:avLst/>
          </a:prstGeom>
          <a:noFill/>
          <a:effectLst>
            <a:glow rad="177800">
              <a:schemeClr val="tx1">
                <a:alpha val="60000"/>
              </a:schemeClr>
            </a:glow>
          </a:effectLst>
        </p:spPr>
        <p:txBody>
          <a:bodyPr wrap="square" rtlCol="0">
            <a:spAutoFit/>
          </a:bodyPr>
          <a:lstStyle/>
          <a:p>
            <a:pPr algn="ctr"/>
            <a:r>
              <a:rPr lang="ja-JP" altLang="en-US"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後ろに重心をかける</a:t>
            </a:r>
            <a:endParaRPr lang="en-US" altLang="ja-JP"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sp>
        <p:nvSpPr>
          <p:cNvPr id="21" name="テキスト ボックス 20">
            <a:extLst>
              <a:ext uri="{FF2B5EF4-FFF2-40B4-BE49-F238E27FC236}">
                <a16:creationId xmlns:a16="http://schemas.microsoft.com/office/drawing/2014/main" id="{FA1E0D8D-4F90-4C78-8BEA-E4B0DA9300AB}"/>
              </a:ext>
            </a:extLst>
          </p:cNvPr>
          <p:cNvSpPr txBox="1"/>
          <p:nvPr/>
        </p:nvSpPr>
        <p:spPr>
          <a:xfrm>
            <a:off x="6073185" y="3067486"/>
            <a:ext cx="1291227" cy="584775"/>
          </a:xfrm>
          <a:prstGeom prst="rect">
            <a:avLst/>
          </a:prstGeom>
          <a:noFill/>
          <a:effectLst>
            <a:glow rad="177800">
              <a:schemeClr val="tx1">
                <a:alpha val="60000"/>
              </a:schemeClr>
            </a:glow>
          </a:effectLst>
        </p:spPr>
        <p:txBody>
          <a:bodyPr wrap="square" rtlCol="0">
            <a:spAutoFit/>
          </a:bodyPr>
          <a:lstStyle/>
          <a:p>
            <a:pPr algn="ctr"/>
            <a:r>
              <a:rPr lang="ja-JP" altLang="en-US"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滑走</a:t>
            </a:r>
            <a:endParaRPr lang="en-US" altLang="ja-JP"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sp>
        <p:nvSpPr>
          <p:cNvPr id="22" name="テキスト ボックス 21">
            <a:extLst>
              <a:ext uri="{FF2B5EF4-FFF2-40B4-BE49-F238E27FC236}">
                <a16:creationId xmlns:a16="http://schemas.microsoft.com/office/drawing/2014/main" id="{AFDBC00E-A0BB-489A-8CFD-8769E3C8BFCF}"/>
              </a:ext>
            </a:extLst>
          </p:cNvPr>
          <p:cNvSpPr txBox="1"/>
          <p:nvPr/>
        </p:nvSpPr>
        <p:spPr>
          <a:xfrm>
            <a:off x="4576762" y="3770144"/>
            <a:ext cx="4591141" cy="1077218"/>
          </a:xfrm>
          <a:prstGeom prst="rect">
            <a:avLst/>
          </a:prstGeom>
          <a:noFill/>
          <a:effectLst>
            <a:glow rad="177800">
              <a:schemeClr val="tx1">
                <a:alpha val="60000"/>
              </a:schemeClr>
            </a:glow>
          </a:effectLst>
        </p:spPr>
        <p:txBody>
          <a:bodyPr wrap="square" rtlCol="0">
            <a:spAutoFit/>
          </a:bodyPr>
          <a:lstStyle/>
          <a:p>
            <a:r>
              <a:rPr lang="ja-JP" altLang="en-US"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掴む・離す</a:t>
            </a:r>
            <a:r>
              <a:rPr lang="en-US" altLang="ja-JP"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a:t>
            </a:r>
          </a:p>
          <a:p>
            <a:r>
              <a:rPr lang="ja-JP" altLang="en-US"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長押しでかごを投げる</a:t>
            </a:r>
            <a:endParaRPr lang="en-US" altLang="ja-JP"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sp>
        <p:nvSpPr>
          <p:cNvPr id="23" name="角丸四角形吹き出し 22"/>
          <p:cNvSpPr/>
          <p:nvPr/>
        </p:nvSpPr>
        <p:spPr>
          <a:xfrm>
            <a:off x="1759718" y="2486578"/>
            <a:ext cx="5703132" cy="2288146"/>
          </a:xfrm>
          <a:prstGeom prst="wedgeRoundRectCallout">
            <a:avLst>
              <a:gd name="adj1" fmla="val -49301"/>
              <a:gd name="adj2" fmla="val -732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それぞれの操作にイメージイラストを</a:t>
            </a:r>
            <a:endParaRPr kumimoji="1" lang="en-US" altLang="ja-JP" dirty="0" smtClean="0"/>
          </a:p>
        </p:txBody>
      </p:sp>
    </p:spTree>
    <p:extLst>
      <p:ext uri="{BB962C8B-B14F-4D97-AF65-F5344CB8AC3E}">
        <p14:creationId xmlns:p14="http://schemas.microsoft.com/office/powerpoint/2010/main" val="3546294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AA7A051-5B66-4D11-81DD-22191B23A594}"/>
              </a:ext>
            </a:extLst>
          </p:cNvPr>
          <p:cNvSpPr/>
          <p:nvPr/>
        </p:nvSpPr>
        <p:spPr>
          <a:xfrm>
            <a:off x="0" y="-2540"/>
            <a:ext cx="9906000" cy="775175"/>
          </a:xfrm>
          <a:prstGeom prst="rect">
            <a:avLst/>
          </a:prstGeom>
          <a:gradFill flip="none" rotWithShape="1">
            <a:gsLst>
              <a:gs pos="0">
                <a:srgbClr val="15D354"/>
              </a:gs>
              <a:gs pos="78000">
                <a:srgbClr val="00C413"/>
              </a:gs>
              <a:gs pos="59000">
                <a:srgbClr val="00C413"/>
              </a:gs>
              <a:gs pos="100000">
                <a:srgbClr val="00C41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3" name="テキスト ボックス 2">
            <a:extLst>
              <a:ext uri="{FF2B5EF4-FFF2-40B4-BE49-F238E27FC236}">
                <a16:creationId xmlns:a16="http://schemas.microsoft.com/office/drawing/2014/main" id="{AE114F10-BD77-4A3B-A46E-3B157996AEBF}"/>
              </a:ext>
            </a:extLst>
          </p:cNvPr>
          <p:cNvSpPr txBox="1"/>
          <p:nvPr/>
        </p:nvSpPr>
        <p:spPr>
          <a:xfrm>
            <a:off x="0" y="-45067"/>
            <a:ext cx="7086600" cy="830997"/>
          </a:xfrm>
          <a:prstGeom prst="rect">
            <a:avLst/>
          </a:prstGeom>
          <a:noFill/>
        </p:spPr>
        <p:txBody>
          <a:bodyPr wrap="square" rtlCol="0">
            <a:spAutoFit/>
          </a:bodyPr>
          <a:lstStyle/>
          <a:p>
            <a:r>
              <a:rPr lang="ja-JP" altLang="en-US" sz="4800" dirty="0">
                <a:solidFill>
                  <a:schemeClr val="bg1"/>
                </a:solidFill>
                <a:latin typeface="HG創英角ﾎﾟｯﾌﾟ体" panose="040B0A09000000000000" pitchFamily="49" charset="-128"/>
                <a:ea typeface="HG創英角ﾎﾟｯﾌﾟ体" panose="040B0A09000000000000" pitchFamily="49" charset="-128"/>
              </a:rPr>
              <a:t>セールスポイント</a:t>
            </a:r>
          </a:p>
        </p:txBody>
      </p:sp>
      <p:sp>
        <p:nvSpPr>
          <p:cNvPr id="5" name="テキスト ボックス 4">
            <a:extLst>
              <a:ext uri="{FF2B5EF4-FFF2-40B4-BE49-F238E27FC236}">
                <a16:creationId xmlns:a16="http://schemas.microsoft.com/office/drawing/2014/main" id="{5B697A89-2B27-467E-9434-34271472533D}"/>
              </a:ext>
            </a:extLst>
          </p:cNvPr>
          <p:cNvSpPr txBox="1"/>
          <p:nvPr/>
        </p:nvSpPr>
        <p:spPr>
          <a:xfrm>
            <a:off x="-41467" y="828457"/>
            <a:ext cx="9988934" cy="5262979"/>
          </a:xfrm>
          <a:prstGeom prst="rect">
            <a:avLst/>
          </a:prstGeom>
          <a:noFill/>
          <a:effectLst>
            <a:glow rad="177800">
              <a:schemeClr val="tx1">
                <a:alpha val="60000"/>
              </a:schemeClr>
            </a:glow>
          </a:effectLst>
        </p:spPr>
        <p:txBody>
          <a:bodyPr wrap="square" rtlCol="0">
            <a:spAutoFit/>
          </a:bodyPr>
          <a:lstStyle/>
          <a:p>
            <a:r>
              <a:rPr lang="ja-JP" altLang="en-US"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・スーパーにあるものでやりたくなること</a:t>
            </a:r>
            <a:endParaRPr lang="en-US" altLang="ja-JP"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a:p>
            <a:r>
              <a:rPr lang="ja-JP" altLang="en-US" sz="2400" dirty="0">
                <a:ln w="0"/>
                <a:effectLst>
                  <a:outerShdw blurRad="38100" dist="19050" dir="2700000" algn="tl" rotWithShape="0">
                    <a:schemeClr val="dk1">
                      <a:alpha val="40000"/>
                    </a:schemeClr>
                  </a:outerShdw>
                </a:effectLst>
                <a:latin typeface="HG創英角ﾎﾟｯﾌﾟ体" panose="040B0A09000000000000" pitchFamily="49" charset="-128"/>
                <a:ea typeface="HG創英角ﾎﾟｯﾌﾟ体" panose="040B0A09000000000000" pitchFamily="49" charset="-128"/>
              </a:rPr>
              <a:t>一度はやってみたい</a:t>
            </a:r>
            <a:r>
              <a:rPr lang="en-US" altLang="ja-JP" sz="2400" dirty="0">
                <a:ln w="0"/>
                <a:effectLst>
                  <a:outerShdw blurRad="38100" dist="19050" dir="2700000" algn="tl" rotWithShape="0">
                    <a:schemeClr val="dk1">
                      <a:alpha val="40000"/>
                    </a:schemeClr>
                  </a:outerShdw>
                </a:effectLst>
                <a:latin typeface="HG創英角ﾎﾟｯﾌﾟ体" panose="040B0A09000000000000" pitchFamily="49" charset="-128"/>
                <a:ea typeface="HG創英角ﾎﾟｯﾌﾟ体" panose="040B0A09000000000000" pitchFamily="49" charset="-128"/>
              </a:rPr>
              <a:t>…</a:t>
            </a:r>
            <a:r>
              <a:rPr lang="ja-JP" altLang="en-US" sz="2400" dirty="0">
                <a:ln w="0"/>
                <a:effectLst>
                  <a:outerShdw blurRad="38100" dist="19050" dir="2700000" algn="tl" rotWithShape="0">
                    <a:schemeClr val="dk1">
                      <a:alpha val="40000"/>
                    </a:schemeClr>
                  </a:outerShdw>
                </a:effectLst>
                <a:latin typeface="HG創英角ﾎﾟｯﾌﾟ体" panose="040B0A09000000000000" pitchFamily="49" charset="-128"/>
                <a:ea typeface="HG創英角ﾎﾟｯﾌﾟ体" panose="040B0A09000000000000" pitchFamily="49" charset="-128"/>
              </a:rPr>
              <a:t>子供のころならできたカートに乗って滑走、</a:t>
            </a:r>
            <a:endParaRPr lang="en-US" altLang="ja-JP" sz="2400" dirty="0">
              <a:ln w="0"/>
              <a:effectLst>
                <a:outerShdw blurRad="38100" dist="19050" dir="2700000" algn="tl" rotWithShape="0">
                  <a:schemeClr val="dk1">
                    <a:alpha val="40000"/>
                  </a:schemeClr>
                </a:outerShdw>
              </a:effectLst>
              <a:latin typeface="HG創英角ﾎﾟｯﾌﾟ体" panose="040B0A09000000000000" pitchFamily="49" charset="-128"/>
              <a:ea typeface="HG創英角ﾎﾟｯﾌﾟ体" panose="040B0A09000000000000" pitchFamily="49" charset="-128"/>
            </a:endParaRPr>
          </a:p>
          <a:p>
            <a:r>
              <a:rPr lang="ja-JP" altLang="en-US" sz="2400" dirty="0">
                <a:ln w="0"/>
                <a:effectLst>
                  <a:outerShdw blurRad="38100" dist="19050" dir="2700000" algn="tl" rotWithShape="0">
                    <a:schemeClr val="dk1">
                      <a:alpha val="40000"/>
                    </a:schemeClr>
                  </a:outerShdw>
                </a:effectLst>
                <a:latin typeface="HG創英角ﾎﾟｯﾌﾟ体" panose="040B0A09000000000000" pitchFamily="49" charset="-128"/>
                <a:ea typeface="HG創英角ﾎﾟｯﾌﾟ体" panose="040B0A09000000000000" pitchFamily="49" charset="-128"/>
              </a:rPr>
              <a:t>カートを重ねて押したり</a:t>
            </a:r>
            <a:r>
              <a:rPr lang="en-US" altLang="ja-JP" sz="2400" dirty="0">
                <a:ln w="0"/>
                <a:effectLst>
                  <a:outerShdw blurRad="38100" dist="19050" dir="2700000" algn="tl" rotWithShape="0">
                    <a:schemeClr val="dk1">
                      <a:alpha val="40000"/>
                    </a:schemeClr>
                  </a:outerShdw>
                </a:effectLst>
                <a:latin typeface="HG創英角ﾎﾟｯﾌﾟ体" panose="040B0A09000000000000" pitchFamily="49" charset="-128"/>
                <a:ea typeface="HG創英角ﾎﾟｯﾌﾟ体" panose="040B0A09000000000000" pitchFamily="49" charset="-128"/>
              </a:rPr>
              <a:t>…</a:t>
            </a:r>
            <a:r>
              <a:rPr lang="ja-JP" altLang="en-US" sz="2400" dirty="0">
                <a:ln w="0"/>
                <a:effectLst>
                  <a:outerShdw blurRad="38100" dist="19050" dir="2700000" algn="tl" rotWithShape="0">
                    <a:schemeClr val="dk1">
                      <a:alpha val="40000"/>
                    </a:schemeClr>
                  </a:outerShdw>
                </a:effectLst>
                <a:latin typeface="HG創英角ﾎﾟｯﾌﾟ体" panose="040B0A09000000000000" pitchFamily="49" charset="-128"/>
                <a:ea typeface="HG創英角ﾎﾟｯﾌﾟ体" panose="040B0A09000000000000" pitchFamily="49" charset="-128"/>
              </a:rPr>
              <a:t>さらにおばちゃんならやっちゃいそうなアクションが楽しめます。</a:t>
            </a:r>
            <a:endParaRPr lang="en-US" altLang="ja-JP" sz="2400" dirty="0">
              <a:ln w="0"/>
              <a:effectLst>
                <a:outerShdw blurRad="38100" dist="19050" dir="2700000" algn="tl" rotWithShape="0">
                  <a:schemeClr val="dk1">
                    <a:alpha val="40000"/>
                  </a:schemeClr>
                </a:outerShdw>
              </a:effectLst>
              <a:latin typeface="HG創英角ﾎﾟｯﾌﾟ体" panose="040B0A09000000000000" pitchFamily="49" charset="-128"/>
              <a:ea typeface="HG創英角ﾎﾟｯﾌﾟ体" panose="040B0A09000000000000" pitchFamily="49" charset="-128"/>
            </a:endParaRPr>
          </a:p>
          <a:p>
            <a:endParaRPr lang="en-US" altLang="ja-JP"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a:p>
            <a:r>
              <a:rPr lang="ja-JP" altLang="en-US"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・現実では絶対できないおバカアクション</a:t>
            </a:r>
            <a:endParaRPr lang="en-US" altLang="ja-JP"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a:p>
            <a:r>
              <a:rPr lang="ja-JP" altLang="en-US" sz="2400" dirty="0">
                <a:ln w="0"/>
                <a:effectLst>
                  <a:outerShdw blurRad="38100" dist="19050" dir="2700000" algn="tl" rotWithShape="0">
                    <a:schemeClr val="dk1">
                      <a:alpha val="40000"/>
                    </a:schemeClr>
                  </a:outerShdw>
                </a:effectLst>
                <a:latin typeface="HG創英角ﾎﾟｯﾌﾟ体" panose="040B0A09000000000000" pitchFamily="49" charset="-128"/>
                <a:ea typeface="HG創英角ﾎﾟｯﾌﾟ体" panose="040B0A09000000000000" pitchFamily="49" charset="-128"/>
              </a:rPr>
              <a:t>今の時代では絶対できない、ネットで大炎上するようなアクションと</a:t>
            </a:r>
            <a:endParaRPr lang="en-US" altLang="ja-JP" sz="2400" dirty="0">
              <a:ln w="0"/>
              <a:effectLst>
                <a:outerShdw blurRad="38100" dist="19050" dir="2700000" algn="tl" rotWithShape="0">
                  <a:schemeClr val="dk1">
                    <a:alpha val="40000"/>
                  </a:schemeClr>
                </a:outerShdw>
              </a:effectLst>
              <a:latin typeface="HG創英角ﾎﾟｯﾌﾟ体" panose="040B0A09000000000000" pitchFamily="49" charset="-128"/>
              <a:ea typeface="HG創英角ﾎﾟｯﾌﾟ体" panose="040B0A09000000000000" pitchFamily="49" charset="-128"/>
            </a:endParaRPr>
          </a:p>
          <a:p>
            <a:r>
              <a:rPr lang="ja-JP" altLang="en-US" sz="2400" dirty="0">
                <a:ln w="0"/>
                <a:effectLst>
                  <a:outerShdw blurRad="38100" dist="19050" dir="2700000" algn="tl" rotWithShape="0">
                    <a:schemeClr val="dk1">
                      <a:alpha val="40000"/>
                    </a:schemeClr>
                  </a:outerShdw>
                </a:effectLst>
                <a:latin typeface="HG創英角ﾎﾟｯﾌﾟ体" panose="040B0A09000000000000" pitchFamily="49" charset="-128"/>
                <a:ea typeface="HG創英角ﾎﾟｯﾌﾟ体" panose="040B0A09000000000000" pitchFamily="49" charset="-128"/>
              </a:rPr>
              <a:t>できそうだけど絶対あり得ないような光景が楽しめます</a:t>
            </a:r>
            <a:endParaRPr lang="en-US" altLang="ja-JP" sz="2400" dirty="0">
              <a:ln w="0"/>
              <a:effectLst>
                <a:outerShdw blurRad="38100" dist="19050" dir="2700000" algn="tl" rotWithShape="0">
                  <a:schemeClr val="dk1">
                    <a:alpha val="40000"/>
                  </a:schemeClr>
                </a:outerShdw>
              </a:effectLst>
              <a:latin typeface="HG創英角ﾎﾟｯﾌﾟ体" panose="040B0A09000000000000" pitchFamily="49" charset="-128"/>
              <a:ea typeface="HG創英角ﾎﾟｯﾌﾟ体" panose="040B0A09000000000000" pitchFamily="49" charset="-128"/>
            </a:endParaRPr>
          </a:p>
          <a:p>
            <a:endParaRPr lang="en-US" altLang="ja-JP"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a:p>
            <a:endParaRPr lang="en-US" altLang="ja-JP"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a:p>
            <a:r>
              <a:rPr lang="ja-JP" altLang="en-US"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・乱入によるいつ何が起きるかわからないドキドキ感</a:t>
            </a:r>
            <a:endParaRPr lang="en-US" altLang="ja-JP" sz="32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a:p>
            <a:r>
              <a:rPr lang="ja-JP" altLang="en-US" sz="2400" dirty="0">
                <a:ln w="0"/>
                <a:effectLst>
                  <a:outerShdw blurRad="38100" dist="19050" dir="2700000" algn="tl" rotWithShape="0">
                    <a:schemeClr val="dk1">
                      <a:alpha val="40000"/>
                    </a:schemeClr>
                  </a:outerShdw>
                </a:effectLst>
                <a:latin typeface="HG創英角ﾎﾟｯﾌﾟ体" panose="040B0A09000000000000" pitchFamily="49" charset="-128"/>
                <a:ea typeface="HG創英角ﾎﾟｯﾌﾟ体" panose="040B0A09000000000000" pitchFamily="49" charset="-128"/>
              </a:rPr>
              <a:t>特売品の出現や乱入による動物の出現でスーパーの中が一変します！</a:t>
            </a:r>
            <a:endParaRPr lang="en-US" altLang="ja-JP" sz="2400" dirty="0">
              <a:ln w="0"/>
              <a:effectLst>
                <a:outerShdw blurRad="38100" dist="19050" dir="2700000" algn="tl" rotWithShape="0">
                  <a:schemeClr val="dk1">
                    <a:alpha val="40000"/>
                  </a:schemeClr>
                </a:outerShdw>
              </a:effectLst>
              <a:latin typeface="HG創英角ﾎﾟｯﾌﾟ体" panose="040B0A09000000000000" pitchFamily="49" charset="-128"/>
              <a:ea typeface="HG創英角ﾎﾟｯﾌﾟ体" panose="040B0A09000000000000" pitchFamily="49" charset="-128"/>
            </a:endParaRPr>
          </a:p>
        </p:txBody>
      </p:sp>
      <p:sp>
        <p:nvSpPr>
          <p:cNvPr id="6" name="テキスト ボックス 5">
            <a:extLst>
              <a:ext uri="{FF2B5EF4-FFF2-40B4-BE49-F238E27FC236}">
                <a16:creationId xmlns:a16="http://schemas.microsoft.com/office/drawing/2014/main" id="{93E85BA8-6D8C-41EB-B048-012FAE33711F}"/>
              </a:ext>
            </a:extLst>
          </p:cNvPr>
          <p:cNvSpPr txBox="1"/>
          <p:nvPr/>
        </p:nvSpPr>
        <p:spPr>
          <a:xfrm>
            <a:off x="9527177" y="6488668"/>
            <a:ext cx="757646" cy="369332"/>
          </a:xfrm>
          <a:prstGeom prst="rect">
            <a:avLst/>
          </a:prstGeom>
          <a:noFill/>
        </p:spPr>
        <p:txBody>
          <a:bodyPr wrap="square" rtlCol="0">
            <a:spAutoFit/>
          </a:bodyPr>
          <a:lstStyle/>
          <a:p>
            <a:r>
              <a:rPr kumimoji="1" lang="en-US" altLang="ja-JP"/>
              <a:t>12</a:t>
            </a:r>
            <a:endParaRPr kumimoji="1" lang="en-US" altLang="ja-JP" dirty="0"/>
          </a:p>
        </p:txBody>
      </p:sp>
      <p:sp>
        <p:nvSpPr>
          <p:cNvPr id="7" name="角丸四角形吹き出し 6"/>
          <p:cNvSpPr/>
          <p:nvPr/>
        </p:nvSpPr>
        <p:spPr>
          <a:xfrm>
            <a:off x="4692527" y="2261215"/>
            <a:ext cx="5703132" cy="1198731"/>
          </a:xfrm>
          <a:prstGeom prst="wedgeRoundRectCallout">
            <a:avLst>
              <a:gd name="adj1" fmla="val -49301"/>
              <a:gd name="adj2" fmla="val -732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おばちゃんならやっちゃいそうなアクションとは？</a:t>
            </a:r>
            <a:endParaRPr kumimoji="1" lang="en-US" altLang="ja-JP" dirty="0" smtClean="0"/>
          </a:p>
          <a:p>
            <a:r>
              <a:rPr kumimoji="1" lang="ja-JP" altLang="en-US" dirty="0" smtClean="0"/>
              <a:t>企画書内で一度も説明されてないからイメージできな</a:t>
            </a:r>
            <a:r>
              <a:rPr kumimoji="1" lang="ja-JP" altLang="en-US" dirty="0"/>
              <a:t>い</a:t>
            </a:r>
            <a:endParaRPr kumimoji="1" lang="en-US" altLang="ja-JP" dirty="0" smtClean="0"/>
          </a:p>
        </p:txBody>
      </p:sp>
      <p:sp>
        <p:nvSpPr>
          <p:cNvPr id="8" name="角丸四角形吹き出し 7"/>
          <p:cNvSpPr/>
          <p:nvPr/>
        </p:nvSpPr>
        <p:spPr>
          <a:xfrm>
            <a:off x="3237800" y="4176325"/>
            <a:ext cx="5703132" cy="1198731"/>
          </a:xfrm>
          <a:prstGeom prst="wedgeRoundRectCallout">
            <a:avLst>
              <a:gd name="adj1" fmla="val -49301"/>
              <a:gd name="adj2" fmla="val -732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びっくりするくらい伝わらない</a:t>
            </a:r>
            <a:endParaRPr kumimoji="1" lang="en-US" altLang="ja-JP" dirty="0" smtClean="0"/>
          </a:p>
          <a:p>
            <a:r>
              <a:rPr kumimoji="1" lang="ja-JP" altLang="en-US" dirty="0"/>
              <a:t>何</a:t>
            </a:r>
            <a:r>
              <a:rPr kumimoji="1" lang="ja-JP" altLang="en-US" dirty="0" smtClean="0"/>
              <a:t>も具体的じゃない。ここ</a:t>
            </a:r>
            <a:r>
              <a:rPr kumimoji="1" lang="en-US" altLang="ja-JP" dirty="0" smtClean="0"/>
              <a:t>0</a:t>
            </a:r>
            <a:r>
              <a:rPr kumimoji="1" lang="ja-JP" altLang="en-US" dirty="0" smtClean="0"/>
              <a:t>点。</a:t>
            </a:r>
            <a:endParaRPr kumimoji="1" lang="en-US" altLang="ja-JP" dirty="0" smtClean="0"/>
          </a:p>
        </p:txBody>
      </p:sp>
    </p:spTree>
    <p:extLst>
      <p:ext uri="{BB962C8B-B14F-4D97-AF65-F5344CB8AC3E}">
        <p14:creationId xmlns:p14="http://schemas.microsoft.com/office/powerpoint/2010/main" val="274401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6AF3DD4-C4E0-4BAF-9B85-B902F676F2A6}"/>
              </a:ext>
            </a:extLst>
          </p:cNvPr>
          <p:cNvSpPr/>
          <p:nvPr/>
        </p:nvSpPr>
        <p:spPr>
          <a:xfrm>
            <a:off x="0" y="1675431"/>
            <a:ext cx="9906000" cy="1651501"/>
          </a:xfrm>
          <a:prstGeom prst="rect">
            <a:avLst/>
          </a:prstGeom>
          <a:solidFill>
            <a:srgbClr val="15D35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2" name="正方形/長方形 1">
            <a:extLst>
              <a:ext uri="{FF2B5EF4-FFF2-40B4-BE49-F238E27FC236}">
                <a16:creationId xmlns:a16="http://schemas.microsoft.com/office/drawing/2014/main" id="{E137F242-8B33-47A0-9ECD-8FE93F0E8E61}"/>
              </a:ext>
            </a:extLst>
          </p:cNvPr>
          <p:cNvSpPr/>
          <p:nvPr/>
        </p:nvSpPr>
        <p:spPr>
          <a:xfrm>
            <a:off x="0" y="-2540"/>
            <a:ext cx="9906000" cy="775175"/>
          </a:xfrm>
          <a:prstGeom prst="rect">
            <a:avLst/>
          </a:prstGeom>
          <a:gradFill flip="none" rotWithShape="1">
            <a:gsLst>
              <a:gs pos="0">
                <a:srgbClr val="15D354"/>
              </a:gs>
              <a:gs pos="78000">
                <a:srgbClr val="00C413"/>
              </a:gs>
              <a:gs pos="59000">
                <a:srgbClr val="00C413"/>
              </a:gs>
              <a:gs pos="100000">
                <a:srgbClr val="00C41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3" name="テキスト ボックス 2">
            <a:extLst>
              <a:ext uri="{FF2B5EF4-FFF2-40B4-BE49-F238E27FC236}">
                <a16:creationId xmlns:a16="http://schemas.microsoft.com/office/drawing/2014/main" id="{972A2DA7-BEE0-437C-9EEB-E5AD8800F867}"/>
              </a:ext>
            </a:extLst>
          </p:cNvPr>
          <p:cNvSpPr txBox="1"/>
          <p:nvPr/>
        </p:nvSpPr>
        <p:spPr>
          <a:xfrm>
            <a:off x="1" y="-45067"/>
            <a:ext cx="3810000" cy="830997"/>
          </a:xfrm>
          <a:prstGeom prst="rect">
            <a:avLst/>
          </a:prstGeom>
          <a:noFill/>
        </p:spPr>
        <p:txBody>
          <a:bodyPr wrap="square" rtlCol="0">
            <a:spAutoFit/>
          </a:bodyPr>
          <a:lstStyle/>
          <a:p>
            <a:r>
              <a:rPr lang="ja-JP" altLang="en-US" sz="4800" dirty="0">
                <a:solidFill>
                  <a:schemeClr val="bg1"/>
                </a:solidFill>
                <a:latin typeface="HG創英角ﾎﾟｯﾌﾟ体" panose="040B0A09000000000000" pitchFamily="49" charset="-128"/>
                <a:ea typeface="HG創英角ﾎﾟｯﾌﾟ体" panose="040B0A09000000000000" pitchFamily="49" charset="-128"/>
              </a:rPr>
              <a:t>コンセプト</a:t>
            </a:r>
          </a:p>
        </p:txBody>
      </p:sp>
      <p:sp>
        <p:nvSpPr>
          <p:cNvPr id="6" name="テキスト ボックス 5">
            <a:extLst>
              <a:ext uri="{FF2B5EF4-FFF2-40B4-BE49-F238E27FC236}">
                <a16:creationId xmlns:a16="http://schemas.microsoft.com/office/drawing/2014/main" id="{D8002316-8925-4B5A-A453-0B21DD1BDE82}"/>
              </a:ext>
            </a:extLst>
          </p:cNvPr>
          <p:cNvSpPr txBox="1"/>
          <p:nvPr/>
        </p:nvSpPr>
        <p:spPr>
          <a:xfrm>
            <a:off x="-31707" y="1901016"/>
            <a:ext cx="9969413" cy="1200329"/>
          </a:xfrm>
          <a:prstGeom prst="rect">
            <a:avLst/>
          </a:prstGeom>
          <a:noFill/>
          <a:effectLst>
            <a:glow rad="177800">
              <a:schemeClr val="tx1">
                <a:alpha val="60000"/>
              </a:schemeClr>
            </a:glow>
          </a:effectLst>
        </p:spPr>
        <p:txBody>
          <a:bodyPr wrap="square" rtlCol="0">
            <a:spAutoFit/>
          </a:bodyPr>
          <a:lstStyle/>
          <a:p>
            <a:pPr algn="ctr"/>
            <a:r>
              <a:rPr lang="ja-JP" altLang="en-US"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なんでもありのスーパーマーケットで</a:t>
            </a:r>
            <a:endParaRPr lang="en-US" altLang="ja-JP"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a:p>
            <a:pPr algn="ctr"/>
            <a:r>
              <a:rPr lang="ja-JP" altLang="en-US"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あの手この手で特売品を手に入れるおばさん！</a:t>
            </a:r>
            <a:endParaRPr lang="en-US" altLang="ja-JP"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sp>
        <p:nvSpPr>
          <p:cNvPr id="7" name="テキスト ボックス 6">
            <a:extLst>
              <a:ext uri="{FF2B5EF4-FFF2-40B4-BE49-F238E27FC236}">
                <a16:creationId xmlns:a16="http://schemas.microsoft.com/office/drawing/2014/main" id="{4EC4D19B-E715-4544-9F0B-B517D4623F6B}"/>
              </a:ext>
            </a:extLst>
          </p:cNvPr>
          <p:cNvSpPr txBox="1"/>
          <p:nvPr/>
        </p:nvSpPr>
        <p:spPr>
          <a:xfrm>
            <a:off x="9527177" y="6488668"/>
            <a:ext cx="757646" cy="369332"/>
          </a:xfrm>
          <a:prstGeom prst="rect">
            <a:avLst/>
          </a:prstGeom>
          <a:noFill/>
        </p:spPr>
        <p:txBody>
          <a:bodyPr wrap="square" rtlCol="0">
            <a:spAutoFit/>
          </a:bodyPr>
          <a:lstStyle/>
          <a:p>
            <a:r>
              <a:rPr kumimoji="1" lang="en-US" altLang="ja-JP" dirty="0"/>
              <a:t>1</a:t>
            </a:r>
          </a:p>
        </p:txBody>
      </p:sp>
      <p:sp>
        <p:nvSpPr>
          <p:cNvPr id="4" name="角丸四角形吹き出し 3"/>
          <p:cNvSpPr/>
          <p:nvPr/>
        </p:nvSpPr>
        <p:spPr>
          <a:xfrm>
            <a:off x="5966559" y="4399892"/>
            <a:ext cx="3560618" cy="1579419"/>
          </a:xfrm>
          <a:prstGeom prst="wedgeRoundRectCallout">
            <a:avLst>
              <a:gd name="adj1" fmla="val -76475"/>
              <a:gd name="adj2" fmla="val -103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このページ素っ気無い</a:t>
            </a:r>
            <a:endParaRPr kumimoji="1" lang="en-US" altLang="ja-JP" dirty="0" smtClean="0"/>
          </a:p>
          <a:p>
            <a:pPr algn="ctr"/>
            <a:r>
              <a:rPr kumimoji="1" lang="ja-JP" altLang="en-US" dirty="0" smtClean="0"/>
              <a:t>カートのイラストなど追加</a:t>
            </a:r>
            <a:endParaRPr kumimoji="1" lang="ja-JP" altLang="en-US" dirty="0"/>
          </a:p>
        </p:txBody>
      </p:sp>
      <p:grpSp>
        <p:nvGrpSpPr>
          <p:cNvPr id="8" name="グループ化 7"/>
          <p:cNvGrpSpPr/>
          <p:nvPr/>
        </p:nvGrpSpPr>
        <p:grpSpPr>
          <a:xfrm>
            <a:off x="1169762" y="3641664"/>
            <a:ext cx="3901002" cy="3575319"/>
            <a:chOff x="-617475" y="2362315"/>
            <a:chExt cx="5136521" cy="5203113"/>
          </a:xfrm>
        </p:grpSpPr>
        <p:pic>
          <p:nvPicPr>
            <p:cNvPr id="9" name="図 8">
              <a:extLst>
                <a:ext uri="{FF2B5EF4-FFF2-40B4-BE49-F238E27FC236}">
                  <a16:creationId xmlns:a16="http://schemas.microsoft.com/office/drawing/2014/main" id="{6BFF0796-5909-4E60-8FB3-72159295319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21376660" flipH="1">
              <a:off x="2122694" y="4635746"/>
              <a:ext cx="1714085" cy="1161931"/>
            </a:xfrm>
            <a:prstGeom prst="rect">
              <a:avLst/>
            </a:prstGeom>
          </p:spPr>
        </p:pic>
        <p:pic>
          <p:nvPicPr>
            <p:cNvPr id="10" name="図 9">
              <a:extLst>
                <a:ext uri="{FF2B5EF4-FFF2-40B4-BE49-F238E27FC236}">
                  <a16:creationId xmlns:a16="http://schemas.microsoft.com/office/drawing/2014/main" id="{F3A776C1-6102-4A15-A3AC-C9ECCDEBC4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97908" flipH="1">
              <a:off x="1834567" y="3860621"/>
              <a:ext cx="2311318" cy="2295338"/>
            </a:xfrm>
            <a:prstGeom prst="rect">
              <a:avLst/>
            </a:prstGeom>
          </p:spPr>
        </p:pic>
        <p:pic>
          <p:nvPicPr>
            <p:cNvPr id="11" name="図 10">
              <a:extLst>
                <a:ext uri="{FF2B5EF4-FFF2-40B4-BE49-F238E27FC236}">
                  <a16:creationId xmlns:a16="http://schemas.microsoft.com/office/drawing/2014/main" id="{5736293C-48B9-46A6-82A6-2238D8F8B8D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366220">
              <a:off x="2272250" y="3680041"/>
              <a:ext cx="1935791" cy="1159424"/>
            </a:xfrm>
            <a:prstGeom prst="rect">
              <a:avLst/>
            </a:prstGeom>
          </p:spPr>
        </p:pic>
        <p:pic>
          <p:nvPicPr>
            <p:cNvPr id="12" name="図 11">
              <a:extLst>
                <a:ext uri="{FF2B5EF4-FFF2-40B4-BE49-F238E27FC236}">
                  <a16:creationId xmlns:a16="http://schemas.microsoft.com/office/drawing/2014/main" id="{0CF825A8-22AF-4B2B-83FA-C047D5254A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144537" y="4123976"/>
              <a:ext cx="2910505" cy="2367454"/>
            </a:xfrm>
            <a:prstGeom prst="rect">
              <a:avLst/>
            </a:prstGeom>
          </p:spPr>
        </p:pic>
        <p:pic>
          <p:nvPicPr>
            <p:cNvPr id="13" name="図 12">
              <a:extLst>
                <a:ext uri="{FF2B5EF4-FFF2-40B4-BE49-F238E27FC236}">
                  <a16:creationId xmlns:a16="http://schemas.microsoft.com/office/drawing/2014/main" id="{D201E6F2-4C49-44F4-8B77-94E4F9FEA6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475" y="2362315"/>
              <a:ext cx="3217265" cy="5203113"/>
            </a:xfrm>
            <a:prstGeom prst="rect">
              <a:avLst/>
            </a:prstGeom>
          </p:spPr>
        </p:pic>
        <p:pic>
          <p:nvPicPr>
            <p:cNvPr id="14" name="図 13">
              <a:extLst>
                <a:ext uri="{FF2B5EF4-FFF2-40B4-BE49-F238E27FC236}">
                  <a16:creationId xmlns:a16="http://schemas.microsoft.com/office/drawing/2014/main" id="{FFF723AC-FF66-4FE6-895C-A6CF53B62AA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2242145">
              <a:off x="2583255" y="2896491"/>
              <a:ext cx="1935791" cy="1159424"/>
            </a:xfrm>
            <a:prstGeom prst="rect">
              <a:avLst/>
            </a:prstGeom>
          </p:spPr>
        </p:pic>
      </p:grpSp>
    </p:spTree>
    <p:extLst>
      <p:ext uri="{BB962C8B-B14F-4D97-AF65-F5344CB8AC3E}">
        <p14:creationId xmlns:p14="http://schemas.microsoft.com/office/powerpoint/2010/main" val="45171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AA7A051-5B66-4D11-81DD-22191B23A594}"/>
              </a:ext>
            </a:extLst>
          </p:cNvPr>
          <p:cNvSpPr/>
          <p:nvPr/>
        </p:nvSpPr>
        <p:spPr>
          <a:xfrm>
            <a:off x="0" y="-2540"/>
            <a:ext cx="9906000" cy="775175"/>
          </a:xfrm>
          <a:prstGeom prst="rect">
            <a:avLst/>
          </a:prstGeom>
          <a:gradFill flip="none" rotWithShape="1">
            <a:gsLst>
              <a:gs pos="0">
                <a:srgbClr val="15D354"/>
              </a:gs>
              <a:gs pos="78000">
                <a:srgbClr val="00C413"/>
              </a:gs>
              <a:gs pos="59000">
                <a:srgbClr val="00C413"/>
              </a:gs>
              <a:gs pos="100000">
                <a:srgbClr val="00C41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3" name="テキスト ボックス 2">
            <a:extLst>
              <a:ext uri="{FF2B5EF4-FFF2-40B4-BE49-F238E27FC236}">
                <a16:creationId xmlns:a16="http://schemas.microsoft.com/office/drawing/2014/main" id="{AE114F10-BD77-4A3B-A46E-3B157996AEBF}"/>
              </a:ext>
            </a:extLst>
          </p:cNvPr>
          <p:cNvSpPr txBox="1"/>
          <p:nvPr/>
        </p:nvSpPr>
        <p:spPr>
          <a:xfrm>
            <a:off x="0" y="-45067"/>
            <a:ext cx="7086600" cy="830997"/>
          </a:xfrm>
          <a:prstGeom prst="rect">
            <a:avLst/>
          </a:prstGeom>
          <a:noFill/>
        </p:spPr>
        <p:txBody>
          <a:bodyPr wrap="square" rtlCol="0">
            <a:spAutoFit/>
          </a:bodyPr>
          <a:lstStyle/>
          <a:p>
            <a:r>
              <a:rPr lang="ja-JP" altLang="en-US" sz="4800" dirty="0">
                <a:solidFill>
                  <a:schemeClr val="bg1"/>
                </a:solidFill>
                <a:latin typeface="HG創英角ﾎﾟｯﾌﾟ体" panose="040B0A09000000000000" pitchFamily="49" charset="-128"/>
                <a:ea typeface="HG創英角ﾎﾟｯﾌﾟ体" panose="040B0A09000000000000" pitchFamily="49" charset="-128"/>
              </a:rPr>
              <a:t>ゲームサンプル画面</a:t>
            </a:r>
          </a:p>
        </p:txBody>
      </p:sp>
      <p:pic>
        <p:nvPicPr>
          <p:cNvPr id="4" name="図 3">
            <a:extLst>
              <a:ext uri="{FF2B5EF4-FFF2-40B4-BE49-F238E27FC236}">
                <a16:creationId xmlns:a16="http://schemas.microsoft.com/office/drawing/2014/main" id="{1C486301-3183-4552-836A-8B8B0425248C}"/>
              </a:ext>
            </a:extLst>
          </p:cNvPr>
          <p:cNvPicPr>
            <a:picLocks noChangeAspect="1"/>
          </p:cNvPicPr>
          <p:nvPr/>
        </p:nvPicPr>
        <p:blipFill rotWithShape="1">
          <a:blip r:embed="rId2"/>
          <a:srcRect l="1318" t="15275" r="1246" b="3677"/>
          <a:stretch/>
        </p:blipFill>
        <p:spPr>
          <a:xfrm>
            <a:off x="570712" y="1539873"/>
            <a:ext cx="8764575" cy="4542972"/>
          </a:xfrm>
          <a:prstGeom prst="rect">
            <a:avLst/>
          </a:prstGeom>
        </p:spPr>
      </p:pic>
      <p:sp>
        <p:nvSpPr>
          <p:cNvPr id="6" name="テキスト ボックス 5">
            <a:extLst>
              <a:ext uri="{FF2B5EF4-FFF2-40B4-BE49-F238E27FC236}">
                <a16:creationId xmlns:a16="http://schemas.microsoft.com/office/drawing/2014/main" id="{CC4404EA-05ED-4A87-9A66-4FD02080FC49}"/>
              </a:ext>
            </a:extLst>
          </p:cNvPr>
          <p:cNvSpPr txBox="1"/>
          <p:nvPr/>
        </p:nvSpPr>
        <p:spPr>
          <a:xfrm>
            <a:off x="19169" y="908196"/>
            <a:ext cx="1857829" cy="646331"/>
          </a:xfrm>
          <a:prstGeom prst="rect">
            <a:avLst/>
          </a:prstGeom>
          <a:noFill/>
          <a:effectLst>
            <a:glow rad="177800">
              <a:schemeClr val="tx1">
                <a:alpha val="60000"/>
              </a:schemeClr>
            </a:glow>
          </a:effectLst>
        </p:spPr>
        <p:txBody>
          <a:bodyPr wrap="square" rtlCol="0">
            <a:spAutoFit/>
          </a:bodyPr>
          <a:lstStyle/>
          <a:p>
            <a:pPr algn="ctr"/>
            <a:r>
              <a:rPr lang="ja-JP" altLang="en-US"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スコア</a:t>
            </a:r>
            <a:endParaRPr lang="en-US" altLang="ja-JP"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sp>
        <p:nvSpPr>
          <p:cNvPr id="7" name="テキスト ボックス 6">
            <a:extLst>
              <a:ext uri="{FF2B5EF4-FFF2-40B4-BE49-F238E27FC236}">
                <a16:creationId xmlns:a16="http://schemas.microsoft.com/office/drawing/2014/main" id="{32D60EC7-B553-4FC6-9C90-D0F88B6BF210}"/>
              </a:ext>
            </a:extLst>
          </p:cNvPr>
          <p:cNvSpPr txBox="1"/>
          <p:nvPr/>
        </p:nvSpPr>
        <p:spPr>
          <a:xfrm>
            <a:off x="3543300" y="920313"/>
            <a:ext cx="2378529" cy="646331"/>
          </a:xfrm>
          <a:prstGeom prst="rect">
            <a:avLst/>
          </a:prstGeom>
          <a:noFill/>
          <a:effectLst>
            <a:glow rad="177800">
              <a:schemeClr val="tx1">
                <a:alpha val="60000"/>
              </a:schemeClr>
            </a:glow>
          </a:effectLst>
        </p:spPr>
        <p:txBody>
          <a:bodyPr wrap="square" rtlCol="0">
            <a:spAutoFit/>
          </a:bodyPr>
          <a:lstStyle/>
          <a:p>
            <a:pPr algn="ctr"/>
            <a:r>
              <a:rPr lang="ja-JP" altLang="en-US"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タイマー</a:t>
            </a:r>
            <a:endParaRPr lang="en-US" altLang="ja-JP"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sp>
        <p:nvSpPr>
          <p:cNvPr id="8" name="テキスト ボックス 7">
            <a:extLst>
              <a:ext uri="{FF2B5EF4-FFF2-40B4-BE49-F238E27FC236}">
                <a16:creationId xmlns:a16="http://schemas.microsoft.com/office/drawing/2014/main" id="{138D6554-6C53-4AEA-83D1-5946AEFEEAB3}"/>
              </a:ext>
            </a:extLst>
          </p:cNvPr>
          <p:cNvSpPr txBox="1"/>
          <p:nvPr/>
        </p:nvSpPr>
        <p:spPr>
          <a:xfrm>
            <a:off x="6897914" y="936186"/>
            <a:ext cx="2652486" cy="646331"/>
          </a:xfrm>
          <a:prstGeom prst="rect">
            <a:avLst/>
          </a:prstGeom>
          <a:noFill/>
          <a:effectLst>
            <a:glow rad="177800">
              <a:schemeClr val="tx1">
                <a:alpha val="60000"/>
              </a:schemeClr>
            </a:glow>
          </a:effectLst>
        </p:spPr>
        <p:txBody>
          <a:bodyPr wrap="square" rtlCol="0">
            <a:spAutoFit/>
          </a:bodyPr>
          <a:lstStyle/>
          <a:p>
            <a:pPr algn="ctr"/>
            <a:r>
              <a:rPr lang="ja-JP" altLang="en-US"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ミニマップ</a:t>
            </a:r>
            <a:endParaRPr lang="en-US" altLang="ja-JP"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sp>
        <p:nvSpPr>
          <p:cNvPr id="9" name="テキスト ボックス 8">
            <a:extLst>
              <a:ext uri="{FF2B5EF4-FFF2-40B4-BE49-F238E27FC236}">
                <a16:creationId xmlns:a16="http://schemas.microsoft.com/office/drawing/2014/main" id="{768B6E85-BD3B-43DE-A2C5-69EDDC85E055}"/>
              </a:ext>
            </a:extLst>
          </p:cNvPr>
          <p:cNvSpPr txBox="1"/>
          <p:nvPr/>
        </p:nvSpPr>
        <p:spPr>
          <a:xfrm>
            <a:off x="3753516" y="6040201"/>
            <a:ext cx="5796884" cy="646331"/>
          </a:xfrm>
          <a:prstGeom prst="rect">
            <a:avLst/>
          </a:prstGeom>
          <a:noFill/>
          <a:effectLst>
            <a:glow rad="177800">
              <a:schemeClr val="tx1">
                <a:alpha val="60000"/>
              </a:schemeClr>
            </a:glow>
          </a:effectLst>
        </p:spPr>
        <p:txBody>
          <a:bodyPr wrap="square" rtlCol="0">
            <a:spAutoFit/>
          </a:bodyPr>
          <a:lstStyle/>
          <a:p>
            <a:pPr algn="ctr"/>
            <a:r>
              <a:rPr lang="ja-JP" altLang="en-US"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↑プレイヤーのおばちゃん</a:t>
            </a:r>
            <a:endParaRPr lang="en-US" altLang="ja-JP"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sp>
        <p:nvSpPr>
          <p:cNvPr id="10" name="テキスト ボックス 9">
            <a:extLst>
              <a:ext uri="{FF2B5EF4-FFF2-40B4-BE49-F238E27FC236}">
                <a16:creationId xmlns:a16="http://schemas.microsoft.com/office/drawing/2014/main" id="{2997A085-C1C7-4827-B969-70357A488197}"/>
              </a:ext>
            </a:extLst>
          </p:cNvPr>
          <p:cNvSpPr txBox="1"/>
          <p:nvPr/>
        </p:nvSpPr>
        <p:spPr>
          <a:xfrm>
            <a:off x="9527177" y="6488668"/>
            <a:ext cx="757646" cy="369332"/>
          </a:xfrm>
          <a:prstGeom prst="rect">
            <a:avLst/>
          </a:prstGeom>
          <a:noFill/>
        </p:spPr>
        <p:txBody>
          <a:bodyPr wrap="square" rtlCol="0">
            <a:spAutoFit/>
          </a:bodyPr>
          <a:lstStyle/>
          <a:p>
            <a:r>
              <a:rPr kumimoji="1" lang="en-US" altLang="ja-JP" dirty="0"/>
              <a:t>3</a:t>
            </a:r>
          </a:p>
        </p:txBody>
      </p:sp>
      <p:sp>
        <p:nvSpPr>
          <p:cNvPr id="5" name="角丸四角形吹き出し 4"/>
          <p:cNvSpPr/>
          <p:nvPr/>
        </p:nvSpPr>
        <p:spPr>
          <a:xfrm>
            <a:off x="3753516" y="3274543"/>
            <a:ext cx="4048243" cy="3110145"/>
          </a:xfrm>
          <a:prstGeom prst="wedgeRoundRectCallout">
            <a:avLst>
              <a:gd name="adj1" fmla="val -95282"/>
              <a:gd name="adj2" fmla="val -16585"/>
              <a:gd name="adj3" fmla="val 16667"/>
            </a:avLst>
          </a:prstGeom>
          <a:solidFill>
            <a:srgbClr val="EB1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ページの順番変更</a:t>
            </a:r>
            <a:endParaRPr kumimoji="1" lang="en-US" altLang="ja-JP" dirty="0" smtClean="0"/>
          </a:p>
          <a:p>
            <a:r>
              <a:rPr kumimoji="1" lang="ja-JP" altLang="en-US" dirty="0" smtClean="0"/>
              <a:t>内容が適当過ぎ</a:t>
            </a:r>
            <a:endParaRPr kumimoji="1" lang="en-US" altLang="ja-JP" dirty="0" smtClean="0"/>
          </a:p>
          <a:p>
            <a:r>
              <a:rPr kumimoji="1" lang="ja-JP" altLang="en-US" dirty="0" smtClean="0"/>
              <a:t>何のアピールにもなってない</a:t>
            </a:r>
            <a:endParaRPr kumimoji="1" lang="en-US" altLang="ja-JP" dirty="0" smtClean="0"/>
          </a:p>
          <a:p>
            <a:r>
              <a:rPr kumimoji="1" lang="ja-JP" altLang="en-US" dirty="0" smtClean="0"/>
              <a:t>画像は必ず差し替えを</a:t>
            </a:r>
            <a:endParaRPr kumimoji="1" lang="en-US" altLang="ja-JP" dirty="0" smtClean="0"/>
          </a:p>
        </p:txBody>
      </p:sp>
      <p:sp>
        <p:nvSpPr>
          <p:cNvPr id="11" name="角丸四角形吹き出し 10"/>
          <p:cNvSpPr/>
          <p:nvPr/>
        </p:nvSpPr>
        <p:spPr>
          <a:xfrm>
            <a:off x="504700" y="2581980"/>
            <a:ext cx="4802213" cy="1795461"/>
          </a:xfrm>
          <a:prstGeom prst="wedgeRoundRectCallout">
            <a:avLst>
              <a:gd name="adj1" fmla="val -36226"/>
              <a:gd name="adj2" fmla="val -112605"/>
              <a:gd name="adj3" fmla="val 16667"/>
            </a:avLst>
          </a:prstGeom>
          <a:solidFill>
            <a:srgbClr val="EB1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言葉</a:t>
            </a:r>
            <a:r>
              <a:rPr kumimoji="1" lang="ja-JP" altLang="en-US" dirty="0" smtClean="0"/>
              <a:t>が素っ気ない、世界観を活かせ！</a:t>
            </a:r>
            <a:endParaRPr kumimoji="1" lang="en-US" altLang="ja-JP" dirty="0" smtClean="0"/>
          </a:p>
          <a:p>
            <a:r>
              <a:rPr kumimoji="1" lang="ja-JP" altLang="en-US" dirty="0" smtClean="0"/>
              <a:t>スコア→購入価格？お得ポイント？（得した差額）</a:t>
            </a:r>
            <a:endParaRPr kumimoji="1" lang="en-US" altLang="ja-JP" dirty="0" smtClean="0"/>
          </a:p>
          <a:p>
            <a:r>
              <a:rPr kumimoji="1" lang="ja-JP" altLang="en-US" dirty="0" smtClean="0"/>
              <a:t>タイマー→特売時間が分かる</a:t>
            </a:r>
            <a:r>
              <a:rPr kumimoji="1" lang="en-US" altLang="ja-JP" dirty="0" smtClean="0"/>
              <a:t>…</a:t>
            </a:r>
            <a:r>
              <a:rPr kumimoji="1" lang="ja-JP" altLang="en-US" dirty="0" smtClean="0"/>
              <a:t>とかメモを</a:t>
            </a:r>
            <a:endParaRPr kumimoji="1" lang="en-US" altLang="ja-JP" dirty="0" smtClean="0"/>
          </a:p>
          <a:p>
            <a:r>
              <a:rPr kumimoji="1" lang="ja-JP" altLang="en-US" dirty="0" smtClean="0"/>
              <a:t>ミニマップ→売り場案内（特売箇所が分かる</a:t>
            </a:r>
            <a:r>
              <a:rPr kumimoji="1" lang="en-US" altLang="ja-JP" dirty="0" smtClean="0"/>
              <a:t>…</a:t>
            </a:r>
            <a:r>
              <a:rPr kumimoji="1" lang="ja-JP" altLang="en-US" dirty="0" smtClean="0"/>
              <a:t>とかメモを</a:t>
            </a:r>
            <a:endParaRPr kumimoji="1" lang="en-US" altLang="ja-JP" dirty="0" smtClean="0"/>
          </a:p>
        </p:txBody>
      </p:sp>
    </p:spTree>
    <p:extLst>
      <p:ext uri="{BB962C8B-B14F-4D97-AF65-F5344CB8AC3E}">
        <p14:creationId xmlns:p14="http://schemas.microsoft.com/office/powerpoint/2010/main" val="3873433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613C8E88-12E9-4BF8-8B5A-DD511D718F79}"/>
              </a:ext>
            </a:extLst>
          </p:cNvPr>
          <p:cNvSpPr/>
          <p:nvPr/>
        </p:nvSpPr>
        <p:spPr>
          <a:xfrm>
            <a:off x="0" y="-2540"/>
            <a:ext cx="9906000" cy="775175"/>
          </a:xfrm>
          <a:prstGeom prst="rect">
            <a:avLst/>
          </a:prstGeom>
          <a:gradFill flip="none" rotWithShape="1">
            <a:gsLst>
              <a:gs pos="0">
                <a:srgbClr val="15D354"/>
              </a:gs>
              <a:gs pos="78000">
                <a:srgbClr val="00C413"/>
              </a:gs>
              <a:gs pos="59000">
                <a:srgbClr val="00C413"/>
              </a:gs>
              <a:gs pos="100000">
                <a:srgbClr val="00C41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4" name="テキスト ボックス 3">
            <a:extLst>
              <a:ext uri="{FF2B5EF4-FFF2-40B4-BE49-F238E27FC236}">
                <a16:creationId xmlns:a16="http://schemas.microsoft.com/office/drawing/2014/main" id="{887310CA-54FC-4C4F-91FC-48927118A735}"/>
              </a:ext>
            </a:extLst>
          </p:cNvPr>
          <p:cNvSpPr txBox="1"/>
          <p:nvPr/>
        </p:nvSpPr>
        <p:spPr>
          <a:xfrm>
            <a:off x="0" y="-45067"/>
            <a:ext cx="4705350" cy="830997"/>
          </a:xfrm>
          <a:prstGeom prst="rect">
            <a:avLst/>
          </a:prstGeom>
          <a:noFill/>
        </p:spPr>
        <p:txBody>
          <a:bodyPr wrap="square" rtlCol="0">
            <a:spAutoFit/>
          </a:bodyPr>
          <a:lstStyle/>
          <a:p>
            <a:r>
              <a:rPr lang="ja-JP" altLang="en-US" sz="4800" dirty="0">
                <a:solidFill>
                  <a:schemeClr val="bg1"/>
                </a:solidFill>
                <a:latin typeface="HG創英角ﾎﾟｯﾌﾟ体" panose="040B0A09000000000000" pitchFamily="49" charset="-128"/>
                <a:ea typeface="HG創英角ﾎﾟｯﾌﾟ体" panose="040B0A09000000000000" pitchFamily="49" charset="-128"/>
              </a:rPr>
              <a:t>ゲームシステム</a:t>
            </a:r>
          </a:p>
        </p:txBody>
      </p:sp>
      <p:sp>
        <p:nvSpPr>
          <p:cNvPr id="20" name="正方形/長方形 19">
            <a:extLst>
              <a:ext uri="{FF2B5EF4-FFF2-40B4-BE49-F238E27FC236}">
                <a16:creationId xmlns:a16="http://schemas.microsoft.com/office/drawing/2014/main" id="{EBCEDEC0-CFFD-4E24-ABA2-B681707424AC}"/>
              </a:ext>
            </a:extLst>
          </p:cNvPr>
          <p:cNvSpPr/>
          <p:nvPr/>
        </p:nvSpPr>
        <p:spPr>
          <a:xfrm>
            <a:off x="0" y="960633"/>
            <a:ext cx="9906000" cy="1651501"/>
          </a:xfrm>
          <a:prstGeom prst="rect">
            <a:avLst/>
          </a:prstGeom>
          <a:solidFill>
            <a:srgbClr val="15D35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p>
        </p:txBody>
      </p:sp>
      <p:sp>
        <p:nvSpPr>
          <p:cNvPr id="22" name="テキスト ボックス 21">
            <a:extLst>
              <a:ext uri="{FF2B5EF4-FFF2-40B4-BE49-F238E27FC236}">
                <a16:creationId xmlns:a16="http://schemas.microsoft.com/office/drawing/2014/main" id="{BA6F4843-798C-45BE-8838-E4A532BD6FB2}"/>
              </a:ext>
            </a:extLst>
          </p:cNvPr>
          <p:cNvSpPr txBox="1"/>
          <p:nvPr/>
        </p:nvSpPr>
        <p:spPr>
          <a:xfrm>
            <a:off x="0" y="1216708"/>
            <a:ext cx="9969413" cy="1200329"/>
          </a:xfrm>
          <a:prstGeom prst="rect">
            <a:avLst/>
          </a:prstGeom>
          <a:noFill/>
          <a:effectLst>
            <a:glow rad="177800">
              <a:schemeClr val="tx1">
                <a:alpha val="60000"/>
              </a:schemeClr>
            </a:glow>
          </a:effectLst>
        </p:spPr>
        <p:txBody>
          <a:bodyPr wrap="square" rtlCol="0">
            <a:spAutoFit/>
          </a:bodyPr>
          <a:lstStyle/>
          <a:p>
            <a:pPr algn="ctr"/>
            <a:r>
              <a:rPr lang="ja-JP" altLang="en-US"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御一人様一点限りの特売品を</a:t>
            </a:r>
            <a:endParaRPr lang="en-US" altLang="ja-JP"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a:p>
            <a:pPr algn="ctr"/>
            <a:r>
              <a:rPr lang="ja-JP" altLang="en-US"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他のお客さんを巻き込んで独り占め！</a:t>
            </a:r>
            <a:endParaRPr lang="en-US" altLang="ja-JP"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pic>
        <p:nvPicPr>
          <p:cNvPr id="38" name="図 37">
            <a:extLst>
              <a:ext uri="{FF2B5EF4-FFF2-40B4-BE49-F238E27FC236}">
                <a16:creationId xmlns:a16="http://schemas.microsoft.com/office/drawing/2014/main" id="{EC728E20-6B87-4BE5-AB39-0979F86E9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8000" y="2622028"/>
            <a:ext cx="1707485" cy="1707485"/>
          </a:xfrm>
          <a:prstGeom prst="rect">
            <a:avLst/>
          </a:prstGeom>
          <a:ln>
            <a:noFill/>
          </a:ln>
        </p:spPr>
      </p:pic>
      <p:sp>
        <p:nvSpPr>
          <p:cNvPr id="39" name="矢印: 上 38">
            <a:extLst>
              <a:ext uri="{FF2B5EF4-FFF2-40B4-BE49-F238E27FC236}">
                <a16:creationId xmlns:a16="http://schemas.microsoft.com/office/drawing/2014/main" id="{46534C43-FCE1-4F4E-918D-0357C5880D0D}"/>
              </a:ext>
            </a:extLst>
          </p:cNvPr>
          <p:cNvSpPr/>
          <p:nvPr/>
        </p:nvSpPr>
        <p:spPr>
          <a:xfrm rot="4786566">
            <a:off x="5498107" y="3158568"/>
            <a:ext cx="1110181" cy="11596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上 39">
            <a:extLst>
              <a:ext uri="{FF2B5EF4-FFF2-40B4-BE49-F238E27FC236}">
                <a16:creationId xmlns:a16="http://schemas.microsoft.com/office/drawing/2014/main" id="{37DA02B6-AD3F-45EB-8ED8-415608474AE6}"/>
              </a:ext>
            </a:extLst>
          </p:cNvPr>
          <p:cNvSpPr/>
          <p:nvPr/>
        </p:nvSpPr>
        <p:spPr>
          <a:xfrm rot="10800000">
            <a:off x="7018921" y="4349430"/>
            <a:ext cx="1398391" cy="839633"/>
          </a:xfrm>
          <a:prstGeom prst="upArrow">
            <a:avLst>
              <a:gd name="adj1" fmla="val 50000"/>
              <a:gd name="adj2" fmla="val 552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2" name="図 41">
            <a:extLst>
              <a:ext uri="{FF2B5EF4-FFF2-40B4-BE49-F238E27FC236}">
                <a16:creationId xmlns:a16="http://schemas.microsoft.com/office/drawing/2014/main" id="{77AA244B-40BF-41AA-B7ED-9D119BB4667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936103" y="5258938"/>
            <a:ext cx="1576771" cy="1576771"/>
          </a:xfrm>
          <a:prstGeom prst="rect">
            <a:avLst/>
          </a:prstGeom>
        </p:spPr>
      </p:pic>
      <p:sp>
        <p:nvSpPr>
          <p:cNvPr id="43" name="テキスト ボックス 42">
            <a:extLst>
              <a:ext uri="{FF2B5EF4-FFF2-40B4-BE49-F238E27FC236}">
                <a16:creationId xmlns:a16="http://schemas.microsoft.com/office/drawing/2014/main" id="{B2CE8C9B-F63D-4C79-91A3-C98CE5DB0ED7}"/>
              </a:ext>
            </a:extLst>
          </p:cNvPr>
          <p:cNvSpPr txBox="1"/>
          <p:nvPr/>
        </p:nvSpPr>
        <p:spPr>
          <a:xfrm rot="20804426">
            <a:off x="631371" y="2905624"/>
            <a:ext cx="9969413" cy="369332"/>
          </a:xfrm>
          <a:prstGeom prst="rect">
            <a:avLst/>
          </a:prstGeom>
          <a:noFill/>
          <a:effectLst>
            <a:glow rad="177800">
              <a:schemeClr val="tx1">
                <a:alpha val="60000"/>
              </a:schemeClr>
            </a:glow>
          </a:effectLst>
        </p:spPr>
        <p:txBody>
          <a:bodyPr wrap="square" rtlCol="0">
            <a:spAutoFit/>
          </a:bodyPr>
          <a:lstStyle/>
          <a:p>
            <a:pPr algn="ctr"/>
            <a:r>
              <a:rPr lang="ja-JP" altLang="en-US"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レジへ</a:t>
            </a:r>
            <a:r>
              <a:rPr lang="en-US" altLang="ja-JP"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GO!</a:t>
            </a:r>
          </a:p>
        </p:txBody>
      </p:sp>
      <p:sp>
        <p:nvSpPr>
          <p:cNvPr id="44" name="テキスト ボックス 43">
            <a:extLst>
              <a:ext uri="{FF2B5EF4-FFF2-40B4-BE49-F238E27FC236}">
                <a16:creationId xmlns:a16="http://schemas.microsoft.com/office/drawing/2014/main" id="{92A895D5-61C6-42A6-AB90-3ACACE481AEF}"/>
              </a:ext>
            </a:extLst>
          </p:cNvPr>
          <p:cNvSpPr txBox="1"/>
          <p:nvPr/>
        </p:nvSpPr>
        <p:spPr>
          <a:xfrm>
            <a:off x="3941286" y="5056033"/>
            <a:ext cx="9969413" cy="646331"/>
          </a:xfrm>
          <a:prstGeom prst="rect">
            <a:avLst/>
          </a:prstGeom>
          <a:noFill/>
          <a:effectLst>
            <a:glow rad="177800">
              <a:schemeClr val="tx1">
                <a:alpha val="60000"/>
              </a:schemeClr>
            </a:glow>
          </a:effectLst>
        </p:spPr>
        <p:txBody>
          <a:bodyPr wrap="square" rtlCol="0">
            <a:spAutoFit/>
          </a:bodyPr>
          <a:lstStyle/>
          <a:p>
            <a:pPr algn="ctr"/>
            <a:r>
              <a:rPr lang="ja-JP" altLang="en-US"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ポイント（スコア）</a:t>
            </a:r>
            <a:endParaRPr lang="en-US" altLang="ja-JP"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a:p>
            <a:pPr algn="ctr"/>
            <a:r>
              <a:rPr lang="ja-JP" altLang="en-US"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ゲット！</a:t>
            </a:r>
            <a:endParaRPr lang="en-US" altLang="ja-JP"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sp>
        <p:nvSpPr>
          <p:cNvPr id="21" name="テキスト ボックス 20">
            <a:extLst>
              <a:ext uri="{FF2B5EF4-FFF2-40B4-BE49-F238E27FC236}">
                <a16:creationId xmlns:a16="http://schemas.microsoft.com/office/drawing/2014/main" id="{A068513B-8A71-4F92-BC30-FC6B9E34F5ED}"/>
              </a:ext>
            </a:extLst>
          </p:cNvPr>
          <p:cNvSpPr txBox="1"/>
          <p:nvPr/>
        </p:nvSpPr>
        <p:spPr>
          <a:xfrm>
            <a:off x="9527177" y="6488668"/>
            <a:ext cx="757646" cy="369332"/>
          </a:xfrm>
          <a:prstGeom prst="rect">
            <a:avLst/>
          </a:prstGeom>
          <a:noFill/>
        </p:spPr>
        <p:txBody>
          <a:bodyPr wrap="square" rtlCol="0">
            <a:spAutoFit/>
          </a:bodyPr>
          <a:lstStyle/>
          <a:p>
            <a:r>
              <a:rPr kumimoji="1" lang="en-US" altLang="ja-JP" dirty="0"/>
              <a:t>2</a:t>
            </a:r>
          </a:p>
        </p:txBody>
      </p:sp>
      <p:grpSp>
        <p:nvGrpSpPr>
          <p:cNvPr id="3" name="グループ化 2"/>
          <p:cNvGrpSpPr/>
          <p:nvPr/>
        </p:nvGrpSpPr>
        <p:grpSpPr>
          <a:xfrm>
            <a:off x="-617475" y="2362315"/>
            <a:ext cx="5136521" cy="5203113"/>
            <a:chOff x="-617475" y="2362315"/>
            <a:chExt cx="5136521" cy="5203113"/>
          </a:xfrm>
        </p:grpSpPr>
        <p:pic>
          <p:nvPicPr>
            <p:cNvPr id="37" name="図 36">
              <a:extLst>
                <a:ext uri="{FF2B5EF4-FFF2-40B4-BE49-F238E27FC236}">
                  <a16:creationId xmlns:a16="http://schemas.microsoft.com/office/drawing/2014/main" id="{6BFF0796-5909-4E60-8FB3-72159295319F}"/>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21376660" flipH="1">
              <a:off x="2122694" y="4635746"/>
              <a:ext cx="1714085" cy="1161931"/>
            </a:xfrm>
            <a:prstGeom prst="rect">
              <a:avLst/>
            </a:prstGeom>
          </p:spPr>
        </p:pic>
        <p:pic>
          <p:nvPicPr>
            <p:cNvPr id="17" name="図 16">
              <a:extLst>
                <a:ext uri="{FF2B5EF4-FFF2-40B4-BE49-F238E27FC236}">
                  <a16:creationId xmlns:a16="http://schemas.microsoft.com/office/drawing/2014/main" id="{F3A776C1-6102-4A15-A3AC-C9ECCDEBC4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797908" flipH="1">
              <a:off x="1834567" y="3860621"/>
              <a:ext cx="2311318" cy="2295338"/>
            </a:xfrm>
            <a:prstGeom prst="rect">
              <a:avLst/>
            </a:prstGeom>
          </p:spPr>
        </p:pic>
        <p:pic>
          <p:nvPicPr>
            <p:cNvPr id="14" name="図 13">
              <a:extLst>
                <a:ext uri="{FF2B5EF4-FFF2-40B4-BE49-F238E27FC236}">
                  <a16:creationId xmlns:a16="http://schemas.microsoft.com/office/drawing/2014/main" id="{5736293C-48B9-46A6-82A6-2238D8F8B8DE}"/>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1366220">
              <a:off x="2272250" y="3680041"/>
              <a:ext cx="1935791" cy="1159424"/>
            </a:xfrm>
            <a:prstGeom prst="rect">
              <a:avLst/>
            </a:prstGeom>
          </p:spPr>
        </p:pic>
        <p:pic>
          <p:nvPicPr>
            <p:cNvPr id="6" name="図 5">
              <a:extLst>
                <a:ext uri="{FF2B5EF4-FFF2-40B4-BE49-F238E27FC236}">
                  <a16:creationId xmlns:a16="http://schemas.microsoft.com/office/drawing/2014/main" id="{0CF825A8-22AF-4B2B-83FA-C047D5254AE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144537" y="4123976"/>
              <a:ext cx="2910505" cy="2367454"/>
            </a:xfrm>
            <a:prstGeom prst="rect">
              <a:avLst/>
            </a:prstGeom>
          </p:spPr>
        </p:pic>
        <p:pic>
          <p:nvPicPr>
            <p:cNvPr id="8" name="図 7">
              <a:extLst>
                <a:ext uri="{FF2B5EF4-FFF2-40B4-BE49-F238E27FC236}">
                  <a16:creationId xmlns:a16="http://schemas.microsoft.com/office/drawing/2014/main" id="{D201E6F2-4C49-44F4-8B77-94E4F9FEA68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7475" y="2362315"/>
              <a:ext cx="3217265" cy="5203113"/>
            </a:xfrm>
            <a:prstGeom prst="rect">
              <a:avLst/>
            </a:prstGeom>
          </p:spPr>
        </p:pic>
        <p:pic>
          <p:nvPicPr>
            <p:cNvPr id="23" name="図 22">
              <a:extLst>
                <a:ext uri="{FF2B5EF4-FFF2-40B4-BE49-F238E27FC236}">
                  <a16:creationId xmlns:a16="http://schemas.microsoft.com/office/drawing/2014/main" id="{FFF723AC-FF66-4FE6-895C-A6CF53B62AAD}"/>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12242145">
              <a:off x="2583255" y="2896491"/>
              <a:ext cx="1935791" cy="1159424"/>
            </a:xfrm>
            <a:prstGeom prst="rect">
              <a:avLst/>
            </a:prstGeom>
          </p:spPr>
        </p:pic>
      </p:grpSp>
      <p:sp>
        <p:nvSpPr>
          <p:cNvPr id="26" name="テキスト ボックス 25">
            <a:extLst>
              <a:ext uri="{FF2B5EF4-FFF2-40B4-BE49-F238E27FC236}">
                <a16:creationId xmlns:a16="http://schemas.microsoft.com/office/drawing/2014/main" id="{CD7D8973-F479-49EC-921B-2ACDD83FFF35}"/>
              </a:ext>
            </a:extLst>
          </p:cNvPr>
          <p:cNvSpPr txBox="1"/>
          <p:nvPr/>
        </p:nvSpPr>
        <p:spPr>
          <a:xfrm>
            <a:off x="808182" y="6433978"/>
            <a:ext cx="4162567" cy="369332"/>
          </a:xfrm>
          <a:prstGeom prst="rect">
            <a:avLst/>
          </a:prstGeom>
          <a:noFill/>
        </p:spPr>
        <p:txBody>
          <a:bodyPr wrap="square" rtlCol="0">
            <a:spAutoFit/>
          </a:bodyPr>
          <a:lstStyle/>
          <a:p>
            <a:r>
              <a:rPr kumimoji="1" lang="ja-JP" altLang="en-US" dirty="0">
                <a:latin typeface="HGS創英角ﾎﾟｯﾌﾟ体" panose="040B0A00000000000000" pitchFamily="50" charset="-128"/>
                <a:ea typeface="HGS創英角ﾎﾟｯﾌﾟ体" panose="040B0A00000000000000" pitchFamily="50" charset="-128"/>
              </a:rPr>
              <a:t>自分＋お客さんで特売品二つゲット！</a:t>
            </a:r>
            <a:endParaRPr kumimoji="1" lang="en-US" altLang="ja-JP" dirty="0">
              <a:latin typeface="HGS創英角ﾎﾟｯﾌﾟ体" panose="040B0A00000000000000" pitchFamily="50" charset="-128"/>
              <a:ea typeface="HGS創英角ﾎﾟｯﾌﾟ体" panose="040B0A00000000000000" pitchFamily="50" charset="-128"/>
            </a:endParaRPr>
          </a:p>
        </p:txBody>
      </p:sp>
      <p:sp>
        <p:nvSpPr>
          <p:cNvPr id="24" name="角丸四角形吹き出し 23"/>
          <p:cNvSpPr/>
          <p:nvPr/>
        </p:nvSpPr>
        <p:spPr>
          <a:xfrm>
            <a:off x="4970749" y="93818"/>
            <a:ext cx="4935251" cy="1579419"/>
          </a:xfrm>
          <a:prstGeom prst="wedgeRoundRectCallout">
            <a:avLst>
              <a:gd name="adj1" fmla="val -63245"/>
              <a:gd name="adj2" fmla="val 730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情報が混在で伝わらない</a:t>
            </a:r>
            <a:endParaRPr kumimoji="1" lang="en-US" altLang="ja-JP" dirty="0" smtClean="0"/>
          </a:p>
          <a:p>
            <a:pPr algn="ctr"/>
            <a:r>
              <a:rPr kumimoji="1" lang="ja-JP" altLang="en-US" dirty="0" smtClean="0"/>
              <a:t>まず基本ルールである</a:t>
            </a:r>
            <a:endParaRPr kumimoji="1" lang="en-US" altLang="ja-JP" dirty="0" smtClean="0"/>
          </a:p>
          <a:p>
            <a:pPr algn="ctr"/>
            <a:r>
              <a:rPr kumimoji="1" lang="ja-JP" altLang="en-US" dirty="0" smtClean="0"/>
              <a:t>「お得な特売品を独り占めせよ！」</a:t>
            </a:r>
            <a:endParaRPr kumimoji="1" lang="en-US" altLang="ja-JP" dirty="0" smtClean="0"/>
          </a:p>
          <a:p>
            <a:pPr algn="ctr"/>
            <a:r>
              <a:rPr kumimoji="1" lang="ja-JP" altLang="en-US" dirty="0" smtClean="0"/>
              <a:t>というところだけ伝えよう</a:t>
            </a:r>
            <a:endParaRPr kumimoji="1" lang="en-US" altLang="ja-JP" dirty="0" smtClean="0"/>
          </a:p>
          <a:p>
            <a:pPr algn="ctr"/>
            <a:endParaRPr kumimoji="1" lang="en-US" altLang="ja-JP" dirty="0" smtClean="0"/>
          </a:p>
        </p:txBody>
      </p:sp>
      <p:sp>
        <p:nvSpPr>
          <p:cNvPr id="25" name="角丸四角形吹き出し 24"/>
          <p:cNvSpPr/>
          <p:nvPr/>
        </p:nvSpPr>
        <p:spPr>
          <a:xfrm>
            <a:off x="3872688" y="4048561"/>
            <a:ext cx="4935251" cy="1579419"/>
          </a:xfrm>
          <a:prstGeom prst="wedgeRoundRectCallout">
            <a:avLst>
              <a:gd name="adj1" fmla="val -74755"/>
              <a:gd name="adj2" fmla="val 967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「＋お客さん」は</a:t>
            </a:r>
            <a:endParaRPr kumimoji="1" lang="en-US" altLang="ja-JP" dirty="0" smtClean="0"/>
          </a:p>
          <a:p>
            <a:pPr algn="ctr"/>
            <a:r>
              <a:rPr kumimoji="1" lang="ja-JP" altLang="en-US" dirty="0"/>
              <a:t>別</a:t>
            </a:r>
            <a:r>
              <a:rPr kumimoji="1" lang="ja-JP" altLang="en-US" dirty="0" smtClean="0"/>
              <a:t>のページでしっかり説明を</a:t>
            </a:r>
            <a:endParaRPr kumimoji="1" lang="en-US" altLang="ja-JP" dirty="0" smtClean="0"/>
          </a:p>
          <a:p>
            <a:pPr algn="ctr"/>
            <a:r>
              <a:rPr kumimoji="1" lang="ja-JP" altLang="en-US" dirty="0" smtClean="0"/>
              <a:t>この一言では何も伝わらない</a:t>
            </a:r>
            <a:endParaRPr kumimoji="1" lang="en-US" altLang="ja-JP" dirty="0" smtClean="0"/>
          </a:p>
        </p:txBody>
      </p:sp>
    </p:spTree>
    <p:extLst>
      <p:ext uri="{BB962C8B-B14F-4D97-AF65-F5344CB8AC3E}">
        <p14:creationId xmlns:p14="http://schemas.microsoft.com/office/powerpoint/2010/main" val="3533979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図 64">
            <a:extLst>
              <a:ext uri="{FF2B5EF4-FFF2-40B4-BE49-F238E27FC236}">
                <a16:creationId xmlns:a16="http://schemas.microsoft.com/office/drawing/2014/main" id="{28F28889-33D3-4E83-9CFC-D0B6AE017A1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21376660" flipH="1">
            <a:off x="7854976" y="2112054"/>
            <a:ext cx="1153808" cy="824621"/>
          </a:xfrm>
          <a:prstGeom prst="rect">
            <a:avLst/>
          </a:prstGeom>
        </p:spPr>
      </p:pic>
      <p:pic>
        <p:nvPicPr>
          <p:cNvPr id="64" name="図 63">
            <a:extLst>
              <a:ext uri="{FF2B5EF4-FFF2-40B4-BE49-F238E27FC236}">
                <a16:creationId xmlns:a16="http://schemas.microsoft.com/office/drawing/2014/main" id="{4CF74D39-0685-4EDF-BE60-52381AA540B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21376660" flipH="1">
            <a:off x="2184332" y="2646877"/>
            <a:ext cx="1445440" cy="1033049"/>
          </a:xfrm>
          <a:prstGeom prst="rect">
            <a:avLst/>
          </a:prstGeom>
        </p:spPr>
      </p:pic>
      <p:pic>
        <p:nvPicPr>
          <p:cNvPr id="37" name="図 36">
            <a:extLst>
              <a:ext uri="{FF2B5EF4-FFF2-40B4-BE49-F238E27FC236}">
                <a16:creationId xmlns:a16="http://schemas.microsoft.com/office/drawing/2014/main" id="{CEC7A690-237B-47F3-B5EF-824CCF640B2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flipH="1">
            <a:off x="7413941" y="1959638"/>
            <a:ext cx="1587884" cy="1469362"/>
          </a:xfrm>
          <a:prstGeom prst="rect">
            <a:avLst/>
          </a:prstGeom>
        </p:spPr>
      </p:pic>
      <p:pic>
        <p:nvPicPr>
          <p:cNvPr id="6" name="図 5">
            <a:extLst>
              <a:ext uri="{FF2B5EF4-FFF2-40B4-BE49-F238E27FC236}">
                <a16:creationId xmlns:a16="http://schemas.microsoft.com/office/drawing/2014/main" id="{00E5C154-B87C-48C5-B366-62D7E25F0A0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flipH="1">
            <a:off x="1622688" y="2462135"/>
            <a:ext cx="2030620" cy="1879051"/>
          </a:xfrm>
          <a:prstGeom prst="rect">
            <a:avLst/>
          </a:prstGeom>
        </p:spPr>
      </p:pic>
      <p:sp>
        <p:nvSpPr>
          <p:cNvPr id="2" name="正方形/長方形 1">
            <a:extLst>
              <a:ext uri="{FF2B5EF4-FFF2-40B4-BE49-F238E27FC236}">
                <a16:creationId xmlns:a16="http://schemas.microsoft.com/office/drawing/2014/main" id="{753599F4-0143-4178-8D8D-AB7FCCE5A449}"/>
              </a:ext>
            </a:extLst>
          </p:cNvPr>
          <p:cNvSpPr/>
          <p:nvPr/>
        </p:nvSpPr>
        <p:spPr>
          <a:xfrm>
            <a:off x="0" y="-2540"/>
            <a:ext cx="9906000" cy="775175"/>
          </a:xfrm>
          <a:prstGeom prst="rect">
            <a:avLst/>
          </a:prstGeom>
          <a:gradFill flip="none" rotWithShape="1">
            <a:gsLst>
              <a:gs pos="0">
                <a:srgbClr val="15D354"/>
              </a:gs>
              <a:gs pos="78000">
                <a:srgbClr val="00C413"/>
              </a:gs>
              <a:gs pos="59000">
                <a:srgbClr val="00C413"/>
              </a:gs>
              <a:gs pos="100000">
                <a:srgbClr val="00C41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4" name="テキスト ボックス 3">
            <a:extLst>
              <a:ext uri="{FF2B5EF4-FFF2-40B4-BE49-F238E27FC236}">
                <a16:creationId xmlns:a16="http://schemas.microsoft.com/office/drawing/2014/main" id="{BDF7DF3F-706E-46C8-84D5-5DFB022F7549}"/>
              </a:ext>
            </a:extLst>
          </p:cNvPr>
          <p:cNvSpPr txBox="1"/>
          <p:nvPr/>
        </p:nvSpPr>
        <p:spPr>
          <a:xfrm>
            <a:off x="0" y="-45067"/>
            <a:ext cx="5505450" cy="830997"/>
          </a:xfrm>
          <a:prstGeom prst="rect">
            <a:avLst/>
          </a:prstGeom>
          <a:noFill/>
        </p:spPr>
        <p:txBody>
          <a:bodyPr wrap="square" rtlCol="0">
            <a:spAutoFit/>
          </a:bodyPr>
          <a:lstStyle/>
          <a:p>
            <a:r>
              <a:rPr lang="ja-JP" altLang="en-US" sz="4800" dirty="0">
                <a:solidFill>
                  <a:schemeClr val="bg1"/>
                </a:solidFill>
                <a:latin typeface="HG創英角ﾎﾟｯﾌﾟ体" panose="040B0A09000000000000" pitchFamily="49" charset="-128"/>
                <a:ea typeface="HG創英角ﾎﾟｯﾌﾟ体" panose="040B0A09000000000000" pitchFamily="49" charset="-128"/>
              </a:rPr>
              <a:t>カートアクション</a:t>
            </a:r>
          </a:p>
        </p:txBody>
      </p:sp>
      <p:pic>
        <p:nvPicPr>
          <p:cNvPr id="5" name="図 4">
            <a:extLst>
              <a:ext uri="{FF2B5EF4-FFF2-40B4-BE49-F238E27FC236}">
                <a16:creationId xmlns:a16="http://schemas.microsoft.com/office/drawing/2014/main" id="{0B7156AF-4FC0-4317-8B27-2FA22011C7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520" y="1477465"/>
            <a:ext cx="2810488" cy="3686629"/>
          </a:xfrm>
          <a:prstGeom prst="rect">
            <a:avLst/>
          </a:prstGeom>
        </p:spPr>
      </p:pic>
      <p:cxnSp>
        <p:nvCxnSpPr>
          <p:cNvPr id="10" name="直線コネクタ 9">
            <a:extLst>
              <a:ext uri="{FF2B5EF4-FFF2-40B4-BE49-F238E27FC236}">
                <a16:creationId xmlns:a16="http://schemas.microsoft.com/office/drawing/2014/main" id="{C3113095-CAA4-4432-8407-49C1B0CA7746}"/>
              </a:ext>
            </a:extLst>
          </p:cNvPr>
          <p:cNvCxnSpPr>
            <a:cxnSpLocks/>
          </p:cNvCxnSpPr>
          <p:nvPr/>
        </p:nvCxnSpPr>
        <p:spPr>
          <a:xfrm>
            <a:off x="1666359" y="2322091"/>
            <a:ext cx="2549601" cy="100280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7D95C5B-E740-4C72-BCAF-9E73093E122C}"/>
              </a:ext>
            </a:extLst>
          </p:cNvPr>
          <p:cNvCxnSpPr>
            <a:cxnSpLocks/>
          </p:cNvCxnSpPr>
          <p:nvPr/>
        </p:nvCxnSpPr>
        <p:spPr>
          <a:xfrm flipV="1">
            <a:off x="1877271" y="3582345"/>
            <a:ext cx="2338689" cy="49855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C05C1D1D-B3A3-48C3-A4FB-51E6DC56FDC2}"/>
              </a:ext>
            </a:extLst>
          </p:cNvPr>
          <p:cNvCxnSpPr>
            <a:cxnSpLocks/>
          </p:cNvCxnSpPr>
          <p:nvPr/>
        </p:nvCxnSpPr>
        <p:spPr>
          <a:xfrm>
            <a:off x="1877271" y="3433635"/>
            <a:ext cx="2338689"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17" name="図 16">
            <a:extLst>
              <a:ext uri="{FF2B5EF4-FFF2-40B4-BE49-F238E27FC236}">
                <a16:creationId xmlns:a16="http://schemas.microsoft.com/office/drawing/2014/main" id="{7EBA41D5-C4B3-4162-86B7-06B618974553}"/>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flipH="1">
            <a:off x="7413941" y="3054577"/>
            <a:ext cx="1587884" cy="1420100"/>
          </a:xfrm>
          <a:prstGeom prst="rect">
            <a:avLst/>
          </a:prstGeom>
        </p:spPr>
      </p:pic>
      <p:pic>
        <p:nvPicPr>
          <p:cNvPr id="36" name="図 35">
            <a:extLst>
              <a:ext uri="{FF2B5EF4-FFF2-40B4-BE49-F238E27FC236}">
                <a16:creationId xmlns:a16="http://schemas.microsoft.com/office/drawing/2014/main" id="{C9A5CB0E-52F9-4112-9BF7-8546E733DC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4866" y="1355092"/>
            <a:ext cx="2729859" cy="3616618"/>
          </a:xfrm>
          <a:prstGeom prst="rect">
            <a:avLst/>
          </a:prstGeom>
        </p:spPr>
      </p:pic>
      <p:sp>
        <p:nvSpPr>
          <p:cNvPr id="55" name="テキスト ボックス 54">
            <a:extLst>
              <a:ext uri="{FF2B5EF4-FFF2-40B4-BE49-F238E27FC236}">
                <a16:creationId xmlns:a16="http://schemas.microsoft.com/office/drawing/2014/main" id="{DABE0A5B-EABD-4CCB-8D53-4A4C1D2BE885}"/>
              </a:ext>
            </a:extLst>
          </p:cNvPr>
          <p:cNvSpPr txBox="1"/>
          <p:nvPr/>
        </p:nvSpPr>
        <p:spPr>
          <a:xfrm>
            <a:off x="234383" y="836131"/>
            <a:ext cx="3457491" cy="1200329"/>
          </a:xfrm>
          <a:prstGeom prst="rect">
            <a:avLst/>
          </a:prstGeom>
          <a:noFill/>
          <a:effectLst>
            <a:glow rad="177800">
              <a:schemeClr val="tx1">
                <a:alpha val="60000"/>
              </a:schemeClr>
            </a:glow>
          </a:effectLst>
        </p:spPr>
        <p:txBody>
          <a:bodyPr wrap="square" rtlCol="0">
            <a:spAutoFit/>
          </a:bodyPr>
          <a:lstStyle/>
          <a:p>
            <a:pPr algn="ctr"/>
            <a:r>
              <a:rPr lang="ja-JP" altLang="en-US"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カートに乗って突進（滑走）</a:t>
            </a:r>
            <a:endParaRPr lang="en-US" altLang="ja-JP"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sp>
        <p:nvSpPr>
          <p:cNvPr id="56" name="テキスト ボックス 55">
            <a:extLst>
              <a:ext uri="{FF2B5EF4-FFF2-40B4-BE49-F238E27FC236}">
                <a16:creationId xmlns:a16="http://schemas.microsoft.com/office/drawing/2014/main" id="{D9B59D9B-4C21-4D0D-8748-CDAFF882AB24}"/>
              </a:ext>
            </a:extLst>
          </p:cNvPr>
          <p:cNvSpPr txBox="1"/>
          <p:nvPr/>
        </p:nvSpPr>
        <p:spPr>
          <a:xfrm>
            <a:off x="4531331" y="853953"/>
            <a:ext cx="5505449" cy="1200329"/>
          </a:xfrm>
          <a:prstGeom prst="rect">
            <a:avLst/>
          </a:prstGeom>
          <a:noFill/>
          <a:effectLst>
            <a:glow rad="177800">
              <a:schemeClr val="tx1">
                <a:alpha val="60000"/>
              </a:schemeClr>
            </a:glow>
          </a:effectLst>
        </p:spPr>
        <p:txBody>
          <a:bodyPr wrap="square" rtlCol="0">
            <a:spAutoFit/>
          </a:bodyPr>
          <a:lstStyle/>
          <a:p>
            <a:pPr algn="ctr"/>
            <a:r>
              <a:rPr lang="ja-JP" altLang="en-US"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二台で幅広く乗せられる</a:t>
            </a:r>
            <a:endParaRPr lang="en-US" altLang="ja-JP"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a:p>
            <a:pPr algn="ctr"/>
            <a:r>
              <a:rPr lang="ja-JP" altLang="en-US"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二台持ち</a:t>
            </a:r>
            <a:endParaRPr lang="en-US" altLang="ja-JP"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sp>
        <p:nvSpPr>
          <p:cNvPr id="23" name="テキスト ボックス 22">
            <a:extLst>
              <a:ext uri="{FF2B5EF4-FFF2-40B4-BE49-F238E27FC236}">
                <a16:creationId xmlns:a16="http://schemas.microsoft.com/office/drawing/2014/main" id="{E7D78A6F-E03B-4779-912B-B983F355CB48}"/>
              </a:ext>
            </a:extLst>
          </p:cNvPr>
          <p:cNvSpPr txBox="1"/>
          <p:nvPr/>
        </p:nvSpPr>
        <p:spPr>
          <a:xfrm>
            <a:off x="9527177" y="6488668"/>
            <a:ext cx="757646" cy="369332"/>
          </a:xfrm>
          <a:prstGeom prst="rect">
            <a:avLst/>
          </a:prstGeom>
          <a:noFill/>
        </p:spPr>
        <p:txBody>
          <a:bodyPr wrap="square" rtlCol="0">
            <a:spAutoFit/>
          </a:bodyPr>
          <a:lstStyle/>
          <a:p>
            <a:r>
              <a:rPr kumimoji="1" lang="en-US" altLang="ja-JP" dirty="0"/>
              <a:t>4</a:t>
            </a:r>
          </a:p>
        </p:txBody>
      </p:sp>
      <p:sp>
        <p:nvSpPr>
          <p:cNvPr id="26" name="テキスト ボックス 25">
            <a:extLst>
              <a:ext uri="{FF2B5EF4-FFF2-40B4-BE49-F238E27FC236}">
                <a16:creationId xmlns:a16="http://schemas.microsoft.com/office/drawing/2014/main" id="{59F071B6-F13E-4147-B290-71D73821FB11}"/>
              </a:ext>
            </a:extLst>
          </p:cNvPr>
          <p:cNvSpPr txBox="1"/>
          <p:nvPr/>
        </p:nvSpPr>
        <p:spPr>
          <a:xfrm>
            <a:off x="146102" y="4979839"/>
            <a:ext cx="4012442" cy="646331"/>
          </a:xfrm>
          <a:prstGeom prst="rect">
            <a:avLst/>
          </a:prstGeom>
          <a:noFill/>
        </p:spPr>
        <p:txBody>
          <a:bodyPr wrap="square" rtlCol="0">
            <a:spAutoFit/>
          </a:bodyPr>
          <a:lstStyle/>
          <a:p>
            <a:r>
              <a:rPr kumimoji="1" lang="ja-JP" altLang="en-US" dirty="0">
                <a:latin typeface="HGS創英角ﾎﾟｯﾌﾟ体" panose="040B0A00000000000000" pitchFamily="50" charset="-128"/>
                <a:ea typeface="HGS創英角ﾎﾟｯﾌﾟ体" panose="040B0A00000000000000" pitchFamily="50" charset="-128"/>
              </a:rPr>
              <a:t>カートで滑走し、ドリフトのように曲がり、店内を走り回れ！</a:t>
            </a:r>
          </a:p>
        </p:txBody>
      </p:sp>
      <p:sp>
        <p:nvSpPr>
          <p:cNvPr id="27" name="テキスト ボックス 26">
            <a:extLst>
              <a:ext uri="{FF2B5EF4-FFF2-40B4-BE49-F238E27FC236}">
                <a16:creationId xmlns:a16="http://schemas.microsoft.com/office/drawing/2014/main" id="{627B18F9-2D53-4380-A974-2FF1410FA0E7}"/>
              </a:ext>
            </a:extLst>
          </p:cNvPr>
          <p:cNvSpPr txBox="1"/>
          <p:nvPr/>
        </p:nvSpPr>
        <p:spPr>
          <a:xfrm>
            <a:off x="5404866" y="4938560"/>
            <a:ext cx="4551628" cy="646331"/>
          </a:xfrm>
          <a:prstGeom prst="rect">
            <a:avLst/>
          </a:prstGeom>
          <a:noFill/>
        </p:spPr>
        <p:txBody>
          <a:bodyPr wrap="square" rtlCol="0">
            <a:spAutoFit/>
          </a:bodyPr>
          <a:lstStyle/>
          <a:p>
            <a:r>
              <a:rPr kumimoji="1" lang="ja-JP" altLang="en-US" dirty="0">
                <a:latin typeface="HGS創英角ﾎﾟｯﾌﾟ体" panose="040B0A00000000000000" pitchFamily="50" charset="-128"/>
                <a:ea typeface="HGS創英角ﾎﾟｯﾌﾟ体" panose="040B0A00000000000000" pitchFamily="50" charset="-128"/>
              </a:rPr>
              <a:t>二つのカートで一気に乗せられる！</a:t>
            </a:r>
            <a:endParaRPr kumimoji="1" lang="en-US" altLang="ja-JP" dirty="0">
              <a:latin typeface="HGS創英角ﾎﾟｯﾌﾟ体" panose="040B0A00000000000000" pitchFamily="50" charset="-128"/>
              <a:ea typeface="HGS創英角ﾎﾟｯﾌﾟ体" panose="040B0A00000000000000" pitchFamily="50" charset="-128"/>
            </a:endParaRPr>
          </a:p>
          <a:p>
            <a:r>
              <a:rPr kumimoji="1" lang="ja-JP" altLang="en-US" dirty="0">
                <a:latin typeface="HGS創英角ﾎﾟｯﾌﾟ体" panose="040B0A00000000000000" pitchFamily="50" charset="-128"/>
                <a:ea typeface="HGS創英角ﾎﾟｯﾌﾟ体" panose="040B0A00000000000000" pitchFamily="50" charset="-128"/>
              </a:rPr>
              <a:t>闘牛のような大きい特売品も乗せられる！</a:t>
            </a:r>
          </a:p>
        </p:txBody>
      </p:sp>
      <p:sp>
        <p:nvSpPr>
          <p:cNvPr id="19" name="角丸四角形吹き出し 18"/>
          <p:cNvSpPr/>
          <p:nvPr/>
        </p:nvSpPr>
        <p:spPr>
          <a:xfrm>
            <a:off x="4328499" y="2849876"/>
            <a:ext cx="4935251" cy="1579419"/>
          </a:xfrm>
          <a:prstGeom prst="wedgeRoundRectCallout">
            <a:avLst>
              <a:gd name="adj1" fmla="val -78404"/>
              <a:gd name="adj2" fmla="val -111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全体的にイラストでは伝わらない</a:t>
            </a:r>
            <a:endParaRPr kumimoji="1" lang="en-US" altLang="ja-JP" dirty="0" smtClean="0"/>
          </a:p>
          <a:p>
            <a:pPr algn="ctr"/>
            <a:r>
              <a:rPr kumimoji="1" lang="ja-JP" altLang="en-US" dirty="0" smtClean="0"/>
              <a:t>スクリーンショットで見せた方が</a:t>
            </a:r>
            <a:endParaRPr kumimoji="1" lang="en-US" altLang="ja-JP" dirty="0" smtClean="0"/>
          </a:p>
          <a:p>
            <a:pPr algn="ctr"/>
            <a:r>
              <a:rPr kumimoji="1" lang="ja-JP" altLang="en-US" dirty="0"/>
              <a:t>伝</a:t>
            </a:r>
            <a:r>
              <a:rPr kumimoji="1" lang="ja-JP" altLang="en-US" dirty="0" smtClean="0"/>
              <a:t>わるよう</a:t>
            </a:r>
            <a:r>
              <a:rPr kumimoji="1" lang="ja-JP" altLang="en-US" dirty="0"/>
              <a:t>な</a:t>
            </a:r>
            <a:endParaRPr kumimoji="1" lang="en-US" altLang="ja-JP" dirty="0" smtClean="0"/>
          </a:p>
        </p:txBody>
      </p:sp>
    </p:spTree>
    <p:extLst>
      <p:ext uri="{BB962C8B-B14F-4D97-AF65-F5344CB8AC3E}">
        <p14:creationId xmlns:p14="http://schemas.microsoft.com/office/powerpoint/2010/main" val="550841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吹き出し 1"/>
          <p:cNvSpPr/>
          <p:nvPr/>
        </p:nvSpPr>
        <p:spPr>
          <a:xfrm>
            <a:off x="4328499" y="2849876"/>
            <a:ext cx="5189574" cy="2844342"/>
          </a:xfrm>
          <a:prstGeom prst="wedgeRoundRectCallout">
            <a:avLst>
              <a:gd name="adj1" fmla="val -77562"/>
              <a:gd name="adj2" fmla="val -428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ここらでしっかり</a:t>
            </a:r>
            <a:r>
              <a:rPr kumimoji="1" lang="ja-JP" altLang="en-US" dirty="0"/>
              <a:t>ページ</a:t>
            </a:r>
            <a:r>
              <a:rPr kumimoji="1" lang="ja-JP" altLang="en-US" dirty="0" smtClean="0"/>
              <a:t>を割いて</a:t>
            </a:r>
            <a:endParaRPr kumimoji="1" lang="en-US" altLang="ja-JP" dirty="0" smtClean="0"/>
          </a:p>
          <a:p>
            <a:endParaRPr kumimoji="1" lang="en-US" altLang="ja-JP" dirty="0" smtClean="0"/>
          </a:p>
          <a:p>
            <a:r>
              <a:rPr kumimoji="1" lang="ja-JP" altLang="en-US" dirty="0" smtClean="0"/>
              <a:t>・他の客も載せられる</a:t>
            </a:r>
            <a:endParaRPr kumimoji="1" lang="en-US" altLang="ja-JP" dirty="0" smtClean="0"/>
          </a:p>
          <a:p>
            <a:r>
              <a:rPr kumimoji="1" lang="ja-JP" altLang="en-US" dirty="0" smtClean="0"/>
              <a:t>・乗せるとお一人様</a:t>
            </a:r>
            <a:r>
              <a:rPr kumimoji="1" lang="en-US" altLang="ja-JP" dirty="0" smtClean="0"/>
              <a:t>1</a:t>
            </a:r>
            <a:r>
              <a:rPr kumimoji="1" lang="ja-JP" altLang="en-US" dirty="0" smtClean="0"/>
              <a:t>点限りの品が複数買える</a:t>
            </a:r>
            <a:endParaRPr kumimoji="1" lang="en-US" altLang="ja-JP" dirty="0" smtClean="0"/>
          </a:p>
          <a:p>
            <a:endParaRPr kumimoji="1" lang="en-US" altLang="ja-JP" dirty="0"/>
          </a:p>
          <a:p>
            <a:r>
              <a:rPr kumimoji="1" lang="ja-JP" altLang="en-US" dirty="0" smtClean="0"/>
              <a:t>ことを説明せよ</a:t>
            </a:r>
            <a:endParaRPr kumimoji="1" lang="en-US" altLang="ja-JP" dirty="0" smtClean="0"/>
          </a:p>
        </p:txBody>
      </p:sp>
    </p:spTree>
    <p:extLst>
      <p:ext uri="{BB962C8B-B14F-4D97-AF65-F5344CB8AC3E}">
        <p14:creationId xmlns:p14="http://schemas.microsoft.com/office/powerpoint/2010/main" val="3928312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294B264C-A508-418E-8792-0CBDA597A6C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029840" flipH="1">
            <a:off x="7349795" y="4721823"/>
            <a:ext cx="1652905" cy="1181323"/>
          </a:xfrm>
          <a:prstGeom prst="rect">
            <a:avLst/>
          </a:prstGeom>
        </p:spPr>
      </p:pic>
      <p:pic>
        <p:nvPicPr>
          <p:cNvPr id="24" name="図 23">
            <a:extLst>
              <a:ext uri="{FF2B5EF4-FFF2-40B4-BE49-F238E27FC236}">
                <a16:creationId xmlns:a16="http://schemas.microsoft.com/office/drawing/2014/main" id="{26EC8EE8-F811-48A5-BBE0-663933322B2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20598132" flipH="1">
            <a:off x="2404649" y="4785111"/>
            <a:ext cx="1712423" cy="1223860"/>
          </a:xfrm>
          <a:prstGeom prst="rect">
            <a:avLst/>
          </a:prstGeom>
        </p:spPr>
      </p:pic>
      <p:sp>
        <p:nvSpPr>
          <p:cNvPr id="2" name="正方形/長方形 1">
            <a:extLst>
              <a:ext uri="{FF2B5EF4-FFF2-40B4-BE49-F238E27FC236}">
                <a16:creationId xmlns:a16="http://schemas.microsoft.com/office/drawing/2014/main" id="{CD61E99E-7D5C-4802-856E-93A6489B9B2C}"/>
              </a:ext>
            </a:extLst>
          </p:cNvPr>
          <p:cNvSpPr/>
          <p:nvPr/>
        </p:nvSpPr>
        <p:spPr>
          <a:xfrm>
            <a:off x="0" y="-2540"/>
            <a:ext cx="9906000" cy="775175"/>
          </a:xfrm>
          <a:prstGeom prst="rect">
            <a:avLst/>
          </a:prstGeom>
          <a:gradFill flip="none" rotWithShape="1">
            <a:gsLst>
              <a:gs pos="0">
                <a:srgbClr val="15D354"/>
              </a:gs>
              <a:gs pos="78000">
                <a:srgbClr val="00C413"/>
              </a:gs>
              <a:gs pos="59000">
                <a:srgbClr val="00C413"/>
              </a:gs>
              <a:gs pos="100000">
                <a:srgbClr val="00C41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4" name="テキスト ボックス 3">
            <a:extLst>
              <a:ext uri="{FF2B5EF4-FFF2-40B4-BE49-F238E27FC236}">
                <a16:creationId xmlns:a16="http://schemas.microsoft.com/office/drawing/2014/main" id="{2329AB87-0BB8-4E5D-BAAF-656BEDC246CF}"/>
              </a:ext>
            </a:extLst>
          </p:cNvPr>
          <p:cNvSpPr txBox="1"/>
          <p:nvPr/>
        </p:nvSpPr>
        <p:spPr>
          <a:xfrm>
            <a:off x="-1" y="-45067"/>
            <a:ext cx="6444343" cy="830997"/>
          </a:xfrm>
          <a:prstGeom prst="rect">
            <a:avLst/>
          </a:prstGeom>
          <a:noFill/>
        </p:spPr>
        <p:txBody>
          <a:bodyPr wrap="square" rtlCol="0">
            <a:spAutoFit/>
          </a:bodyPr>
          <a:lstStyle/>
          <a:p>
            <a:r>
              <a:rPr lang="ja-JP" altLang="en-US" sz="4800" dirty="0">
                <a:solidFill>
                  <a:schemeClr val="bg1"/>
                </a:solidFill>
                <a:latin typeface="HG創英角ﾎﾟｯﾌﾟ体" panose="040B0A09000000000000" pitchFamily="49" charset="-128"/>
                <a:ea typeface="HG創英角ﾎﾟｯﾌﾟ体" panose="040B0A09000000000000" pitchFamily="49" charset="-128"/>
              </a:rPr>
              <a:t>カートのアクション２</a:t>
            </a:r>
          </a:p>
        </p:txBody>
      </p:sp>
      <p:pic>
        <p:nvPicPr>
          <p:cNvPr id="5" name="図 4">
            <a:extLst>
              <a:ext uri="{FF2B5EF4-FFF2-40B4-BE49-F238E27FC236}">
                <a16:creationId xmlns:a16="http://schemas.microsoft.com/office/drawing/2014/main" id="{6FBED2B6-E58B-41AD-A722-4E2EA6BBBD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496454" flipH="1">
            <a:off x="1775534" y="4049076"/>
            <a:ext cx="2350879" cy="2214341"/>
          </a:xfrm>
          <a:prstGeom prst="rect">
            <a:avLst/>
          </a:prstGeom>
        </p:spPr>
      </p:pic>
      <p:pic>
        <p:nvPicPr>
          <p:cNvPr id="6" name="図 5">
            <a:extLst>
              <a:ext uri="{FF2B5EF4-FFF2-40B4-BE49-F238E27FC236}">
                <a16:creationId xmlns:a16="http://schemas.microsoft.com/office/drawing/2014/main" id="{AEF128AD-EB44-435B-B4DC-B7EEAD15DF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787725" flipH="1">
            <a:off x="1258882" y="4519352"/>
            <a:ext cx="2999919" cy="2440185"/>
          </a:xfrm>
          <a:prstGeom prst="rect">
            <a:avLst/>
          </a:prstGeom>
        </p:spPr>
      </p:pic>
      <p:pic>
        <p:nvPicPr>
          <p:cNvPr id="7" name="図 6">
            <a:extLst>
              <a:ext uri="{FF2B5EF4-FFF2-40B4-BE49-F238E27FC236}">
                <a16:creationId xmlns:a16="http://schemas.microsoft.com/office/drawing/2014/main" id="{FA017E0E-8C0C-4F6A-9630-068B582BAAC0}"/>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rot="20787725">
            <a:off x="2104140" y="4100454"/>
            <a:ext cx="1933914" cy="1221220"/>
          </a:xfrm>
          <a:prstGeom prst="rect">
            <a:avLst/>
          </a:prstGeom>
        </p:spPr>
      </p:pic>
      <p:pic>
        <p:nvPicPr>
          <p:cNvPr id="8" name="図 7">
            <a:extLst>
              <a:ext uri="{FF2B5EF4-FFF2-40B4-BE49-F238E27FC236}">
                <a16:creationId xmlns:a16="http://schemas.microsoft.com/office/drawing/2014/main" id="{E2B46183-2475-4AF6-BE89-9019CEAB53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406333" flipH="1">
            <a:off x="2130117" y="2429107"/>
            <a:ext cx="2350879" cy="2214341"/>
          </a:xfrm>
          <a:prstGeom prst="rect">
            <a:avLst/>
          </a:prstGeom>
        </p:spPr>
      </p:pic>
      <p:pic>
        <p:nvPicPr>
          <p:cNvPr id="12" name="図 11">
            <a:extLst>
              <a:ext uri="{FF2B5EF4-FFF2-40B4-BE49-F238E27FC236}">
                <a16:creationId xmlns:a16="http://schemas.microsoft.com/office/drawing/2014/main" id="{D56CC233-EAB9-4B7D-AD59-D47C0C3DB1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973685">
            <a:off x="-514868" y="3485649"/>
            <a:ext cx="2801337" cy="4118829"/>
          </a:xfrm>
          <a:prstGeom prst="rect">
            <a:avLst/>
          </a:prstGeom>
        </p:spPr>
      </p:pic>
      <p:pic>
        <p:nvPicPr>
          <p:cNvPr id="13" name="図 12">
            <a:extLst>
              <a:ext uri="{FF2B5EF4-FFF2-40B4-BE49-F238E27FC236}">
                <a16:creationId xmlns:a16="http://schemas.microsoft.com/office/drawing/2014/main" id="{52BC5C8D-A062-47EE-A5A1-486E1A9ECD5D}"/>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rot="20787725">
            <a:off x="2547053" y="2233771"/>
            <a:ext cx="1933914" cy="1221220"/>
          </a:xfrm>
          <a:prstGeom prst="rect">
            <a:avLst/>
          </a:prstGeom>
        </p:spPr>
      </p:pic>
      <p:pic>
        <p:nvPicPr>
          <p:cNvPr id="14" name="図 13">
            <a:extLst>
              <a:ext uri="{FF2B5EF4-FFF2-40B4-BE49-F238E27FC236}">
                <a16:creationId xmlns:a16="http://schemas.microsoft.com/office/drawing/2014/main" id="{5F20B2F5-D051-4EB2-892C-292AE2D927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396877" flipH="1">
            <a:off x="6856271" y="3730808"/>
            <a:ext cx="2269172" cy="2137380"/>
          </a:xfrm>
          <a:prstGeom prst="rect">
            <a:avLst/>
          </a:prstGeom>
        </p:spPr>
      </p:pic>
      <p:pic>
        <p:nvPicPr>
          <p:cNvPr id="15" name="図 14">
            <a:extLst>
              <a:ext uri="{FF2B5EF4-FFF2-40B4-BE49-F238E27FC236}">
                <a16:creationId xmlns:a16="http://schemas.microsoft.com/office/drawing/2014/main" id="{29E03E01-CEE4-4318-A7BE-041DA2F231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8148" flipH="1">
            <a:off x="6269902" y="4357552"/>
            <a:ext cx="2895653" cy="2274896"/>
          </a:xfrm>
          <a:prstGeom prst="rect">
            <a:avLst/>
          </a:prstGeom>
        </p:spPr>
      </p:pic>
      <p:pic>
        <p:nvPicPr>
          <p:cNvPr id="16" name="図 15">
            <a:extLst>
              <a:ext uri="{FF2B5EF4-FFF2-40B4-BE49-F238E27FC236}">
                <a16:creationId xmlns:a16="http://schemas.microsoft.com/office/drawing/2014/main" id="{2DEC65B1-19F7-4668-9697-E337759EAA8B}"/>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rot="1088148">
            <a:off x="7127673" y="3752496"/>
            <a:ext cx="1866697" cy="1178775"/>
          </a:xfrm>
          <a:prstGeom prst="rect">
            <a:avLst/>
          </a:prstGeom>
        </p:spPr>
      </p:pic>
      <p:pic>
        <p:nvPicPr>
          <p:cNvPr id="17" name="図 16">
            <a:extLst>
              <a:ext uri="{FF2B5EF4-FFF2-40B4-BE49-F238E27FC236}">
                <a16:creationId xmlns:a16="http://schemas.microsoft.com/office/drawing/2014/main" id="{B2CA7DDD-E44A-4416-9AC5-E02F5F415B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306756" flipH="1">
            <a:off x="7495677" y="2084178"/>
            <a:ext cx="2269172" cy="2137380"/>
          </a:xfrm>
          <a:prstGeom prst="rect">
            <a:avLst/>
          </a:prstGeom>
        </p:spPr>
      </p:pic>
      <p:pic>
        <p:nvPicPr>
          <p:cNvPr id="18" name="図 17">
            <a:extLst>
              <a:ext uri="{FF2B5EF4-FFF2-40B4-BE49-F238E27FC236}">
                <a16:creationId xmlns:a16="http://schemas.microsoft.com/office/drawing/2014/main" id="{7F97B420-EFBF-443E-A96B-BA2B61CD53BD}"/>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rot="1088148">
            <a:off x="7294134" y="1874330"/>
            <a:ext cx="1866697" cy="1178775"/>
          </a:xfrm>
          <a:prstGeom prst="rect">
            <a:avLst/>
          </a:prstGeom>
        </p:spPr>
      </p:pic>
      <p:pic>
        <p:nvPicPr>
          <p:cNvPr id="19" name="図 18">
            <a:extLst>
              <a:ext uri="{FF2B5EF4-FFF2-40B4-BE49-F238E27FC236}">
                <a16:creationId xmlns:a16="http://schemas.microsoft.com/office/drawing/2014/main" id="{F2AE9BAB-B8F3-4862-9538-192888535A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1248946">
            <a:off x="4392586" y="2762469"/>
            <a:ext cx="3256157" cy="4787554"/>
          </a:xfrm>
          <a:prstGeom prst="rect">
            <a:avLst/>
          </a:prstGeom>
        </p:spPr>
      </p:pic>
      <p:sp>
        <p:nvSpPr>
          <p:cNvPr id="20" name="円弧 19">
            <a:extLst>
              <a:ext uri="{FF2B5EF4-FFF2-40B4-BE49-F238E27FC236}">
                <a16:creationId xmlns:a16="http://schemas.microsoft.com/office/drawing/2014/main" id="{2BD5A4D5-DBAB-4EB0-947C-197461CC5961}"/>
              </a:ext>
            </a:extLst>
          </p:cNvPr>
          <p:cNvSpPr/>
          <p:nvPr/>
        </p:nvSpPr>
        <p:spPr>
          <a:xfrm rot="1913385">
            <a:off x="2113475" y="3602795"/>
            <a:ext cx="2019431" cy="4522607"/>
          </a:xfrm>
          <a:prstGeom prst="arc">
            <a:avLst/>
          </a:prstGeom>
          <a:ln w="857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円弧 20">
            <a:extLst>
              <a:ext uri="{FF2B5EF4-FFF2-40B4-BE49-F238E27FC236}">
                <a16:creationId xmlns:a16="http://schemas.microsoft.com/office/drawing/2014/main" id="{A3C824ED-FAFC-482C-B949-6DBFB0C0BD11}"/>
              </a:ext>
            </a:extLst>
          </p:cNvPr>
          <p:cNvSpPr/>
          <p:nvPr/>
        </p:nvSpPr>
        <p:spPr>
          <a:xfrm rot="2060551">
            <a:off x="2344333" y="3531216"/>
            <a:ext cx="1882233" cy="4327964"/>
          </a:xfrm>
          <a:prstGeom prst="arc">
            <a:avLst/>
          </a:prstGeom>
          <a:ln w="857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円弧 21">
            <a:extLst>
              <a:ext uri="{FF2B5EF4-FFF2-40B4-BE49-F238E27FC236}">
                <a16:creationId xmlns:a16="http://schemas.microsoft.com/office/drawing/2014/main" id="{CB436C38-CFC4-4270-9811-16BB6040E3E2}"/>
              </a:ext>
            </a:extLst>
          </p:cNvPr>
          <p:cNvSpPr/>
          <p:nvPr/>
        </p:nvSpPr>
        <p:spPr>
          <a:xfrm rot="2060551">
            <a:off x="2542044" y="3528298"/>
            <a:ext cx="1882233" cy="4327964"/>
          </a:xfrm>
          <a:prstGeom prst="arc">
            <a:avLst/>
          </a:prstGeom>
          <a:ln w="857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69E2557C-9399-4653-8B77-A42DFFF436D3}"/>
              </a:ext>
            </a:extLst>
          </p:cNvPr>
          <p:cNvSpPr txBox="1"/>
          <p:nvPr/>
        </p:nvSpPr>
        <p:spPr>
          <a:xfrm>
            <a:off x="-864815" y="724415"/>
            <a:ext cx="9470288" cy="646331"/>
          </a:xfrm>
          <a:prstGeom prst="rect">
            <a:avLst/>
          </a:prstGeom>
          <a:noFill/>
          <a:effectLst>
            <a:glow rad="177800">
              <a:schemeClr val="tx1">
                <a:alpha val="60000"/>
              </a:schemeClr>
            </a:glow>
          </a:effectLst>
        </p:spPr>
        <p:txBody>
          <a:bodyPr wrap="square" rtlCol="0">
            <a:spAutoFit/>
          </a:bodyPr>
          <a:lstStyle/>
          <a:p>
            <a:pPr algn="ctr"/>
            <a:r>
              <a:rPr lang="ja-JP" altLang="en-US"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カートを傾かせてバランスを取れる</a:t>
            </a:r>
            <a:r>
              <a:rPr lang="en-US" altLang="ja-JP"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a:t>
            </a:r>
          </a:p>
        </p:txBody>
      </p:sp>
      <p:sp>
        <p:nvSpPr>
          <p:cNvPr id="27" name="テキスト ボックス 26">
            <a:extLst>
              <a:ext uri="{FF2B5EF4-FFF2-40B4-BE49-F238E27FC236}">
                <a16:creationId xmlns:a16="http://schemas.microsoft.com/office/drawing/2014/main" id="{F245FCA9-8D61-4B72-8917-4191471FE45D}"/>
              </a:ext>
            </a:extLst>
          </p:cNvPr>
          <p:cNvSpPr txBox="1"/>
          <p:nvPr/>
        </p:nvSpPr>
        <p:spPr>
          <a:xfrm>
            <a:off x="9506173" y="6523239"/>
            <a:ext cx="548048" cy="369332"/>
          </a:xfrm>
          <a:prstGeom prst="rect">
            <a:avLst/>
          </a:prstGeom>
          <a:noFill/>
        </p:spPr>
        <p:txBody>
          <a:bodyPr wrap="square" rtlCol="0">
            <a:spAutoFit/>
          </a:bodyPr>
          <a:lstStyle/>
          <a:p>
            <a:r>
              <a:rPr kumimoji="1" lang="en-US" altLang="ja-JP" dirty="0"/>
              <a:t>5</a:t>
            </a:r>
          </a:p>
        </p:txBody>
      </p:sp>
      <p:sp>
        <p:nvSpPr>
          <p:cNvPr id="3" name="テキスト ボックス 2">
            <a:extLst>
              <a:ext uri="{FF2B5EF4-FFF2-40B4-BE49-F238E27FC236}">
                <a16:creationId xmlns:a16="http://schemas.microsoft.com/office/drawing/2014/main" id="{279ABA37-09B3-4631-8E64-338DB17BE2C1}"/>
              </a:ext>
            </a:extLst>
          </p:cNvPr>
          <p:cNvSpPr txBox="1"/>
          <p:nvPr/>
        </p:nvSpPr>
        <p:spPr>
          <a:xfrm>
            <a:off x="0" y="1397663"/>
            <a:ext cx="6558622" cy="369332"/>
          </a:xfrm>
          <a:prstGeom prst="rect">
            <a:avLst/>
          </a:prstGeom>
          <a:noFill/>
        </p:spPr>
        <p:txBody>
          <a:bodyPr wrap="square" rtlCol="0">
            <a:spAutoFit/>
          </a:bodyPr>
          <a:lstStyle/>
          <a:p>
            <a:r>
              <a:rPr kumimoji="1" lang="ja-JP" altLang="en-US" dirty="0">
                <a:latin typeface="HGS創英角ﾎﾟｯﾌﾟ体" panose="040B0A00000000000000" pitchFamily="50" charset="-128"/>
                <a:ea typeface="HGS創英角ﾎﾟｯﾌﾟ体" panose="040B0A00000000000000" pitchFamily="50" charset="-128"/>
              </a:rPr>
              <a:t>大量に乗せた買い物を崩れないようにバランスを取れる！</a:t>
            </a:r>
          </a:p>
        </p:txBody>
      </p:sp>
      <p:sp>
        <p:nvSpPr>
          <p:cNvPr id="26" name="角丸四角形吹き出し 25"/>
          <p:cNvSpPr/>
          <p:nvPr/>
        </p:nvSpPr>
        <p:spPr>
          <a:xfrm>
            <a:off x="3560619" y="2849876"/>
            <a:ext cx="5703132" cy="2288146"/>
          </a:xfrm>
          <a:prstGeom prst="wedgeRoundRectCallout">
            <a:avLst>
              <a:gd name="adj1" fmla="val -73351"/>
              <a:gd name="adj2" fmla="val -992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同じことを</a:t>
            </a:r>
            <a:r>
              <a:rPr kumimoji="1" lang="en-US" altLang="ja-JP" dirty="0" smtClean="0"/>
              <a:t>2</a:t>
            </a:r>
            <a:r>
              <a:rPr kumimoji="1" lang="ja-JP" altLang="en-US" dirty="0" smtClean="0"/>
              <a:t>度言ってるだけ</a:t>
            </a:r>
            <a:endParaRPr kumimoji="1" lang="en-US" altLang="ja-JP" dirty="0" smtClean="0"/>
          </a:p>
          <a:p>
            <a:r>
              <a:rPr kumimoji="1" lang="ja-JP" altLang="en-US" dirty="0" smtClean="0"/>
              <a:t>「取れる」じゃなくて「取れ！」で</a:t>
            </a:r>
            <a:r>
              <a:rPr kumimoji="1" lang="ja-JP" altLang="en-US" dirty="0" err="1" smtClean="0"/>
              <a:t>しょ</a:t>
            </a:r>
            <a:endParaRPr kumimoji="1" lang="en-US" altLang="ja-JP" dirty="0" smtClean="0"/>
          </a:p>
          <a:p>
            <a:r>
              <a:rPr kumimoji="1" lang="ja-JP" altLang="en-US" dirty="0" smtClean="0"/>
              <a:t>挑戦感（ゲーム感）を出す言葉のチョイスを</a:t>
            </a:r>
            <a:endParaRPr kumimoji="1" lang="en-US" altLang="ja-JP" dirty="0" smtClean="0"/>
          </a:p>
          <a:p>
            <a:endParaRPr kumimoji="1" lang="en-US" altLang="ja-JP" dirty="0"/>
          </a:p>
          <a:p>
            <a:r>
              <a:rPr kumimoji="1" lang="ja-JP" altLang="en-US" dirty="0" smtClean="0"/>
              <a:t>バランスを取らないとどうなるのか？</a:t>
            </a:r>
            <a:endParaRPr kumimoji="1" lang="en-US" altLang="ja-JP" dirty="0" smtClean="0"/>
          </a:p>
          <a:p>
            <a:r>
              <a:rPr kumimoji="1" lang="ja-JP" altLang="en-US" dirty="0" smtClean="0"/>
              <a:t>なんでバランスを取らないといけないのか</a:t>
            </a:r>
            <a:endParaRPr kumimoji="1" lang="en-US" altLang="ja-JP" dirty="0" smtClean="0"/>
          </a:p>
        </p:txBody>
      </p:sp>
    </p:spTree>
    <p:extLst>
      <p:ext uri="{BB962C8B-B14F-4D97-AF65-F5344CB8AC3E}">
        <p14:creationId xmlns:p14="http://schemas.microsoft.com/office/powerpoint/2010/main" val="3523704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146A72CB-3A2E-4DEB-BDDD-6F24060EC0E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flipH="1">
            <a:off x="5760407" y="4006059"/>
            <a:ext cx="1885457" cy="1347527"/>
          </a:xfrm>
          <a:prstGeom prst="rect">
            <a:avLst/>
          </a:prstGeom>
        </p:spPr>
      </p:pic>
      <p:pic>
        <p:nvPicPr>
          <p:cNvPr id="8" name="図 7">
            <a:extLst>
              <a:ext uri="{FF2B5EF4-FFF2-40B4-BE49-F238E27FC236}">
                <a16:creationId xmlns:a16="http://schemas.microsoft.com/office/drawing/2014/main" id="{61E41A10-A8E2-4E22-9A3F-890E0CF377A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21376660" flipH="1">
            <a:off x="2389949" y="3925852"/>
            <a:ext cx="1885457" cy="1347527"/>
          </a:xfrm>
          <a:prstGeom prst="rect">
            <a:avLst/>
          </a:prstGeom>
        </p:spPr>
      </p:pic>
      <p:sp>
        <p:nvSpPr>
          <p:cNvPr id="2" name="正方形/長方形 1">
            <a:extLst>
              <a:ext uri="{FF2B5EF4-FFF2-40B4-BE49-F238E27FC236}">
                <a16:creationId xmlns:a16="http://schemas.microsoft.com/office/drawing/2014/main" id="{CD61E99E-7D5C-4802-856E-93A6489B9B2C}"/>
              </a:ext>
            </a:extLst>
          </p:cNvPr>
          <p:cNvSpPr/>
          <p:nvPr/>
        </p:nvSpPr>
        <p:spPr>
          <a:xfrm>
            <a:off x="0" y="-2540"/>
            <a:ext cx="9906000" cy="775175"/>
          </a:xfrm>
          <a:prstGeom prst="rect">
            <a:avLst/>
          </a:prstGeom>
          <a:gradFill flip="none" rotWithShape="1">
            <a:gsLst>
              <a:gs pos="0">
                <a:srgbClr val="15D354"/>
              </a:gs>
              <a:gs pos="78000">
                <a:srgbClr val="00C413"/>
              </a:gs>
              <a:gs pos="59000">
                <a:srgbClr val="00C413"/>
              </a:gs>
              <a:gs pos="100000">
                <a:srgbClr val="00C41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4" name="テキスト ボックス 3">
            <a:extLst>
              <a:ext uri="{FF2B5EF4-FFF2-40B4-BE49-F238E27FC236}">
                <a16:creationId xmlns:a16="http://schemas.microsoft.com/office/drawing/2014/main" id="{2329AB87-0BB8-4E5D-BAAF-656BEDC246CF}"/>
              </a:ext>
            </a:extLst>
          </p:cNvPr>
          <p:cNvSpPr txBox="1"/>
          <p:nvPr/>
        </p:nvSpPr>
        <p:spPr>
          <a:xfrm>
            <a:off x="0" y="-45067"/>
            <a:ext cx="7416800" cy="830997"/>
          </a:xfrm>
          <a:prstGeom prst="rect">
            <a:avLst/>
          </a:prstGeom>
          <a:noFill/>
        </p:spPr>
        <p:txBody>
          <a:bodyPr wrap="square" rtlCol="0">
            <a:spAutoFit/>
          </a:bodyPr>
          <a:lstStyle/>
          <a:p>
            <a:r>
              <a:rPr lang="ja-JP" altLang="en-US" sz="4800" dirty="0">
                <a:solidFill>
                  <a:schemeClr val="bg1"/>
                </a:solidFill>
                <a:latin typeface="HG創英角ﾎﾟｯﾌﾟ体" panose="040B0A09000000000000" pitchFamily="49" charset="-128"/>
                <a:ea typeface="HG創英角ﾎﾟｯﾌﾟ体" panose="040B0A09000000000000" pitchFamily="49" charset="-128"/>
              </a:rPr>
              <a:t>カートのアクション３</a:t>
            </a:r>
          </a:p>
        </p:txBody>
      </p:sp>
      <p:pic>
        <p:nvPicPr>
          <p:cNvPr id="5" name="図 4">
            <a:extLst>
              <a:ext uri="{FF2B5EF4-FFF2-40B4-BE49-F238E27FC236}">
                <a16:creationId xmlns:a16="http://schemas.microsoft.com/office/drawing/2014/main" id="{42CE132B-A347-43B4-A7EB-D4E079B4C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823" y="2119439"/>
            <a:ext cx="3507163" cy="5167085"/>
          </a:xfrm>
          <a:prstGeom prst="rect">
            <a:avLst/>
          </a:prstGeom>
        </p:spPr>
      </p:pic>
      <p:pic>
        <p:nvPicPr>
          <p:cNvPr id="6" name="図 5">
            <a:extLst>
              <a:ext uri="{FF2B5EF4-FFF2-40B4-BE49-F238E27FC236}">
                <a16:creationId xmlns:a16="http://schemas.microsoft.com/office/drawing/2014/main" id="{96581FB7-C2E6-43FB-9368-C624DC8C66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851598" y="3820203"/>
            <a:ext cx="2465561" cy="2460171"/>
          </a:xfrm>
          <a:prstGeom prst="rect">
            <a:avLst/>
          </a:prstGeom>
        </p:spPr>
      </p:pic>
      <p:sp>
        <p:nvSpPr>
          <p:cNvPr id="9" name="矢印: 下カーブ 8">
            <a:extLst>
              <a:ext uri="{FF2B5EF4-FFF2-40B4-BE49-F238E27FC236}">
                <a16:creationId xmlns:a16="http://schemas.microsoft.com/office/drawing/2014/main" id="{79F82D6F-983A-4B2F-A63C-5D6DF83D5B4D}"/>
              </a:ext>
            </a:extLst>
          </p:cNvPr>
          <p:cNvSpPr/>
          <p:nvPr/>
        </p:nvSpPr>
        <p:spPr>
          <a:xfrm rot="212524">
            <a:off x="3243786" y="2658271"/>
            <a:ext cx="3955508" cy="1422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0" name="図 9">
            <a:extLst>
              <a:ext uri="{FF2B5EF4-FFF2-40B4-BE49-F238E27FC236}">
                <a16:creationId xmlns:a16="http://schemas.microsoft.com/office/drawing/2014/main" id="{3A41FFA7-A73A-4B9B-8746-2122FEFC9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9635" y="3777634"/>
            <a:ext cx="2553322" cy="2460171"/>
          </a:xfrm>
          <a:prstGeom prst="rect">
            <a:avLst/>
          </a:prstGeom>
        </p:spPr>
      </p:pic>
      <p:pic>
        <p:nvPicPr>
          <p:cNvPr id="11" name="図 10">
            <a:extLst>
              <a:ext uri="{FF2B5EF4-FFF2-40B4-BE49-F238E27FC236}">
                <a16:creationId xmlns:a16="http://schemas.microsoft.com/office/drawing/2014/main" id="{E0F3AEF2-31B9-4EC1-B9CC-2B759B0B967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21376660" flipH="1">
            <a:off x="4278811" y="2180747"/>
            <a:ext cx="1885457" cy="1347527"/>
          </a:xfrm>
          <a:prstGeom prst="rect">
            <a:avLst/>
          </a:prstGeom>
        </p:spPr>
      </p:pic>
      <p:sp>
        <p:nvSpPr>
          <p:cNvPr id="13" name="テキスト ボックス 12">
            <a:extLst>
              <a:ext uri="{FF2B5EF4-FFF2-40B4-BE49-F238E27FC236}">
                <a16:creationId xmlns:a16="http://schemas.microsoft.com/office/drawing/2014/main" id="{ED896C25-EF07-4743-A8ED-ECFBEAC27C4E}"/>
              </a:ext>
            </a:extLst>
          </p:cNvPr>
          <p:cNvSpPr txBox="1"/>
          <p:nvPr/>
        </p:nvSpPr>
        <p:spPr>
          <a:xfrm>
            <a:off x="-156727" y="919110"/>
            <a:ext cx="9988934" cy="1200329"/>
          </a:xfrm>
          <a:prstGeom prst="rect">
            <a:avLst/>
          </a:prstGeom>
          <a:noFill/>
          <a:effectLst>
            <a:glow rad="177800">
              <a:schemeClr val="tx1">
                <a:alpha val="60000"/>
              </a:schemeClr>
            </a:glow>
          </a:effectLst>
        </p:spPr>
        <p:txBody>
          <a:bodyPr wrap="square" rtlCol="0">
            <a:spAutoFit/>
          </a:bodyPr>
          <a:lstStyle/>
          <a:p>
            <a:pPr algn="ctr"/>
            <a:r>
              <a:rPr lang="ja-JP" altLang="en-US"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かごを投げてほかのカートに乗せると</a:t>
            </a:r>
            <a:endParaRPr lang="en-US" altLang="ja-JP"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a:p>
            <a:pPr algn="ctr"/>
            <a:r>
              <a:rPr lang="ja-JP" altLang="en-US"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他のカートの利用権をゲット！</a:t>
            </a:r>
            <a:endParaRPr lang="en-US" altLang="ja-JP"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sp>
        <p:nvSpPr>
          <p:cNvPr id="14" name="テキスト ボックス 13">
            <a:extLst>
              <a:ext uri="{FF2B5EF4-FFF2-40B4-BE49-F238E27FC236}">
                <a16:creationId xmlns:a16="http://schemas.microsoft.com/office/drawing/2014/main" id="{B458D000-4E1C-4FDA-81D7-6EB6785D96AD}"/>
              </a:ext>
            </a:extLst>
          </p:cNvPr>
          <p:cNvSpPr txBox="1"/>
          <p:nvPr/>
        </p:nvSpPr>
        <p:spPr>
          <a:xfrm>
            <a:off x="29028" y="6247682"/>
            <a:ext cx="9988934" cy="646331"/>
          </a:xfrm>
          <a:prstGeom prst="rect">
            <a:avLst/>
          </a:prstGeom>
          <a:noFill/>
          <a:effectLst>
            <a:glow rad="177800">
              <a:schemeClr val="tx1">
                <a:alpha val="60000"/>
              </a:schemeClr>
            </a:glow>
          </a:effectLst>
        </p:spPr>
        <p:txBody>
          <a:bodyPr wrap="square" rtlCol="0">
            <a:spAutoFit/>
          </a:bodyPr>
          <a:lstStyle/>
          <a:p>
            <a:pPr algn="ctr"/>
            <a:r>
              <a:rPr lang="ja-JP" altLang="en-US"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他のお客さんのカートも奪える！</a:t>
            </a:r>
            <a:endParaRPr lang="en-US" altLang="ja-JP"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sp>
        <p:nvSpPr>
          <p:cNvPr id="15" name="テキスト ボックス 14">
            <a:extLst>
              <a:ext uri="{FF2B5EF4-FFF2-40B4-BE49-F238E27FC236}">
                <a16:creationId xmlns:a16="http://schemas.microsoft.com/office/drawing/2014/main" id="{D165CC16-D414-4B31-9910-FFAD84EC1BDE}"/>
              </a:ext>
            </a:extLst>
          </p:cNvPr>
          <p:cNvSpPr txBox="1"/>
          <p:nvPr/>
        </p:nvSpPr>
        <p:spPr>
          <a:xfrm>
            <a:off x="9527177" y="6488668"/>
            <a:ext cx="757646" cy="369332"/>
          </a:xfrm>
          <a:prstGeom prst="rect">
            <a:avLst/>
          </a:prstGeom>
          <a:noFill/>
        </p:spPr>
        <p:txBody>
          <a:bodyPr wrap="square" rtlCol="0">
            <a:spAutoFit/>
          </a:bodyPr>
          <a:lstStyle/>
          <a:p>
            <a:r>
              <a:rPr kumimoji="1" lang="en-US" altLang="ja-JP" dirty="0"/>
              <a:t>6</a:t>
            </a:r>
          </a:p>
        </p:txBody>
      </p:sp>
      <p:sp>
        <p:nvSpPr>
          <p:cNvPr id="16" name="角丸四角形吹き出し 15"/>
          <p:cNvSpPr/>
          <p:nvPr/>
        </p:nvSpPr>
        <p:spPr>
          <a:xfrm>
            <a:off x="3560619" y="2849876"/>
            <a:ext cx="5703132" cy="2288146"/>
          </a:xfrm>
          <a:prstGeom prst="wedgeRoundRectCallout">
            <a:avLst>
              <a:gd name="adj1" fmla="val -57804"/>
              <a:gd name="adj2" fmla="val -574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正直に何にも意味が分からないページ</a:t>
            </a:r>
            <a:endParaRPr kumimoji="1" lang="en-US" altLang="ja-JP" dirty="0" smtClean="0"/>
          </a:p>
          <a:p>
            <a:r>
              <a:rPr kumimoji="1" lang="ja-JP" altLang="en-US" dirty="0" smtClean="0"/>
              <a:t>どういう操作なのか？</a:t>
            </a:r>
            <a:endParaRPr kumimoji="1" lang="en-US" altLang="ja-JP" dirty="0" smtClean="0"/>
          </a:p>
          <a:p>
            <a:r>
              <a:rPr kumimoji="1" lang="ja-JP" altLang="en-US" dirty="0"/>
              <a:t>カート</a:t>
            </a:r>
            <a:r>
              <a:rPr kumimoji="1" lang="ja-JP" altLang="en-US" dirty="0" smtClean="0"/>
              <a:t>を奪うとどうなるのか？</a:t>
            </a:r>
            <a:endParaRPr kumimoji="1" lang="en-US" altLang="ja-JP" dirty="0" smtClean="0"/>
          </a:p>
          <a:p>
            <a:r>
              <a:rPr kumimoji="1" lang="ja-JP" altLang="en-US" dirty="0" smtClean="0"/>
              <a:t>（他のお客さんの買ってたものを奪える？</a:t>
            </a:r>
            <a:endParaRPr kumimoji="1" lang="en-US" altLang="ja-JP" dirty="0" smtClean="0"/>
          </a:p>
          <a:p>
            <a:r>
              <a:rPr kumimoji="1" lang="ja-JP" altLang="en-US" dirty="0"/>
              <a:t>　</a:t>
            </a:r>
            <a:r>
              <a:rPr kumimoji="1" lang="ja-JP" altLang="en-US" dirty="0" smtClean="0"/>
              <a:t>お</a:t>
            </a:r>
            <a:r>
              <a:rPr kumimoji="1" lang="ja-JP" altLang="en-US" dirty="0"/>
              <a:t>客</a:t>
            </a:r>
            <a:r>
              <a:rPr kumimoji="1" lang="ja-JP" altLang="en-US" dirty="0" smtClean="0"/>
              <a:t>さんが自分の分も買ってくれるのか？</a:t>
            </a:r>
            <a:endParaRPr kumimoji="1" lang="en-US" altLang="ja-JP" dirty="0" smtClean="0"/>
          </a:p>
        </p:txBody>
      </p:sp>
    </p:spTree>
    <p:extLst>
      <p:ext uri="{BB962C8B-B14F-4D97-AF65-F5344CB8AC3E}">
        <p14:creationId xmlns:p14="http://schemas.microsoft.com/office/powerpoint/2010/main" val="227013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D61E99E-7D5C-4802-856E-93A6489B9B2C}"/>
              </a:ext>
            </a:extLst>
          </p:cNvPr>
          <p:cNvSpPr/>
          <p:nvPr/>
        </p:nvSpPr>
        <p:spPr>
          <a:xfrm>
            <a:off x="0" y="-2540"/>
            <a:ext cx="9906000" cy="775175"/>
          </a:xfrm>
          <a:prstGeom prst="rect">
            <a:avLst/>
          </a:prstGeom>
          <a:gradFill flip="none" rotWithShape="1">
            <a:gsLst>
              <a:gs pos="0">
                <a:srgbClr val="15D354"/>
              </a:gs>
              <a:gs pos="78000">
                <a:srgbClr val="00C413"/>
              </a:gs>
              <a:gs pos="59000">
                <a:srgbClr val="00C413"/>
              </a:gs>
              <a:gs pos="100000">
                <a:srgbClr val="00C41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4" name="テキスト ボックス 3">
            <a:extLst>
              <a:ext uri="{FF2B5EF4-FFF2-40B4-BE49-F238E27FC236}">
                <a16:creationId xmlns:a16="http://schemas.microsoft.com/office/drawing/2014/main" id="{2329AB87-0BB8-4E5D-BAAF-656BEDC246CF}"/>
              </a:ext>
            </a:extLst>
          </p:cNvPr>
          <p:cNvSpPr txBox="1"/>
          <p:nvPr/>
        </p:nvSpPr>
        <p:spPr>
          <a:xfrm>
            <a:off x="0" y="-45067"/>
            <a:ext cx="2019300" cy="830997"/>
          </a:xfrm>
          <a:prstGeom prst="rect">
            <a:avLst/>
          </a:prstGeom>
          <a:noFill/>
        </p:spPr>
        <p:txBody>
          <a:bodyPr wrap="square" rtlCol="0">
            <a:spAutoFit/>
          </a:bodyPr>
          <a:lstStyle/>
          <a:p>
            <a:r>
              <a:rPr lang="ja-JP" altLang="en-US" sz="4800" dirty="0">
                <a:solidFill>
                  <a:schemeClr val="bg1"/>
                </a:solidFill>
                <a:latin typeface="HG創英角ﾎﾟｯﾌﾟ体" panose="040B0A09000000000000" pitchFamily="49" charset="-128"/>
                <a:ea typeface="HG創英角ﾎﾟｯﾌﾟ体" panose="040B0A09000000000000" pitchFamily="49" charset="-128"/>
              </a:rPr>
              <a:t>特売品</a:t>
            </a:r>
          </a:p>
        </p:txBody>
      </p:sp>
      <p:sp>
        <p:nvSpPr>
          <p:cNvPr id="5" name="テキスト ボックス 4">
            <a:extLst>
              <a:ext uri="{FF2B5EF4-FFF2-40B4-BE49-F238E27FC236}">
                <a16:creationId xmlns:a16="http://schemas.microsoft.com/office/drawing/2014/main" id="{11D0F7DC-7A9A-4A80-B469-B7530D50574F}"/>
              </a:ext>
            </a:extLst>
          </p:cNvPr>
          <p:cNvSpPr txBox="1"/>
          <p:nvPr/>
        </p:nvSpPr>
        <p:spPr>
          <a:xfrm>
            <a:off x="-156727" y="919110"/>
            <a:ext cx="9988934" cy="1200329"/>
          </a:xfrm>
          <a:prstGeom prst="rect">
            <a:avLst/>
          </a:prstGeom>
          <a:noFill/>
          <a:effectLst>
            <a:glow rad="177800">
              <a:schemeClr val="tx1">
                <a:alpha val="60000"/>
              </a:schemeClr>
            </a:glow>
          </a:effectLst>
        </p:spPr>
        <p:txBody>
          <a:bodyPr wrap="square" rtlCol="0">
            <a:spAutoFit/>
          </a:bodyPr>
          <a:lstStyle/>
          <a:p>
            <a:pPr algn="ctr"/>
            <a:r>
              <a:rPr lang="ja-JP" altLang="en-US"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各スーパーにはそれぞれお得な特売品がある！</a:t>
            </a:r>
            <a:endParaRPr lang="en-US" altLang="ja-JP"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a:p>
            <a:pPr algn="ctr"/>
            <a:r>
              <a:rPr lang="ja-JP" altLang="en-US"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rPr>
              <a:t>お店に合わせてターゲットを狙おう！</a:t>
            </a:r>
            <a:endParaRPr lang="en-US" altLang="ja-JP" sz="3600" dirty="0">
              <a:ln>
                <a:solidFill>
                  <a:schemeClr val="bg2">
                    <a:lumMod val="10000"/>
                  </a:schemeClr>
                </a:solidFill>
              </a:ln>
              <a:solidFill>
                <a:srgbClr val="FFC000"/>
              </a:solidFill>
              <a:effectLst>
                <a:glow rad="228600">
                  <a:schemeClr val="accent3">
                    <a:satMod val="175000"/>
                    <a:alpha val="40000"/>
                  </a:schemeClr>
                </a:glow>
              </a:effectLst>
              <a:latin typeface="HG創英角ﾎﾟｯﾌﾟ体" panose="040B0A09000000000000" pitchFamily="49" charset="-128"/>
              <a:ea typeface="HG創英角ﾎﾟｯﾌﾟ体" panose="040B0A09000000000000" pitchFamily="49" charset="-128"/>
            </a:endParaRPr>
          </a:p>
        </p:txBody>
      </p:sp>
      <p:pic>
        <p:nvPicPr>
          <p:cNvPr id="7" name="図 6">
            <a:extLst>
              <a:ext uri="{FF2B5EF4-FFF2-40B4-BE49-F238E27FC236}">
                <a16:creationId xmlns:a16="http://schemas.microsoft.com/office/drawing/2014/main" id="{106241AF-1569-45C1-8FA8-4BEE90319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71" y="3212380"/>
            <a:ext cx="3193143" cy="2531520"/>
          </a:xfrm>
          <a:prstGeom prst="rect">
            <a:avLst/>
          </a:prstGeom>
        </p:spPr>
      </p:pic>
      <p:pic>
        <p:nvPicPr>
          <p:cNvPr id="9" name="図 8">
            <a:extLst>
              <a:ext uri="{FF2B5EF4-FFF2-40B4-BE49-F238E27FC236}">
                <a16:creationId xmlns:a16="http://schemas.microsoft.com/office/drawing/2014/main" id="{27988420-1F70-453B-A8B8-191268FBE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5500" y="3212380"/>
            <a:ext cx="3325586" cy="2390835"/>
          </a:xfrm>
          <a:prstGeom prst="rect">
            <a:avLst/>
          </a:prstGeom>
        </p:spPr>
      </p:pic>
      <p:pic>
        <p:nvPicPr>
          <p:cNvPr id="11" name="図 10">
            <a:extLst>
              <a:ext uri="{FF2B5EF4-FFF2-40B4-BE49-F238E27FC236}">
                <a16:creationId xmlns:a16="http://schemas.microsoft.com/office/drawing/2014/main" id="{E16FAF8E-05A6-4CE8-80D1-D607891B21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6530" y="3405536"/>
            <a:ext cx="2894285" cy="1797381"/>
          </a:xfrm>
          <a:prstGeom prst="rect">
            <a:avLst/>
          </a:prstGeom>
        </p:spPr>
      </p:pic>
      <p:sp>
        <p:nvSpPr>
          <p:cNvPr id="8" name="テキスト ボックス 7">
            <a:extLst>
              <a:ext uri="{FF2B5EF4-FFF2-40B4-BE49-F238E27FC236}">
                <a16:creationId xmlns:a16="http://schemas.microsoft.com/office/drawing/2014/main" id="{E4658469-8E78-4B06-80BF-0163F8B691DC}"/>
              </a:ext>
            </a:extLst>
          </p:cNvPr>
          <p:cNvSpPr txBox="1"/>
          <p:nvPr/>
        </p:nvSpPr>
        <p:spPr>
          <a:xfrm>
            <a:off x="9527177" y="6488668"/>
            <a:ext cx="757646" cy="369332"/>
          </a:xfrm>
          <a:prstGeom prst="rect">
            <a:avLst/>
          </a:prstGeom>
          <a:noFill/>
        </p:spPr>
        <p:txBody>
          <a:bodyPr wrap="square" rtlCol="0">
            <a:spAutoFit/>
          </a:bodyPr>
          <a:lstStyle/>
          <a:p>
            <a:r>
              <a:rPr kumimoji="1" lang="en-US" altLang="ja-JP" dirty="0"/>
              <a:t>7</a:t>
            </a:r>
          </a:p>
        </p:txBody>
      </p:sp>
      <p:sp>
        <p:nvSpPr>
          <p:cNvPr id="10" name="角丸四角形吹き出し 9"/>
          <p:cNvSpPr/>
          <p:nvPr/>
        </p:nvSpPr>
        <p:spPr>
          <a:xfrm>
            <a:off x="3824045" y="4529485"/>
            <a:ext cx="5703132" cy="2288146"/>
          </a:xfrm>
          <a:prstGeom prst="wedgeRoundRectCallout">
            <a:avLst>
              <a:gd name="adj1" fmla="val -57804"/>
              <a:gd name="adj2" fmla="val -574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全部ふざけてると面白くない</a:t>
            </a:r>
            <a:endParaRPr kumimoji="1" lang="en-US" altLang="ja-JP" dirty="0" smtClean="0"/>
          </a:p>
          <a:p>
            <a:r>
              <a:rPr kumimoji="1" lang="ja-JP" altLang="en-US" dirty="0"/>
              <a:t>普通</a:t>
            </a:r>
            <a:r>
              <a:rPr kumimoji="1" lang="ja-JP" altLang="en-US" dirty="0" smtClean="0"/>
              <a:t>の商品に紛れて牛一頭とかがいるから面白い</a:t>
            </a:r>
            <a:endParaRPr kumimoji="1" lang="en-US" altLang="ja-JP" dirty="0" smtClean="0"/>
          </a:p>
          <a:p>
            <a:endParaRPr kumimoji="1" lang="en-US" altLang="ja-JP" dirty="0"/>
          </a:p>
          <a:p>
            <a:r>
              <a:rPr kumimoji="1" lang="ja-JP" altLang="en-US" dirty="0" smtClean="0"/>
              <a:t>商品名とか価格とかも書いた方が面白い</a:t>
            </a:r>
            <a:endParaRPr kumimoji="1" lang="en-US" altLang="ja-JP" dirty="0" smtClean="0"/>
          </a:p>
        </p:txBody>
      </p:sp>
      <p:sp>
        <p:nvSpPr>
          <p:cNvPr id="12" name="角丸四角形吹き出し 11"/>
          <p:cNvSpPr/>
          <p:nvPr/>
        </p:nvSpPr>
        <p:spPr>
          <a:xfrm>
            <a:off x="2494009" y="1679365"/>
            <a:ext cx="5703132" cy="2288146"/>
          </a:xfrm>
          <a:prstGeom prst="wedgeRoundRectCallout">
            <a:avLst>
              <a:gd name="adj1" fmla="val -57804"/>
              <a:gd name="adj2" fmla="val -574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各スーパー？複数のお店を行き来すると勘違いする</a:t>
            </a:r>
            <a:endParaRPr kumimoji="1" lang="en-US" altLang="ja-JP" dirty="0" smtClean="0"/>
          </a:p>
          <a:p>
            <a:endParaRPr kumimoji="1" lang="en-US" altLang="ja-JP" dirty="0"/>
          </a:p>
          <a:p>
            <a:r>
              <a:rPr kumimoji="1" lang="ja-JP" altLang="en-US" dirty="0" smtClean="0"/>
              <a:t>あと、ゲームにどう影響するのか？</a:t>
            </a:r>
            <a:endParaRPr kumimoji="1" lang="en-US" altLang="ja-JP" dirty="0" smtClean="0"/>
          </a:p>
          <a:p>
            <a:r>
              <a:rPr kumimoji="1" lang="ja-JP" altLang="en-US" dirty="0" smtClean="0"/>
              <a:t>どう面白いのかが伝わらない</a:t>
            </a:r>
            <a:endParaRPr kumimoji="1" lang="en-US" altLang="ja-JP" dirty="0" smtClean="0"/>
          </a:p>
          <a:p>
            <a:r>
              <a:rPr kumimoji="1" lang="ja-JP" altLang="en-US" dirty="0" smtClean="0"/>
              <a:t>ちゃんと説明を</a:t>
            </a:r>
            <a:endParaRPr kumimoji="1" lang="en-US" altLang="ja-JP" dirty="0" smtClean="0"/>
          </a:p>
          <a:p>
            <a:endParaRPr kumimoji="1" lang="en-US" altLang="ja-JP" dirty="0" smtClean="0"/>
          </a:p>
        </p:txBody>
      </p:sp>
    </p:spTree>
    <p:extLst>
      <p:ext uri="{BB962C8B-B14F-4D97-AF65-F5344CB8AC3E}">
        <p14:creationId xmlns:p14="http://schemas.microsoft.com/office/powerpoint/2010/main" val="330470749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2585</TotalTime>
  <Words>936</Words>
  <Application>Microsoft Office PowerPoint</Application>
  <PresentationFormat>A4 210 x 297 mm</PresentationFormat>
  <Paragraphs>153</Paragraphs>
  <Slides>14</Slides>
  <Notes>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14</vt:i4>
      </vt:variant>
    </vt:vector>
  </HeadingPairs>
  <TitlesOfParts>
    <vt:vector size="23" baseType="lpstr">
      <vt:lpstr>HGP創英角ﾎﾟｯﾌﾟ体</vt:lpstr>
      <vt:lpstr>HGS創英角ﾎﾟｯﾌﾟ体</vt:lpstr>
      <vt:lpstr>HG創英角ﾎﾟｯﾌﾟ体</vt: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user</dc:creator>
  <cp:lastModifiedBy>吉冨　賢介</cp:lastModifiedBy>
  <cp:revision>49</cp:revision>
  <dcterms:created xsi:type="dcterms:W3CDTF">2017-11-04T14:38:59Z</dcterms:created>
  <dcterms:modified xsi:type="dcterms:W3CDTF">2017-11-24T02:33:51Z</dcterms:modified>
</cp:coreProperties>
</file>