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5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7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4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09F8-8027-46BC-9986-50661F155B40}" type="datetimeFigureOut">
              <a:rPr lang="zh-TW" altLang="en-US" smtClean="0"/>
              <a:t>2013/9/13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9FD6-A7EE-4A26-B8C3-FDE6CDEEFA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0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ee_(data_structure)" TargetMode="External"/><Relationship Id="rId2" Type="http://schemas.openxmlformats.org/officeDocument/2006/relationships/hyperlink" Target="http://en.wikipedia.org/wiki/Breadth-first_sear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First Steps towards a Frequent Pattern Mining with Nephrology Data in the Medical </a:t>
            </a:r>
            <a:r>
              <a:rPr lang="en-US" altLang="zh-TW" sz="4000" dirty="0" smtClean="0"/>
              <a:t>Domain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CS&amp;P </a:t>
            </a:r>
            <a:r>
              <a:rPr lang="en-US" altLang="zh-TW" sz="2400" dirty="0" smtClean="0"/>
              <a:t>2012: 261-268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Matthias </a:t>
            </a:r>
            <a:r>
              <a:rPr lang="en-US" altLang="zh-TW" sz="2400" dirty="0"/>
              <a:t>Niemann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 , </a:t>
            </a:r>
            <a:r>
              <a:rPr lang="en-US" altLang="zh-TW" sz="2400" dirty="0" err="1"/>
              <a:t>Danilo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Schmidt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, von Trzebiatowski</a:t>
            </a:r>
            <a:r>
              <a:rPr lang="en-US" altLang="zh-TW" sz="2400" baseline="30000" dirty="0"/>
              <a:t>3</a:t>
            </a:r>
            <a:br>
              <a:rPr lang="en-US" altLang="zh-TW" sz="2400" baseline="30000" dirty="0"/>
            </a:br>
            <a:r>
              <a:rPr lang="en-US" altLang="zh-TW" sz="2400" baseline="30000" dirty="0" smtClean="0"/>
              <a:t/>
            </a:r>
            <a:br>
              <a:rPr lang="en-US" altLang="zh-TW" sz="2400" baseline="30000" dirty="0" smtClean="0"/>
            </a:br>
            <a:r>
              <a:rPr lang="en-US" altLang="zh-TW" sz="2400" baseline="30000" dirty="0"/>
              <a:t/>
            </a:r>
            <a:br>
              <a:rPr lang="en-US" altLang="zh-TW" sz="2400" baseline="30000" dirty="0"/>
            </a:br>
            <a:r>
              <a:rPr lang="en-US" altLang="zh-TW" sz="3600" baseline="50000" dirty="0" smtClean="0"/>
              <a:t>1</a:t>
            </a:r>
            <a:r>
              <a:rPr lang="en-US" altLang="zh-TW" sz="3600" baseline="30000" dirty="0" smtClean="0"/>
              <a:t>Department </a:t>
            </a:r>
            <a:r>
              <a:rPr lang="en-US" altLang="zh-TW" sz="3600" baseline="30000" dirty="0"/>
              <a:t>of Transfusion Medicine</a:t>
            </a:r>
            <a:br>
              <a:rPr lang="en-US" altLang="zh-TW" sz="3600" baseline="30000" dirty="0"/>
            </a:br>
            <a:r>
              <a:rPr lang="en-US" altLang="zh-TW" sz="3600" baseline="50000" dirty="0"/>
              <a:t>2</a:t>
            </a:r>
            <a:r>
              <a:rPr lang="en-US" altLang="zh-TW" sz="3600" baseline="30000" dirty="0"/>
              <a:t>Department of Nephrology</a:t>
            </a:r>
            <a:br>
              <a:rPr lang="en-US" altLang="zh-TW" sz="3600" baseline="30000" dirty="0"/>
            </a:br>
            <a:r>
              <a:rPr lang="en-US" altLang="zh-TW" sz="3600" baseline="30000" dirty="0"/>
              <a:t>Humboldt University of Berlin</a:t>
            </a:r>
            <a:br>
              <a:rPr lang="en-US" altLang="zh-TW" sz="3600" baseline="30000" dirty="0"/>
            </a:br>
            <a:r>
              <a:rPr lang="en-US" altLang="zh-TW" sz="3600" baseline="30000" dirty="0"/>
              <a:t>3Department of Computer Science</a:t>
            </a:r>
            <a:endParaRPr lang="zh-TW" altLang="en-US" sz="3600" baseline="30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55776" y="587727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Presenter: Chang, </a:t>
            </a:r>
            <a:r>
              <a:rPr lang="en-US" altLang="zh-TW" sz="2800" dirty="0" err="1" smtClean="0"/>
              <a:t>Hsin-Hsiung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9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8640"/>
            <a:ext cx="894593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CQL (</a:t>
            </a:r>
            <a:r>
              <a:rPr lang="en-US" altLang="zh-TW" dirty="0" err="1"/>
              <a:t>Charité</a:t>
            </a:r>
            <a:r>
              <a:rPr lang="en-US" altLang="zh-TW" dirty="0"/>
              <a:t> Query Language)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438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Frequent Pattern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Apriori</a:t>
            </a:r>
            <a:endParaRPr lang="en-US" altLang="zh-TW" b="1" dirty="0" smtClean="0"/>
          </a:p>
          <a:p>
            <a:r>
              <a:rPr lang="en-US" altLang="zh-TW" dirty="0" smtClean="0"/>
              <a:t>Uses</a:t>
            </a:r>
            <a:r>
              <a:rPr lang="en-US" altLang="zh-TW" dirty="0"/>
              <a:t> </a:t>
            </a:r>
            <a:r>
              <a:rPr lang="en-US" altLang="zh-TW" dirty="0">
                <a:hlinkClick r:id="rId2" tooltip="Breadth-first search"/>
              </a:rPr>
              <a:t>breadth-first search</a:t>
            </a:r>
            <a:r>
              <a:rPr lang="en-US" altLang="zh-TW" dirty="0"/>
              <a:t> and a Hash </a:t>
            </a:r>
            <a:r>
              <a:rPr lang="en-US" altLang="zh-TW" dirty="0">
                <a:hlinkClick r:id="rId3" tooltip="Tree (data structure)"/>
              </a:rPr>
              <a:t>tree</a:t>
            </a:r>
            <a:r>
              <a:rPr lang="en-US" altLang="zh-TW" dirty="0"/>
              <a:t> structure to count candidate item sets efficiently</a:t>
            </a:r>
            <a:endParaRPr lang="en-US" altLang="zh-TW" b="1" dirty="0" smtClean="0"/>
          </a:p>
          <a:p>
            <a:r>
              <a:rPr lang="en-US" altLang="zh-TW" dirty="0"/>
              <a:t>Find the frequent </a:t>
            </a:r>
            <a:r>
              <a:rPr lang="en-US" altLang="zh-TW" dirty="0" err="1">
                <a:solidFill>
                  <a:srgbClr val="FF0000"/>
                </a:solidFill>
              </a:rPr>
              <a:t>itemsets</a:t>
            </a:r>
            <a:r>
              <a:rPr lang="en-US" altLang="zh-TW" dirty="0"/>
              <a:t>: the sets of items that have </a:t>
            </a:r>
            <a:r>
              <a:rPr lang="en-US" altLang="zh-TW" dirty="0" smtClean="0">
                <a:solidFill>
                  <a:srgbClr val="FF0000"/>
                </a:solidFill>
              </a:rPr>
              <a:t>minimum support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subset of a frequent </a:t>
            </a:r>
            <a:r>
              <a:rPr lang="en-US" altLang="zh-TW" dirty="0" err="1"/>
              <a:t>itemset</a:t>
            </a:r>
            <a:r>
              <a:rPr lang="en-US" altLang="zh-TW" dirty="0"/>
              <a:t> must also be a </a:t>
            </a:r>
            <a:r>
              <a:rPr lang="en-US" altLang="zh-TW" dirty="0" smtClean="0"/>
              <a:t> frequent </a:t>
            </a:r>
            <a:r>
              <a:rPr lang="en-US" altLang="zh-TW" dirty="0" err="1" smtClean="0"/>
              <a:t>itemset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71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Support threshold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Confidence threshold</a:t>
            </a:r>
          </a:p>
          <a:p>
            <a:pPr lvl="1"/>
            <a:r>
              <a:rPr lang="en-US" altLang="zh-TW" dirty="0" smtClean="0"/>
              <a:t>Possibility of (RHB|LHB)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7552"/>
            <a:ext cx="7366456" cy="90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176419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0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3528392" cy="6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64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52438"/>
            <a:ext cx="79914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66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1556792"/>
            <a:ext cx="901097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 smtClean="0"/>
              <a:t>integration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uilt </a:t>
            </a:r>
            <a:r>
              <a:rPr lang="en-US" altLang="zh-TW" dirty="0"/>
              <a:t>a </a:t>
            </a:r>
            <a:r>
              <a:rPr lang="en-US" altLang="zh-TW" dirty="0" smtClean="0"/>
              <a:t>tool</a:t>
            </a:r>
          </a:p>
          <a:p>
            <a:r>
              <a:rPr lang="en-US" altLang="zh-TW" dirty="0"/>
              <a:t>The plan is to use a FP-Growth </a:t>
            </a:r>
            <a:r>
              <a:rPr lang="en-US" altLang="zh-TW" dirty="0" smtClean="0"/>
              <a:t>Algorithm</a:t>
            </a:r>
          </a:p>
          <a:p>
            <a:r>
              <a:rPr lang="en-US" altLang="zh-TW" sz="7200" dirty="0" smtClean="0">
                <a:solidFill>
                  <a:srgbClr val="FF0000"/>
                </a:solidFill>
              </a:rPr>
              <a:t>No Final report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Statistic analysis</a:t>
            </a:r>
          </a:p>
          <a:p>
            <a:pPr lvl="1"/>
            <a:r>
              <a:rPr lang="en-US" altLang="zh-TW" dirty="0" smtClean="0"/>
              <a:t>Regular way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0000"/>
                </a:solidFill>
              </a:rPr>
              <a:t>intuition</a:t>
            </a:r>
            <a:r>
              <a:rPr lang="en-US" altLang="zh-TW" dirty="0" smtClean="0"/>
              <a:t> of interesting </a:t>
            </a:r>
            <a:r>
              <a:rPr lang="en-US" altLang="zh-TW" dirty="0" smtClean="0"/>
              <a:t>parameters</a:t>
            </a:r>
            <a:endParaRPr lang="en-US" altLang="zh-TW" dirty="0" smtClean="0"/>
          </a:p>
          <a:p>
            <a:r>
              <a:rPr lang="en-US" altLang="zh-TW" dirty="0" smtClean="0"/>
              <a:t>Data mining</a:t>
            </a:r>
          </a:p>
          <a:p>
            <a:pPr lvl="1"/>
            <a:r>
              <a:rPr lang="en-US" altLang="zh-TW" dirty="0" smtClean="0"/>
              <a:t>Avoid intuition, </a:t>
            </a:r>
            <a:r>
              <a:rPr lang="en-US" altLang="zh-TW" dirty="0"/>
              <a:t>because an artificial system </a:t>
            </a:r>
            <a:r>
              <a:rPr lang="en-US" altLang="zh-TW" dirty="0">
                <a:solidFill>
                  <a:srgbClr val="FF0000"/>
                </a:solidFill>
              </a:rPr>
              <a:t>has no </a:t>
            </a:r>
            <a:r>
              <a:rPr lang="en-US" altLang="zh-TW" dirty="0" smtClean="0">
                <a:solidFill>
                  <a:srgbClr val="FF0000"/>
                </a:solidFill>
              </a:rPr>
              <a:t>intuitive preconditions</a:t>
            </a:r>
          </a:p>
          <a:p>
            <a:pPr lvl="1"/>
            <a:r>
              <a:rPr lang="en-US" altLang="zh-TW" dirty="0"/>
              <a:t>processing of a </a:t>
            </a:r>
            <a:r>
              <a:rPr lang="en-US" altLang="zh-TW" dirty="0">
                <a:solidFill>
                  <a:srgbClr val="FF0000"/>
                </a:solidFill>
              </a:rPr>
              <a:t>huge amount of data </a:t>
            </a:r>
            <a:r>
              <a:rPr lang="en-US" altLang="zh-TW" dirty="0"/>
              <a:t>with </a:t>
            </a:r>
            <a:r>
              <a:rPr lang="en-US" altLang="zh-TW" dirty="0" smtClean="0"/>
              <a:t>the possibility </a:t>
            </a:r>
            <a:r>
              <a:rPr lang="en-US" altLang="zh-TW" dirty="0"/>
              <a:t>of getting details of potential interests in short </a:t>
            </a:r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Big Data?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6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of </a:t>
            </a:r>
            <a:r>
              <a:rPr lang="en-US" altLang="zh-TW" dirty="0"/>
              <a:t>the main challenges is </a:t>
            </a:r>
            <a:r>
              <a:rPr lang="en-US" altLang="zh-TW" dirty="0">
                <a:solidFill>
                  <a:srgbClr val="FF0000"/>
                </a:solidFill>
              </a:rPr>
              <a:t>the handling of this huge amount of 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dirty="0"/>
              <a:t>U</a:t>
            </a:r>
            <a:r>
              <a:rPr lang="en-US" altLang="zh-TW" dirty="0" smtClean="0"/>
              <a:t>ses </a:t>
            </a:r>
            <a:r>
              <a:rPr lang="en-US" altLang="zh-TW" dirty="0" smtClean="0"/>
              <a:t>data </a:t>
            </a:r>
            <a:r>
              <a:rPr lang="en-US" altLang="zh-TW" dirty="0"/>
              <a:t>mining in the medical </a:t>
            </a:r>
            <a:r>
              <a:rPr lang="en-US" altLang="zh-TW" dirty="0" smtClean="0"/>
              <a:t>domain</a:t>
            </a:r>
            <a:endParaRPr lang="en-US" altLang="zh-TW" dirty="0"/>
          </a:p>
          <a:p>
            <a:pPr lvl="1"/>
            <a:r>
              <a:rPr lang="en-US" altLang="zh-TW" dirty="0" smtClean="0"/>
              <a:t>Kidney transplantation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Less</a:t>
            </a:r>
            <a:r>
              <a:rPr lang="en-US" altLang="zh-TW" dirty="0" smtClean="0"/>
              <a:t> donor organ</a:t>
            </a:r>
          </a:p>
          <a:p>
            <a:pPr lvl="1"/>
            <a:r>
              <a:rPr lang="en-US" altLang="zh-TW" dirty="0" smtClean="0"/>
              <a:t>identify </a:t>
            </a:r>
            <a:r>
              <a:rPr lang="en-US" altLang="zh-TW" dirty="0"/>
              <a:t>important factors </a:t>
            </a:r>
            <a:r>
              <a:rPr lang="en-US" altLang="zh-TW" dirty="0" smtClean="0"/>
              <a:t>retrospectively which </a:t>
            </a:r>
            <a:r>
              <a:rPr lang="en-US" altLang="zh-TW" dirty="0" smtClean="0">
                <a:solidFill>
                  <a:srgbClr val="FF0000"/>
                </a:solidFill>
              </a:rPr>
              <a:t>affect organ survival rate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4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 Berlin’s </a:t>
            </a:r>
            <a:r>
              <a:rPr lang="en-US" altLang="zh-TW" dirty="0" err="1" smtClean="0"/>
              <a:t>nephrological</a:t>
            </a:r>
            <a:r>
              <a:rPr lang="en-US" altLang="zh-TW" dirty="0" smtClean="0"/>
              <a:t> departments</a:t>
            </a:r>
          </a:p>
          <a:p>
            <a:r>
              <a:rPr lang="en-US" altLang="zh-TW" dirty="0" smtClean="0"/>
              <a:t>12000 cases</a:t>
            </a:r>
          </a:p>
          <a:p>
            <a:r>
              <a:rPr lang="en-US" altLang="zh-TW" dirty="0" smtClean="0"/>
              <a:t>Use web-based </a:t>
            </a:r>
            <a:r>
              <a:rPr lang="en-US" altLang="zh-TW" dirty="0"/>
              <a:t>Electronic Patient Record database </a:t>
            </a:r>
            <a:r>
              <a:rPr lang="en-US" altLang="zh-TW" dirty="0" err="1" smtClean="0">
                <a:solidFill>
                  <a:srgbClr val="FF0000"/>
                </a:solidFill>
              </a:rPr>
              <a:t>Tbase</a:t>
            </a:r>
            <a:r>
              <a:rPr lang="en-US" altLang="zh-TW" dirty="0" smtClean="0"/>
              <a:t>  to storage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3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eb-based Electronic Patient Record </a:t>
            </a:r>
            <a:r>
              <a:rPr lang="en-US" altLang="zh-TW" dirty="0" err="1" smtClean="0"/>
              <a:t>TBase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Cooperation between the Nephrology of </a:t>
            </a:r>
            <a:r>
              <a:rPr lang="en-US" altLang="zh-TW" dirty="0" err="1" smtClean="0"/>
              <a:t>Charite</a:t>
            </a:r>
            <a:r>
              <a:rPr lang="en-US" altLang="zh-TW" dirty="0" smtClean="0"/>
              <a:t> Campus </a:t>
            </a:r>
            <a:r>
              <a:rPr lang="en-US" altLang="zh-TW" dirty="0" err="1" smtClean="0"/>
              <a:t>Mitte</a:t>
            </a:r>
            <a:r>
              <a:rPr lang="en-US" altLang="zh-TW" dirty="0" smtClean="0"/>
              <a:t> and Campus Virchow and the AI Lab of the Institute of Computer Sciences of Humboldt University of Berlin</a:t>
            </a:r>
          </a:p>
          <a:p>
            <a:r>
              <a:rPr lang="en-US" altLang="zh-TW" dirty="0" err="1" smtClean="0"/>
              <a:t>TBase</a:t>
            </a:r>
            <a:r>
              <a:rPr lang="en-US" altLang="zh-TW" dirty="0" smtClean="0"/>
              <a:t> automatically integrates essential data from the laboratory, clinical pharmacology, nuclear medicine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Web-based Electronic Patient Record </a:t>
            </a:r>
            <a:r>
              <a:rPr lang="en-US" altLang="zh-TW" dirty="0" err="1" smtClean="0"/>
              <a:t>TBase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</a:t>
            </a:r>
            <a:r>
              <a:rPr lang="en-US" altLang="zh-TW" dirty="0"/>
              <a:t>standardization organizations (HL7, </a:t>
            </a:r>
            <a:r>
              <a:rPr lang="en-US" altLang="zh-TW" dirty="0" err="1" smtClean="0"/>
              <a:t>OpenEHR</a:t>
            </a:r>
            <a:r>
              <a:rPr lang="en-US" altLang="zh-TW" dirty="0" smtClean="0"/>
              <a:t>, IEEE</a:t>
            </a:r>
            <a:r>
              <a:rPr lang="en-US" altLang="zh-TW" dirty="0"/>
              <a:t>, ISO, CEN, </a:t>
            </a:r>
            <a:r>
              <a:rPr lang="en-US" altLang="zh-TW" dirty="0" smtClean="0"/>
              <a:t>…), </a:t>
            </a:r>
            <a:r>
              <a:rPr lang="en-US" altLang="zh-TW" dirty="0" smtClean="0">
                <a:solidFill>
                  <a:srgbClr val="FF0000"/>
                </a:solidFill>
              </a:rPr>
              <a:t>no </a:t>
            </a:r>
            <a:r>
              <a:rPr lang="en-US" altLang="zh-TW" dirty="0">
                <a:solidFill>
                  <a:srgbClr val="FF0000"/>
                </a:solidFill>
              </a:rPr>
              <a:t>common accepted </a:t>
            </a:r>
            <a:r>
              <a:rPr lang="en-US" altLang="zh-TW" dirty="0" smtClean="0">
                <a:solidFill>
                  <a:srgbClr val="FF0000"/>
                </a:solidFill>
              </a:rPr>
              <a:t>integrative standard </a:t>
            </a:r>
            <a:r>
              <a:rPr lang="en-US" altLang="zh-TW" dirty="0">
                <a:solidFill>
                  <a:srgbClr val="FF0000"/>
                </a:solidFill>
              </a:rPr>
              <a:t>exist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 smtClean="0"/>
              <a:t>To fill in this gap the German Research Foundation (DFG) established a new priority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1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06"/>
            <a:ext cx="8850256" cy="683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Pre-processing</a:t>
            </a:r>
            <a:r>
              <a:rPr lang="en-US" altLang="zh-TW" b="1" dirty="0"/>
              <a:t> of the medical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5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4544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249</Words>
  <Application>Microsoft Office PowerPoint</Application>
  <PresentationFormat>如螢幕大小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First Steps towards a Frequent Pattern Mining with Nephrology Data in the Medical Domain  CS&amp;P 2012: 261-268  Matthias Niemann1 , Danilo Schmidt2, von Trzebiatowski3   1Department of Transfusion Medicine 2Department of Nephrology Humboldt University of Berlin 3Department of Computer Science</vt:lpstr>
      <vt:lpstr>Introduction</vt:lpstr>
      <vt:lpstr>Introduction</vt:lpstr>
      <vt:lpstr>Data source</vt:lpstr>
      <vt:lpstr>Web-based Electronic Patient Record TBase</vt:lpstr>
      <vt:lpstr>Web-based Electronic Patient Record TBase</vt:lpstr>
      <vt:lpstr>PowerPoint 簡報</vt:lpstr>
      <vt:lpstr>Pre-processing of the medical data</vt:lpstr>
      <vt:lpstr>PowerPoint 簡報</vt:lpstr>
      <vt:lpstr>PowerPoint 簡報</vt:lpstr>
      <vt:lpstr>CQL (Charité Query Language)</vt:lpstr>
      <vt:lpstr>Frequent Pattern Mining</vt:lpstr>
      <vt:lpstr>PowerPoint 簡報</vt:lpstr>
      <vt:lpstr>PowerPoint 簡報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towards a Frequent Pattern Mining with Nephrology Data in the Medical Domain CS&amp;P 2012: 261-268 Matthias Niemann, Danilo Schmidt, Gabriela Lindemann von Trzebiatowski, Carl Hinrichs</dc:title>
  <dc:creator>SEXBEAR</dc:creator>
  <cp:lastModifiedBy>SEXBEAR</cp:lastModifiedBy>
  <cp:revision>10</cp:revision>
  <dcterms:created xsi:type="dcterms:W3CDTF">2013-09-10T13:56:58Z</dcterms:created>
  <dcterms:modified xsi:type="dcterms:W3CDTF">2013-09-13T13:58:51Z</dcterms:modified>
</cp:coreProperties>
</file>