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72" r:id="rId4"/>
    <p:sldId id="261" r:id="rId5"/>
    <p:sldId id="265" r:id="rId6"/>
    <p:sldId id="267" r:id="rId7"/>
    <p:sldId id="273" r:id="rId8"/>
    <p:sldId id="266" r:id="rId9"/>
    <p:sldId id="268" r:id="rId10"/>
    <p:sldId id="274" r:id="rId11"/>
    <p:sldId id="269" r:id="rId12"/>
    <p:sldId id="275" r:id="rId13"/>
    <p:sldId id="263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2AAE7307-A0BF-49DA-9C45-96E3DBC3E82A}">
          <p14:sldIdLst>
            <p14:sldId id="257"/>
            <p14:sldId id="260"/>
          </p14:sldIdLst>
        </p14:section>
        <p14:section name="01" id="{A1350A92-EC45-476F-99D5-7F1C59DA35B0}">
          <p14:sldIdLst>
            <p14:sldId id="272"/>
            <p14:sldId id="261"/>
            <p14:sldId id="265"/>
            <p14:sldId id="267"/>
          </p14:sldIdLst>
        </p14:section>
        <p14:section name="02" id="{824BADFC-0EC4-44E0-A18B-E1B1E2585D82}">
          <p14:sldIdLst>
            <p14:sldId id="273"/>
            <p14:sldId id="266"/>
            <p14:sldId id="268"/>
          </p14:sldIdLst>
        </p14:section>
        <p14:section name="03" id="{06254787-3445-4C1E-9BF2-CF0431DDB44A}">
          <p14:sldIdLst>
            <p14:sldId id="274"/>
            <p14:sldId id="269"/>
            <p14:sldId id="275"/>
          </p14:sldIdLst>
        </p14:section>
        <p14:section name="사이트맵" id="{069DE884-5F2F-484D-AC9A-A81442F807AC}">
          <p14:sldIdLst>
            <p14:sldId id="263"/>
            <p14:sldId id="271"/>
            <p14:sldId id="270"/>
          </p14:sldIdLst>
        </p14:section>
        <p14:section name="END" id="{48CBA824-82D2-4D73-A009-6B308BEBFEEA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63" autoAdjust="0"/>
  </p:normalViewPr>
  <p:slideViewPr>
    <p:cSldViewPr>
      <p:cViewPr varScale="1">
        <p:scale>
          <a:sx n="108" d="100"/>
          <a:sy n="108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7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76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9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7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28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95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47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7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9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2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33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5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0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74E7-C718-450C-84DB-B347C416E646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FF96-0276-4581-8120-2A92476302E0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F1D-36BA-4253-9C37-B0763284B0EA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53E-D7CB-463E-AFF4-3BC5F7765AF6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2ACF-D0E6-4BC8-8047-81380601F787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1536-7EA8-4610-999C-D8B766302FC0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1C94-8BBF-4ACA-B72F-40007242A372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DB2E-49F6-4831-B752-22CD5E9BACA8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2473-DF57-425D-8B02-A6F913A8AAA0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7E47-136D-4477-BBE4-0E2D9C308422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E7C5-3B36-42B7-A099-4CB793A10F51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552F-F265-4689-B31A-4B5BC3D0612C}" type="datetime1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hyperlink" Target="view/html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44" y="2527127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Team Project</a:t>
            </a:r>
            <a:endParaRPr lang="ko-KR" altLang="en-US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860" y="4365104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김주민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dist"/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이정현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dist"/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dist"/>
            <a:r>
              <a:rPr lang="ko-KR" altLang="en-US" sz="1600" b="1" dirty="0" err="1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문견우</a:t>
            </a:r>
            <a:endParaRPr lang="en-US" altLang="ko-KR" sz="1600" b="1" dirty="0" smtClean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3812" y="3318753"/>
            <a:ext cx="3600400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225996"/>
            <a:ext cx="1657350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660" y="2852936"/>
            <a:ext cx="7272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Developer Environment</a:t>
            </a:r>
            <a:endParaRPr lang="en-US" altLang="ko-KR" sz="4800" b="1" dirty="0">
              <a:solidFill>
                <a:schemeClr val="bg1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7350" cy="25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2204864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03</a:t>
            </a:r>
            <a:endParaRPr lang="ko-KR" altLang="en-US" sz="5000" dirty="0">
              <a:solidFill>
                <a:schemeClr val="bg1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11760" y="39609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83334" y="837923"/>
            <a:ext cx="9438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</a:t>
            </a:r>
            <a:r>
              <a:rPr lang="en-US" altLang="ko-KR" sz="4000" b="1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Developer Environment</a:t>
            </a:r>
            <a:r>
              <a:rPr lang="en-US" altLang="ko-KR" sz="3000" b="1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3000" b="1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96B7C0-05E0-4B37-A814-C79BDBE19C16}"/>
              </a:ext>
            </a:extLst>
          </p:cNvPr>
          <p:cNvSpPr txBox="1"/>
          <p:nvPr/>
        </p:nvSpPr>
        <p:spPr>
          <a:xfrm>
            <a:off x="1767207" y="2544932"/>
            <a:ext cx="14663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김주민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96B7C0-05E0-4B37-A814-C79BDBE19C16}"/>
              </a:ext>
            </a:extLst>
          </p:cNvPr>
          <p:cNvSpPr txBox="1"/>
          <p:nvPr/>
        </p:nvSpPr>
        <p:spPr>
          <a:xfrm>
            <a:off x="1752751" y="3978784"/>
            <a:ext cx="14663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이정현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201374"/>
            <a:ext cx="87157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■ </a:t>
            </a:r>
            <a:r>
              <a:rPr lang="en-US" altLang="ko-KR" sz="2500" b="1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Language</a:t>
            </a:r>
            <a:r>
              <a:rPr lang="en-US" altLang="ko-KR" sz="2500" b="1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5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: Java 1.8, HTML5, CSS3</a:t>
            </a:r>
          </a:p>
          <a:p>
            <a:r>
              <a:rPr lang="ko-KR" altLang="en-US" sz="2500" b="1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■ </a:t>
            </a:r>
            <a:r>
              <a:rPr lang="en-US" altLang="ko-KR" sz="2500" b="1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Package </a:t>
            </a:r>
            <a:r>
              <a:rPr lang="en-US" altLang="ko-KR" sz="2500" b="1" dirty="0">
                <a:latin typeface="양재튼튼체B" panose="02020603020101020101" pitchFamily="18" charset="-127"/>
                <a:ea typeface="양재튼튼체B" panose="02020603020101020101" pitchFamily="18" charset="-127"/>
              </a:rPr>
              <a:t>Manager</a:t>
            </a:r>
            <a:r>
              <a:rPr lang="en-US" altLang="ko-KR" sz="2500" b="1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5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: Maven 3.6.3</a:t>
            </a:r>
          </a:p>
          <a:p>
            <a:r>
              <a:rPr lang="ko-KR" altLang="en-US" sz="2500" b="1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■ </a:t>
            </a:r>
            <a:r>
              <a:rPr lang="en-US" altLang="ko-KR" sz="2500" b="1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WAS</a:t>
            </a:r>
            <a:r>
              <a:rPr lang="en-US" altLang="ko-KR" sz="2500" b="1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5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: Tomcat 9.0.37</a:t>
            </a:r>
          </a:p>
          <a:p>
            <a:r>
              <a:rPr lang="ko-KR" altLang="en-US" sz="2500" b="1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■ </a:t>
            </a:r>
            <a:r>
              <a:rPr lang="en-US" altLang="ko-KR" sz="2500" b="1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Frame Work</a:t>
            </a:r>
            <a:r>
              <a:rPr lang="en-US" altLang="ko-KR" sz="2500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5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: Spring 5.2.8 RELEASE</a:t>
            </a:r>
          </a:p>
          <a:p>
            <a:r>
              <a:rPr lang="ko-KR" altLang="en-US" sz="2500" b="1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■ </a:t>
            </a:r>
            <a:r>
              <a:rPr lang="en-US" altLang="ko-KR" sz="2500" b="1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IDE</a:t>
            </a:r>
            <a:r>
              <a:rPr lang="en-US" altLang="ko-KR" sz="25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500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: Eclipse, </a:t>
            </a:r>
            <a:r>
              <a:rPr lang="en-US" altLang="ko-KR" sz="2500" dirty="0" err="1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VScode</a:t>
            </a:r>
            <a:endParaRPr lang="en-US" altLang="ko-KR" sz="2500" dirty="0">
              <a:solidFill>
                <a:srgbClr val="17375E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endParaRPr lang="en-US" altLang="ko-KR" sz="2500" dirty="0">
              <a:solidFill>
                <a:srgbClr val="17375E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r>
              <a:rPr lang="ko-KR" altLang="en-US" sz="2500" b="1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■ </a:t>
            </a:r>
            <a:r>
              <a:rPr lang="en-US" altLang="ko-KR" sz="2500" b="1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DBMS</a:t>
            </a:r>
            <a:r>
              <a:rPr lang="en-US" altLang="ko-KR" sz="25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: </a:t>
            </a:r>
            <a:r>
              <a:rPr lang="en-US" altLang="ko-KR" sz="22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MySQL 8, Oracle XE11g</a:t>
            </a:r>
          </a:p>
          <a:p>
            <a:r>
              <a:rPr lang="ko-KR" altLang="en-US" sz="2500" b="1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■ </a:t>
            </a:r>
            <a:r>
              <a:rPr lang="en-US" altLang="ko-KR" sz="2500" b="1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IDE</a:t>
            </a:r>
            <a:r>
              <a:rPr lang="en-US" altLang="ko-KR" sz="25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500" dirty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: </a:t>
            </a:r>
            <a:r>
              <a:rPr lang="en-US" altLang="ko-KR" sz="2200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SQL Developer19.2.1, MySQL Workbench8.0 CE</a:t>
            </a:r>
          </a:p>
        </p:txBody>
      </p:sp>
    </p:spTree>
    <p:extLst>
      <p:ext uri="{BB962C8B-B14F-4D97-AF65-F5344CB8AC3E}">
        <p14:creationId xmlns:p14="http://schemas.microsoft.com/office/powerpoint/2010/main" val="8851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660" y="2852936"/>
            <a:ext cx="7272808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         </a:t>
            </a:r>
            <a:r>
              <a:rPr lang="en-US" altLang="ko-KR" sz="4400" b="1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UI Design</a:t>
            </a:r>
            <a:endParaRPr lang="en-US" altLang="ko-KR" sz="4800" b="1" dirty="0">
              <a:solidFill>
                <a:schemeClr val="bg1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7350" cy="25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2204864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04</a:t>
            </a:r>
            <a:endParaRPr lang="ko-KR" altLang="en-US" sz="5000" dirty="0">
              <a:solidFill>
                <a:schemeClr val="bg1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11760" y="39609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8891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Site Map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  <p:sp>
        <p:nvSpPr>
          <p:cNvPr id="18" name="직사각형 17">
            <a:hlinkClick r:id="rId4" action="ppaction://hlinkfile"/>
          </p:cNvPr>
          <p:cNvSpPr/>
          <p:nvPr/>
        </p:nvSpPr>
        <p:spPr>
          <a:xfrm>
            <a:off x="3751866" y="2251049"/>
            <a:ext cx="1675010" cy="323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Index View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03848" y="3229513"/>
            <a:ext cx="1080120" cy="3077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6556" y="4611262"/>
            <a:ext cx="1675010" cy="323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명예의전당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81027" y="4595609"/>
            <a:ext cx="1675010" cy="323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광주일보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크롤링</a:t>
            </a:r>
            <a:r>
              <a:rPr lang="ko-KR" altLang="en-US" sz="900" dirty="0" smtClean="0">
                <a:solidFill>
                  <a:schemeClr val="tx1"/>
                </a:solidFill>
              </a:rPr>
              <a:t>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82272" y="4613448"/>
            <a:ext cx="1675010" cy="323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구글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900" dirty="0" smtClean="0">
                <a:solidFill>
                  <a:schemeClr val="tx1"/>
                </a:solidFill>
              </a:rPr>
              <a:t>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598033" y="2574417"/>
            <a:ext cx="0" cy="3587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3771758" y="2933214"/>
            <a:ext cx="1655118" cy="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771757" y="2933213"/>
            <a:ext cx="0" cy="296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426876" y="2933212"/>
            <a:ext cx="0" cy="296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4851877" y="3235895"/>
            <a:ext cx="1080120" cy="3077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 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3743908" y="3543619"/>
            <a:ext cx="0" cy="28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814063" y="4452898"/>
            <a:ext cx="585428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0"/>
          </p:cNvCxnSpPr>
          <p:nvPr/>
        </p:nvCxnSpPr>
        <p:spPr>
          <a:xfrm>
            <a:off x="1814061" y="461126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23" idx="0"/>
          </p:cNvCxnSpPr>
          <p:nvPr/>
        </p:nvCxnSpPr>
        <p:spPr>
          <a:xfrm flipV="1">
            <a:off x="1814061" y="4452898"/>
            <a:ext cx="0" cy="158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5776057" y="4455264"/>
            <a:ext cx="0" cy="158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>
            <a:hlinkClick r:id="rId6" action="ppaction://hlinksldjump"/>
          </p:cNvPr>
          <p:cNvSpPr/>
          <p:nvPr/>
        </p:nvSpPr>
        <p:spPr>
          <a:xfrm>
            <a:off x="2882272" y="3842307"/>
            <a:ext cx="1675010" cy="323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Main View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3751866" y="4165675"/>
            <a:ext cx="0" cy="28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786634" y="4611262"/>
            <a:ext cx="1675010" cy="3233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652958" y="4453444"/>
            <a:ext cx="0" cy="158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3" action="ppaction://hlinksldjump"/>
          </p:cNvPr>
          <p:cNvSpPr/>
          <p:nvPr/>
        </p:nvSpPr>
        <p:spPr>
          <a:xfrm>
            <a:off x="268891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User </a:t>
            </a:r>
            <a:r>
              <a:rPr lang="en-US" altLang="ko-KR" sz="3200" b="1" spc="-15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SingUp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Ex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  <p:cxnSp>
        <p:nvCxnSpPr>
          <p:cNvPr id="75" name="직선 연결선 74"/>
          <p:cNvCxnSpPr/>
          <p:nvPr/>
        </p:nvCxnSpPr>
        <p:spPr>
          <a:xfrm>
            <a:off x="1814061" y="461126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99592" y="1916832"/>
            <a:ext cx="7627841" cy="4140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2092442"/>
            <a:ext cx="7488832" cy="3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1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3" action="ppaction://hlinksldjump"/>
          </p:cNvPr>
          <p:cNvSpPr/>
          <p:nvPr/>
        </p:nvSpPr>
        <p:spPr>
          <a:xfrm>
            <a:off x="268891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Main View Ex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  <p:cxnSp>
        <p:nvCxnSpPr>
          <p:cNvPr id="75" name="직선 연결선 74"/>
          <p:cNvCxnSpPr/>
          <p:nvPr/>
        </p:nvCxnSpPr>
        <p:spPr>
          <a:xfrm>
            <a:off x="1814061" y="461126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48" y="2095781"/>
            <a:ext cx="2592288" cy="3177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141" y="2095781"/>
            <a:ext cx="3070379" cy="33128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23" y="2095781"/>
            <a:ext cx="2078610" cy="31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57260" y="974200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306896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END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211960" y="-1"/>
            <a:ext cx="4932040" cy="6869697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11960" y="-161374"/>
            <a:ext cx="4932040" cy="7032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620" y="3054442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 smtClean="0">
                <a:solidFill>
                  <a:schemeClr val="bg1"/>
                </a:solidFill>
              </a:rPr>
              <a:t>INDEX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636035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 </a:t>
            </a:r>
            <a:r>
              <a:rPr lang="en-US" altLang="ko-KR" b="1" dirty="0" smtClean="0">
                <a:solidFill>
                  <a:schemeClr val="tx2"/>
                </a:solidFill>
                <a:latin typeface="Edo" panose="02000000000000000000" pitchFamily="2" charset="0"/>
              </a:rPr>
              <a:t>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63588" y="2996952"/>
            <a:ext cx="2160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1214" y="3789040"/>
            <a:ext cx="21602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478352" y="404664"/>
            <a:ext cx="609462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5400" b="1" cap="none" spc="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en-US" altLang="ko-KR" sz="5400" b="1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78352" y="1556792"/>
            <a:ext cx="609462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5400" b="1" cap="none" spc="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en-US" altLang="ko-KR" sz="5400" b="1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78352" y="2701878"/>
            <a:ext cx="609462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54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en-US" altLang="ko-KR" sz="5400" b="1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78352" y="3927358"/>
            <a:ext cx="609462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altLang="ko-KR" sz="54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en-US" altLang="ko-KR" sz="5400" b="1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8697"/>
            <a:ext cx="1657350" cy="257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4048" y="523275"/>
            <a:ext cx="424847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Project Plan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2"/>
                </a:solidFill>
              </a:rPr>
              <a:t> ■프로젝트 초안 ■프로젝트 </a:t>
            </a:r>
            <a:r>
              <a:rPr lang="ko-KR" altLang="en-US" sz="900" b="1" dirty="0" err="1" smtClean="0">
                <a:solidFill>
                  <a:schemeClr val="tx2"/>
                </a:solidFill>
              </a:rPr>
              <a:t>컨셉</a:t>
            </a:r>
            <a:r>
              <a:rPr lang="ko-KR" altLang="en-US" sz="900" b="1" dirty="0" smtClean="0">
                <a:solidFill>
                  <a:schemeClr val="tx2"/>
                </a:solidFill>
              </a:rPr>
              <a:t> ■</a:t>
            </a:r>
            <a:r>
              <a:rPr lang="ko-KR" altLang="en-US" sz="900" b="1" dirty="0">
                <a:solidFill>
                  <a:schemeClr val="tx2"/>
                </a:solidFill>
              </a:rPr>
              <a:t>프로젝트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기대효과</a:t>
            </a:r>
            <a:endParaRPr lang="en-US" altLang="ko-KR" sz="9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87814" y="1623144"/>
            <a:ext cx="40561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17375E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Calendar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</a:rPr>
              <a:t> ■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역할분담 ■ 일정표</a:t>
            </a:r>
            <a:endParaRPr lang="en-US" altLang="ko-KR" sz="1000" b="1" dirty="0" smtClean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4833" y="2795161"/>
            <a:ext cx="40561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17375E"/>
                </a:solidFill>
              </a:rPr>
              <a:t>Developer </a:t>
            </a:r>
            <a:r>
              <a:rPr lang="en-US" altLang="ko-KR" sz="2000" b="1" dirty="0" smtClean="0">
                <a:solidFill>
                  <a:srgbClr val="17375E"/>
                </a:solidFill>
              </a:rPr>
              <a:t>Environment</a:t>
            </a:r>
            <a:endParaRPr lang="en-US" altLang="ko-KR" sz="2000" b="1" dirty="0" smtClean="0">
              <a:solidFill>
                <a:srgbClr val="17375E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</a:rPr>
              <a:t> ■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JAVA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■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HTML/CSS </a:t>
            </a:r>
            <a:r>
              <a:rPr lang="ko-KR" altLang="en-US" sz="1000" b="1" dirty="0" smtClean="0">
                <a:solidFill>
                  <a:schemeClr val="tx2"/>
                </a:solidFill>
              </a:rPr>
              <a:t>■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DBMS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7015" y="3980322"/>
            <a:ext cx="405618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17375E"/>
                </a:solidFill>
              </a:rPr>
              <a:t>UI Design</a:t>
            </a:r>
            <a:endParaRPr lang="en-US" altLang="ko-KR" sz="2000" b="1" dirty="0">
              <a:solidFill>
                <a:srgbClr val="17375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2"/>
                </a:solidFill>
              </a:rPr>
              <a:t>■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Site Map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85293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chemeClr val="tx2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Project Plan</a:t>
            </a:r>
            <a:endParaRPr lang="en-US" altLang="ko-KR" sz="4800" b="1" dirty="0">
              <a:solidFill>
                <a:schemeClr val="bg1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7350" cy="25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2204864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01</a:t>
            </a:r>
            <a:endParaRPr lang="ko-KR" altLang="en-US" sz="5000" dirty="0">
              <a:solidFill>
                <a:schemeClr val="bg1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39752" y="408854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 smtClean="0">
                <a:solidFill>
                  <a:srgbClr val="000000"/>
                </a:solidFill>
                <a:ea typeface="휴먼모음T" panose="02030504000101010101" pitchFamily="18" charset="-127"/>
              </a:rPr>
              <a:t>한 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사람의 인격을 나타내는 기준이 되는 가장 중요한 부분 중 하나가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‘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말</a:t>
            </a:r>
            <a:r>
              <a:rPr lang="ko-KR" altLang="en-US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’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이라고 생각된다 </a:t>
            </a:r>
            <a:r>
              <a:rPr lang="ko-KR" altLang="en-US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‘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말</a:t>
            </a:r>
            <a:r>
              <a:rPr lang="ko-KR" altLang="en-US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’ 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이라는 단어와 연결되는 단어는 </a:t>
            </a:r>
            <a:r>
              <a:rPr lang="ko-KR" altLang="en-US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‘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글</a:t>
            </a:r>
            <a:r>
              <a:rPr lang="ko-KR" altLang="en-US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’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이며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지금에 와서는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익명성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이 보장되는 인터넷에서 </a:t>
            </a:r>
            <a:r>
              <a:rPr lang="ko-KR" altLang="en-US" sz="1200" kern="0" spc="-40" dirty="0" err="1">
                <a:solidFill>
                  <a:srgbClr val="000000"/>
                </a:solidFill>
                <a:ea typeface="휴먼모음T" panose="02030504000101010101" pitchFamily="18" charset="-127"/>
              </a:rPr>
              <a:t>댓글로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 연결이 되고 있는 추세이다</a:t>
            </a:r>
            <a:r>
              <a:rPr lang="en-US" altLang="ko-KR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옛말에 이런 말이 있다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펜의 힘은 칼 보다 강하다</a:t>
            </a:r>
            <a:r>
              <a:rPr lang="en-US" altLang="ko-KR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요즘 인터넷에서 적히는 수많은 </a:t>
            </a:r>
            <a:r>
              <a:rPr lang="ko-KR" altLang="en-US" sz="1200" kern="0" spc="-40" dirty="0" err="1">
                <a:solidFill>
                  <a:srgbClr val="000000"/>
                </a:solidFill>
                <a:ea typeface="휴먼모음T" panose="02030504000101010101" pitchFamily="18" charset="-127"/>
              </a:rPr>
              <a:t>댓글을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 보고 있노라면 공감이 가는 말이 아닐 수가 없다</a:t>
            </a:r>
            <a:r>
              <a:rPr lang="en-US" altLang="ko-KR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. 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현시대 인터넷에 어느 </a:t>
            </a: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 smtClean="0">
                <a:solidFill>
                  <a:srgbClr val="000000"/>
                </a:solidFill>
                <a:ea typeface="휴먼모음T" panose="02030504000101010101" pitchFamily="18" charset="-127"/>
              </a:rPr>
              <a:t>특정 </a:t>
            </a:r>
            <a:r>
              <a:rPr lang="ko-KR" altLang="en-US" sz="1200" kern="0" spc="-40" dirty="0" err="1" smtClean="0">
                <a:solidFill>
                  <a:srgbClr val="000000"/>
                </a:solidFill>
                <a:ea typeface="휴먼모음T" panose="02030504000101010101" pitchFamily="18" charset="-127"/>
              </a:rPr>
              <a:t>댓글들은</a:t>
            </a:r>
            <a:r>
              <a:rPr lang="ko-KR" altLang="en-US" sz="1200" kern="0" spc="-40" dirty="0" smtClean="0">
                <a:solidFill>
                  <a:srgbClr val="000000"/>
                </a:solidFill>
                <a:ea typeface="휴먼모음T" panose="02030504000101010101" pitchFamily="18" charset="-127"/>
              </a:rPr>
              <a:t> 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유명인을 죽이기도 살리기도 하는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수단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이 되었다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자기 자신도 모르게 인터넷을 이용하는 이용자는 사람을 죽이기도 하고 살리기도 하는 수단으로 이용하고 있는 것이다</a:t>
            </a:r>
            <a:r>
              <a:rPr lang="en-US" altLang="ko-KR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. 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불특정 다수인이 </a:t>
            </a: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-40" dirty="0" smtClean="0">
                <a:solidFill>
                  <a:srgbClr val="FF0000"/>
                </a:solidFill>
                <a:ea typeface="휴먼모음T" panose="02030504000101010101" pitchFamily="18" charset="-127"/>
              </a:rPr>
              <a:t>익명성이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보장이 된다는 이유로 무분별하게 </a:t>
            </a:r>
            <a:r>
              <a:rPr lang="ko-KR" altLang="en-US" sz="1200" b="1" kern="0" spc="-40" dirty="0" err="1">
                <a:solidFill>
                  <a:srgbClr val="FF0000"/>
                </a:solidFill>
                <a:ea typeface="휴먼모음T" panose="02030504000101010101" pitchFamily="18" charset="-127"/>
              </a:rPr>
              <a:t>악플을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 달고 즐거워하며</a:t>
            </a:r>
            <a:r>
              <a:rPr lang="ko-KR" altLang="en-US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 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어느 특정인을 희롱하며 그 결과 한 인격체가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죽음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으로까지 가는 것 을 보고 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프로그래머로서의 이러한 시대적인 흐름에 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브레이크를</a:t>
            </a:r>
            <a:r>
              <a:rPr lang="ko-KR" altLang="en-US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 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걸 수 있는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건전하고 자율적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으로 즐길 수 있는 </a:t>
            </a:r>
            <a:r>
              <a:rPr lang="ko-KR" altLang="en-US" sz="1200" b="1" kern="0" spc="-40" dirty="0" err="1">
                <a:solidFill>
                  <a:srgbClr val="FF0000"/>
                </a:solidFill>
                <a:ea typeface="휴먼모음T" panose="02030504000101010101" pitchFamily="18" charset="-127"/>
              </a:rPr>
              <a:t>댓글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 문화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가 형성되면 어떨까 해서 이러한 서비스를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기획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했다</a:t>
            </a:r>
            <a:r>
              <a:rPr lang="en-US" altLang="ko-KR" sz="1200" kern="0" spc="-40" dirty="0">
                <a:solidFill>
                  <a:srgbClr val="000000"/>
                </a:solidFill>
                <a:latin typeface="휴먼모음T" panose="02030504000101010101" pitchFamily="18" charset="-127"/>
              </a:rPr>
              <a:t>. </a:t>
            </a:r>
            <a:endParaRPr lang="en-US" altLang="ko-KR" sz="1200" kern="0" spc="-40" dirty="0" smtClean="0">
              <a:solidFill>
                <a:srgbClr val="000000"/>
              </a:solidFill>
              <a:latin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-40" dirty="0" err="1" smtClean="0">
                <a:solidFill>
                  <a:srgbClr val="000000"/>
                </a:solidFill>
                <a:ea typeface="휴먼모음T" panose="02030504000101010101" pitchFamily="18" charset="-127"/>
              </a:rPr>
              <a:t>댓글은</a:t>
            </a:r>
            <a:r>
              <a:rPr lang="ko-KR" altLang="en-US" sz="1200" kern="0" spc="-40" dirty="0" smtClean="0">
                <a:solidFill>
                  <a:srgbClr val="000000"/>
                </a:solidFill>
                <a:ea typeface="휴먼모음T" panose="02030504000101010101" pitchFamily="18" charset="-127"/>
              </a:rPr>
              <a:t> 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적을 수 </a:t>
            </a:r>
            <a:r>
              <a:rPr lang="ko-KR" altLang="en-US" sz="1200" kern="0" spc="-40" dirty="0" err="1">
                <a:solidFill>
                  <a:srgbClr val="000000"/>
                </a:solidFill>
                <a:ea typeface="휴먼모음T" panose="02030504000101010101" pitchFamily="18" charset="-127"/>
              </a:rPr>
              <a:t>있되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 제한된 흐름 안에서 간결하고 뜻이 명확히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전달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될 수 있도록 하고 그 안에서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위트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와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해학</a:t>
            </a:r>
            <a:r>
              <a:rPr lang="ko-KR" altLang="en-US" sz="1200" kern="0" spc="-40" dirty="0">
                <a:solidFill>
                  <a:srgbClr val="000000"/>
                </a:solidFill>
                <a:ea typeface="휴먼모음T" panose="02030504000101010101" pitchFamily="18" charset="-127"/>
              </a:rPr>
              <a:t>적인 부분을 이용자 </a:t>
            </a: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-40" dirty="0" smtClean="0">
                <a:solidFill>
                  <a:srgbClr val="FF0000"/>
                </a:solidFill>
                <a:ea typeface="휴먼모음T" panose="02030504000101010101" pitchFamily="18" charset="-127"/>
              </a:rPr>
              <a:t>스스로 </a:t>
            </a:r>
            <a:r>
              <a:rPr lang="ko-KR" altLang="en-US" sz="1200" b="1" kern="0" spc="-40" dirty="0">
                <a:solidFill>
                  <a:srgbClr val="FF0000"/>
                </a:solidFill>
                <a:ea typeface="휴먼모음T" panose="02030504000101010101" pitchFamily="18" charset="-127"/>
              </a:rPr>
              <a:t>찾기를 바라는 마음에서 기획되었다 볼 수 있다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96" y="90747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</a:t>
            </a:r>
            <a:r>
              <a:rPr lang="ko-KR" altLang="en-US" sz="4000" b="1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프로젝트 초안</a:t>
            </a:r>
            <a:r>
              <a:rPr lang="en-US" altLang="ko-KR" sz="6000" b="1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b="1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604" y="588588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Google Trends List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88356" y="2120079"/>
            <a:ext cx="3888432" cy="3465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42030" y="2823461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작성자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User 1</a:t>
            </a: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제목   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붉은악마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내용   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훈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vid 19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120079"/>
            <a:ext cx="3600400" cy="34393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42030" y="3639723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작성자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User 2</a:t>
            </a: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제목   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가라사대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내용   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불교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천주교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기독교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90747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</a:t>
            </a:r>
            <a:r>
              <a:rPr lang="en-US" altLang="ko-KR" sz="4500" dirty="0" err="1" smtClean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D</a:t>
            </a:r>
            <a:r>
              <a:rPr lang="en-US" altLang="ko-KR" sz="4000" dirty="0" err="1" smtClean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rip</a:t>
            </a:r>
            <a:r>
              <a:rPr lang="en-US" altLang="ko-KR" sz="4500" dirty="0" err="1" smtClean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B</a:t>
            </a:r>
            <a:r>
              <a:rPr lang="en-US" altLang="ko-KR" sz="4000" dirty="0" err="1" smtClean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ag</a:t>
            </a:r>
            <a:r>
              <a:rPr lang="en-US" altLang="ko-KR" sz="4500" dirty="0" smtClean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 C</a:t>
            </a:r>
            <a:r>
              <a:rPr lang="en-US" altLang="ko-KR" sz="4000" dirty="0" smtClean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ontent</a:t>
            </a:r>
            <a:r>
              <a:rPr lang="en-US" altLang="ko-KR" sz="4500" dirty="0" smtClean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 C</a:t>
            </a:r>
            <a:r>
              <a:rPr lang="en-US" altLang="ko-KR" sz="4000" dirty="0" smtClean="0">
                <a:solidFill>
                  <a:srgbClr val="17375E"/>
                </a:solidFill>
                <a:latin typeface="HY헤드라인M" pitchFamily="18" charset="-127"/>
                <a:ea typeface="HY헤드라인M" pitchFamily="18" charset="-127"/>
              </a:rPr>
              <a:t>oncept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3184" y="5885889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17375E"/>
                </a:solidFill>
              </a:rPr>
              <a:t>General Forum Form</a:t>
            </a:r>
            <a:endParaRPr lang="ko-KR" altLang="en-US" b="1" dirty="0">
              <a:solidFill>
                <a:srgbClr val="17375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109" y="2165410"/>
            <a:ext cx="3590925" cy="5810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42030" y="4575327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작성자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User 3</a:t>
            </a: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제목   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불신지옥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r>
              <a:rPr lang="ko-KR" altLang="en-US" sz="1400" b="1" dirty="0" smtClean="0">
                <a:solidFill>
                  <a:schemeClr val="tx2"/>
                </a:solidFill>
              </a:rPr>
              <a:t>내용   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너의 병을 사하겠노라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200" b="1"/>
              <a:t>웃음</a:t>
            </a:r>
            <a:r>
              <a:rPr lang="ko-KR" altLang="en-US" sz="1200"/>
              <a:t>을 통해 많은 사람이</a:t>
            </a:r>
            <a:r>
              <a:rPr lang="ko-KR" altLang="en-US" sz="1200" b="1"/>
              <a:t> 스트레스 해소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935596" y="90747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4000" b="1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프로젝트 기대 효과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  <p:pic>
        <p:nvPicPr>
          <p:cNvPr id="27" name="그래픽 5" descr="랩톱">
            <a:extLst>
              <a:ext uri="{FF2B5EF4-FFF2-40B4-BE49-F238E27FC236}">
                <a16:creationId xmlns:a16="http://schemas.microsoft.com/office/drawing/2014/main" xmlns="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72701" y="2241878"/>
            <a:ext cx="651027" cy="651027"/>
          </a:xfrm>
          <a:prstGeom prst="rect">
            <a:avLst/>
          </a:prstGeom>
        </p:spPr>
      </p:pic>
      <p:pic>
        <p:nvPicPr>
          <p:cNvPr id="28" name="그래픽 7" descr="무선">
            <a:extLst>
              <a:ext uri="{FF2B5EF4-FFF2-40B4-BE49-F238E27FC236}">
                <a16:creationId xmlns:a16="http://schemas.microsoft.com/office/drawing/2014/main" xmlns="" id="{5A0FC6E1-1B6E-4FF3-90FB-90B70E866D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0783" y="3642460"/>
            <a:ext cx="577249" cy="577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7101" y="261137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b="1" dirty="0" smtClean="0">
                <a:solidFill>
                  <a:srgbClr val="FF0000"/>
                </a:solidFill>
              </a:rPr>
              <a:t>        제한된 </a:t>
            </a:r>
            <a:r>
              <a:rPr lang="ko-KR" altLang="en-US" b="1" dirty="0">
                <a:solidFill>
                  <a:srgbClr val="FF0000"/>
                </a:solidFill>
              </a:rPr>
              <a:t>글자 </a:t>
            </a:r>
            <a:r>
              <a:rPr lang="ko-KR" altLang="en-US" b="1" dirty="0" smtClean="0">
                <a:solidFill>
                  <a:srgbClr val="17375E"/>
                </a:solidFill>
              </a:rPr>
              <a:t>사용자의 </a:t>
            </a:r>
            <a:r>
              <a:rPr lang="ko-KR" altLang="en-US" b="1" dirty="0" smtClean="0">
                <a:solidFill>
                  <a:srgbClr val="FF0000"/>
                </a:solidFill>
              </a:rPr>
              <a:t>문자 활용 </a:t>
            </a:r>
            <a:r>
              <a:rPr lang="ko-KR" altLang="en-US" b="1" dirty="0">
                <a:solidFill>
                  <a:srgbClr val="FF0000"/>
                </a:solidFill>
              </a:rPr>
              <a:t>데이터 </a:t>
            </a:r>
            <a:r>
              <a:rPr lang="ko-KR" altLang="en-US" b="1" dirty="0">
                <a:solidFill>
                  <a:srgbClr val="17375E"/>
                </a:solidFill>
              </a:rPr>
              <a:t>수집</a:t>
            </a:r>
            <a:endParaRPr lang="ko-KR" altLang="en-US" dirty="0">
              <a:solidFill>
                <a:srgbClr val="17375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27101" y="338132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smtClean="0">
                <a:solidFill>
                  <a:srgbClr val="17375E"/>
                </a:solidFill>
              </a:rPr>
              <a:t>사용자들의 </a:t>
            </a:r>
            <a:r>
              <a:rPr lang="ko-KR" altLang="en-US" b="1" dirty="0" smtClean="0">
                <a:solidFill>
                  <a:srgbClr val="FF0000"/>
                </a:solidFill>
              </a:rPr>
              <a:t>문자</a:t>
            </a:r>
            <a:r>
              <a:rPr lang="ko-KR" altLang="en-US" b="1" dirty="0" smtClean="0">
                <a:solidFill>
                  <a:srgbClr val="17375E"/>
                </a:solidFill>
              </a:rPr>
              <a:t>를 통한 </a:t>
            </a:r>
            <a:r>
              <a:rPr lang="ko-KR" altLang="en-US" b="1" dirty="0" smtClean="0">
                <a:solidFill>
                  <a:srgbClr val="FF0000"/>
                </a:solidFill>
              </a:rPr>
              <a:t>창작</a:t>
            </a:r>
            <a:r>
              <a:rPr lang="ko-KR" altLang="en-US" b="1" dirty="0" smtClean="0">
                <a:solidFill>
                  <a:srgbClr val="17375E"/>
                </a:solidFill>
              </a:rPr>
              <a:t> </a:t>
            </a:r>
            <a:r>
              <a:rPr lang="en-US" altLang="ko-KR" b="1" dirty="0" smtClean="0">
                <a:solidFill>
                  <a:srgbClr val="17375E"/>
                </a:solidFill>
              </a:rPr>
              <a:t>&amp;</a:t>
            </a:r>
            <a:r>
              <a:rPr lang="ko-KR" altLang="en-US" b="1" dirty="0" smtClean="0">
                <a:solidFill>
                  <a:srgbClr val="17375E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유머</a:t>
            </a:r>
            <a:r>
              <a:rPr lang="ko-KR" altLang="en-US" b="1" dirty="0" smtClean="0">
                <a:solidFill>
                  <a:srgbClr val="17375E"/>
                </a:solidFill>
              </a:rPr>
              <a:t> 대한 </a:t>
            </a:r>
            <a:r>
              <a:rPr lang="ko-KR" altLang="en-US" b="1" dirty="0" smtClean="0">
                <a:solidFill>
                  <a:srgbClr val="FF0000"/>
                </a:solidFill>
              </a:rPr>
              <a:t>관심도</a:t>
            </a:r>
            <a:r>
              <a:rPr lang="ko-KR" altLang="en-US" b="1" dirty="0" smtClean="0">
                <a:solidFill>
                  <a:srgbClr val="17375E"/>
                </a:solidFill>
              </a:rPr>
              <a:t> 상승</a:t>
            </a:r>
            <a:endParaRPr lang="ko-KR" altLang="en-US" b="1" dirty="0">
              <a:solidFill>
                <a:srgbClr val="17375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8932" y="4172812"/>
            <a:ext cx="485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유머</a:t>
            </a:r>
            <a:r>
              <a:rPr lang="ko-KR" altLang="en-US" b="1" dirty="0" smtClean="0">
                <a:solidFill>
                  <a:schemeClr val="tx2"/>
                </a:solidFill>
              </a:rPr>
              <a:t>를 통한 </a:t>
            </a:r>
            <a:r>
              <a:rPr lang="ko-KR" altLang="en-US" b="1" dirty="0">
                <a:solidFill>
                  <a:schemeClr val="tx2"/>
                </a:solidFill>
              </a:rPr>
              <a:t>많은 사람이 </a:t>
            </a:r>
            <a:r>
              <a:rPr lang="ko-KR" altLang="en-US" b="1" dirty="0">
                <a:solidFill>
                  <a:srgbClr val="FF0000"/>
                </a:solidFill>
              </a:rPr>
              <a:t>스트레스</a:t>
            </a:r>
            <a:r>
              <a:rPr lang="ko-KR" altLang="en-US" b="1" dirty="0">
                <a:solidFill>
                  <a:schemeClr val="tx2"/>
                </a:solidFill>
              </a:rPr>
              <a:t> 해소</a:t>
            </a:r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31840" y="499475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배너광고</a:t>
            </a:r>
            <a:r>
              <a:rPr lang="ko-KR" altLang="en-US" b="1" dirty="0" smtClean="0">
                <a:solidFill>
                  <a:schemeClr val="tx2"/>
                </a:solidFill>
              </a:rPr>
              <a:t>를 통한 </a:t>
            </a:r>
            <a:r>
              <a:rPr lang="ko-KR" altLang="en-US" b="1" dirty="0" smtClean="0">
                <a:solidFill>
                  <a:srgbClr val="FF0000"/>
                </a:solidFill>
              </a:rPr>
              <a:t>수익창출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3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852936"/>
            <a:ext cx="4680520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4400" b="1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   </a:t>
            </a:r>
            <a:r>
              <a:rPr lang="en-US" altLang="ko-KR" sz="4400" b="1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Calendar</a:t>
            </a:r>
            <a:endParaRPr lang="en-US" altLang="ko-KR" sz="4800" b="1" dirty="0">
              <a:solidFill>
                <a:schemeClr val="bg1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88640"/>
            <a:ext cx="1657350" cy="25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2204864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02</a:t>
            </a:r>
            <a:endParaRPr lang="ko-KR" altLang="en-US" sz="5000" dirty="0">
              <a:solidFill>
                <a:schemeClr val="bg1"/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339752" y="39330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96" y="90747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</a:t>
            </a:r>
            <a:r>
              <a:rPr lang="ko-KR" altLang="en-US" sz="4000" b="1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프로젝트 일정표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96B7C0-05E0-4B37-A814-C79BDBE19C16}"/>
              </a:ext>
            </a:extLst>
          </p:cNvPr>
          <p:cNvSpPr txBox="1"/>
          <p:nvPr/>
        </p:nvSpPr>
        <p:spPr>
          <a:xfrm>
            <a:off x="1767207" y="2544932"/>
            <a:ext cx="14663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김주민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96B7C0-05E0-4B37-A814-C79BDBE19C16}"/>
              </a:ext>
            </a:extLst>
          </p:cNvPr>
          <p:cNvSpPr txBox="1"/>
          <p:nvPr/>
        </p:nvSpPr>
        <p:spPr>
          <a:xfrm>
            <a:off x="1752751" y="3978784"/>
            <a:ext cx="14663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이정현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96B7C0-05E0-4B37-A814-C79BDBE19C16}"/>
              </a:ext>
            </a:extLst>
          </p:cNvPr>
          <p:cNvSpPr txBox="1"/>
          <p:nvPr/>
        </p:nvSpPr>
        <p:spPr>
          <a:xfrm>
            <a:off x="1779803" y="5412635"/>
            <a:ext cx="14663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문견우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77281"/>
              </p:ext>
            </p:extLst>
          </p:nvPr>
        </p:nvGraphicFramePr>
        <p:xfrm>
          <a:off x="323530" y="2204864"/>
          <a:ext cx="8496940" cy="416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"/>
                <a:gridCol w="849694"/>
                <a:gridCol w="849694"/>
                <a:gridCol w="849694"/>
                <a:gridCol w="849694"/>
                <a:gridCol w="849694"/>
                <a:gridCol w="849694"/>
                <a:gridCol w="849694"/>
                <a:gridCol w="849694"/>
                <a:gridCol w="849694"/>
              </a:tblGrid>
              <a:tr h="51689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322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2020.07.29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2020.08.05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2020.08.06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2020.08.13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2020.08.14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2020.08.21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2020.08.22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2020.08.29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 smtClean="0">
                        <a:solidFill>
                          <a:srgbClr val="17375E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17375E"/>
                          </a:solidFill>
                        </a:rPr>
                        <a:t>    </a:t>
                      </a:r>
                      <a:r>
                        <a:rPr lang="ko-KR" altLang="en-US" sz="1000" b="1" dirty="0" smtClean="0">
                          <a:solidFill>
                            <a:srgbClr val="17375E"/>
                          </a:solidFill>
                        </a:rPr>
                        <a:t>기획</a:t>
                      </a:r>
                      <a:endParaRPr lang="ko-KR" altLang="en-US" sz="1000" b="1" dirty="0">
                        <a:solidFill>
                          <a:srgbClr val="1737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>
                        <a:solidFill>
                          <a:srgbClr val="17375E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17375E"/>
                          </a:solidFill>
                        </a:rPr>
                        <a:t>프로젝트 기획</a:t>
                      </a:r>
                      <a:endParaRPr lang="ko-KR" altLang="en-US" sz="800" b="1" dirty="0">
                        <a:solidFill>
                          <a:srgbClr val="1737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375E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898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rgbClr val="17375E"/>
                        </a:solidFill>
                      </a:endParaRPr>
                    </a:p>
                    <a:p>
                      <a:pPr algn="ctr" latinLnBrk="1"/>
                      <a:endParaRPr lang="en-US" altLang="ko-KR" sz="1000" b="1" dirty="0" smtClean="0">
                        <a:solidFill>
                          <a:srgbClr val="17375E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17375E"/>
                          </a:solidFill>
                        </a:rPr>
                        <a:t>   </a:t>
                      </a:r>
                      <a:endParaRPr lang="en-US" altLang="ko-KR" sz="1000" b="1" dirty="0" smtClean="0">
                        <a:solidFill>
                          <a:srgbClr val="17375E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rgbClr val="17375E"/>
                          </a:solidFill>
                        </a:rPr>
                        <a:t>   </a:t>
                      </a:r>
                      <a:r>
                        <a:rPr lang="ko-KR" altLang="en-US" sz="1000" b="1" dirty="0" smtClean="0">
                          <a:solidFill>
                            <a:srgbClr val="17375E"/>
                          </a:solidFill>
                        </a:rPr>
                        <a:t> 코딩</a:t>
                      </a:r>
                      <a:endParaRPr lang="ko-KR" altLang="en-US" sz="1000" b="1" dirty="0">
                        <a:solidFill>
                          <a:srgbClr val="1737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>
                        <a:solidFill>
                          <a:srgbClr val="17375E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1" dirty="0" smtClean="0">
                          <a:solidFill>
                            <a:srgbClr val="17375E"/>
                          </a:solidFill>
                        </a:rPr>
                        <a:t>HTML / CSS</a:t>
                      </a:r>
                      <a:endParaRPr lang="ko-KR" altLang="en-US" sz="900" b="1" dirty="0">
                        <a:solidFill>
                          <a:srgbClr val="1737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898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2"/>
                          </a:solidFill>
                        </a:rPr>
                        <a:t>JAVA</a:t>
                      </a:r>
                      <a:endParaRPr lang="ko-KR" altLang="en-US" sz="9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898">
                <a:tc rowSpan="2"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solidFill>
                            <a:srgbClr val="17375E"/>
                          </a:solidFill>
                        </a:rPr>
                        <a:t> </a:t>
                      </a:r>
                      <a:endParaRPr lang="en-US" altLang="ko-KR" sz="1000" b="1" dirty="0" smtClean="0">
                        <a:solidFill>
                          <a:srgbClr val="17375E"/>
                        </a:solidFill>
                      </a:endParaRPr>
                    </a:p>
                    <a:p>
                      <a:r>
                        <a:rPr lang="en-US" altLang="ko-KR" sz="1000" b="1" dirty="0" smtClean="0">
                          <a:solidFill>
                            <a:srgbClr val="17375E"/>
                          </a:solidFill>
                        </a:rPr>
                        <a:t>   </a:t>
                      </a:r>
                      <a:r>
                        <a:rPr lang="ko-KR" altLang="en-US" sz="1000" b="1" dirty="0" smtClean="0">
                          <a:solidFill>
                            <a:srgbClr val="17375E"/>
                          </a:solidFill>
                        </a:rPr>
                        <a:t>설계</a:t>
                      </a:r>
                      <a:endParaRPr lang="ko-KR" altLang="en-US" sz="1000" b="1" dirty="0">
                        <a:solidFill>
                          <a:srgbClr val="17375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900" b="1" dirty="0" smtClean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altLang="ko-KR" sz="900" b="1" dirty="0" smtClean="0">
                          <a:solidFill>
                            <a:schemeClr val="tx2"/>
                          </a:solidFill>
                        </a:rPr>
                        <a:t>DBMS </a:t>
                      </a:r>
                      <a:r>
                        <a:rPr lang="ko-KR" altLang="en-US" sz="900" b="1" dirty="0" smtClean="0">
                          <a:solidFill>
                            <a:schemeClr val="tx2"/>
                          </a:solidFill>
                        </a:rPr>
                        <a:t>설계</a:t>
                      </a:r>
                      <a:endParaRPr lang="ko-KR" altLang="en-US" sz="9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898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2"/>
                          </a:solidFill>
                        </a:rPr>
                        <a:t>ERD </a:t>
                      </a:r>
                      <a:r>
                        <a:rPr lang="ko-KR" altLang="en-US" sz="900" b="1" dirty="0" smtClean="0">
                          <a:solidFill>
                            <a:schemeClr val="tx2"/>
                          </a:solidFill>
                        </a:rPr>
                        <a:t>설계</a:t>
                      </a:r>
                      <a:endParaRPr lang="ko-KR" altLang="en-US" sz="9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6898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2"/>
                          </a:solidFill>
                        </a:rPr>
                        <a:t>구현</a:t>
                      </a:r>
                      <a:endParaRPr lang="ko-KR" altLang="en-US" sz="10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63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>
              <a:solidFill>
                <a:srgbClr val="000000"/>
              </a:solidFill>
              <a:ea typeface="휴먼모음T" panose="02030504000101010101" pitchFamily="18" charset="-127"/>
            </a:endParaRPr>
          </a:p>
          <a:p>
            <a:pPr marL="445770" marR="0" indent="-445770" algn="ctr" fontAlgn="base" latinLnBrk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40" dirty="0" smtClean="0">
              <a:solidFill>
                <a:srgbClr val="000000"/>
              </a:solidFill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96" y="90747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4000" b="1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역할 분담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99" y="179621"/>
            <a:ext cx="119590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Edo" panose="02000000000000000000" pitchFamily="2" charset="0"/>
              </a:rPr>
              <a:t>DRIPBAG</a:t>
            </a: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0" y="187904"/>
            <a:ext cx="1657350" cy="2571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7CDE0A1A-DE78-4D0C-BC0E-B968963EF3C6}"/>
              </a:ext>
            </a:extLst>
          </p:cNvPr>
          <p:cNvSpPr/>
          <p:nvPr/>
        </p:nvSpPr>
        <p:spPr>
          <a:xfrm>
            <a:off x="1907703" y="2209927"/>
            <a:ext cx="1185341" cy="1147065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96B7C0-05E0-4B37-A814-C79BDBE19C16}"/>
              </a:ext>
            </a:extLst>
          </p:cNvPr>
          <p:cNvSpPr txBox="1"/>
          <p:nvPr/>
        </p:nvSpPr>
        <p:spPr>
          <a:xfrm>
            <a:off x="1767207" y="2544932"/>
            <a:ext cx="14663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김주민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CDE0A1A-DE78-4D0C-BC0E-B968963EF3C6}"/>
              </a:ext>
            </a:extLst>
          </p:cNvPr>
          <p:cNvSpPr/>
          <p:nvPr/>
        </p:nvSpPr>
        <p:spPr>
          <a:xfrm>
            <a:off x="1893247" y="3643779"/>
            <a:ext cx="1185341" cy="1147065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96B7C0-05E0-4B37-A814-C79BDBE19C16}"/>
              </a:ext>
            </a:extLst>
          </p:cNvPr>
          <p:cNvSpPr txBox="1"/>
          <p:nvPr/>
        </p:nvSpPr>
        <p:spPr>
          <a:xfrm>
            <a:off x="1752751" y="3978784"/>
            <a:ext cx="14663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이정현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7CDE0A1A-DE78-4D0C-BC0E-B968963EF3C6}"/>
              </a:ext>
            </a:extLst>
          </p:cNvPr>
          <p:cNvSpPr/>
          <p:nvPr/>
        </p:nvSpPr>
        <p:spPr>
          <a:xfrm>
            <a:off x="1920299" y="5077630"/>
            <a:ext cx="1185341" cy="1147065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96B7C0-05E0-4B37-A814-C79BDBE19C16}"/>
              </a:ext>
            </a:extLst>
          </p:cNvPr>
          <p:cNvSpPr txBox="1"/>
          <p:nvPr/>
        </p:nvSpPr>
        <p:spPr>
          <a:xfrm>
            <a:off x="1779803" y="5412635"/>
            <a:ext cx="14663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문견우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2360" y="2318503"/>
            <a:ext cx="289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正 </a:t>
            </a:r>
            <a:r>
              <a:rPr lang="en-US" altLang="ko-KR" b="1" dirty="0" smtClean="0">
                <a:solidFill>
                  <a:schemeClr val="tx2"/>
                </a:solidFill>
              </a:rPr>
              <a:t>: DBMS</a:t>
            </a:r>
            <a:r>
              <a:rPr lang="ko-KR" altLang="en-US" b="1" dirty="0">
                <a:solidFill>
                  <a:schemeClr val="tx2"/>
                </a:solidFill>
              </a:rPr>
              <a:t/>
            </a:r>
            <a:br>
              <a:rPr lang="ko-KR" altLang="en-US" b="1" dirty="0">
                <a:solidFill>
                  <a:schemeClr val="tx2"/>
                </a:solidFill>
              </a:rPr>
            </a:br>
            <a:r>
              <a:rPr lang="ko-KR" altLang="en-US" b="1" dirty="0">
                <a:solidFill>
                  <a:schemeClr val="tx2"/>
                </a:solidFill>
              </a:rPr>
              <a:t/>
            </a:r>
            <a:br>
              <a:rPr lang="ko-KR" altLang="en-US" b="1" dirty="0">
                <a:solidFill>
                  <a:schemeClr val="tx2"/>
                </a:solidFill>
              </a:rPr>
            </a:br>
            <a:r>
              <a:rPr lang="ko-KR" altLang="en-US" b="1" dirty="0" smtClean="0">
                <a:solidFill>
                  <a:schemeClr val="tx2"/>
                </a:solidFill>
              </a:rPr>
              <a:t>副 </a:t>
            </a:r>
            <a:r>
              <a:rPr lang="en-US" altLang="ko-KR" b="1" dirty="0" smtClean="0">
                <a:solidFill>
                  <a:schemeClr val="tx2"/>
                </a:solidFill>
              </a:rPr>
              <a:t>: JAVA, HTML/CSS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8452" y="3732094"/>
            <a:ext cx="289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正 </a:t>
            </a:r>
            <a:r>
              <a:rPr lang="en-US" altLang="ko-KR" b="1" dirty="0" smtClean="0">
                <a:solidFill>
                  <a:schemeClr val="tx2"/>
                </a:solidFill>
              </a:rPr>
              <a:t>: JAVA</a:t>
            </a:r>
            <a:r>
              <a:rPr lang="ko-KR" altLang="en-US" b="1" dirty="0">
                <a:solidFill>
                  <a:schemeClr val="tx2"/>
                </a:solidFill>
              </a:rPr>
              <a:t/>
            </a:r>
            <a:br>
              <a:rPr lang="ko-KR" altLang="en-US" b="1" dirty="0">
                <a:solidFill>
                  <a:schemeClr val="tx2"/>
                </a:solidFill>
              </a:rPr>
            </a:br>
            <a:r>
              <a:rPr lang="ko-KR" altLang="en-US" b="1" dirty="0">
                <a:solidFill>
                  <a:schemeClr val="tx2"/>
                </a:solidFill>
              </a:rPr>
              <a:t/>
            </a:r>
            <a:br>
              <a:rPr lang="ko-KR" altLang="en-US" b="1" dirty="0">
                <a:solidFill>
                  <a:schemeClr val="tx2"/>
                </a:solidFill>
              </a:rPr>
            </a:br>
            <a:r>
              <a:rPr lang="ko-KR" altLang="en-US" b="1" dirty="0" smtClean="0">
                <a:solidFill>
                  <a:schemeClr val="tx2"/>
                </a:solidFill>
              </a:rPr>
              <a:t>副 </a:t>
            </a:r>
            <a:r>
              <a:rPr lang="en-US" altLang="ko-KR" b="1" dirty="0" smtClean="0">
                <a:solidFill>
                  <a:schemeClr val="tx2"/>
                </a:solidFill>
              </a:rPr>
              <a:t>: DBMS, HTML/CSS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2360" y="5105666"/>
            <a:ext cx="289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正 </a:t>
            </a:r>
            <a:r>
              <a:rPr lang="en-US" altLang="ko-KR" b="1" dirty="0" smtClean="0">
                <a:solidFill>
                  <a:schemeClr val="tx2"/>
                </a:solidFill>
              </a:rPr>
              <a:t>: HTML/CSS</a:t>
            </a:r>
            <a:r>
              <a:rPr lang="ko-KR" altLang="en-US" b="1" dirty="0">
                <a:solidFill>
                  <a:schemeClr val="tx2"/>
                </a:solidFill>
              </a:rPr>
              <a:t/>
            </a:r>
            <a:br>
              <a:rPr lang="ko-KR" altLang="en-US" b="1" dirty="0">
                <a:solidFill>
                  <a:schemeClr val="tx2"/>
                </a:solidFill>
              </a:rPr>
            </a:br>
            <a:r>
              <a:rPr lang="ko-KR" altLang="en-US" b="1" dirty="0">
                <a:solidFill>
                  <a:schemeClr val="tx2"/>
                </a:solidFill>
              </a:rPr>
              <a:t/>
            </a:r>
            <a:br>
              <a:rPr lang="ko-KR" altLang="en-US" b="1" dirty="0">
                <a:solidFill>
                  <a:schemeClr val="tx2"/>
                </a:solidFill>
              </a:rPr>
            </a:br>
            <a:r>
              <a:rPr lang="ko-KR" altLang="en-US" b="1" dirty="0" smtClean="0">
                <a:solidFill>
                  <a:schemeClr val="tx2"/>
                </a:solidFill>
              </a:rPr>
              <a:t>副 </a:t>
            </a:r>
            <a:r>
              <a:rPr lang="en-US" altLang="ko-KR" b="1" dirty="0" smtClean="0">
                <a:solidFill>
                  <a:schemeClr val="tx2"/>
                </a:solidFill>
              </a:rPr>
              <a:t>: JAVA, DBMS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5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555</Words>
  <Application>Microsoft Office PowerPoint</Application>
  <PresentationFormat>화면 슬라이드 쇼(4:3)</PresentationFormat>
  <Paragraphs>204</Paragraphs>
  <Slides>16</Slides>
  <Notes>16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HY헤드라인M</vt:lpstr>
      <vt:lpstr>맑은 고딕</vt:lpstr>
      <vt:lpstr>양재튼튼체B</vt:lpstr>
      <vt:lpstr>휴먼모음T</vt:lpstr>
      <vt:lpstr>Arial</vt:lpstr>
      <vt:lpstr>Arial Black</vt:lpstr>
      <vt:lpstr>Edo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H2LJH</cp:lastModifiedBy>
  <cp:revision>67</cp:revision>
  <dcterms:created xsi:type="dcterms:W3CDTF">2016-11-03T20:47:04Z</dcterms:created>
  <dcterms:modified xsi:type="dcterms:W3CDTF">2020-08-17T20:22:38Z</dcterms:modified>
</cp:coreProperties>
</file>