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384" r:id="rId2"/>
    <p:sldId id="413" r:id="rId3"/>
    <p:sldId id="414" r:id="rId4"/>
    <p:sldId id="415" r:id="rId5"/>
    <p:sldId id="416" r:id="rId6"/>
    <p:sldId id="417" r:id="rId7"/>
    <p:sldId id="423" r:id="rId8"/>
    <p:sldId id="424" r:id="rId9"/>
    <p:sldId id="426" r:id="rId10"/>
    <p:sldId id="421" r:id="rId11"/>
    <p:sldId id="427" r:id="rId12"/>
    <p:sldId id="429" r:id="rId13"/>
    <p:sldId id="430" r:id="rId14"/>
    <p:sldId id="431" r:id="rId15"/>
    <p:sldId id="432" r:id="rId16"/>
    <p:sldId id="422" r:id="rId17"/>
    <p:sldId id="433" r:id="rId18"/>
    <p:sldId id="434" r:id="rId19"/>
    <p:sldId id="435" r:id="rId20"/>
    <p:sldId id="436" r:id="rId21"/>
    <p:sldId id="437" r:id="rId22"/>
    <p:sldId id="438" r:id="rId23"/>
    <p:sldId id="439" r:id="rId24"/>
    <p:sldId id="440" r:id="rId25"/>
    <p:sldId id="441" r:id="rId26"/>
    <p:sldId id="442" r:id="rId27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56D794-95CE-1F48-9322-99B3B536BBDD}" v="15" dt="2018-06-04T10:24:36.3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3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6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91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 Taehoon" userId="a2cb14527bfc3183" providerId="LiveId" clId="{F956D794-95CE-1F48-9322-99B3B536BBDD}"/>
    <pc:docChg chg="modSld">
      <pc:chgData name="Ko Taehoon" userId="a2cb14527bfc3183" providerId="LiveId" clId="{F956D794-95CE-1F48-9322-99B3B536BBDD}" dt="2018-06-04T10:24:36.304" v="14" actId="20577"/>
      <pc:docMkLst>
        <pc:docMk/>
      </pc:docMkLst>
      <pc:sldChg chg="modSp">
        <pc:chgData name="Ko Taehoon" userId="a2cb14527bfc3183" providerId="LiveId" clId="{F956D794-95CE-1F48-9322-99B3B536BBDD}" dt="2018-06-04T10:24:36.304" v="14" actId="20577"/>
        <pc:sldMkLst>
          <pc:docMk/>
          <pc:sldMk cId="3680671636" sldId="438"/>
        </pc:sldMkLst>
        <pc:spChg chg="mod">
          <ac:chgData name="Ko Taehoon" userId="a2cb14527bfc3183" providerId="LiveId" clId="{F956D794-95CE-1F48-9322-99B3B536BBDD}" dt="2018-06-04T10:24:36.304" v="14" actId="20577"/>
          <ac:spMkLst>
            <pc:docMk/>
            <pc:sldMk cId="3680671636" sldId="438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3A210-11CB-4406-AD69-106C78B08EF4}" type="datetimeFigureOut">
              <a:rPr lang="ko-KR" altLang="en-US" smtClean="0"/>
              <a:t>2018. 6. 4.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3D2F9-8E7A-4A44-AE5E-05EF24D045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586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FF436-EE12-497A-A228-2A8D3D8D5F8A}" type="datetimeFigureOut">
              <a:rPr lang="ko-KR" altLang="en-US" smtClean="0"/>
              <a:t>2018. 6. 4.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B59AE-D552-463C-A97B-E4600D776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383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641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22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578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74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9144000" cy="858309"/>
          </a:xfrm>
          <a:prstGeom prst="rect">
            <a:avLst/>
          </a:prstGeom>
          <a:solidFill>
            <a:srgbClr val="ECECE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endParaRPr lang="ko-KR" altLang="en-US" sz="3200" b="1" baseline="0">
              <a:solidFill>
                <a:srgbClr val="338AE1"/>
              </a:solidFill>
              <a:effectLst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84135"/>
            <a:ext cx="8576733" cy="770465"/>
          </a:xfr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altLang="en-US" baseline="0" dirty="0">
                <a:solidFill>
                  <a:srgbClr val="338AE1"/>
                </a:solidFill>
                <a:effectLst/>
                <a:latin typeface="+mn-lt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8" y="1887009"/>
            <a:ext cx="8576733" cy="44291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304798" y="895873"/>
            <a:ext cx="8576733" cy="991136"/>
          </a:xfrm>
        </p:spPr>
        <p:txBody>
          <a:bodyPr anchor="t">
            <a:norm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3614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858309"/>
          </a:xfrm>
          <a:prstGeom prst="rect">
            <a:avLst/>
          </a:prstGeom>
          <a:solidFill>
            <a:srgbClr val="ECECE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endParaRPr lang="ko-KR" altLang="en-US" sz="3200" b="1" baseline="0">
              <a:solidFill>
                <a:srgbClr val="338AE1"/>
              </a:solidFill>
              <a:effectLst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84135"/>
            <a:ext cx="8576733" cy="770465"/>
          </a:xfr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altLang="en-US" baseline="0" dirty="0">
                <a:solidFill>
                  <a:srgbClr val="338AE1"/>
                </a:solidFill>
                <a:effectLst/>
                <a:latin typeface="+mn-lt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8" y="893095"/>
            <a:ext cx="8576733" cy="5441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07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164306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71334"/>
            <a:ext cx="7886700" cy="261831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124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798" y="1435627"/>
            <a:ext cx="4165601" cy="49207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233" y="1435627"/>
            <a:ext cx="4178299" cy="49207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695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910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313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932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5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799" y="363538"/>
            <a:ext cx="8576733" cy="896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799" y="1439333"/>
            <a:ext cx="8576733" cy="4944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Taehoon Ko, SNU Data Mining Center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181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12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7800" indent="-177800" algn="l" defTabSz="914400" rtl="0" eaLnBrk="1" latinLnBrk="1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49263" indent="-169863" algn="l" defTabSz="914400" rtl="0" eaLnBrk="1" latinLnBrk="1" hangingPunct="1">
        <a:lnSpc>
          <a:spcPct val="130000"/>
        </a:lnSpc>
        <a:spcBef>
          <a:spcPts val="500"/>
        </a:spcBef>
        <a:buSzPct val="100000"/>
        <a:buFont typeface="Calibri" panose="020F0502020204030204" pitchFamily="34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19138" indent="-160338" algn="l" defTabSz="914400" rtl="0" eaLnBrk="1" latinLnBrk="1" hangingPunct="1">
        <a:lnSpc>
          <a:spcPct val="130000"/>
        </a:lnSpc>
        <a:spcBef>
          <a:spcPts val="500"/>
        </a:spcBef>
        <a:buFont typeface="Calibri" panose="020F050202020403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82663" indent="-1524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68400" indent="-144463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generated/sklearn.linear_model.LogisticRegression.html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/reference/generated/numpy.bincount.html" TargetMode="Externa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://ufldl.stanford.edu/tutorial/supervised/SoftmaxRegression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Logistic regression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974571"/>
            <a:ext cx="6858000" cy="1655762"/>
          </a:xfrm>
        </p:spPr>
        <p:txBody>
          <a:bodyPr>
            <a:norm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Taehoon Ko (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thoon.koh@gmail.com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497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*Side note: Derivate of logistic function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2490787"/>
            <a:ext cx="7781925" cy="18764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34726" y="6488881"/>
            <a:ext cx="74888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/>
              <a:t>http://math.stackexchange.com/questions/78575/derivative-of-sigmoid-function-sigma-x-frac11e-x</a:t>
            </a:r>
          </a:p>
        </p:txBody>
      </p:sp>
    </p:spTree>
    <p:extLst>
      <p:ext uri="{BB962C8B-B14F-4D97-AF65-F5344CB8AC3E}">
        <p14:creationId xmlns:p14="http://schemas.microsoft.com/office/powerpoint/2010/main" val="1693025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 Python,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11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상자 7"/>
              <p:cNvSpPr txBox="1"/>
              <p:nvPr/>
            </p:nvSpPr>
            <p:spPr>
              <a:xfrm>
                <a:off x="539839" y="1406443"/>
                <a:ext cx="5959516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   −</m:t>
                      </m:r>
                      <m:r>
                        <m:rPr>
                          <m:sty m:val="p"/>
                        </m:rPr>
                        <a:rPr kumimoji="1" lang="en-US" altLang="ko-KR" smtClean="0">
                          <a:latin typeface="Cambria Math" charset="0"/>
                        </a:rPr>
                        <m:t>log</m:t>
                      </m:r>
                      <m:r>
                        <a:rPr kumimoji="1" lang="en-US" altLang="ko-KR" i="1">
                          <a:latin typeface="Cambria Math" charset="0"/>
                        </a:rPr>
                        <m:t>⁡</m:t>
                      </m:r>
                      <m:r>
                        <a:rPr kumimoji="1" lang="en-US" altLang="ko-KR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𝑌</m:t>
                          </m:r>
                        </m:e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𝑋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𝛽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is-I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ko-KR">
                                      <a:latin typeface="Cambria Math" charset="0"/>
                                    </a:rPr>
                                    <m:t>log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⁡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kumimoji="1" lang="en-US" altLang="ko-KR">
                                  <a:latin typeface="Cambria Math" charset="0"/>
                                </a:rPr>
                                <m:t>log</m:t>
                              </m:r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⁡(1−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" name="텍스트 상자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39" y="1406443"/>
                <a:ext cx="5959516" cy="75623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7"/>
              <p:cNvSpPr txBox="1"/>
              <p:nvPr/>
            </p:nvSpPr>
            <p:spPr>
              <a:xfrm>
                <a:off x="539840" y="2503641"/>
                <a:ext cx="5034263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kumimoji="1" lang="is-I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ko-KR">
                                      <a:latin typeface="Cambria Math" charset="0"/>
                                    </a:rPr>
                                    <m:t>log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⁡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kumimoji="1" lang="en-US" altLang="ko-KR">
                                  <a:latin typeface="Cambria Math" charset="0"/>
                                </a:rPr>
                                <m:t>log</m:t>
                              </m:r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⁡(1−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)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kumimoji="1" lang="ko-KR" alt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텍스트 상자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40" y="2503641"/>
                <a:ext cx="5034263" cy="75623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텍스트 상자 5"/>
          <p:cNvSpPr txBox="1"/>
          <p:nvPr/>
        </p:nvSpPr>
        <p:spPr>
          <a:xfrm>
            <a:off x="6797896" y="1507561"/>
            <a:ext cx="186647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R" dirty="0"/>
              <a:t>[Negative </a:t>
            </a:r>
          </a:p>
          <a:p>
            <a:pPr algn="ctr"/>
            <a:r>
              <a:rPr kumimoji="1" lang="en-US" altLang="ko-KR" dirty="0"/>
              <a:t>log-likelihood (NLL)]</a:t>
            </a:r>
            <a:endParaRPr kumimoji="1" lang="ko-KR" altLang="en-US" dirty="0"/>
          </a:p>
        </p:txBody>
      </p:sp>
      <p:sp>
        <p:nvSpPr>
          <p:cNvPr id="8" name="아래쪽 화살표 7"/>
          <p:cNvSpPr/>
          <p:nvPr/>
        </p:nvSpPr>
        <p:spPr>
          <a:xfrm>
            <a:off x="723900" y="2171852"/>
            <a:ext cx="520700" cy="349018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상자 5"/>
          <p:cNvSpPr txBox="1"/>
          <p:nvPr/>
        </p:nvSpPr>
        <p:spPr>
          <a:xfrm>
            <a:off x="1270313" y="3416658"/>
            <a:ext cx="548252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R" b="1" dirty="0"/>
              <a:t>[Loss function in logistic regression </a:t>
            </a:r>
            <a:r>
              <a:rPr kumimoji="1" lang="en-US" altLang="ko-KR" dirty="0"/>
              <a:t>(and neural network)</a:t>
            </a:r>
            <a:r>
              <a:rPr kumimoji="1" lang="en-US" altLang="ko-KR" b="1" dirty="0"/>
              <a:t> ]</a:t>
            </a:r>
            <a:endParaRPr kumimoji="1" lang="ko-KR" altLang="en-US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412" y="4106615"/>
            <a:ext cx="70389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17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 Python,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99" y="1113474"/>
            <a:ext cx="8058150" cy="5181600"/>
          </a:xfrm>
          <a:prstGeom prst="rect">
            <a:avLst/>
          </a:prstGeom>
        </p:spPr>
      </p:pic>
      <p:sp>
        <p:nvSpPr>
          <p:cNvPr id="6" name="오른쪽 대괄호 5"/>
          <p:cNvSpPr/>
          <p:nvPr/>
        </p:nvSpPr>
        <p:spPr>
          <a:xfrm>
            <a:off x="5842000" y="2717800"/>
            <a:ext cx="127000" cy="9271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57900" y="2717800"/>
                <a:ext cx="17562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Update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altLang="ko-KR" dirty="0"/>
                  <a:t> by</a:t>
                </a:r>
                <a:br>
                  <a:rPr lang="en-US" altLang="ko-KR" dirty="0"/>
                </a:br>
                <a:r>
                  <a:rPr lang="en-US" altLang="ko-KR" dirty="0"/>
                  <a:t>gradient descent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900" y="2717800"/>
                <a:ext cx="1756250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3125" t="-5660" r="-2778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0735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 Python,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01266"/>
            <a:ext cx="8029575" cy="4476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43874" y="6036387"/>
                <a:ext cx="3419782" cy="708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ko-KR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𝜂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mr-IN" altLang="ko-KR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mr-IN" altLang="ko-K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𝜕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kumimoji="1" lang="mr-IN" altLang="ko-K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charset="0"/>
                            </a:rPr>
                            <m:t>,</m:t>
                          </m:r>
                          <m:f>
                            <m:fPr>
                              <m:ctrlPr>
                                <a:rPr kumimoji="1" lang="mr-IN" altLang="ko-KR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mr-IN" altLang="ko-K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𝜕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kumimoji="1" lang="mr-IN" altLang="ko-K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874" y="6036387"/>
                <a:ext cx="3419782" cy="7087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304799" y="956088"/>
            <a:ext cx="69400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/>
              <a:t>As the step progresses, the gradient becomes smaller and the beta values gradually converge.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0" y="6192026"/>
                <a:ext cx="483907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600" dirty="0"/>
                  <a:t>* In this scratch code, the intercept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is not considered.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192026"/>
                <a:ext cx="4839076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630" t="-5455" r="-126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895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 Python,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4799" y="956088"/>
            <a:ext cx="69400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/>
              <a:t>As the step progresses, the gradient becomes smaller and the beta values gradually converge.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302" y="1872193"/>
            <a:ext cx="69437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892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i="1" dirty="0" err="1"/>
              <a:t>LogisticRegression</a:t>
            </a:r>
            <a:r>
              <a:rPr kumimoji="1" lang="en-US" altLang="ko-KR" dirty="0"/>
              <a:t> in </a:t>
            </a:r>
            <a:r>
              <a:rPr kumimoji="1" lang="en-US" altLang="ko-KR" dirty="0" err="1"/>
              <a:t>scikit</a:t>
            </a:r>
            <a:r>
              <a:rPr kumimoji="1" lang="en-US" altLang="ko-KR" dirty="0"/>
              <a:t>-learn</a:t>
            </a:r>
            <a:endParaRPr kumimoji="1"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815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sklearn.linear_model.LogisticRegression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39" y="998022"/>
            <a:ext cx="8723993" cy="243460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6491819"/>
            <a:ext cx="7086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hlinkClick r:id="rId3"/>
              </a:rPr>
              <a:t>http://scikit-learn.org/stable/modules/generated/sklearn.linear_model.LogisticRegression.html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44810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Parameter: </a:t>
            </a:r>
            <a:r>
              <a:rPr lang="en-US" altLang="ko-KR" i="1" dirty="0"/>
              <a:t>penalty </a:t>
            </a:r>
            <a:r>
              <a:rPr lang="en-US" altLang="ko-KR" dirty="0"/>
              <a:t>and</a:t>
            </a:r>
            <a:r>
              <a:rPr lang="en-US" altLang="ko-KR" i="1" dirty="0"/>
              <a:t> C</a:t>
            </a:r>
            <a:endParaRPr lang="ko-KR" altLang="en-US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798" y="3576047"/>
            <a:ext cx="8576733" cy="2758491"/>
          </a:xfrm>
        </p:spPr>
        <p:txBody>
          <a:bodyPr/>
          <a:lstStyle/>
          <a:p>
            <a:r>
              <a:rPr lang="en-US" altLang="ko-KR" dirty="0"/>
              <a:t>Penalty: ‘l2’ or ‘l1’</a:t>
            </a:r>
          </a:p>
          <a:p>
            <a:pPr lvl="1"/>
            <a:r>
              <a:rPr lang="en-US" altLang="ko-KR" dirty="0"/>
              <a:t>‘l2’: Add L2-regularization term.</a:t>
            </a:r>
          </a:p>
          <a:p>
            <a:pPr lvl="2"/>
            <a:r>
              <a:rPr lang="en-US" altLang="ko-KR" dirty="0"/>
              <a:t>It has the same effect as the ridge regression.</a:t>
            </a:r>
          </a:p>
          <a:p>
            <a:pPr lvl="1"/>
            <a:r>
              <a:rPr lang="en-US" altLang="ko-KR" dirty="0"/>
              <a:t>‘l1’: Add L1-regularization term.</a:t>
            </a:r>
          </a:p>
          <a:p>
            <a:pPr lvl="2"/>
            <a:r>
              <a:rPr lang="en-US" altLang="ko-KR" dirty="0"/>
              <a:t>It has the same effect as the lasso regression.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39" y="998022"/>
            <a:ext cx="8723993" cy="243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59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Parameter: </a:t>
            </a:r>
            <a:r>
              <a:rPr lang="en-US" altLang="ko-KR" i="1" dirty="0"/>
              <a:t>penalty </a:t>
            </a:r>
            <a:r>
              <a:rPr lang="en-US" altLang="ko-KR" dirty="0"/>
              <a:t>and</a:t>
            </a:r>
            <a:r>
              <a:rPr lang="en-US" altLang="ko-KR" i="1" dirty="0"/>
              <a:t> 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798" y="3576047"/>
            <a:ext cx="8576733" cy="2758491"/>
          </a:xfrm>
        </p:spPr>
        <p:txBody>
          <a:bodyPr/>
          <a:lstStyle/>
          <a:p>
            <a:r>
              <a:rPr lang="en-US" altLang="ko-KR" dirty="0"/>
              <a:t>C: inverse of the regularization strength</a:t>
            </a:r>
          </a:p>
          <a:p>
            <a:pPr lvl="1"/>
            <a:r>
              <a:rPr lang="en-US" altLang="ko-KR" dirty="0"/>
              <a:t>Smaller C values specify stronger regularization.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39" y="998022"/>
            <a:ext cx="8723993" cy="243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65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Parameter: </a:t>
            </a:r>
            <a:r>
              <a:rPr lang="en-US" altLang="ko-KR" i="1" dirty="0"/>
              <a:t>penalty </a:t>
            </a:r>
            <a:r>
              <a:rPr lang="en-US" altLang="ko-KR" dirty="0"/>
              <a:t>and</a:t>
            </a:r>
            <a:r>
              <a:rPr lang="en-US" altLang="ko-KR" i="1" dirty="0"/>
              <a:t> 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Regularized logistic regression</a:t>
            </a:r>
          </a:p>
          <a:p>
            <a:pPr lvl="1"/>
            <a:r>
              <a:rPr lang="en-US" altLang="ko-KR" dirty="0"/>
              <a:t>Loss function of logistic regression with no regularization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Cost function of regularized logistic regression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19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651200" y="2061262"/>
                <a:ext cx="4944367" cy="9326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kumimoji="1" lang="is-IS" altLang="ko-K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sz="2000" i="1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ko-KR" sz="20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sz="2000" i="1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000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20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ko-KR" sz="20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ko-KR" sz="2000">
                                      <a:latin typeface="Cambria Math" charset="0"/>
                                    </a:rPr>
                                    <m:t>log</m:t>
                                  </m:r>
                                  <m:r>
                                    <a:rPr kumimoji="1" lang="en-US" altLang="ko-KR" sz="2000" i="1">
                                      <a:latin typeface="Cambria Math" charset="0"/>
                                    </a:rPr>
                                    <m:t>⁡</m:t>
                                  </m:r>
                                  <m:r>
                                    <a:rPr kumimoji="1" lang="en-US" altLang="ko-KR" sz="2000" i="1">
                                      <a:latin typeface="Cambria Math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sz="20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sz="2000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kumimoji="1"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sz="2000" i="1">
                                      <a:latin typeface="Cambria Math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kumimoji="1"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sz="2000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ko-KR" sz="20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kumimoji="1" lang="en-US" altLang="ko-KR" sz="2000">
                                  <a:latin typeface="Cambria Math" charset="0"/>
                                </a:rPr>
                                <m:t>log</m:t>
                              </m:r>
                              <m:r>
                                <a:rPr kumimoji="1" lang="en-US" altLang="ko-KR" sz="2000" i="1">
                                  <a:latin typeface="Cambria Math" charset="0"/>
                                </a:rPr>
                                <m:t>⁡(1−</m:t>
                              </m:r>
                              <m:sSub>
                                <m:sSubPr>
                                  <m:ctrlPr>
                                    <a:rPr kumimoji="1"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2000" i="1">
                                      <a:latin typeface="Cambria Math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sz="20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sz="2000" i="1">
                                  <a:latin typeface="Cambria Math" charset="0"/>
                                </a:rPr>
                                <m:t>)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kumimoji="1" lang="ko-KR" altLang="en-US" sz="2000" dirty="0"/>
                            <m:t> </m:t>
                          </m:r>
                        </m:e>
                      </m:nary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00" y="2061262"/>
                <a:ext cx="4944367" cy="93262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5506887" y="2162572"/>
                <a:ext cx="3202159" cy="707566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i="1">
                              <a:latin typeface="Cambria Math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ko-KR" sz="20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𝜎</m:t>
                      </m:r>
                      <m:d>
                        <m:dPr>
                          <m:ctrlPr>
                            <a:rPr kumimoji="1" lang="en-US" altLang="ko-KR" sz="20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sz="2000" b="1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0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𝜷</m:t>
                              </m:r>
                            </m:e>
                            <m:sup>
                              <m:r>
                                <a:rPr kumimoji="1" lang="en-US" altLang="ko-KR" sz="20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𝑻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1" lang="en-US" altLang="ko-KR" sz="2000" b="1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0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sz="20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kumimoji="1" lang="en-US" altLang="ko-KR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20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sz="2000" i="1">
                              <a:latin typeface="Cambria Math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000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ko-KR" sz="2000" i="1">
                                  <a:latin typeface="Cambria Math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sz="2000" b="1" i="1">
                                      <a:latin typeface="Cambria Math" charset="0"/>
                                    </a:rPr>
                                    <m:t>𝜷</m:t>
                                  </m:r>
                                </m:e>
                                <m:sup>
                                  <m:r>
                                    <a:rPr kumimoji="1" lang="en-US" altLang="ko-KR" sz="2000" b="1" i="1">
                                      <a:latin typeface="Cambria Math" charset="0"/>
                                    </a:rPr>
                                    <m:t>𝑻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kumimoji="1" lang="en-US" altLang="ko-K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2000" b="1" i="1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sz="2000" b="1" i="1">
                                      <a:latin typeface="Cambria Math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887" y="2162572"/>
                <a:ext cx="3202159" cy="7075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1578153" y="3831638"/>
                <a:ext cx="2406493" cy="967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z="2000" b="0" i="0" smtClean="0"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kumimoji="1"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153" y="3831638"/>
                <a:ext cx="2406493" cy="96744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1578153" y="4811102"/>
                <a:ext cx="2334165" cy="967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z="2000" b="0" i="0" smtClean="0"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153" y="4811102"/>
                <a:ext cx="2334165" cy="96744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308196" y="4091056"/>
            <a:ext cx="191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en-US" altLang="ko-KR" b="1" dirty="0">
                <a:solidFill>
                  <a:srgbClr val="FF0000"/>
                </a:solidFill>
              </a:rPr>
              <a:t>L1</a:t>
            </a:r>
            <a:r>
              <a:rPr lang="en-US" altLang="ko-KR" b="1" dirty="0"/>
              <a:t> regularization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08196" y="5070520"/>
            <a:ext cx="191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en-US" altLang="ko-KR" b="1" dirty="0">
                <a:solidFill>
                  <a:srgbClr val="FF0000"/>
                </a:solidFill>
              </a:rPr>
              <a:t>L2</a:t>
            </a:r>
            <a:r>
              <a:rPr lang="en-US" altLang="ko-KR" b="1" dirty="0"/>
              <a:t> regularization</a:t>
            </a:r>
            <a:r>
              <a:rPr lang="en-US" altLang="ko-KR" dirty="0"/>
              <a:t>]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984646" y="5759800"/>
                <a:ext cx="647100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646" y="5759800"/>
                <a:ext cx="647100" cy="5203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타원 12"/>
          <p:cNvSpPr/>
          <p:nvPr/>
        </p:nvSpPr>
        <p:spPr>
          <a:xfrm>
            <a:off x="2859314" y="4199158"/>
            <a:ext cx="275771" cy="2612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859314" y="5149306"/>
            <a:ext cx="275771" cy="2612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3" idx="6"/>
            <a:endCxn id="12" idx="1"/>
          </p:cNvCxnSpPr>
          <p:nvPr/>
        </p:nvCxnSpPr>
        <p:spPr>
          <a:xfrm>
            <a:off x="3135085" y="4329773"/>
            <a:ext cx="849561" cy="1690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4" idx="4"/>
            <a:endCxn id="12" idx="1"/>
          </p:cNvCxnSpPr>
          <p:nvPr/>
        </p:nvCxnSpPr>
        <p:spPr>
          <a:xfrm>
            <a:off x="2997200" y="5410536"/>
            <a:ext cx="987446" cy="609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397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Learning logistic regression using ‘gradient descent’</a:t>
            </a:r>
            <a:endParaRPr kumimoji="1"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kumimoji="1" lang="en-US" altLang="ko-KR" dirty="0"/>
              <a:t>Logistic function, logit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ko-KR" dirty="0"/>
              <a:t>Loss function: negative log-likelihood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ko-KR" dirty="0"/>
              <a:t>Gradient descent method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2996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Parameter: </a:t>
            </a:r>
            <a:r>
              <a:rPr lang="en-US" altLang="ko-KR" i="1" dirty="0" err="1"/>
              <a:t>class_weight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798" y="3576047"/>
            <a:ext cx="8576733" cy="2758491"/>
          </a:xfrm>
        </p:spPr>
        <p:txBody>
          <a:bodyPr/>
          <a:lstStyle/>
          <a:p>
            <a:r>
              <a:rPr lang="en-US" altLang="ko-KR" dirty="0" err="1"/>
              <a:t>class_weight</a:t>
            </a:r>
            <a:endParaRPr lang="en-US" altLang="ko-KR" dirty="0"/>
          </a:p>
          <a:p>
            <a:pPr lvl="1"/>
            <a:r>
              <a:rPr lang="en-US" altLang="ko-KR" dirty="0"/>
              <a:t>Many </a:t>
            </a:r>
            <a:r>
              <a:rPr lang="en-US" altLang="ko-KR" dirty="0" err="1"/>
              <a:t>scikit</a:t>
            </a:r>
            <a:r>
              <a:rPr lang="en-US" altLang="ko-KR" dirty="0"/>
              <a:t>-learn estimators have this parameter.</a:t>
            </a:r>
          </a:p>
          <a:p>
            <a:pPr lvl="1"/>
            <a:r>
              <a:rPr lang="en-US" altLang="ko-KR" dirty="0"/>
              <a:t>When the number of points in each class is unbalanced (this phenomenon is called </a:t>
            </a:r>
            <a:r>
              <a:rPr lang="en-US" altLang="ko-KR" b="1" i="1" dirty="0"/>
              <a:t>class-imbalanced</a:t>
            </a:r>
            <a:r>
              <a:rPr lang="en-US" altLang="ko-KR" dirty="0"/>
              <a:t>), it can be effective to give different weights to each class.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39" y="998022"/>
            <a:ext cx="8723993" cy="243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19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Parameter: </a:t>
            </a:r>
            <a:r>
              <a:rPr lang="en-US" altLang="ko-KR" i="1" dirty="0" err="1"/>
              <a:t>class_weight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47" y="1230085"/>
            <a:ext cx="7862096" cy="308065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192657" y="3120571"/>
            <a:ext cx="1287922" cy="3483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30514" y="4847282"/>
            <a:ext cx="7673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Count number of occurrences of each value in array of non-negative integers.</a:t>
            </a:r>
          </a:p>
          <a:p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https://docs.scipy.org/doc/numpy/reference/generated/numpy.bincount.html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8" idx="2"/>
          </p:cNvCxnSpPr>
          <p:nvPr/>
        </p:nvCxnSpPr>
        <p:spPr>
          <a:xfrm>
            <a:off x="3836618" y="3468914"/>
            <a:ext cx="0" cy="1364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768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Parameter: </a:t>
            </a:r>
            <a:r>
              <a:rPr lang="en-US" altLang="ko-KR" i="1" dirty="0"/>
              <a:t>solver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798" y="3576047"/>
            <a:ext cx="8576733" cy="2758491"/>
          </a:xfrm>
        </p:spPr>
        <p:txBody>
          <a:bodyPr/>
          <a:lstStyle/>
          <a:p>
            <a:r>
              <a:rPr lang="en-US" altLang="ko-KR" dirty="0"/>
              <a:t>solver</a:t>
            </a:r>
          </a:p>
          <a:p>
            <a:pPr lvl="1"/>
            <a:r>
              <a:rPr lang="en-US" altLang="ko-KR" dirty="0"/>
              <a:t>In fact, there are some algorithms for training logistic regression (or optimizing the cost function of logistic regression).</a:t>
            </a:r>
          </a:p>
          <a:p>
            <a:pPr lvl="1"/>
            <a:r>
              <a:rPr lang="en-US" altLang="ko-KR" dirty="0"/>
              <a:t>You can select one of given optimization algorithms.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39" y="998022"/>
            <a:ext cx="8723993" cy="243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71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Parameter: </a:t>
            </a:r>
            <a:r>
              <a:rPr lang="en-US" altLang="ko-KR" i="1" dirty="0"/>
              <a:t>multi-class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798" y="3576047"/>
            <a:ext cx="8576733" cy="2758491"/>
          </a:xfrm>
        </p:spPr>
        <p:txBody>
          <a:bodyPr/>
          <a:lstStyle/>
          <a:p>
            <a:r>
              <a:rPr lang="en-US" altLang="ko-KR" dirty="0" err="1"/>
              <a:t>multi_class</a:t>
            </a:r>
            <a:endParaRPr lang="en-US" altLang="ko-KR" dirty="0"/>
          </a:p>
          <a:p>
            <a:pPr lvl="1"/>
            <a:r>
              <a:rPr lang="en-US" altLang="ko-KR" dirty="0"/>
              <a:t>If your data has several classes, control this parameter.</a:t>
            </a:r>
          </a:p>
          <a:p>
            <a:pPr lvl="1"/>
            <a:r>
              <a:rPr lang="en-US" altLang="ko-KR" dirty="0"/>
              <a:t>‘</a:t>
            </a:r>
            <a:r>
              <a:rPr lang="en-US" altLang="ko-KR" dirty="0" err="1"/>
              <a:t>ovr</a:t>
            </a:r>
            <a:r>
              <a:rPr lang="en-US" altLang="ko-KR" dirty="0"/>
              <a:t>’ (one-versus-rest)</a:t>
            </a:r>
          </a:p>
          <a:p>
            <a:pPr lvl="1"/>
            <a:r>
              <a:rPr lang="en-US" altLang="ko-KR" dirty="0"/>
              <a:t>‘multinomial’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39" y="998022"/>
            <a:ext cx="8723993" cy="243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25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Parameter: </a:t>
            </a:r>
            <a:r>
              <a:rPr lang="en-US" altLang="ko-KR" i="1" dirty="0"/>
              <a:t>multi-class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One-versus-rest (OVR)</a:t>
            </a:r>
          </a:p>
          <a:p>
            <a:pPr lvl="1"/>
            <a:r>
              <a:rPr lang="en-US" altLang="ko-KR" dirty="0"/>
              <a:t>Train several binary logistic regression models.</a:t>
            </a:r>
          </a:p>
          <a:p>
            <a:pPr lvl="2"/>
            <a:r>
              <a:rPr lang="en-US" altLang="ko-KR" dirty="0"/>
              <a:t>Number of binary logistic regression models = Number of classes</a:t>
            </a:r>
          </a:p>
          <a:p>
            <a:pPr lvl="1"/>
            <a:r>
              <a:rPr lang="en-US" altLang="ko-KR" dirty="0"/>
              <a:t>Suppose that there are 3 classes; A, B and C.</a:t>
            </a:r>
          </a:p>
          <a:p>
            <a:pPr lvl="2"/>
            <a:r>
              <a:rPr lang="en-US" altLang="ko-KR" dirty="0"/>
              <a:t>1</a:t>
            </a:r>
            <a:r>
              <a:rPr lang="en-US" altLang="ko-KR" baseline="30000" dirty="0"/>
              <a:t>st</a:t>
            </a:r>
            <a:r>
              <a:rPr lang="en-US" altLang="ko-KR" dirty="0"/>
              <a:t> logistic regression model: Classify A and (B, C). </a:t>
            </a:r>
            <a:r>
              <a:rPr lang="en-US" altLang="ko-KR" dirty="0">
                <a:sym typeface="Wingdings" panose="05000000000000000000" pitchFamily="2" charset="2"/>
              </a:rPr>
              <a:t> A vs. not A</a:t>
            </a:r>
            <a:endParaRPr lang="en-US" altLang="ko-KR" dirty="0"/>
          </a:p>
          <a:p>
            <a:pPr lvl="2"/>
            <a:r>
              <a:rPr lang="en-US" altLang="ko-KR" dirty="0"/>
              <a:t>2</a:t>
            </a:r>
            <a:r>
              <a:rPr lang="en-US" altLang="ko-KR" baseline="30000" dirty="0"/>
              <a:t>nd</a:t>
            </a:r>
            <a:r>
              <a:rPr lang="en-US" altLang="ko-KR" dirty="0"/>
              <a:t> logistic regression model: Classify B and (A, C). </a:t>
            </a:r>
            <a:r>
              <a:rPr lang="en-US" altLang="ko-KR" dirty="0">
                <a:sym typeface="Wingdings" panose="05000000000000000000" pitchFamily="2" charset="2"/>
              </a:rPr>
              <a:t> B vs. not B</a:t>
            </a:r>
            <a:endParaRPr lang="en-US" altLang="ko-KR" dirty="0"/>
          </a:p>
          <a:p>
            <a:pPr lvl="2"/>
            <a:r>
              <a:rPr lang="en-US" altLang="ko-KR" dirty="0"/>
              <a:t>3</a:t>
            </a:r>
            <a:r>
              <a:rPr lang="en-US" altLang="ko-KR" baseline="30000" dirty="0"/>
              <a:t>rd</a:t>
            </a:r>
            <a:r>
              <a:rPr lang="en-US" altLang="ko-KR" dirty="0"/>
              <a:t> logistic regression model: Classify C and (A, B). </a:t>
            </a:r>
            <a:r>
              <a:rPr lang="en-US" altLang="ko-KR" dirty="0">
                <a:sym typeface="Wingdings" panose="05000000000000000000" pitchFamily="2" charset="2"/>
              </a:rPr>
              <a:t> C vs. not C</a:t>
            </a:r>
          </a:p>
          <a:p>
            <a:pPr lvl="1"/>
            <a:r>
              <a:rPr lang="en-US" altLang="ko-KR" dirty="0"/>
              <a:t>The results of these models are combined to make final prediction.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101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Parameter: </a:t>
            </a:r>
            <a:r>
              <a:rPr lang="en-US" altLang="ko-KR" i="1" dirty="0"/>
              <a:t>multi-class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Multinomial logistic regression (a.k.a. </a:t>
            </a:r>
            <a:r>
              <a:rPr lang="en-US" altLang="ko-KR" dirty="0" err="1"/>
              <a:t>Softmax</a:t>
            </a:r>
            <a:r>
              <a:rPr lang="en-US" altLang="ko-KR" dirty="0"/>
              <a:t> regression)</a:t>
            </a:r>
          </a:p>
          <a:p>
            <a:pPr lvl="1"/>
            <a:r>
              <a:rPr lang="en-US" altLang="ko-KR" dirty="0" err="1"/>
              <a:t>Softmax</a:t>
            </a:r>
            <a:r>
              <a:rPr lang="en-US" altLang="ko-KR" dirty="0"/>
              <a:t> regression is a generalization of logistic regression.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841" y="6372266"/>
            <a:ext cx="77578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See </a:t>
            </a:r>
            <a:r>
              <a:rPr lang="ko-KR" altLang="en-US" dirty="0">
                <a:hlinkClick r:id="rId2"/>
              </a:rPr>
              <a:t>http://ufldl.stanford.edu/tutorial/supervised/SoftmaxRegression/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2362198" y="2091283"/>
                <a:ext cx="4905831" cy="7997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ko-KR" sz="200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ko-KR" sz="2000" i="1">
                              <a:latin typeface="Cambria Math" charset="0"/>
                            </a:rPr>
                            <m:t>=1</m:t>
                          </m:r>
                        </m:e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ko-KR" sz="2000" b="0" i="1">
                              <a:latin typeface="Cambria Math" charset="0"/>
                            </a:rPr>
                            <m:t>, </m:t>
                          </m:r>
                          <m:r>
                            <a:rPr kumimoji="1" lang="en-US" altLang="ko-KR" sz="2000" b="0" i="1">
                              <a:latin typeface="Cambria Math" charset="0"/>
                            </a:rPr>
                            <m:t>𝛽</m:t>
                          </m:r>
                        </m:e>
                      </m:d>
                      <m:r>
                        <a:rPr kumimoji="1" lang="en-US" altLang="ko-KR" sz="20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20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sz="2000" i="1">
                              <a:latin typeface="Cambria Math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000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ko-KR" sz="2000" i="1">
                                  <a:latin typeface="Cambria Math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sz="2000" b="0" i="1">
                                      <a:latin typeface="Cambria Math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kumimoji="1" lang="en-US" altLang="ko-KR" sz="2000" b="0" i="1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kumimoji="1"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kumimoji="1"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kumimoji="1"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kumimoji="1"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sz="20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kumimoji="1"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198" y="2091283"/>
                <a:ext cx="4905831" cy="79970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2362198" y="3406057"/>
                <a:ext cx="6781802" cy="1592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ko-KR" sz="2000" i="1">
                                    <a:latin typeface="Cambria Math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kumimoji="1"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R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kumimoji="1" lang="en-US" altLang="ko-KR" sz="2000" i="1">
                                        <a:latin typeface="Cambria Math" charset="0"/>
                                      </a:rPr>
                                      <m:t>=1</m:t>
                                    </m:r>
                                  </m:e>
                                  <m:e>
                                    <m:r>
                                      <a:rPr kumimoji="1"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kumimoji="1" lang="en-US" altLang="ko-KR" sz="2000" i="1">
                                        <a:latin typeface="Cambria Math" charset="0"/>
                                      </a:rPr>
                                      <m:t>, </m:t>
                                    </m:r>
                                    <m:r>
                                      <a:rPr kumimoji="1" lang="en-US" altLang="ko-KR" sz="2000" i="1"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kumimoji="1" lang="en-US" altLang="ko-KR" sz="2000" i="1">
                                    <a:latin typeface="Cambria Math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kumimoji="1"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R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kumimoji="1" lang="en-US" altLang="ko-KR" sz="2000" i="1">
                                        <a:latin typeface="Cambria Math" charset="0"/>
                                      </a:rPr>
                                      <m:t>=</m:t>
                                    </m:r>
                                    <m:r>
                                      <a:rPr kumimoji="1"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kumimoji="1"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kumimoji="1" lang="en-US" altLang="ko-KR" sz="2000" i="1">
                                        <a:latin typeface="Cambria Math" charset="0"/>
                                      </a:rPr>
                                      <m:t>, </m:t>
                                    </m:r>
                                    <m:r>
                                      <a:rPr kumimoji="1" lang="en-US" altLang="ko-KR" sz="2000" i="1"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ko-KR" sz="2000" i="1">
                                    <a:latin typeface="Cambria Math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kumimoji="1"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R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kumimoji="1" lang="en-US" altLang="ko-KR" sz="2000" i="1">
                                        <a:latin typeface="Cambria Math" charset="0"/>
                                      </a:rPr>
                                      <m:t>=</m:t>
                                    </m:r>
                                    <m:r>
                                      <a:rPr kumimoji="1" lang="en-US" altLang="ko-KR" sz="20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e>
                                    <m:r>
                                      <a:rPr kumimoji="1"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kumimoji="1" lang="en-US" altLang="ko-KR" sz="2000" i="1">
                                        <a:latin typeface="Cambria Math" charset="0"/>
                                      </a:rPr>
                                      <m:t>, </m:t>
                                    </m:r>
                                    <m:r>
                                      <a:rPr kumimoji="1" lang="en-US" altLang="ko-KR" sz="2000" i="1"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kumimoji="1"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ko-KR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kumimoji="1"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ko-KR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kumimoji="1"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ko-KR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198" y="3406057"/>
                <a:ext cx="6781802" cy="159255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23230" y="5150380"/>
                <a:ext cx="3408497" cy="7393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b="0" dirty="0"/>
                  <a:t>where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230" y="5150380"/>
                <a:ext cx="3408497" cy="739370"/>
              </a:xfrm>
              <a:prstGeom prst="rect">
                <a:avLst/>
              </a:prstGeom>
              <a:blipFill rotWithShape="0">
                <a:blip r:embed="rId5"/>
                <a:stretch>
                  <a:fillRect l="-42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04798" y="2244658"/>
            <a:ext cx="1753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[Binary logistic</a:t>
            </a:r>
            <a:br>
              <a:rPr lang="en-US" altLang="ko-KR" sz="2000" b="1" dirty="0"/>
            </a:br>
            <a:r>
              <a:rPr lang="en-US" altLang="ko-KR" sz="2000" b="1" dirty="0"/>
              <a:t>regression]</a:t>
            </a:r>
            <a:endParaRPr lang="ko-KR" alt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04798" y="3746886"/>
            <a:ext cx="13699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</a:t>
            </a:r>
            <a:r>
              <a:rPr lang="en-US" altLang="ko-KR" sz="2000" b="1" dirty="0" err="1"/>
              <a:t>Softmax</a:t>
            </a:r>
            <a:r>
              <a:rPr lang="en-US" altLang="ko-KR" sz="2000" b="1" dirty="0"/>
              <a:t> </a:t>
            </a:r>
          </a:p>
          <a:p>
            <a:r>
              <a:rPr lang="en-US" altLang="ko-KR" sz="2000" b="1" dirty="0"/>
              <a:t>regression]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01618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Parameter: </a:t>
            </a:r>
            <a:r>
              <a:rPr lang="en-US" altLang="ko-KR" i="1" dirty="0" err="1"/>
              <a:t>n_jobs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39" y="998022"/>
            <a:ext cx="8723993" cy="2434603"/>
          </a:xfrm>
          <a:prstGeom prst="rect">
            <a:avLst/>
          </a:prstGeom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04798" y="3576047"/>
            <a:ext cx="8576733" cy="2758491"/>
          </a:xfrm>
        </p:spPr>
        <p:txBody>
          <a:bodyPr/>
          <a:lstStyle/>
          <a:p>
            <a:r>
              <a:rPr lang="en-US" altLang="ko-KR" dirty="0" err="1"/>
              <a:t>n_jobs</a:t>
            </a:r>
            <a:r>
              <a:rPr lang="en-US" altLang="ko-KR" dirty="0"/>
              <a:t>: Number of CPU cores to assign tasks to</a:t>
            </a:r>
          </a:p>
          <a:p>
            <a:pPr lvl="1"/>
            <a:r>
              <a:rPr lang="en-US" altLang="ko-KR" dirty="0"/>
              <a:t>Parallel processing!</a:t>
            </a:r>
          </a:p>
          <a:p>
            <a:pPr lvl="1"/>
            <a:r>
              <a:rPr lang="en-US" altLang="ko-KR" dirty="0"/>
              <a:t>It is very useful for heavy work.</a:t>
            </a:r>
          </a:p>
          <a:p>
            <a:pPr lvl="1"/>
            <a:r>
              <a:rPr lang="en-US" altLang="ko-KR" dirty="0"/>
              <a:t>Some </a:t>
            </a:r>
            <a:r>
              <a:rPr lang="en-US" altLang="ko-KR" dirty="0" err="1"/>
              <a:t>scikit</a:t>
            </a:r>
            <a:r>
              <a:rPr lang="en-US" altLang="ko-KR" dirty="0"/>
              <a:t>-learn estimators have this parameter.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If you want to use all CPU cores, set </a:t>
            </a:r>
            <a:r>
              <a:rPr lang="en-US" altLang="ko-KR" i="1" dirty="0" err="1"/>
              <a:t>n_jobs</a:t>
            </a:r>
            <a:r>
              <a:rPr lang="en-US" altLang="ko-KR" dirty="0"/>
              <a:t> to </a:t>
            </a:r>
            <a:r>
              <a:rPr lang="en-US" altLang="ko-KR" i="1" dirty="0"/>
              <a:t>-1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1087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Logistic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Logistic function</a:t>
                </a:r>
              </a:p>
              <a:p>
                <a:pPr lvl="1"/>
                <a:r>
                  <a:rPr lang="en-US" altLang="ko-KR" dirty="0"/>
                  <a:t>a.k.a. </a:t>
                </a:r>
                <a:r>
                  <a:rPr lang="en-US" altLang="ko-KR" dirty="0" err="1"/>
                  <a:t>softmax</a:t>
                </a:r>
                <a:r>
                  <a:rPr lang="en-US" altLang="ko-KR" dirty="0"/>
                  <a:t> function</a:t>
                </a:r>
              </a:p>
              <a:p>
                <a:pPr lvl="1"/>
                <a:r>
                  <a:rPr lang="en-US" altLang="ko-KR" dirty="0"/>
                  <a:t>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∞&lt;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altLang="ko-KR" dirty="0"/>
                  <a:t>,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)&lt;1</m:t>
                    </m:r>
                  </m:oMath>
                </a14:m>
                <a:endParaRPr lang="ko-KR" altLang="en-US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2826857" y="1740360"/>
                <a:ext cx="2985176" cy="6900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857" y="1740360"/>
                <a:ext cx="2985176" cy="6900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2"/>
          <p:cNvGrpSpPr/>
          <p:nvPr/>
        </p:nvGrpSpPr>
        <p:grpSpPr>
          <a:xfrm>
            <a:off x="0" y="2997670"/>
            <a:ext cx="4626209" cy="3424392"/>
            <a:chOff x="0" y="2997670"/>
            <a:chExt cx="4626209" cy="3424392"/>
          </a:xfrm>
        </p:grpSpPr>
        <p:pic>
          <p:nvPicPr>
            <p:cNvPr id="8" name="Picture 11" descr="logi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277686"/>
              <a:ext cx="4626209" cy="3144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직사각형 8"/>
                <p:cNvSpPr/>
                <p:nvPr/>
              </p:nvSpPr>
              <p:spPr>
                <a:xfrm>
                  <a:off x="4242194" y="5972752"/>
                  <a:ext cx="38401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" name="직사각형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2194" y="5972752"/>
                  <a:ext cx="38401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직사각형 9"/>
                <p:cNvSpPr/>
                <p:nvPr/>
              </p:nvSpPr>
              <p:spPr>
                <a:xfrm>
                  <a:off x="252745" y="2997670"/>
                  <a:ext cx="7097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" name="직사각형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745" y="2997670"/>
                  <a:ext cx="70974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7"/>
          <a:srcRect r="28143"/>
          <a:stretch/>
        </p:blipFill>
        <p:spPr>
          <a:xfrm>
            <a:off x="4649999" y="3613816"/>
            <a:ext cx="4042261" cy="84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17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Logit is a natural logarithm of the odds.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/>
                  <a:t>: probability of belonging to class 1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𝑐𝑙𝑎𝑠𝑠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 lvl="1"/>
                <a:r>
                  <a:rPr lang="en-US" altLang="ko-KR" dirty="0"/>
                  <a:t>odds: the ratio between the amounts staked by the parties to a bet, based on the expected probability either way</a:t>
                </a:r>
              </a:p>
              <a:p>
                <a:pPr lvl="1"/>
                <a:r>
                  <a:rPr lang="en-US" altLang="ko-KR" dirty="0"/>
                  <a:t>In logistic regression,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4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27636" y="2955841"/>
                <a:ext cx="3521157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636" y="2955841"/>
                <a:ext cx="3521157" cy="298415"/>
              </a:xfrm>
              <a:prstGeom prst="rect">
                <a:avLst/>
              </a:prstGeom>
              <a:blipFill rotWithShape="0">
                <a:blip r:embed="rId3"/>
                <a:stretch>
                  <a:fillRect b="-265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25805" y="3627075"/>
                <a:ext cx="7894918" cy="8993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logit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odds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⁡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ko-KR" altLang="en-US" b="1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05" y="3627075"/>
                <a:ext cx="7894918" cy="89934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/>
          <p:cNvCxnSpPr>
            <a:stCxn id="5" idx="1"/>
          </p:cNvCxnSpPr>
          <p:nvPr/>
        </p:nvCxnSpPr>
        <p:spPr>
          <a:xfrm flipH="1">
            <a:off x="3920532" y="3105049"/>
            <a:ext cx="1107104" cy="688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805" y="4899243"/>
            <a:ext cx="2990850" cy="981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5376948" y="4595266"/>
                <a:ext cx="2986202" cy="14434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R" i="1">
                              <a:latin typeface="Cambria Math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kumimoji="1" lang="mr-IN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948" y="4595266"/>
                <a:ext cx="2986202" cy="144347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/>
          <p:cNvCxnSpPr/>
          <p:nvPr/>
        </p:nvCxnSpPr>
        <p:spPr>
          <a:xfrm flipV="1">
            <a:off x="6788214" y="4076749"/>
            <a:ext cx="298386" cy="819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2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learn logistic regression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Maximum likelihood estimation (MLE)</a:t>
                </a:r>
              </a:p>
              <a:p>
                <a:pPr lvl="1"/>
                <a:r>
                  <a:rPr lang="en-US" altLang="ko-KR" dirty="0"/>
                  <a:t>input vector of </a:t>
                </a:r>
                <a:r>
                  <a:rPr lang="en-US" altLang="ko-KR" i="1" dirty="0" err="1"/>
                  <a:t>i</a:t>
                </a:r>
                <a:r>
                  <a:rPr lang="en-US" altLang="ko-KR" dirty="0" err="1"/>
                  <a:t>-th</a:t>
                </a:r>
                <a:r>
                  <a:rPr lang="en-US" altLang="ko-KR" dirty="0"/>
                  <a:t> data point: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target class of </a:t>
                </a:r>
                <a:r>
                  <a:rPr lang="en-US" altLang="ko-KR" i="1" dirty="0" err="1"/>
                  <a:t>i</a:t>
                </a:r>
                <a:r>
                  <a:rPr lang="en-US" altLang="ko-KR" dirty="0" err="1"/>
                  <a:t>-th</a:t>
                </a:r>
                <a:r>
                  <a:rPr lang="en-US" altLang="ko-KR" dirty="0"/>
                  <a:t> data point: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 1}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Probability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/>
                  <a:t> given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altLang="ko-KR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endParaRPr lang="en-US" altLang="ko-KR" b="1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상자 2"/>
              <p:cNvSpPr txBox="1"/>
              <p:nvPr/>
            </p:nvSpPr>
            <p:spPr>
              <a:xfrm>
                <a:off x="1473973" y="3112934"/>
                <a:ext cx="5612627" cy="5536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=1</m:t>
                          </m:r>
                        </m:e>
                        <m:e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kumimoji="1" lang="en-US" altLang="ko-KR" b="1" i="1" smtClean="0">
                              <a:latin typeface="Cambria Math" charset="0"/>
                            </a:rPr>
                            <m:t>𝜷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𝜎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logit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𝜎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𝜷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𝑻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1" smtClean="0">
                                      <a:latin typeface="Cambria Math" charset="0"/>
                                    </a:rPr>
                                    <m:t>𝜷</m:t>
                                  </m:r>
                                </m:e>
                                <m:sup>
                                  <m:r>
                                    <a:rPr kumimoji="1" lang="en-US" altLang="ko-KR" b="1" i="1" smtClean="0">
                                      <a:latin typeface="Cambria Math" charset="0"/>
                                    </a:rPr>
                                    <m:t>𝑻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 smtClean="0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latin typeface="Cambria Math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0" name="텍스트 상자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973" y="3112934"/>
                <a:ext cx="5612627" cy="55361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텍스트 상자 5"/>
              <p:cNvSpPr txBox="1"/>
              <p:nvPr/>
            </p:nvSpPr>
            <p:spPr>
              <a:xfrm>
                <a:off x="887016" y="5349581"/>
                <a:ext cx="7672485" cy="1351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b="0" i="0" smtClean="0">
                        <a:latin typeface="Cambria Math" charset="0"/>
                      </a:rPr>
                      <m:t>logit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1" i="1" smtClean="0">
                            <a:latin typeface="Cambria Math" charset="0"/>
                          </a:rPr>
                          <m:t>𝜷</m:t>
                        </m:r>
                      </m:e>
                      <m:sup>
                        <m:r>
                          <a:rPr kumimoji="1" lang="en-US" altLang="ko-KR" b="1" i="1" smtClean="0">
                            <a:latin typeface="Cambria Math" charset="0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1" i="1" smtClean="0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ko-KR" b="1" i="1" smtClean="0">
                            <a:latin typeface="Cambria Math" charset="0"/>
                          </a:rPr>
                          <m:t>𝒊</m:t>
                        </m:r>
                      </m:sub>
                    </m:sSub>
                    <m:r>
                      <a:rPr kumimoji="1" lang="en-US" altLang="ko-KR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, </m:t>
                            </m:r>
                            <m:r>
                              <a:rPr kumimoji="1" lang="en-US" altLang="ko-KR" i="1"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ko-KR" b="0" i="1" smtClean="0">
                            <a:latin typeface="Cambria Math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kumimoji="1" lang="mr-IN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𝑖𝑝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ko-KR" b="0" i="0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kumimoji="1" lang="en-US" altLang="ko-KR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ko-KR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ko-KR" b="0" i="1" smtClean="0">
                        <a:latin typeface="Cambria Math" charset="0"/>
                      </a:rPr>
                      <m:t>+…+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charset="0"/>
                          </a:rPr>
                          <m:t>𝑖𝑝</m:t>
                        </m:r>
                      </m:sub>
                    </m:sSub>
                    <m:r>
                      <a:rPr kumimoji="1" lang="en-US" altLang="ko-KR" b="0" i="0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is-I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ko-KR" b="0" i="1" smtClean="0">
                            <a:latin typeface="Cambria Math" charset="0"/>
                          </a:rPr>
                          <m:t>𝑗</m:t>
                        </m:r>
                        <m:r>
                          <a:rPr kumimoji="1" lang="en-US" altLang="ko-KR" b="0" i="1" smtClean="0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kumimoji="1" lang="en-US" altLang="ko-KR" b="0" i="1" smtClean="0">
                            <a:latin typeface="Cambria Math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kumimoji="1" lang="en-US" altLang="ko-KR" dirty="0"/>
                  <a:t> 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11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016" y="5349581"/>
                <a:ext cx="7672485" cy="135113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/>
          <p:cNvCxnSpPr/>
          <p:nvPr/>
        </p:nvCxnSpPr>
        <p:spPr>
          <a:xfrm flipV="1">
            <a:off x="2102644" y="3563294"/>
            <a:ext cx="1732756" cy="1280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734492" y="4732233"/>
                <a:ext cx="5741315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>
                          <a:latin typeface="Cambria Math" charset="0"/>
                          <a:ea typeface="Cambria Math" charset="0"/>
                          <a:cs typeface="Cambria Math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ogistic</m:t>
                      </m:r>
                      <m:r>
                        <a:rPr kumimoji="1" lang="en-US" altLang="ko-KR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or</m:t>
                          </m:r>
                          <m:r>
                            <a:rPr kumimoji="1" lang="en-US" altLang="ko-KR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softmax</m:t>
                          </m:r>
                          <m:r>
                            <a:rPr kumimoji="1" lang="en-US" altLang="ko-KR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sigmoid</m:t>
                          </m:r>
                        </m:e>
                      </m:d>
                      <m:r>
                        <a:rPr kumimoji="1" lang="en-US" altLang="ko-KR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function</m:t>
                      </m:r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: </m:t>
                      </m:r>
                      <m:r>
                        <a:rPr kumimoji="1" lang="en-US" altLang="ko-KR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𝜎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92" y="4732233"/>
                <a:ext cx="5741315" cy="61734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0021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learn logistic regression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Maximum likelihood estimation (MLE)</a:t>
                </a:r>
              </a:p>
              <a:p>
                <a:pPr lvl="1"/>
                <a:r>
                  <a:rPr lang="en-US" altLang="ko-KR" dirty="0"/>
                  <a:t>Likelihood for a data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Likelihood for all points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Log-likelihood for all points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1790215" y="2044761"/>
                <a:ext cx="5296385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kumimoji="1" lang="en-US" altLang="ko-KR" i="1">
                              <a:latin typeface="Cambria Math" charset="0"/>
                            </a:rPr>
                            <m:t>, </m:t>
                          </m:r>
                          <m:r>
                            <a:rPr kumimoji="1" lang="en-US" altLang="ko-KR" b="1" i="1">
                              <a:latin typeface="Cambria Math" charset="0"/>
                            </a:rPr>
                            <m:t>𝜷</m:t>
                          </m:r>
                        </m:e>
                      </m:d>
                      <m:r>
                        <a:rPr kumimoji="1" lang="en-US" altLang="ko-KR" i="1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mr-IN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mr-IN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          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charset="0"/>
                                </a:rPr>
                                <m:t>if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charset="0"/>
                                </a:rPr>
                                <m:t>if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</a:rPr>
                        <m:t>  =</m:t>
                      </m:r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215" y="2044761"/>
                <a:ext cx="5296385" cy="7101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9"/>
              <p:cNvSpPr txBox="1"/>
              <p:nvPr/>
            </p:nvSpPr>
            <p:spPr>
              <a:xfrm>
                <a:off x="1790215" y="3371260"/>
                <a:ext cx="5050165" cy="756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𝑌</m:t>
                          </m:r>
                        </m:e>
                        <m:e>
                          <m:r>
                            <a:rPr kumimoji="1" lang="en-US" altLang="ko-KR" b="1" i="1" smtClean="0">
                              <a:latin typeface="Cambria Math" charset="0"/>
                            </a:rPr>
                            <m:t>𝑿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charset="0"/>
                            </a:rPr>
                            <m:t>𝜷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kumimoji="1" lang="is-I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 smtClean="0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latin typeface="Cambria Math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kumimoji="1" lang="en-US" altLang="ko-KR" b="1" i="1" smtClean="0">
                                  <a:latin typeface="Cambria Math" charset="0"/>
                                </a:rPr>
                                <m:t>𝜷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</m:t>
                          </m:r>
                          <m:nary>
                            <m:naryPr>
                              <m:chr m:val="∏"/>
                              <m:ctrlPr>
                                <a:rPr kumimoji="1" lang="is-I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bSup>
                              <m:sSup>
                                <m:sSup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i="1">
                                          <a:latin typeface="Cambria Math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i="1">
                                              <a:latin typeface="Cambria Math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br>
                  <a:rPr kumimoji="1" lang="en-US" altLang="ko-KR" b="0" i="1" dirty="0">
                    <a:latin typeface="Cambria Math" charset="0"/>
                  </a:rPr>
                </a:br>
                <a:endParaRPr kumimoji="1" lang="en-US" altLang="ko-KR" b="0" i="1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6" name="텍스트 상자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215" y="3371260"/>
                <a:ext cx="5050165" cy="7562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텍스트 상자 12"/>
              <p:cNvSpPr txBox="1"/>
              <p:nvPr/>
            </p:nvSpPr>
            <p:spPr>
              <a:xfrm>
                <a:off x="1790215" y="4743862"/>
                <a:ext cx="5081391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mtClean="0">
                          <a:latin typeface="Cambria Math" charset="0"/>
                        </a:rPr>
                        <m:t>log</m:t>
                      </m:r>
                      <m:r>
                        <a:rPr kumimoji="1" lang="en-US" altLang="ko-KR" i="1">
                          <a:latin typeface="Cambria Math" charset="0"/>
                        </a:rPr>
                        <m:t>⁡</m:t>
                      </m:r>
                      <m:r>
                        <a:rPr kumimoji="1" lang="en-US" altLang="ko-KR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𝑌</m:t>
                          </m:r>
                        </m:e>
                        <m:e>
                          <m:r>
                            <a:rPr kumimoji="1" lang="en-US" altLang="ko-KR" b="1" i="1">
                              <a:latin typeface="Cambria Math" charset="0"/>
                            </a:rPr>
                            <m:t>𝑿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charset="0"/>
                            </a:rPr>
                            <m:t>𝜷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is-I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>
                                  <a:latin typeface="Cambria Math" charset="0"/>
                                </a:rPr>
                                <m:t>log</m:t>
                              </m:r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⁡</m:t>
                              </m:r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i="1"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kumimoji="1" lang="en-US" altLang="ko-KR">
                              <a:latin typeface="Cambria Math" charset="0"/>
                            </a:rPr>
                            <m:t>log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⁡(1−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i="1">
                              <a:latin typeface="Cambria Math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kumimoji="1" lang="ko-KR" alt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7" name="텍스트 상자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215" y="4743862"/>
                <a:ext cx="5081391" cy="75623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텍스트 상자 10"/>
              <p:cNvSpPr txBox="1"/>
              <p:nvPr/>
            </p:nvSpPr>
            <p:spPr>
              <a:xfrm>
                <a:off x="4315297" y="5500095"/>
                <a:ext cx="367389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2000" b="1" dirty="0">
                    <a:solidFill>
                      <a:srgbClr val="FF0000"/>
                    </a:solidFill>
                  </a:rPr>
                  <a:t>We want to maximize</a:t>
                </a:r>
                <a:br>
                  <a:rPr kumimoji="1" lang="en-US" altLang="ko-KR" sz="2000" b="1" dirty="0">
                    <a:solidFill>
                      <a:srgbClr val="FF0000"/>
                    </a:solidFill>
                  </a:rPr>
                </a:br>
                <a:r>
                  <a:rPr kumimoji="1" lang="en-US" altLang="ko-KR" sz="2000" b="1" dirty="0">
                    <a:solidFill>
                      <a:srgbClr val="FF0000"/>
                    </a:solidFill>
                  </a:rPr>
                  <a:t>the log-likelihood (in terms of </a:t>
                </a:r>
                <a14:m>
                  <m:oMath xmlns:m="http://schemas.openxmlformats.org/officeDocument/2006/math">
                    <m:r>
                      <a:rPr kumimoji="1" lang="en-US" altLang="ko-KR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kumimoji="1" lang="en-US" altLang="ko-KR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ko-KR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텍스트 상자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297" y="5500095"/>
                <a:ext cx="3673891" cy="707886"/>
              </a:xfrm>
              <a:prstGeom prst="rect">
                <a:avLst/>
              </a:prstGeom>
              <a:blipFill rotWithShape="0">
                <a:blip r:embed="rId6"/>
                <a:stretch>
                  <a:fillRect l="-1824" t="-4310" b="-14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060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learn logistic regression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Maximum likelihood estimation (MLE)</a:t>
            </a:r>
          </a:p>
          <a:p>
            <a:pPr lvl="1">
              <a:tabLst>
                <a:tab pos="3048000" algn="l"/>
              </a:tabLst>
            </a:pPr>
            <a:r>
              <a:rPr lang="en-US" altLang="ko-KR" dirty="0"/>
              <a:t>Maximize the log-likelihood = </a:t>
            </a:r>
            <a:r>
              <a:rPr lang="en-US" altLang="ko-KR" dirty="0">
                <a:solidFill>
                  <a:srgbClr val="FF0000"/>
                </a:solidFill>
              </a:rPr>
              <a:t>Minimize the negative log-likelihood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                                                 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rgbClr val="FF0000"/>
                </a:solidFill>
              </a:rPr>
              <a:t>Minimize the loss function</a:t>
            </a: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pPr marL="279400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텍스트 상자 7"/>
              <p:cNvSpPr txBox="1"/>
              <p:nvPr/>
            </p:nvSpPr>
            <p:spPr>
              <a:xfrm>
                <a:off x="590639" y="3514643"/>
                <a:ext cx="5959516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   −</m:t>
                      </m:r>
                      <m:r>
                        <m:rPr>
                          <m:sty m:val="p"/>
                        </m:rPr>
                        <a:rPr kumimoji="1" lang="en-US" altLang="ko-KR" smtClean="0">
                          <a:latin typeface="Cambria Math" charset="0"/>
                        </a:rPr>
                        <m:t>log</m:t>
                      </m:r>
                      <m:r>
                        <a:rPr kumimoji="1" lang="en-US" altLang="ko-KR" i="1">
                          <a:latin typeface="Cambria Math" charset="0"/>
                        </a:rPr>
                        <m:t>⁡</m:t>
                      </m:r>
                      <m:r>
                        <a:rPr kumimoji="1" lang="en-US" altLang="ko-KR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𝑌</m:t>
                          </m:r>
                        </m:e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𝑋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𝛽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is-I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ko-KR">
                                      <a:latin typeface="Cambria Math" charset="0"/>
                                    </a:rPr>
                                    <m:t>log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⁡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kumimoji="1" lang="en-US" altLang="ko-KR">
                                  <a:latin typeface="Cambria Math" charset="0"/>
                                </a:rPr>
                                <m:t>log</m:t>
                              </m:r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⁡(1−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" name="텍스트 상자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39" y="3514643"/>
                <a:ext cx="5959516" cy="75623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텍스트 상자 6"/>
              <p:cNvSpPr txBox="1"/>
              <p:nvPr/>
            </p:nvSpPr>
            <p:spPr>
              <a:xfrm>
                <a:off x="596151" y="2510510"/>
                <a:ext cx="5749523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kumimoji="1" lang="en-US" altLang="ko-KR" smtClean="0">
                          <a:latin typeface="Cambria Math" charset="0"/>
                        </a:rPr>
                        <m:t>log</m:t>
                      </m:r>
                      <m:r>
                        <a:rPr kumimoji="1" lang="en-US" altLang="ko-KR" i="1">
                          <a:latin typeface="Cambria Math" charset="0"/>
                        </a:rPr>
                        <m:t>⁡</m:t>
                      </m:r>
                      <m:r>
                        <a:rPr kumimoji="1" lang="en-US" altLang="ko-KR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𝑌</m:t>
                          </m:r>
                        </m:e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𝑋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i="1">
                              <a:latin typeface="Cambria Math" charset="0"/>
                            </a:rPr>
                            <m:t>𝛽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is-I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ko-KR">
                                      <a:latin typeface="Cambria Math" charset="0"/>
                                    </a:rPr>
                                    <m:t>log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⁡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kumimoji="1" lang="en-US" altLang="ko-KR">
                                  <a:latin typeface="Cambria Math" charset="0"/>
                                </a:rPr>
                                <m:t>log</m:t>
                              </m:r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⁡(1−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)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kumimoji="1" lang="ko-KR" alt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5" name="텍스트 상자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51" y="2510510"/>
                <a:ext cx="5749523" cy="75623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텍스트 상자 7"/>
              <p:cNvSpPr txBox="1"/>
              <p:nvPr/>
            </p:nvSpPr>
            <p:spPr>
              <a:xfrm>
                <a:off x="590640" y="4611841"/>
                <a:ext cx="5034263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kumimoji="1" lang="is-I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ko-KR">
                                      <a:latin typeface="Cambria Math" charset="0"/>
                                    </a:rPr>
                                    <m:t>log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⁡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kumimoji="1" lang="en-US" altLang="ko-KR">
                                  <a:latin typeface="Cambria Math" charset="0"/>
                                </a:rPr>
                                <m:t>log</m:t>
                              </m:r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⁡(1−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)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kumimoji="1" lang="ko-KR" alt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7" name="텍스트 상자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40" y="4611841"/>
                <a:ext cx="5034263" cy="75623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텍스트 상자 4"/>
          <p:cNvSpPr txBox="1"/>
          <p:nvPr/>
        </p:nvSpPr>
        <p:spPr>
          <a:xfrm>
            <a:off x="7056285" y="2750126"/>
            <a:ext cx="145129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R" dirty="0"/>
              <a:t>[Log-likelihood]</a:t>
            </a:r>
            <a:endParaRPr kumimoji="1" lang="ko-KR" altLang="en-US" dirty="0"/>
          </a:p>
        </p:txBody>
      </p:sp>
      <p:sp>
        <p:nvSpPr>
          <p:cNvPr id="19" name="텍스트 상자 5"/>
          <p:cNvSpPr txBox="1"/>
          <p:nvPr/>
        </p:nvSpPr>
        <p:spPr>
          <a:xfrm>
            <a:off x="6848696" y="3615761"/>
            <a:ext cx="186647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R" dirty="0"/>
              <a:t>[Negative </a:t>
            </a:r>
          </a:p>
          <a:p>
            <a:pPr algn="ctr"/>
            <a:r>
              <a:rPr kumimoji="1" lang="en-US" altLang="ko-KR" dirty="0"/>
              <a:t>log-likelihood (NLL)]</a:t>
            </a:r>
            <a:endParaRPr kumimoji="1" lang="ko-KR" altLang="en-US" dirty="0"/>
          </a:p>
        </p:txBody>
      </p:sp>
      <p:sp>
        <p:nvSpPr>
          <p:cNvPr id="5" name="아래쪽 화살표 4"/>
          <p:cNvSpPr/>
          <p:nvPr/>
        </p:nvSpPr>
        <p:spPr>
          <a:xfrm>
            <a:off x="774700" y="3250391"/>
            <a:ext cx="520700" cy="349018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아래쪽 화살표 19"/>
          <p:cNvSpPr/>
          <p:nvPr/>
        </p:nvSpPr>
        <p:spPr>
          <a:xfrm>
            <a:off x="774700" y="4280052"/>
            <a:ext cx="520700" cy="349018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텍스트 상자 5"/>
          <p:cNvSpPr txBox="1"/>
          <p:nvPr/>
        </p:nvSpPr>
        <p:spPr>
          <a:xfrm>
            <a:off x="1321113" y="5524858"/>
            <a:ext cx="548252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R" b="1" dirty="0"/>
              <a:t>[Loss function in logistic regression </a:t>
            </a:r>
            <a:r>
              <a:rPr kumimoji="1" lang="en-US" altLang="ko-KR" dirty="0"/>
              <a:t>(and neural network)</a:t>
            </a:r>
            <a:r>
              <a:rPr kumimoji="1" lang="en-US" altLang="ko-KR" b="1" dirty="0"/>
              <a:t> ]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91761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learn logistic regression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Gradient descent</a:t>
                </a:r>
              </a:p>
              <a:p>
                <a:pPr lvl="1"/>
                <a:r>
                  <a:rPr lang="en-US" altLang="ko-KR" dirty="0"/>
                  <a:t>Update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altLang="ko-KR" dirty="0"/>
                  <a:t> to reduce the loss function (or negative log-likelihood).</a:t>
                </a:r>
              </a:p>
              <a:p>
                <a:pPr lvl="1"/>
                <a:r>
                  <a:rPr lang="en-US" altLang="ko-KR" dirty="0"/>
                  <a:t>Gradient descent method</a:t>
                </a:r>
              </a:p>
              <a:p>
                <a:pPr lvl="2"/>
                <a:r>
                  <a:rPr lang="en-US" altLang="ko-KR" dirty="0"/>
                  <a:t>1. Randomly initialize 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.</a:t>
                </a:r>
              </a:p>
              <a:p>
                <a:pPr lvl="2"/>
                <a:r>
                  <a:rPr lang="en-US" altLang="ko-KR" dirty="0"/>
                  <a:t>2. for step in range(0, </a:t>
                </a:r>
                <a:r>
                  <a:rPr lang="en-US" altLang="ko-KR" dirty="0" err="1"/>
                  <a:t>num_steps</a:t>
                </a:r>
                <a:r>
                  <a:rPr lang="en-US" altLang="ko-KR" dirty="0"/>
                  <a:t>):</a:t>
                </a:r>
              </a:p>
              <a:p>
                <a:pPr lvl="3"/>
                <a:r>
                  <a:rPr lang="en-US" altLang="ko-KR" dirty="0"/>
                  <a:t>2-1. Calculate the derivative of loss function</a:t>
                </a:r>
              </a:p>
              <a:p>
                <a:pPr lvl="3"/>
                <a:r>
                  <a:rPr lang="en-US" altLang="ko-KR" dirty="0"/>
                  <a:t>2-2.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/>
                  <a:t>s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ko-KR">
                            <a:latin typeface="Cambria Math" charset="0"/>
                          </a:rPr>
                          <m:t>for</m:t>
                        </m:r>
                        <m:r>
                          <a:rPr kumimoji="1" lang="en-US" altLang="ko-KR" i="1">
                            <a:latin typeface="Cambria Math" charset="0"/>
                          </a:rPr>
                          <m:t> </m:t>
                        </m:r>
                        <m:r>
                          <a:rPr kumimoji="1" lang="en-US" altLang="ko-KR" i="1">
                            <a:latin typeface="Cambria Math" charset="0"/>
                          </a:rPr>
                          <m:t>𝑗</m:t>
                        </m:r>
                        <m:r>
                          <a:rPr kumimoji="1" lang="en-US" altLang="ko-KR" i="1">
                            <a:latin typeface="Cambria Math" charset="0"/>
                          </a:rPr>
                          <m:t>=0, 1, …, </m:t>
                        </m:r>
                        <m:r>
                          <a:rPr kumimoji="1" lang="en-US" altLang="ko-KR" i="1">
                            <a:latin typeface="Cambria Math" charset="0"/>
                          </a:rPr>
                          <m:t>𝑝</m:t>
                        </m:r>
                      </m:e>
                    </m:d>
                  </m:oMath>
                </a14:m>
                <a:endParaRPr kumimoji="1" lang="en-US" altLang="ko-KR" dirty="0"/>
              </a:p>
              <a:p>
                <a:pPr lvl="2"/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상자 7"/>
              <p:cNvSpPr txBox="1"/>
              <p:nvPr/>
            </p:nvSpPr>
            <p:spPr>
              <a:xfrm>
                <a:off x="493282" y="5411303"/>
                <a:ext cx="4341765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kumimoji="1" lang="is-I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ko-KR">
                                      <a:latin typeface="Cambria Math" charset="0"/>
                                    </a:rPr>
                                    <m:t>log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⁡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kumimoji="1" lang="en-US" altLang="ko-KR">
                                  <a:latin typeface="Cambria Math" charset="0"/>
                                </a:rPr>
                                <m:t>log</m:t>
                              </m:r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⁡(1−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)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kumimoji="1" lang="ko-KR" alt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" name="텍스트 상자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82" y="5411303"/>
                <a:ext cx="4341765" cy="75623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텍스트 상자 5"/>
          <p:cNvSpPr txBox="1"/>
          <p:nvPr/>
        </p:nvSpPr>
        <p:spPr>
          <a:xfrm>
            <a:off x="495748" y="6258435"/>
            <a:ext cx="548252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R" b="1" dirty="0"/>
              <a:t>[Loss function in logistic regression </a:t>
            </a:r>
            <a:r>
              <a:rPr kumimoji="1" lang="en-US" altLang="ko-KR" dirty="0"/>
              <a:t>(and neural network)</a:t>
            </a:r>
            <a:r>
              <a:rPr kumimoji="1" lang="en-US" altLang="ko-KR" b="1" dirty="0"/>
              <a:t> ]</a:t>
            </a:r>
            <a:endParaRPr kumimoji="1"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텍스트 상자 8"/>
              <p:cNvSpPr txBox="1"/>
              <p:nvPr/>
            </p:nvSpPr>
            <p:spPr>
              <a:xfrm>
                <a:off x="2534524" y="4186141"/>
                <a:ext cx="1584215" cy="604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←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𝜂</m:t>
                      </m:r>
                      <m:f>
                        <m:f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𝐽</m:t>
                          </m:r>
                        </m:num>
                        <m:den>
                          <m:r>
                            <a:rPr kumimoji="1" lang="mr-IN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7" name="텍스트 상자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524" y="4186141"/>
                <a:ext cx="1584215" cy="6048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5299962" y="3819895"/>
                <a:ext cx="14993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2-2. Update 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962" y="3819895"/>
                <a:ext cx="149932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252" t="-10000" r="-407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상자 8"/>
              <p:cNvSpPr txBox="1"/>
              <p:nvPr/>
            </p:nvSpPr>
            <p:spPr>
              <a:xfrm>
                <a:off x="6090524" y="4186141"/>
                <a:ext cx="1470274" cy="5736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←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kumimoji="1" lang="en-US" altLang="ko-K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𝜂</m:t>
                      </m:r>
                      <m:f>
                        <m:fPr>
                          <m:ctrlPr>
                            <a:rPr kumimoji="1" lang="mr-IN" altLang="ko-KR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𝐽</m:t>
                          </m:r>
                        </m:num>
                        <m:den>
                          <m:r>
                            <a:rPr kumimoji="1" lang="mr-IN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𝜷</m:t>
                          </m:r>
                          <m:r>
                            <m:rPr>
                              <m:nor/>
                            </m:rPr>
                            <a:rPr lang="ko-KR" altLang="en-US" dirty="0"/>
                            <m:t> </m:t>
                          </m:r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" name="텍스트 상자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524" y="4186141"/>
                <a:ext cx="1470274" cy="57361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왼쪽 대괄호 9"/>
          <p:cNvSpPr/>
          <p:nvPr/>
        </p:nvSpPr>
        <p:spPr>
          <a:xfrm rot="16200000">
            <a:off x="2942410" y="3209110"/>
            <a:ext cx="133668" cy="3227112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대괄호 10"/>
          <p:cNvSpPr/>
          <p:nvPr/>
        </p:nvSpPr>
        <p:spPr>
          <a:xfrm rot="16200000">
            <a:off x="6363546" y="3692248"/>
            <a:ext cx="133668" cy="226083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97970" y="4851795"/>
            <a:ext cx="145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scalar version</a:t>
            </a:r>
            <a:endParaRPr lang="ko-KR" alt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664139" y="4851795"/>
            <a:ext cx="148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vector version</a:t>
            </a:r>
            <a:endParaRPr lang="ko-KR" altLang="en-US" i="1" dirty="0"/>
          </a:p>
        </p:txBody>
      </p:sp>
      <p:sp>
        <p:nvSpPr>
          <p:cNvPr id="14" name="직사각형 13"/>
          <p:cNvSpPr/>
          <p:nvPr/>
        </p:nvSpPr>
        <p:spPr>
          <a:xfrm>
            <a:off x="3721100" y="4186141"/>
            <a:ext cx="397639" cy="604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4118739" y="3302000"/>
            <a:ext cx="1971785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572548" y="2948205"/>
            <a:ext cx="330898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400" i="1" dirty="0"/>
              <a:t>See the side note below for further details.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78981" y="5360677"/>
            <a:ext cx="7981247" cy="1316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5299962" y="5464285"/>
                <a:ext cx="2901372" cy="645946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𝜎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𝜷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𝑻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i="1">
                              <a:latin typeface="Cambria Math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1">
                                      <a:latin typeface="Cambria Math" charset="0"/>
                                    </a:rPr>
                                    <m:t>𝜷</m:t>
                                  </m:r>
                                </m:e>
                                <m:sup>
                                  <m:r>
                                    <a:rPr kumimoji="1" lang="en-US" altLang="ko-KR" b="1" i="1">
                                      <a:latin typeface="Cambria Math" charset="0"/>
                                    </a:rPr>
                                    <m:t>𝑻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962" y="5464285"/>
                <a:ext cx="2901372" cy="64594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096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*Side note: Derivate of negative log-likelihood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6605407" y="1032090"/>
                <a:ext cx="1916422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sz="16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𝐽</m:t>
                          </m:r>
                        </m:num>
                        <m:den>
                          <m:r>
                            <a:rPr kumimoji="1" lang="mr-IN" altLang="ko-KR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16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ko-KR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Cambria Math" charset="0"/>
                            </a:rPr>
                            <m:t>𝑛</m:t>
                          </m:r>
                        </m:den>
                      </m:f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  <a:ea typeface="Cambria Math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Cambria Math" charset="0"/>
                            </a:rPr>
                            <m:t>𝑖</m:t>
                          </m:r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Cambria Math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mr-IN" altLang="ko-KR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𝜕</m:t>
                              </m:r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𝑁𝐿</m:t>
                              </m:r>
                              <m:sSub>
                                <m:sSubPr>
                                  <m:ctrlPr>
                                    <a:rPr kumimoji="1" lang="en-US" altLang="ko-KR" sz="1600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1600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kumimoji="1" lang="en-US" altLang="ko-KR" sz="1600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mr-IN" altLang="ko-KR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1" lang="en-US" altLang="ko-KR" sz="16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1600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 </m:t>
                                  </m:r>
                                  <m:r>
                                    <a:rPr kumimoji="1" lang="en-US" altLang="ko-KR" sz="1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kumimoji="1" lang="en-US" altLang="ko-KR" sz="1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407" y="1032090"/>
                <a:ext cx="1916422" cy="76450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7"/>
              <p:cNvSpPr txBox="1"/>
              <p:nvPr/>
            </p:nvSpPr>
            <p:spPr>
              <a:xfrm>
                <a:off x="762711" y="1079210"/>
                <a:ext cx="5070106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kumimoji="1" lang="is-IS" altLang="ko-KR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sz="16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ko-KR" sz="16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sz="1600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16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ko-KR" sz="16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ko-KR" sz="1600">
                                      <a:latin typeface="Cambria Math" charset="0"/>
                                    </a:rPr>
                                    <m:t>log</m:t>
                                  </m:r>
                                  <m:r>
                                    <a:rPr kumimoji="1" lang="en-US" altLang="ko-KR" sz="1600" i="1">
                                      <a:latin typeface="Cambria Math" charset="0"/>
                                    </a:rPr>
                                    <m:t>⁡</m:t>
                                  </m:r>
                                  <m:r>
                                    <a:rPr kumimoji="1" lang="en-US" altLang="ko-KR" sz="1600" i="1">
                                      <a:latin typeface="Cambria Math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sz="16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kumimoji="1"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sz="1600" i="1">
                                      <a:latin typeface="Cambria Math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kumimoji="1"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sz="1600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ko-KR" sz="16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kumimoji="1" lang="en-US" altLang="ko-KR" sz="1600">
                                  <a:latin typeface="Cambria Math" charset="0"/>
                                </a:rPr>
                                <m:t>log</m:t>
                              </m:r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⁡(1−</m:t>
                              </m:r>
                              <m:sSub>
                                <m:sSubPr>
                                  <m:ctrlPr>
                                    <a:rPr kumimoji="1"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1600" i="1">
                                      <a:latin typeface="Cambria Math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sz="16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  <m:r>
                        <a:rPr kumimoji="1" lang="en-US" altLang="ko-KR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nary>
                        <m:naryPr>
                          <m:chr m:val="∑"/>
                          <m:ctrlPr>
                            <a:rPr kumimoji="1"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</a:rPr>
                            <m:t>𝑁𝐿</m:t>
                          </m:r>
                          <m:sSub>
                            <m:sSubPr>
                              <m:ctrlP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6" name="텍스트 상자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11" y="1079210"/>
                <a:ext cx="5070106" cy="672172"/>
              </a:xfrm>
              <a:prstGeom prst="rect">
                <a:avLst/>
              </a:prstGeom>
              <a:blipFill rotWithShape="0">
                <a:blip r:embed="rId3"/>
                <a:stretch>
                  <a:fillRect b="-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오른쪽 화살표 6"/>
          <p:cNvSpPr/>
          <p:nvPr/>
        </p:nvSpPr>
        <p:spPr>
          <a:xfrm>
            <a:off x="6195000" y="1267314"/>
            <a:ext cx="318907" cy="378117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텍스트 상자 12"/>
              <p:cNvSpPr txBox="1"/>
              <p:nvPr/>
            </p:nvSpPr>
            <p:spPr>
              <a:xfrm>
                <a:off x="1328750" y="1993010"/>
                <a:ext cx="6121932" cy="537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1600" i="1" smtClean="0">
                              <a:latin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1600" i="1" smtClean="0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b="0" i="1" smtClean="0"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ko-KR" sz="16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1600" b="0" i="1" smtClean="0">
                          <a:latin typeface="Cambria Math" charset="0"/>
                        </a:rPr>
                        <m:t>𝑁𝐿</m:t>
                      </m:r>
                      <m:sSub>
                        <m:sSubPr>
                          <m:ctrlPr>
                            <a:rPr kumimoji="1"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b="0" i="1" smtClean="0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sz="16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ko-KR" sz="16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16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1600" i="1">
                              <a:latin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1600" i="1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sz="160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kumimoji="1"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kumimoji="1" lang="en-US" altLang="ko-KR" sz="1600" i="1">
                          <a:latin typeface="Cambria Math" charset="0"/>
                        </a:rPr>
                        <m:t>−</m:t>
                      </m:r>
                      <m:d>
                        <m:d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1600" i="1">
                              <a:latin typeface="Cambria Math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ko-KR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1600" i="1">
                              <a:latin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1600" i="1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sz="160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ko-KR" sz="1600" i="1">
                              <a:latin typeface="Cambria Math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kumimoji="1"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sz="1600" i="1">
                              <a:latin typeface="Cambria Math" charset="0"/>
                            </a:rPr>
                            <m:t>)</m:t>
                          </m:r>
                        </m:e>
                      </m:func>
                      <m:r>
                        <a:rPr kumimoji="1" lang="en-US" altLang="ko-KR" sz="1600" b="0" i="0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sz="1600" i="1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1600" i="1">
                              <a:latin typeface="Cambria Math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kumimoji="1" lang="en-US" altLang="ko-KR" sz="1600" b="0" dirty="0"/>
              </a:p>
            </p:txBody>
          </p:sp>
        </mc:Choice>
        <mc:Fallback xmlns="">
          <p:sp>
            <p:nvSpPr>
              <p:cNvPr id="8" name="텍스트 상자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750" y="1993010"/>
                <a:ext cx="6121932" cy="53764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상자 8"/>
              <p:cNvSpPr txBox="1"/>
              <p:nvPr/>
            </p:nvSpPr>
            <p:spPr>
              <a:xfrm>
                <a:off x="1653412" y="3036592"/>
                <a:ext cx="1898789" cy="537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1600" i="1">
                              <a:latin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1600" i="1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sz="160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b="0" i="1" smtClean="0">
                                  <a:latin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ko-KR" sz="16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kumimoji="1" lang="en-US" altLang="ko-KR" sz="1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16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b="0" i="1" smtClean="0">
                                  <a:latin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ko-KR" sz="16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1" lang="mr-IN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1600" i="1">
                              <a:latin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1600" i="1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b="0" i="1" smtClean="0">
                              <a:latin typeface="Cambria Math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ko-KR" sz="16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9" name="텍스트 상자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412" y="3036592"/>
                <a:ext cx="1898789" cy="53764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상자 13"/>
              <p:cNvSpPr txBox="1"/>
              <p:nvPr/>
            </p:nvSpPr>
            <p:spPr>
              <a:xfrm>
                <a:off x="4389716" y="3048660"/>
                <a:ext cx="3345724" cy="5585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1600" i="1">
                              <a:latin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1600" i="1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sz="160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ko-KR" sz="1600" b="0" i="1" smtClean="0">
                              <a:latin typeface="Cambria Math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b="0" i="1" smtClean="0">
                                  <a:latin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ko-KR" sz="16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sz="1600" b="0" i="1" smtClean="0">
                              <a:latin typeface="Cambria Math" charset="0"/>
                            </a:rPr>
                            <m:t>)</m:t>
                          </m:r>
                        </m:e>
                      </m:func>
                      <m:r>
                        <a:rPr kumimoji="1" lang="en-US" altLang="ko-KR" sz="1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16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sz="1600" b="0" i="1" smtClean="0">
                              <a:latin typeface="Cambria Math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b="0" i="1" smtClean="0">
                                  <a:latin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ko-KR" sz="16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sz="1600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kumimoji="1" lang="mr-IN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1600" b="0" i="1" smtClean="0">
                              <a:latin typeface="Cambria Math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mr-IN" altLang="ko-K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mr-IN" altLang="ko-KR" sz="1600" i="1">
                                  <a:latin typeface="Cambria Math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kumimoji="1" lang="mr-IN" altLang="ko-KR" sz="1600" i="1">
                                  <a:latin typeface="Cambria Math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1"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1600" i="1">
                                      <a:latin typeface="Cambria Math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kumimoji="1" lang="en-US" altLang="ko-KR" sz="1600" i="1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ko-KR" sz="16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10" name="텍스트 상자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716" y="3048660"/>
                <a:ext cx="3345724" cy="55855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/>
          <p:cNvCxnSpPr/>
          <p:nvPr/>
        </p:nvCxnSpPr>
        <p:spPr>
          <a:xfrm flipH="1">
            <a:off x="3291094" y="2665657"/>
            <a:ext cx="47574" cy="381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5447364" y="2665657"/>
            <a:ext cx="215404" cy="486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1653412" y="4011034"/>
                <a:ext cx="5934381" cy="6299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1600" i="1">
                              <a:latin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1600" i="1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i="1">
                              <a:latin typeface="Cambria Math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ko-KR" sz="16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sz="1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1600" i="1">
                              <a:latin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1600" i="1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𝜎</m:t>
                      </m:r>
                      <m:d>
                        <m:d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sz="16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kumimoji="1" lang="en-US" altLang="ko-KR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1" lang="en-US" altLang="ko-KR" sz="16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ko-KR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kumimoji="1" lang="en-US" altLang="ko-KR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𝜎</m:t>
                      </m:r>
                      <m:d>
                        <m:d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sz="16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kumimoji="1" lang="en-US" altLang="ko-KR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1" lang="en-US" altLang="ko-KR" sz="16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1−</m:t>
                          </m:r>
                          <m:r>
                            <a:rPr kumimoji="1" lang="en-US" altLang="ko-KR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  <m:d>
                            <m:dPr>
                              <m:ctrlPr>
                                <a:rPr kumimoji="1" lang="en-US" altLang="ko-KR" sz="16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ko-KR" sz="16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sz="1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kumimoji="1" lang="en-US" altLang="ko-KR" sz="1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kumimoji="1" lang="en-US" altLang="ko-KR" sz="16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1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sz="1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𝑖𝑗</m:t>
                          </m:r>
                        </m:sub>
                      </m:sSub>
                      <m:r>
                        <a:rPr kumimoji="1" lang="en-US" altLang="ko-KR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ko-KR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ko-KR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412" y="4011034"/>
                <a:ext cx="5934381" cy="62998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/>
          <p:cNvCxnSpPr/>
          <p:nvPr/>
        </p:nvCxnSpPr>
        <p:spPr>
          <a:xfrm flipH="1">
            <a:off x="2274624" y="3629394"/>
            <a:ext cx="4980428" cy="373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2274624" y="3597700"/>
            <a:ext cx="981473" cy="405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762137" y="2665657"/>
            <a:ext cx="10579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743153" y="2665657"/>
            <a:ext cx="1548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895322" y="3607211"/>
            <a:ext cx="6568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926612" y="3621115"/>
            <a:ext cx="6568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607365" y="4704928"/>
            <a:ext cx="4017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772324" y="4613050"/>
            <a:ext cx="210920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i="1" dirty="0"/>
              <a:t>See the side note below for further details.</a:t>
            </a:r>
          </a:p>
        </p:txBody>
      </p:sp>
      <p:sp>
        <p:nvSpPr>
          <p:cNvPr id="22" name="아래쪽 화살표 21"/>
          <p:cNvSpPr/>
          <p:nvPr/>
        </p:nvSpPr>
        <p:spPr>
          <a:xfrm>
            <a:off x="3598831" y="4881685"/>
            <a:ext cx="1603348" cy="318766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589995" y="5279316"/>
                <a:ext cx="7925439" cy="11422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i="1" smtClean="0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16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1600" i="1">
                              <a:latin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1600" i="1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sz="160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kumimoji="1"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kumimoji="1" lang="en-US" altLang="ko-KR" sz="1600" i="1">
                          <a:latin typeface="Cambria Math" charset="0"/>
                        </a:rPr>
                        <m:t>−</m:t>
                      </m:r>
                      <m:d>
                        <m:d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1600" i="1">
                              <a:latin typeface="Cambria Math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ko-KR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1600" i="1">
                              <a:latin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1600" i="1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sz="160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1600" i="1">
                                  <a:latin typeface="Cambria Math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1600" i="1">
                                      <a:latin typeface="Cambria Math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sz="16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1" lang="en-US" altLang="ko-KR" sz="1600" b="0" i="1" smtClean="0">
                          <a:latin typeface="Cambria Math" charset="0"/>
                        </a:rPr>
                        <m:t>=−</m:t>
                      </m:r>
                      <m:sSub>
                        <m:sSubPr>
                          <m:ctrlPr>
                            <a:rPr kumimoji="1"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16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1"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1600" b="0" i="1" smtClean="0">
                              <a:latin typeface="Cambria Math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b="0" i="1" smtClean="0">
                                  <a:latin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ko-KR" sz="16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1600" b="0" i="1" smtClean="0">
                              <a:latin typeface="Cambria Math" charset="0"/>
                            </a:rPr>
                            <m:t>𝑖𝑗</m:t>
                          </m:r>
                        </m:sub>
                      </m:sSub>
                      <m:r>
                        <a:rPr kumimoji="1" lang="en-US" altLang="ko-KR" sz="1600" b="0" i="1" smtClean="0">
                          <a:latin typeface="Cambria Math" charset="0"/>
                        </a:rPr>
                        <m:t>−</m:t>
                      </m:r>
                      <m:d>
                        <m:dPr>
                          <m:ctrlPr>
                            <a:rPr kumimoji="1"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1600" b="0" i="1" smtClean="0">
                              <a:latin typeface="Cambria Math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6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kumimoji="1"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1600" b="0" i="1" smtClean="0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b="0" i="1" smtClean="0">
                                  <a:latin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ko-KR" sz="16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sz="1600" b="0" i="1" smtClean="0">
                                  <a:latin typeface="Cambria Math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ko-KR" sz="1600" b="0" i="1" dirty="0">
                  <a:latin typeface="Cambria Math" charset="0"/>
                </a:endParaRPr>
              </a:p>
              <a:p>
                <a:endParaRPr kumimoji="1" lang="en-US" altLang="ko-KR" sz="1600" b="0" i="0" dirty="0">
                  <a:latin typeface="Cambria Math" charset="0"/>
                </a:endParaRPr>
              </a:p>
              <a:p>
                <a:r>
                  <a:rPr kumimoji="1" lang="en-US" altLang="ko-KR" sz="1600" dirty="0">
                    <a:latin typeface="Cambria Math" charset="0"/>
                  </a:rPr>
                  <a:t>                                                                </a:t>
                </a:r>
                <a14:m>
                  <m:oMath xmlns:m="http://schemas.openxmlformats.org/officeDocument/2006/math">
                    <m:r>
                      <a:rPr kumimoji="1" lang="en-US" altLang="ko-KR" sz="1600" b="0" i="0" smtClean="0">
                        <a:latin typeface="Cambria Math" charset="0"/>
                      </a:rPr>
                      <m:t>=</m:t>
                    </m:r>
                    <m:r>
                      <a:rPr kumimoji="1" lang="en-US" altLang="ko-KR" sz="1600" b="0" i="1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kumimoji="1" lang="en-US" altLang="ko-KR" sz="1600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kumimoji="1" lang="en-US" altLang="ko-KR" sz="1600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kumimoji="1" lang="en-US" altLang="ko-KR" sz="1600" b="0" i="1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kumimoji="1" lang="en-US" altLang="ko-KR" sz="1600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600" b="0" i="1" smtClean="0">
                                <a:latin typeface="Cambria Math" charset="0"/>
                              </a:rPr>
                              <m:t>𝜋</m:t>
                            </m:r>
                          </m:e>
                          <m:sub>
                            <m:r>
                              <a:rPr kumimoji="1" lang="en-US" altLang="ko-KR" sz="16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ko-KR" sz="1600" b="0" i="1" smtClean="0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6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sz="16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charset="0"/>
                          </a:rPr>
                          <m:t>𝑖𝑗</m:t>
                        </m:r>
                      </m:sub>
                    </m:sSub>
                  </m:oMath>
                </a14:m>
                <a:endParaRPr kumimoji="1" lang="en-US" altLang="ko-KR" sz="1600" b="0" i="1" dirty="0"/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95" y="5279316"/>
                <a:ext cx="7925439" cy="1142236"/>
              </a:xfrm>
              <a:prstGeom prst="rect">
                <a:avLst/>
              </a:prstGeom>
              <a:blipFill rotWithShape="0">
                <a:blip r:embed="rId8"/>
                <a:stretch>
                  <a:fillRect b="-16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직사각형 24"/>
          <p:cNvSpPr/>
          <p:nvPr/>
        </p:nvSpPr>
        <p:spPr>
          <a:xfrm>
            <a:off x="589995" y="1032090"/>
            <a:ext cx="5353605" cy="764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605407" y="1033043"/>
            <a:ext cx="1890653" cy="764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91397" y="1939641"/>
            <a:ext cx="6259285" cy="6389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756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th_Template_2016_v3" id="{0A7E8DD7-5DC8-4F23-9413-3E3C0E3A394A}" vid="{94BE8E99-7CA2-4867-A3AD-F333CDDA793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kth_Template_2016_v3</Template>
  <TotalTime>7048</TotalTime>
  <Words>1235</Words>
  <Application>Microsoft Macintosh PowerPoint</Application>
  <PresentationFormat>화면 슬라이드 쇼(4:3)</PresentationFormat>
  <Paragraphs>195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맑은 고딕</vt:lpstr>
      <vt:lpstr>Arial</vt:lpstr>
      <vt:lpstr>Calibri</vt:lpstr>
      <vt:lpstr>Cambria Math</vt:lpstr>
      <vt:lpstr>Mangal</vt:lpstr>
      <vt:lpstr>Wingdings</vt:lpstr>
      <vt:lpstr>Office 테마</vt:lpstr>
      <vt:lpstr>Logistic regression</vt:lpstr>
      <vt:lpstr>Learning logistic regression using ‘gradient descent’</vt:lpstr>
      <vt:lpstr>Logistic function</vt:lpstr>
      <vt:lpstr>Logit</vt:lpstr>
      <vt:lpstr>How to learn logistic regression</vt:lpstr>
      <vt:lpstr>How to learn logistic regression</vt:lpstr>
      <vt:lpstr>How to learn logistic regression</vt:lpstr>
      <vt:lpstr>How to learn logistic regression</vt:lpstr>
      <vt:lpstr>*Side note: Derivate of negative log-likelihood</vt:lpstr>
      <vt:lpstr>*Side note: Derivate of logistic function</vt:lpstr>
      <vt:lpstr>In Python,</vt:lpstr>
      <vt:lpstr>In Python,</vt:lpstr>
      <vt:lpstr>In Python,</vt:lpstr>
      <vt:lpstr>In Python,</vt:lpstr>
      <vt:lpstr>LogisticRegression in scikit-learn</vt:lpstr>
      <vt:lpstr>sklearn.linear_model.LogisticRegression</vt:lpstr>
      <vt:lpstr>Parameter: penalty and C</vt:lpstr>
      <vt:lpstr>Parameter: penalty and C</vt:lpstr>
      <vt:lpstr>Parameter: penalty and C</vt:lpstr>
      <vt:lpstr>Parameter: class_weight</vt:lpstr>
      <vt:lpstr>Parameter: class_weight</vt:lpstr>
      <vt:lpstr>Parameter: solver</vt:lpstr>
      <vt:lpstr>Parameter: multi-class</vt:lpstr>
      <vt:lpstr>Parameter: multi-class</vt:lpstr>
      <vt:lpstr>Parameter: multi-class</vt:lpstr>
      <vt:lpstr>Parameter: n_jobs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[FastCampus]딥러닝-텍스트마이닝</dc:title>
  <dc:creator>Taehoon Ko</dc:creator>
  <cp:lastModifiedBy>Ko Taehoon</cp:lastModifiedBy>
  <cp:revision>597</cp:revision>
  <cp:lastPrinted>2016-12-22T05:36:06Z</cp:lastPrinted>
  <dcterms:created xsi:type="dcterms:W3CDTF">2016-12-07T02:51:50Z</dcterms:created>
  <dcterms:modified xsi:type="dcterms:W3CDTF">2018-06-04T10:24:44Z</dcterms:modified>
</cp:coreProperties>
</file>