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26"/>
  </p:notesMasterIdLst>
  <p:sldIdLst>
    <p:sldId id="256" r:id="rId5"/>
    <p:sldId id="325" r:id="rId6"/>
    <p:sldId id="326" r:id="rId7"/>
    <p:sldId id="341" r:id="rId8"/>
    <p:sldId id="342" r:id="rId9"/>
    <p:sldId id="343" r:id="rId10"/>
    <p:sldId id="344" r:id="rId11"/>
    <p:sldId id="340" r:id="rId12"/>
    <p:sldId id="328" r:id="rId13"/>
    <p:sldId id="327" r:id="rId14"/>
    <p:sldId id="329" r:id="rId15"/>
    <p:sldId id="333" r:id="rId16"/>
    <p:sldId id="334" r:id="rId17"/>
    <p:sldId id="337" r:id="rId18"/>
    <p:sldId id="346" r:id="rId19"/>
    <p:sldId id="347" r:id="rId20"/>
    <p:sldId id="330" r:id="rId21"/>
    <p:sldId id="335" r:id="rId22"/>
    <p:sldId id="336" r:id="rId23"/>
    <p:sldId id="338" r:id="rId24"/>
    <p:sldId id="339" r:id="rId25"/>
  </p:sldIdLst>
  <p:sldSz cx="9144000" cy="6858000" type="screen4x3"/>
  <p:notesSz cx="6858000" cy="9144000"/>
  <p:embeddedFontLst>
    <p:embeddedFont>
      <p:font typeface="Franklin Gothic Medium" panose="020B0603020102020204" pitchFamily="34" charset="0"/>
      <p:regular r:id="rId27"/>
      <p: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177"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04DFA0-2E56-45A6-9243-FEBBFFDED605}" type="datetimeFigureOut">
              <a:rPr lang="en-US" smtClean="0"/>
              <a:t>4/11/2024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727315-10A5-4747-A709-462D32716823}" type="slidenum">
              <a:rPr lang="en-US" smtClean="0"/>
              <a:t>‹#›</a:t>
            </a:fld>
            <a:endParaRPr lang="en-US"/>
          </a:p>
        </p:txBody>
      </p:sp>
    </p:spTree>
    <p:extLst>
      <p:ext uri="{BB962C8B-B14F-4D97-AF65-F5344CB8AC3E}">
        <p14:creationId xmlns:p14="http://schemas.microsoft.com/office/powerpoint/2010/main" val="838405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4/11/2024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002236"/>
            <a:ext cx="9144000" cy="85725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394732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4/11/2024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884739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4/11/2024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2036654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199"/>
            <a:ext cx="9144000" cy="1143000"/>
          </a:xfrm>
          <a:solidFill>
            <a:schemeClr val="tx1">
              <a:lumMod val="75000"/>
              <a:lumOff val="25000"/>
            </a:schemeClr>
          </a:solidFill>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3409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4/11/2024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2881263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4/11/2024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1685995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4/11/2024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552230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4/11/2024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4191134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4/11/2024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2926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4/11/2024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3086447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3373BD3-EFD7-438B-913D-53ADD090ED8A}" type="datetimeFigureOut">
              <a:rPr lang="en-US" smtClean="0"/>
              <a:t>4/11/2024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8838931-6F3A-4A4A-B2CF-D64C5D18F8F6}" type="slidenum">
              <a:rPr lang="en-US" smtClean="0"/>
              <a:t>‹#›</a:t>
            </a:fld>
            <a:endParaRPr lang="en-US"/>
          </a:p>
        </p:txBody>
      </p:sp>
    </p:spTree>
    <p:extLst>
      <p:ext uri="{BB962C8B-B14F-4D97-AF65-F5344CB8AC3E}">
        <p14:creationId xmlns:p14="http://schemas.microsoft.com/office/powerpoint/2010/main" val="3639976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002236"/>
            <a:ext cx="9144000" cy="857250"/>
          </a:xfrm>
          <a:prstGeom prst="rect">
            <a:avLst/>
          </a:prstGeom>
        </p:spPr>
      </p:pic>
      <p:sp>
        <p:nvSpPr>
          <p:cNvPr id="8" name="Title 1"/>
          <p:cNvSpPr txBox="1">
            <a:spLocks/>
          </p:cNvSpPr>
          <p:nvPr userDrawn="1"/>
        </p:nvSpPr>
        <p:spPr>
          <a:xfrm>
            <a:off x="0" y="-2199"/>
            <a:ext cx="9144000" cy="1143000"/>
          </a:xfrm>
          <a:prstGeom prst="rect">
            <a:avLst/>
          </a:prstGeom>
          <a:solidFill>
            <a:schemeClr val="tx1">
              <a:lumMod val="75000"/>
              <a:lumOff val="25000"/>
            </a:schemeClr>
          </a:solidFill>
        </p:spPr>
        <p:txBody>
          <a:bodyPr/>
          <a:lstStyle>
            <a:lvl1pPr algn="ctr" defTabSz="914400" rtl="0" eaLnBrk="1" latinLnBrk="0" hangingPunct="1">
              <a:spcBef>
                <a:spcPct val="0"/>
              </a:spcBef>
              <a:buNone/>
              <a:defRPr sz="4400" kern="1200">
                <a:solidFill>
                  <a:schemeClr val="bg1"/>
                </a:solidFill>
                <a:latin typeface="+mj-lt"/>
                <a:ea typeface="+mj-ea"/>
                <a:cs typeface="+mj-cs"/>
              </a:defRPr>
            </a:lvl1pPr>
          </a:lstStyle>
          <a:p>
            <a:pPr>
              <a:lnSpc>
                <a:spcPct val="150000"/>
              </a:lnSpc>
            </a:pPr>
            <a:r>
              <a:rPr lang="en-US">
                <a:latin typeface="Franklin Gothic Medium" pitchFamily="34" charset="0"/>
              </a:rPr>
              <a:t>Click to edit Master title style</a:t>
            </a:r>
          </a:p>
        </p:txBody>
      </p:sp>
    </p:spTree>
    <p:extLst>
      <p:ext uri="{BB962C8B-B14F-4D97-AF65-F5344CB8AC3E}">
        <p14:creationId xmlns:p14="http://schemas.microsoft.com/office/powerpoint/2010/main" val="1601441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a:t>IST687 – Applied Data Science</a:t>
            </a:r>
          </a:p>
        </p:txBody>
      </p:sp>
      <p:sp>
        <p:nvSpPr>
          <p:cNvPr id="3" name="Subtitle 2"/>
          <p:cNvSpPr>
            <a:spLocks noGrp="1"/>
          </p:cNvSpPr>
          <p:nvPr>
            <p:ph type="subTitle" idx="1"/>
          </p:nvPr>
        </p:nvSpPr>
        <p:spPr/>
        <p:txBody>
          <a:bodyPr>
            <a:normAutofit fontScale="47500" lnSpcReduction="20000"/>
          </a:bodyPr>
          <a:lstStyle/>
          <a:p>
            <a:r>
              <a:rPr lang="en-US" sz="6300"/>
              <a:t>Final Project Team 03</a:t>
            </a:r>
          </a:p>
          <a:p>
            <a:pPr algn="l"/>
            <a:r>
              <a:rPr lang="en-US"/>
              <a:t>Mateo Arbelaez</a:t>
            </a:r>
          </a:p>
          <a:p>
            <a:pPr algn="l"/>
            <a:r>
              <a:rPr lang="en-US"/>
              <a:t>Maggie Faiella</a:t>
            </a:r>
          </a:p>
          <a:p>
            <a:pPr algn="l"/>
            <a:r>
              <a:rPr lang="en-US"/>
              <a:t>Teodor Fatu</a:t>
            </a:r>
          </a:p>
          <a:p>
            <a:pPr algn="l"/>
            <a:r>
              <a:rPr lang="en-US"/>
              <a:t>Sonny Lizarraga</a:t>
            </a:r>
          </a:p>
          <a:p>
            <a:pPr algn="l"/>
            <a:r>
              <a:rPr lang="en-US"/>
              <a:t>Daniel Tully</a:t>
            </a:r>
          </a:p>
        </p:txBody>
      </p:sp>
    </p:spTree>
    <p:extLst>
      <p:ext uri="{BB962C8B-B14F-4D97-AF65-F5344CB8AC3E}">
        <p14:creationId xmlns:p14="http://schemas.microsoft.com/office/powerpoint/2010/main" val="40348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AD99F-695E-4DB6-A80B-8B4CB5CEFBEF}"/>
              </a:ext>
            </a:extLst>
          </p:cNvPr>
          <p:cNvSpPr>
            <a:spLocks noGrp="1"/>
          </p:cNvSpPr>
          <p:nvPr>
            <p:ph type="title"/>
          </p:nvPr>
        </p:nvSpPr>
        <p:spPr/>
        <p:txBody>
          <a:bodyPr/>
          <a:lstStyle/>
          <a:p>
            <a:r>
              <a:rPr lang="en-US">
                <a:cs typeface="Calibri"/>
              </a:rPr>
              <a:t>IST687 – Applied Data Science</a:t>
            </a:r>
            <a:endParaRPr lang="en-US"/>
          </a:p>
        </p:txBody>
      </p:sp>
      <p:sp>
        <p:nvSpPr>
          <p:cNvPr id="3" name="Content Placeholder 2">
            <a:extLst>
              <a:ext uri="{FF2B5EF4-FFF2-40B4-BE49-F238E27FC236}">
                <a16:creationId xmlns:a16="http://schemas.microsoft.com/office/drawing/2014/main" id="{D4B912BA-2EE1-43AF-8A3F-E605E503A5B2}"/>
              </a:ext>
            </a:extLst>
          </p:cNvPr>
          <p:cNvSpPr>
            <a:spLocks noGrp="1"/>
          </p:cNvSpPr>
          <p:nvPr>
            <p:ph idx="1"/>
          </p:nvPr>
        </p:nvSpPr>
        <p:spPr>
          <a:xfrm>
            <a:off x="54635" y="1125748"/>
            <a:ext cx="9005976" cy="5000415"/>
          </a:xfrm>
        </p:spPr>
        <p:txBody>
          <a:bodyPr vert="horz" lIns="91440" tIns="45720" rIns="91440" bIns="45720" rtlCol="0" anchor="t">
            <a:normAutofit/>
          </a:bodyPr>
          <a:lstStyle/>
          <a:p>
            <a:pPr marL="0" indent="0">
              <a:buNone/>
            </a:pPr>
            <a:r>
              <a:rPr lang="en-US" sz="2000">
                <a:ea typeface="+mn-lt"/>
                <a:cs typeface="+mn-lt"/>
              </a:rPr>
              <a:t>•Likelihood of recommendation by Age group</a:t>
            </a:r>
            <a:endParaRPr lang="en-US" sz="2000">
              <a:cs typeface="Calibri"/>
            </a:endParaRPr>
          </a:p>
          <a:p>
            <a:endParaRPr lang="en-US">
              <a:cs typeface="Calibri"/>
            </a:endParaRPr>
          </a:p>
        </p:txBody>
      </p:sp>
      <p:pic>
        <p:nvPicPr>
          <p:cNvPr id="4" name="Picture 4">
            <a:extLst>
              <a:ext uri="{FF2B5EF4-FFF2-40B4-BE49-F238E27FC236}">
                <a16:creationId xmlns:a16="http://schemas.microsoft.com/office/drawing/2014/main" id="{3C7647E6-F2B4-4605-B35A-6158432E3F4B}"/>
              </a:ext>
            </a:extLst>
          </p:cNvPr>
          <p:cNvPicPr>
            <a:picLocks noChangeAspect="1"/>
          </p:cNvPicPr>
          <p:nvPr/>
        </p:nvPicPr>
        <p:blipFill>
          <a:blip r:embed="rId2"/>
          <a:stretch>
            <a:fillRect/>
          </a:stretch>
        </p:blipFill>
        <p:spPr>
          <a:xfrm>
            <a:off x="-48883" y="1501641"/>
            <a:ext cx="9198635" cy="4530453"/>
          </a:xfrm>
          <a:prstGeom prst="rect">
            <a:avLst/>
          </a:prstGeom>
        </p:spPr>
      </p:pic>
    </p:spTree>
    <p:extLst>
      <p:ext uri="{BB962C8B-B14F-4D97-AF65-F5344CB8AC3E}">
        <p14:creationId xmlns:p14="http://schemas.microsoft.com/office/powerpoint/2010/main" val="1108405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FD987-1A2D-405A-A010-57AF26DEB5F2}"/>
              </a:ext>
            </a:extLst>
          </p:cNvPr>
          <p:cNvSpPr>
            <a:spLocks noGrp="1"/>
          </p:cNvSpPr>
          <p:nvPr>
            <p:ph type="title"/>
          </p:nvPr>
        </p:nvSpPr>
        <p:spPr/>
        <p:txBody>
          <a:bodyPr/>
          <a:lstStyle/>
          <a:p>
            <a:r>
              <a:rPr lang="en-US">
                <a:cs typeface="Calibri"/>
              </a:rPr>
              <a:t>IST 687- Applied Data Science</a:t>
            </a:r>
            <a:endParaRPr lang="en-US"/>
          </a:p>
        </p:txBody>
      </p:sp>
      <p:sp>
        <p:nvSpPr>
          <p:cNvPr id="3" name="Content Placeholder 2">
            <a:extLst>
              <a:ext uri="{FF2B5EF4-FFF2-40B4-BE49-F238E27FC236}">
                <a16:creationId xmlns:a16="http://schemas.microsoft.com/office/drawing/2014/main" id="{F73B107E-3451-48A8-9CBA-3321B92E0357}"/>
              </a:ext>
            </a:extLst>
          </p:cNvPr>
          <p:cNvSpPr>
            <a:spLocks noGrp="1"/>
          </p:cNvSpPr>
          <p:nvPr>
            <p:ph idx="1"/>
          </p:nvPr>
        </p:nvSpPr>
        <p:spPr>
          <a:xfrm>
            <a:off x="155276" y="1183257"/>
            <a:ext cx="8905335" cy="4942906"/>
          </a:xfrm>
        </p:spPr>
        <p:txBody>
          <a:bodyPr vert="horz" lIns="91440" tIns="45720" rIns="91440" bIns="45720" rtlCol="0" anchor="t">
            <a:normAutofit/>
          </a:bodyPr>
          <a:lstStyle/>
          <a:p>
            <a:pPr marL="0" indent="0">
              <a:buNone/>
            </a:pPr>
            <a:r>
              <a:rPr lang="en-US" sz="2400">
                <a:ea typeface="+mn-lt"/>
                <a:cs typeface="+mn-lt"/>
              </a:rPr>
              <a:t>•Is there a preferred booking method?</a:t>
            </a:r>
            <a:endParaRPr lang="en-US" sz="2400">
              <a:cs typeface="Calibri"/>
            </a:endParaRPr>
          </a:p>
          <a:p>
            <a:endParaRPr lang="en-US">
              <a:cs typeface="Calibri"/>
            </a:endParaRPr>
          </a:p>
        </p:txBody>
      </p:sp>
      <p:pic>
        <p:nvPicPr>
          <p:cNvPr id="4" name="Picture 4" descr="A screenshot of a cell phone&#10;&#10;Description generated with very high confidence">
            <a:extLst>
              <a:ext uri="{FF2B5EF4-FFF2-40B4-BE49-F238E27FC236}">
                <a16:creationId xmlns:a16="http://schemas.microsoft.com/office/drawing/2014/main" id="{D368CDBA-A3D5-4710-B7D0-30F32307FB57}"/>
              </a:ext>
            </a:extLst>
          </p:cNvPr>
          <p:cNvPicPr>
            <a:picLocks noChangeAspect="1"/>
          </p:cNvPicPr>
          <p:nvPr/>
        </p:nvPicPr>
        <p:blipFill>
          <a:blip r:embed="rId2"/>
          <a:stretch>
            <a:fillRect/>
          </a:stretch>
        </p:blipFill>
        <p:spPr>
          <a:xfrm>
            <a:off x="411193" y="1529141"/>
            <a:ext cx="8321613" cy="4374815"/>
          </a:xfrm>
          <a:prstGeom prst="rect">
            <a:avLst/>
          </a:prstGeom>
        </p:spPr>
      </p:pic>
    </p:spTree>
    <p:extLst>
      <p:ext uri="{BB962C8B-B14F-4D97-AF65-F5344CB8AC3E}">
        <p14:creationId xmlns:p14="http://schemas.microsoft.com/office/powerpoint/2010/main" val="2042749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FD987-1A2D-405A-A010-57AF26DEB5F2}"/>
              </a:ext>
            </a:extLst>
          </p:cNvPr>
          <p:cNvSpPr>
            <a:spLocks noGrp="1"/>
          </p:cNvSpPr>
          <p:nvPr>
            <p:ph type="title"/>
          </p:nvPr>
        </p:nvSpPr>
        <p:spPr/>
        <p:txBody>
          <a:bodyPr/>
          <a:lstStyle/>
          <a:p>
            <a:r>
              <a:rPr lang="en-US">
                <a:cs typeface="Calibri"/>
              </a:rPr>
              <a:t>IST 687- Applied Data Science</a:t>
            </a:r>
            <a:endParaRPr lang="en-US"/>
          </a:p>
        </p:txBody>
      </p:sp>
      <p:pic>
        <p:nvPicPr>
          <p:cNvPr id="8" name="Picture 6" descr="A close up of a logo&#10;&#10;Description generated with very high confidence">
            <a:extLst>
              <a:ext uri="{FF2B5EF4-FFF2-40B4-BE49-F238E27FC236}">
                <a16:creationId xmlns:a16="http://schemas.microsoft.com/office/drawing/2014/main" id="{43C0B5D1-4936-4EB5-9FB2-FC701CCC9F5C}"/>
              </a:ext>
            </a:extLst>
          </p:cNvPr>
          <p:cNvPicPr>
            <a:picLocks noChangeAspect="1"/>
          </p:cNvPicPr>
          <p:nvPr/>
        </p:nvPicPr>
        <p:blipFill>
          <a:blip r:embed="rId2"/>
          <a:stretch>
            <a:fillRect/>
          </a:stretch>
        </p:blipFill>
        <p:spPr>
          <a:xfrm>
            <a:off x="-5983" y="2838510"/>
            <a:ext cx="5599431" cy="3128235"/>
          </a:xfrm>
          <a:prstGeom prst="rect">
            <a:avLst/>
          </a:prstGeom>
        </p:spPr>
      </p:pic>
      <p:pic>
        <p:nvPicPr>
          <p:cNvPr id="10" name="Picture 4" descr="A screenshot of a cell phone&#10;&#10;Description generated with very high confidence">
            <a:extLst>
              <a:ext uri="{FF2B5EF4-FFF2-40B4-BE49-F238E27FC236}">
                <a16:creationId xmlns:a16="http://schemas.microsoft.com/office/drawing/2014/main" id="{4AC67645-BDCA-4413-B79E-60BB9BC79B20}"/>
              </a:ext>
            </a:extLst>
          </p:cNvPr>
          <p:cNvPicPr>
            <a:picLocks noChangeAspect="1"/>
          </p:cNvPicPr>
          <p:nvPr/>
        </p:nvPicPr>
        <p:blipFill>
          <a:blip r:embed="rId3"/>
          <a:stretch>
            <a:fillRect/>
          </a:stretch>
        </p:blipFill>
        <p:spPr>
          <a:xfrm>
            <a:off x="3719320" y="1156061"/>
            <a:ext cx="5422347" cy="3024717"/>
          </a:xfrm>
          <a:prstGeom prst="rect">
            <a:avLst/>
          </a:prstGeom>
          <a:noFill/>
        </p:spPr>
      </p:pic>
      <p:sp>
        <p:nvSpPr>
          <p:cNvPr id="12" name="Text Placeholder 3">
            <a:extLst>
              <a:ext uri="{FF2B5EF4-FFF2-40B4-BE49-F238E27FC236}">
                <a16:creationId xmlns:a16="http://schemas.microsoft.com/office/drawing/2014/main" id="{FE517450-FABA-407C-95B0-E114458D8DBE}"/>
              </a:ext>
            </a:extLst>
          </p:cNvPr>
          <p:cNvSpPr txBox="1">
            <a:spLocks/>
          </p:cNvSpPr>
          <p:nvPr/>
        </p:nvSpPr>
        <p:spPr>
          <a:xfrm>
            <a:off x="270841" y="1385403"/>
            <a:ext cx="3008313" cy="4691063"/>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a:cs typeface="Calibri"/>
              </a:rPr>
              <a:t>Possible target groups:</a:t>
            </a:r>
          </a:p>
          <a:p>
            <a:r>
              <a:rPr lang="en-US" sz="1800">
                <a:cs typeface="Calibri"/>
              </a:rPr>
              <a:t>Focus on our promoters</a:t>
            </a:r>
          </a:p>
          <a:p>
            <a:r>
              <a:rPr lang="en-US" sz="1800">
                <a:cs typeface="Calibri"/>
              </a:rPr>
              <a:t>Business/Corporations</a:t>
            </a:r>
          </a:p>
          <a:p>
            <a:endParaRPr lang="en-US" sz="1800">
              <a:cs typeface="Calibri"/>
            </a:endParaRPr>
          </a:p>
        </p:txBody>
      </p:sp>
    </p:spTree>
    <p:extLst>
      <p:ext uri="{BB962C8B-B14F-4D97-AF65-F5344CB8AC3E}">
        <p14:creationId xmlns:p14="http://schemas.microsoft.com/office/powerpoint/2010/main" val="1929278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FD987-1A2D-405A-A010-57AF26DEB5F2}"/>
              </a:ext>
            </a:extLst>
          </p:cNvPr>
          <p:cNvSpPr>
            <a:spLocks noGrp="1"/>
          </p:cNvSpPr>
          <p:nvPr>
            <p:ph type="title"/>
          </p:nvPr>
        </p:nvSpPr>
        <p:spPr/>
        <p:txBody>
          <a:bodyPr/>
          <a:lstStyle/>
          <a:p>
            <a:r>
              <a:rPr lang="en-US">
                <a:cs typeface="Calibri"/>
              </a:rPr>
              <a:t>IST 687- Applied Data Science</a:t>
            </a:r>
            <a:endParaRPr lang="en-US"/>
          </a:p>
        </p:txBody>
      </p:sp>
      <p:sp>
        <p:nvSpPr>
          <p:cNvPr id="12" name="Text Placeholder 3">
            <a:extLst>
              <a:ext uri="{FF2B5EF4-FFF2-40B4-BE49-F238E27FC236}">
                <a16:creationId xmlns:a16="http://schemas.microsoft.com/office/drawing/2014/main" id="{FE517450-FABA-407C-95B0-E114458D8DBE}"/>
              </a:ext>
            </a:extLst>
          </p:cNvPr>
          <p:cNvSpPr txBox="1">
            <a:spLocks/>
          </p:cNvSpPr>
          <p:nvPr/>
        </p:nvSpPr>
        <p:spPr>
          <a:xfrm>
            <a:off x="270841" y="1385403"/>
            <a:ext cx="3008313" cy="4691063"/>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a:cs typeface="Calibri"/>
              </a:rPr>
              <a:t>Respondent Populations</a:t>
            </a:r>
            <a:endParaRPr lang="en-US">
              <a:cs typeface="Calibri"/>
            </a:endParaRPr>
          </a:p>
          <a:p>
            <a:pPr marL="0" indent="0">
              <a:buNone/>
            </a:pPr>
            <a:endParaRPr lang="en-US" sz="1800">
              <a:cs typeface="Calibri"/>
            </a:endParaRPr>
          </a:p>
          <a:p>
            <a:endParaRPr lang="en-US" sz="1800">
              <a:cs typeface="Calibri"/>
            </a:endParaRPr>
          </a:p>
        </p:txBody>
      </p:sp>
      <p:pic>
        <p:nvPicPr>
          <p:cNvPr id="3" name="Picture 3" descr="A map of the ocean&#10;&#10;Description generated with high confidence">
            <a:extLst>
              <a:ext uri="{FF2B5EF4-FFF2-40B4-BE49-F238E27FC236}">
                <a16:creationId xmlns:a16="http://schemas.microsoft.com/office/drawing/2014/main" id="{4B07A7BA-2FB5-46C9-953B-2A2E133B76DE}"/>
              </a:ext>
            </a:extLst>
          </p:cNvPr>
          <p:cNvPicPr>
            <a:picLocks noChangeAspect="1"/>
          </p:cNvPicPr>
          <p:nvPr/>
        </p:nvPicPr>
        <p:blipFill>
          <a:blip r:embed="rId2"/>
          <a:stretch>
            <a:fillRect/>
          </a:stretch>
        </p:blipFill>
        <p:spPr>
          <a:xfrm>
            <a:off x="4082497" y="1198047"/>
            <a:ext cx="5004352" cy="2809525"/>
          </a:xfrm>
          <a:prstGeom prst="rect">
            <a:avLst/>
          </a:prstGeom>
        </p:spPr>
      </p:pic>
      <p:pic>
        <p:nvPicPr>
          <p:cNvPr id="7" name="Picture 8" descr="A picture containing text, map, photo, looking&#10;&#10;Description generated with very high confidence">
            <a:extLst>
              <a:ext uri="{FF2B5EF4-FFF2-40B4-BE49-F238E27FC236}">
                <a16:creationId xmlns:a16="http://schemas.microsoft.com/office/drawing/2014/main" id="{83EEF7D9-748C-478B-9A6D-C937EFF85349}"/>
              </a:ext>
            </a:extLst>
          </p:cNvPr>
          <p:cNvPicPr>
            <a:picLocks noChangeAspect="1"/>
          </p:cNvPicPr>
          <p:nvPr/>
        </p:nvPicPr>
        <p:blipFill>
          <a:blip r:embed="rId3"/>
          <a:stretch>
            <a:fillRect/>
          </a:stretch>
        </p:blipFill>
        <p:spPr>
          <a:xfrm>
            <a:off x="-4970" y="3110330"/>
            <a:ext cx="5277678" cy="2861219"/>
          </a:xfrm>
          <a:prstGeom prst="rect">
            <a:avLst/>
          </a:prstGeom>
        </p:spPr>
      </p:pic>
    </p:spTree>
    <p:extLst>
      <p:ext uri="{BB962C8B-B14F-4D97-AF65-F5344CB8AC3E}">
        <p14:creationId xmlns:p14="http://schemas.microsoft.com/office/powerpoint/2010/main" val="1865189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FD987-1A2D-405A-A010-57AF26DEB5F2}"/>
              </a:ext>
            </a:extLst>
          </p:cNvPr>
          <p:cNvSpPr>
            <a:spLocks noGrp="1"/>
          </p:cNvSpPr>
          <p:nvPr>
            <p:ph type="title"/>
          </p:nvPr>
        </p:nvSpPr>
        <p:spPr/>
        <p:txBody>
          <a:bodyPr/>
          <a:lstStyle/>
          <a:p>
            <a:r>
              <a:rPr lang="en-US">
                <a:cs typeface="Calibri"/>
              </a:rPr>
              <a:t>IST 687- Applied Data Science</a:t>
            </a:r>
            <a:endParaRPr lang="en-US"/>
          </a:p>
        </p:txBody>
      </p:sp>
      <p:sp>
        <p:nvSpPr>
          <p:cNvPr id="12" name="Text Placeholder 3">
            <a:extLst>
              <a:ext uri="{FF2B5EF4-FFF2-40B4-BE49-F238E27FC236}">
                <a16:creationId xmlns:a16="http://schemas.microsoft.com/office/drawing/2014/main" id="{FE517450-FABA-407C-95B0-E114458D8DBE}"/>
              </a:ext>
            </a:extLst>
          </p:cNvPr>
          <p:cNvSpPr txBox="1">
            <a:spLocks/>
          </p:cNvSpPr>
          <p:nvPr/>
        </p:nvSpPr>
        <p:spPr>
          <a:xfrm>
            <a:off x="270841" y="1385403"/>
            <a:ext cx="3008313" cy="4691063"/>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a:cs typeface="Calibri"/>
              </a:rPr>
              <a:t>Pretty even gender population</a:t>
            </a:r>
          </a:p>
          <a:p>
            <a:r>
              <a:rPr lang="en-US" sz="1800">
                <a:cs typeface="Calibri"/>
              </a:rPr>
              <a:t>36 - 65 age group focus</a:t>
            </a:r>
          </a:p>
          <a:p>
            <a:r>
              <a:rPr lang="en-US" sz="1800">
                <a:cs typeface="Calibri"/>
              </a:rPr>
              <a:t>Reward our promoters</a:t>
            </a:r>
          </a:p>
          <a:p>
            <a:endParaRPr lang="en-US" sz="1800">
              <a:cs typeface="Calibri"/>
            </a:endParaRPr>
          </a:p>
        </p:txBody>
      </p:sp>
      <p:pic>
        <p:nvPicPr>
          <p:cNvPr id="7" name="Picture 7" descr="A screenshot of a cell phone&#10;&#10;Description generated with very high confidence">
            <a:extLst>
              <a:ext uri="{FF2B5EF4-FFF2-40B4-BE49-F238E27FC236}">
                <a16:creationId xmlns:a16="http://schemas.microsoft.com/office/drawing/2014/main" id="{BEEEF3E9-EB29-4798-A0FE-34AE37F23463}"/>
              </a:ext>
            </a:extLst>
          </p:cNvPr>
          <p:cNvPicPr>
            <a:picLocks noChangeAspect="1"/>
          </p:cNvPicPr>
          <p:nvPr/>
        </p:nvPicPr>
        <p:blipFill>
          <a:blip r:embed="rId2"/>
          <a:stretch>
            <a:fillRect/>
          </a:stretch>
        </p:blipFill>
        <p:spPr>
          <a:xfrm>
            <a:off x="-4969" y="2775884"/>
            <a:ext cx="5712515" cy="3207090"/>
          </a:xfrm>
          <a:prstGeom prst="rect">
            <a:avLst/>
          </a:prstGeom>
        </p:spPr>
      </p:pic>
      <p:pic>
        <p:nvPicPr>
          <p:cNvPr id="4" name="Picture 5" descr="A screenshot of a cell phone&#10;&#10;Description generated with very high confidence">
            <a:extLst>
              <a:ext uri="{FF2B5EF4-FFF2-40B4-BE49-F238E27FC236}">
                <a16:creationId xmlns:a16="http://schemas.microsoft.com/office/drawing/2014/main" id="{54180972-85C7-4AC4-BF40-F72F7DB7E484}"/>
              </a:ext>
            </a:extLst>
          </p:cNvPr>
          <p:cNvPicPr>
            <a:picLocks noChangeAspect="1"/>
          </p:cNvPicPr>
          <p:nvPr/>
        </p:nvPicPr>
        <p:blipFill>
          <a:blip r:embed="rId3"/>
          <a:stretch>
            <a:fillRect/>
          </a:stretch>
        </p:blipFill>
        <p:spPr>
          <a:xfrm>
            <a:off x="4194314" y="1135929"/>
            <a:ext cx="4954654" cy="2797099"/>
          </a:xfrm>
          <a:prstGeom prst="rect">
            <a:avLst/>
          </a:prstGeom>
        </p:spPr>
      </p:pic>
    </p:spTree>
    <p:extLst>
      <p:ext uri="{BB962C8B-B14F-4D97-AF65-F5344CB8AC3E}">
        <p14:creationId xmlns:p14="http://schemas.microsoft.com/office/powerpoint/2010/main" val="1137988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ffectLst>
                  <a:outerShdw blurRad="38100" dist="38100" dir="2700000" algn="tl">
                    <a:srgbClr val="000000">
                      <a:alpha val="43137"/>
                    </a:srgbClr>
                  </a:outerShdw>
                </a:effectLst>
              </a:rPr>
              <a:t>IST687 – Applied Data Science </a:t>
            </a:r>
          </a:p>
        </p:txBody>
      </p:sp>
      <p:sp>
        <p:nvSpPr>
          <p:cNvPr id="3" name="Content Placeholder 2"/>
          <p:cNvSpPr>
            <a:spLocks noGrp="1"/>
          </p:cNvSpPr>
          <p:nvPr>
            <p:ph idx="1"/>
          </p:nvPr>
        </p:nvSpPr>
        <p:spPr>
          <a:xfrm>
            <a:off x="457200" y="1295400"/>
            <a:ext cx="8458200" cy="4571999"/>
          </a:xfrm>
        </p:spPr>
        <p:txBody>
          <a:bodyPr>
            <a:normAutofit fontScale="25000" lnSpcReduction="20000"/>
          </a:bodyPr>
          <a:lstStyle/>
          <a:p>
            <a:pPr marL="0" indent="0">
              <a:buNone/>
            </a:pPr>
            <a:r>
              <a:rPr lang="en-US" sz="4800"/>
              <a:t>What are some of the drivers of NPS</a:t>
            </a:r>
            <a:br>
              <a:rPr lang="en-US" sz="4800"/>
            </a:br>
            <a:endParaRPr lang="en-US" sz="4800"/>
          </a:p>
          <a:p>
            <a:r>
              <a:rPr lang="en-US" sz="4800"/>
              <a:t>Our data is highly shewed towards Promoter NPS types</a:t>
            </a:r>
          </a:p>
          <a:p>
            <a:pPr marL="0" indent="0">
              <a:buNone/>
            </a:pPr>
            <a:endParaRPr lang="en-US" sz="4800"/>
          </a:p>
          <a:p>
            <a:pPr marL="0" indent="0">
              <a:buNone/>
            </a:pPr>
            <a:endParaRPr lang="en-US" sz="4800"/>
          </a:p>
          <a:p>
            <a:pPr marL="0" indent="0">
              <a:buNone/>
            </a:pPr>
            <a:endParaRPr lang="en-US" sz="4800"/>
          </a:p>
          <a:p>
            <a:pPr marL="0" indent="0">
              <a:buNone/>
            </a:pPr>
            <a:endParaRPr lang="en-US" sz="4800"/>
          </a:p>
          <a:p>
            <a:pPr marL="0" indent="0">
              <a:buNone/>
            </a:pPr>
            <a:endParaRPr lang="en-US" sz="4800"/>
          </a:p>
          <a:p>
            <a:pPr marL="0" indent="0">
              <a:buNone/>
            </a:pPr>
            <a:endParaRPr lang="en-US" sz="4800"/>
          </a:p>
          <a:p>
            <a:pPr marL="0" indent="0">
              <a:buNone/>
            </a:pPr>
            <a:endParaRPr lang="en-US" sz="4800"/>
          </a:p>
          <a:p>
            <a:pPr marL="0" indent="0">
              <a:buNone/>
            </a:pPr>
            <a:endParaRPr lang="en-US" sz="4800"/>
          </a:p>
          <a:p>
            <a:r>
              <a:rPr lang="en-US" sz="4800"/>
              <a:t>We were able to create a map from Likelihood to Recommend to NPS which enabled us to predict the NPS with 100% certainty. </a:t>
            </a:r>
          </a:p>
          <a:p>
            <a:pPr marL="457200" lvl="1" indent="0">
              <a:buNone/>
            </a:pPr>
            <a:endParaRPr lang="en-US"/>
          </a:p>
          <a:p>
            <a:pPr marL="457200" lvl="1" indent="0">
              <a:buNone/>
            </a:pPr>
            <a:endParaRPr lang="en-US"/>
          </a:p>
          <a:p>
            <a:pPr marL="457200" lvl="1" indent="0">
              <a:buNone/>
            </a:pPr>
            <a:endParaRPr lang="en-US"/>
          </a:p>
          <a:p>
            <a:pPr marL="457200" lvl="1" indent="0">
              <a:buNone/>
            </a:pPr>
            <a:endParaRPr lang="en-US"/>
          </a:p>
          <a:p>
            <a:pPr marL="457200" lvl="1" indent="0">
              <a:buNone/>
            </a:pPr>
            <a:endParaRPr lang="en-US"/>
          </a:p>
          <a:p>
            <a:pPr marL="457200" lvl="1" indent="0">
              <a:buNone/>
            </a:pPr>
            <a:endParaRPr lang="en-US"/>
          </a:p>
          <a:p>
            <a:pPr marL="457200" lvl="1" indent="0">
              <a:buNone/>
            </a:pPr>
            <a:endParaRPr lang="en-US"/>
          </a:p>
          <a:p>
            <a:pPr marL="457200" lvl="1" indent="0">
              <a:buNone/>
            </a:pPr>
            <a:endParaRPr lang="en-US"/>
          </a:p>
          <a:p>
            <a:pPr marL="457200" lvl="1" indent="0">
              <a:buNone/>
            </a:pPr>
            <a:endParaRPr lang="en-US"/>
          </a:p>
          <a:p>
            <a:pPr marL="457200" lvl="1" indent="0">
              <a:buNone/>
            </a:pPr>
            <a:endParaRPr lang="en-US"/>
          </a:p>
          <a:p>
            <a:pPr marL="457200" lvl="1" indent="0">
              <a:buNone/>
            </a:pPr>
            <a:endParaRPr lang="en-US"/>
          </a:p>
          <a:p>
            <a:pPr marL="457200" lvl="1" indent="0">
              <a:buNone/>
            </a:pPr>
            <a:endParaRPr lang="en-US"/>
          </a:p>
          <a:p>
            <a:pPr marL="457200" lvl="1" indent="0">
              <a:buNone/>
            </a:pPr>
            <a:endParaRPr lang="en-US"/>
          </a:p>
          <a:p>
            <a:pPr marL="457200" lvl="1" indent="0">
              <a:buNone/>
            </a:pPr>
            <a:endParaRPr lang="en-US"/>
          </a:p>
          <a:p>
            <a:endParaRPr lang="en-US"/>
          </a:p>
          <a:p>
            <a:pPr marL="0" indent="0">
              <a:buNone/>
            </a:pPr>
            <a:br>
              <a:rPr lang="en-US"/>
            </a:br>
            <a:endParaRPr lang="en-US"/>
          </a:p>
          <a:p>
            <a:pPr lvl="3"/>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2"/>
            <a:endParaRPr lang="en-US"/>
          </a:p>
          <a:p>
            <a:pPr lvl="1"/>
            <a:endParaRPr lang="en-US"/>
          </a:p>
          <a:p>
            <a:endParaRPr lang="en-US"/>
          </a:p>
          <a:p>
            <a:pPr lvl="1"/>
            <a:endParaRPr lang="en-US"/>
          </a:p>
          <a:p>
            <a:pPr lvl="1"/>
            <a:endParaRPr lang="en-US"/>
          </a:p>
        </p:txBody>
      </p:sp>
      <p:pic>
        <p:nvPicPr>
          <p:cNvPr id="4" name="Picture 3">
            <a:extLst>
              <a:ext uri="{FF2B5EF4-FFF2-40B4-BE49-F238E27FC236}">
                <a16:creationId xmlns:a16="http://schemas.microsoft.com/office/drawing/2014/main" id="{88D10B84-5045-4B43-A4AB-09DF8EB9A380}"/>
              </a:ext>
            </a:extLst>
          </p:cNvPr>
          <p:cNvPicPr/>
          <p:nvPr/>
        </p:nvPicPr>
        <p:blipFill>
          <a:blip r:embed="rId2"/>
          <a:stretch>
            <a:fillRect/>
          </a:stretch>
        </p:blipFill>
        <p:spPr>
          <a:xfrm>
            <a:off x="964772" y="3574718"/>
            <a:ext cx="3528097" cy="2253847"/>
          </a:xfrm>
          <a:prstGeom prst="rect">
            <a:avLst/>
          </a:prstGeom>
        </p:spPr>
      </p:pic>
      <p:pic>
        <p:nvPicPr>
          <p:cNvPr id="8" name="Picture 7">
            <a:extLst>
              <a:ext uri="{FF2B5EF4-FFF2-40B4-BE49-F238E27FC236}">
                <a16:creationId xmlns:a16="http://schemas.microsoft.com/office/drawing/2014/main" id="{4BB767BA-7BCA-4D77-8BF1-1DECEACF8303}"/>
              </a:ext>
            </a:extLst>
          </p:cNvPr>
          <p:cNvPicPr>
            <a:picLocks noChangeAspect="1"/>
          </p:cNvPicPr>
          <p:nvPr/>
        </p:nvPicPr>
        <p:blipFill>
          <a:blip r:embed="rId3"/>
          <a:stretch>
            <a:fillRect/>
          </a:stretch>
        </p:blipFill>
        <p:spPr>
          <a:xfrm>
            <a:off x="5294069" y="3574718"/>
            <a:ext cx="3057525" cy="971550"/>
          </a:xfrm>
          <a:prstGeom prst="rect">
            <a:avLst/>
          </a:prstGeom>
        </p:spPr>
      </p:pic>
      <p:pic>
        <p:nvPicPr>
          <p:cNvPr id="9" name="Picture 8">
            <a:extLst>
              <a:ext uri="{FF2B5EF4-FFF2-40B4-BE49-F238E27FC236}">
                <a16:creationId xmlns:a16="http://schemas.microsoft.com/office/drawing/2014/main" id="{42C72C1A-3856-4154-8D85-A1B5D89F0A70}"/>
              </a:ext>
            </a:extLst>
          </p:cNvPr>
          <p:cNvPicPr>
            <a:picLocks noChangeAspect="1"/>
          </p:cNvPicPr>
          <p:nvPr/>
        </p:nvPicPr>
        <p:blipFill>
          <a:blip r:embed="rId4"/>
          <a:stretch>
            <a:fillRect/>
          </a:stretch>
        </p:blipFill>
        <p:spPr>
          <a:xfrm>
            <a:off x="788377" y="1861581"/>
            <a:ext cx="1559169" cy="1382867"/>
          </a:xfrm>
          <a:prstGeom prst="rect">
            <a:avLst/>
          </a:prstGeom>
        </p:spPr>
      </p:pic>
    </p:spTree>
    <p:extLst>
      <p:ext uri="{BB962C8B-B14F-4D97-AF65-F5344CB8AC3E}">
        <p14:creationId xmlns:p14="http://schemas.microsoft.com/office/powerpoint/2010/main" val="2240957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ffectLst>
                  <a:outerShdw blurRad="38100" dist="38100" dir="2700000" algn="tl">
                    <a:srgbClr val="000000">
                      <a:alpha val="43137"/>
                    </a:srgbClr>
                  </a:outerShdw>
                </a:effectLst>
              </a:rPr>
              <a:t>IST687 – Applied Data Science </a:t>
            </a:r>
          </a:p>
        </p:txBody>
      </p:sp>
      <p:sp>
        <p:nvSpPr>
          <p:cNvPr id="3" name="Content Placeholder 2"/>
          <p:cNvSpPr>
            <a:spLocks noGrp="1"/>
          </p:cNvSpPr>
          <p:nvPr>
            <p:ph idx="1"/>
          </p:nvPr>
        </p:nvSpPr>
        <p:spPr>
          <a:xfrm>
            <a:off x="457199" y="1232388"/>
            <a:ext cx="8458200" cy="4571999"/>
          </a:xfrm>
        </p:spPr>
        <p:txBody>
          <a:bodyPr>
            <a:normAutofit/>
          </a:bodyPr>
          <a:lstStyle/>
          <a:p>
            <a:pPr marL="0" indent="0">
              <a:buNone/>
            </a:pPr>
            <a:r>
              <a:rPr lang="en-US" sz="1200"/>
              <a:t>What are some of the drivers of NPS</a:t>
            </a:r>
            <a:br>
              <a:rPr lang="en-US" sz="1200"/>
            </a:br>
            <a:endParaRPr lang="en-US" sz="1200"/>
          </a:p>
          <a:p>
            <a:r>
              <a:rPr lang="en-US" sz="1200"/>
              <a:t>We looked at using the same type of map as above but this time from the average across all rating variables to the NPS. We found that we were not very good at predicting Passives and Detractors from the average rating.</a:t>
            </a:r>
          </a:p>
          <a:p>
            <a:endParaRPr lang="en-US" sz="1200"/>
          </a:p>
          <a:p>
            <a:endParaRPr lang="en-US" sz="1200"/>
          </a:p>
          <a:p>
            <a:endParaRPr lang="en-US" sz="1200"/>
          </a:p>
          <a:p>
            <a:pPr marL="0" indent="0">
              <a:buNone/>
            </a:pPr>
            <a:endParaRPr lang="en-US" sz="1200"/>
          </a:p>
          <a:p>
            <a:endParaRPr lang="en-US" sz="1200"/>
          </a:p>
          <a:p>
            <a:r>
              <a:rPr lang="en-US" sz="1200"/>
              <a:t>We tried a more sophisticated model (Logit) to try and predict the probability of Passive only.</a:t>
            </a:r>
          </a:p>
          <a:p>
            <a:pPr lvl="1"/>
            <a:r>
              <a:rPr lang="en-US" sz="1200"/>
              <a:t>The logit model was not very good at predicting Passive NPS </a:t>
            </a:r>
            <a:r>
              <a:rPr lang="en-US" sz="1200" err="1"/>
              <a:t>typ</a:t>
            </a:r>
            <a:endParaRPr lang="en-US" sz="1200"/>
          </a:p>
          <a:p>
            <a:pPr lvl="2"/>
            <a:endParaRPr lang="en-US" sz="1200"/>
          </a:p>
          <a:p>
            <a:pPr lvl="2"/>
            <a:endParaRPr lang="en-US" sz="1200"/>
          </a:p>
          <a:p>
            <a:pPr lvl="2"/>
            <a:endParaRPr lang="en-US" sz="1200"/>
          </a:p>
          <a:p>
            <a:pPr lvl="1"/>
            <a:endParaRPr lang="en-US" sz="1200"/>
          </a:p>
          <a:p>
            <a:endParaRPr lang="en-US" sz="1200"/>
          </a:p>
          <a:p>
            <a:pPr lvl="1"/>
            <a:endParaRPr lang="en-US" sz="1200"/>
          </a:p>
          <a:p>
            <a:pPr lvl="1"/>
            <a:endParaRPr lang="en-US" sz="1200"/>
          </a:p>
        </p:txBody>
      </p:sp>
      <p:pic>
        <p:nvPicPr>
          <p:cNvPr id="10" name="Picture 9">
            <a:extLst>
              <a:ext uri="{FF2B5EF4-FFF2-40B4-BE49-F238E27FC236}">
                <a16:creationId xmlns:a16="http://schemas.microsoft.com/office/drawing/2014/main" id="{CEC9ADC3-6D4D-49F3-B4CC-6B87F2E6F57F}"/>
              </a:ext>
            </a:extLst>
          </p:cNvPr>
          <p:cNvPicPr>
            <a:picLocks noChangeAspect="1"/>
          </p:cNvPicPr>
          <p:nvPr/>
        </p:nvPicPr>
        <p:blipFill>
          <a:blip r:embed="rId2"/>
          <a:stretch>
            <a:fillRect/>
          </a:stretch>
        </p:blipFill>
        <p:spPr>
          <a:xfrm>
            <a:off x="870437" y="2097992"/>
            <a:ext cx="3297312" cy="900186"/>
          </a:xfrm>
          <a:prstGeom prst="rect">
            <a:avLst/>
          </a:prstGeom>
        </p:spPr>
      </p:pic>
      <p:pic>
        <p:nvPicPr>
          <p:cNvPr id="11" name="Picture 10">
            <a:extLst>
              <a:ext uri="{FF2B5EF4-FFF2-40B4-BE49-F238E27FC236}">
                <a16:creationId xmlns:a16="http://schemas.microsoft.com/office/drawing/2014/main" id="{EF94ECD9-5A55-49D2-829F-7D738DEC83FF}"/>
              </a:ext>
            </a:extLst>
          </p:cNvPr>
          <p:cNvPicPr>
            <a:picLocks noChangeAspect="1"/>
          </p:cNvPicPr>
          <p:nvPr/>
        </p:nvPicPr>
        <p:blipFill>
          <a:blip r:embed="rId3"/>
          <a:stretch>
            <a:fillRect/>
          </a:stretch>
        </p:blipFill>
        <p:spPr>
          <a:xfrm>
            <a:off x="870437" y="3669860"/>
            <a:ext cx="1618998" cy="733131"/>
          </a:xfrm>
          <a:prstGeom prst="rect">
            <a:avLst/>
          </a:prstGeom>
        </p:spPr>
      </p:pic>
      <p:pic>
        <p:nvPicPr>
          <p:cNvPr id="12" name="Picture 11">
            <a:extLst>
              <a:ext uri="{FF2B5EF4-FFF2-40B4-BE49-F238E27FC236}">
                <a16:creationId xmlns:a16="http://schemas.microsoft.com/office/drawing/2014/main" id="{4908AF88-3D5A-4749-8E6F-B296EA543895}"/>
              </a:ext>
            </a:extLst>
          </p:cNvPr>
          <p:cNvPicPr/>
          <p:nvPr/>
        </p:nvPicPr>
        <p:blipFill>
          <a:blip r:embed="rId4"/>
          <a:stretch>
            <a:fillRect/>
          </a:stretch>
        </p:blipFill>
        <p:spPr>
          <a:xfrm>
            <a:off x="3719145" y="3669860"/>
            <a:ext cx="4681173" cy="1955752"/>
          </a:xfrm>
          <a:prstGeom prst="rect">
            <a:avLst/>
          </a:prstGeom>
        </p:spPr>
      </p:pic>
    </p:spTree>
    <p:extLst>
      <p:ext uri="{BB962C8B-B14F-4D97-AF65-F5344CB8AC3E}">
        <p14:creationId xmlns:p14="http://schemas.microsoft.com/office/powerpoint/2010/main" val="3845151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DFC6A-F061-4F22-AF3F-6D5662638BB0}"/>
              </a:ext>
            </a:extLst>
          </p:cNvPr>
          <p:cNvSpPr>
            <a:spLocks noGrp="1"/>
          </p:cNvSpPr>
          <p:nvPr>
            <p:ph type="title"/>
          </p:nvPr>
        </p:nvSpPr>
        <p:spPr/>
        <p:txBody>
          <a:bodyPr/>
          <a:lstStyle/>
          <a:p>
            <a:r>
              <a:rPr lang="en-US">
                <a:cs typeface="Calibri"/>
              </a:rPr>
              <a:t>Revenue by Category</a:t>
            </a:r>
            <a:endParaRPr lang="en-US"/>
          </a:p>
        </p:txBody>
      </p:sp>
      <p:pic>
        <p:nvPicPr>
          <p:cNvPr id="4" name="Picture 4" descr="A picture containing screenshot&#10;&#10;Description generated with very high confidence">
            <a:extLst>
              <a:ext uri="{FF2B5EF4-FFF2-40B4-BE49-F238E27FC236}">
                <a16:creationId xmlns:a16="http://schemas.microsoft.com/office/drawing/2014/main" id="{4B5B2C75-AF9A-41BA-BB3D-F3040900B6CC}"/>
              </a:ext>
            </a:extLst>
          </p:cNvPr>
          <p:cNvPicPr>
            <a:picLocks noGrp="1" noChangeAspect="1"/>
          </p:cNvPicPr>
          <p:nvPr>
            <p:ph idx="1"/>
          </p:nvPr>
        </p:nvPicPr>
        <p:blipFill>
          <a:blip r:embed="rId2"/>
          <a:stretch>
            <a:fillRect/>
          </a:stretch>
        </p:blipFill>
        <p:spPr>
          <a:xfrm>
            <a:off x="2919663" y="1820570"/>
            <a:ext cx="6096000" cy="3724275"/>
          </a:xfrm>
        </p:spPr>
      </p:pic>
      <p:sp>
        <p:nvSpPr>
          <p:cNvPr id="3" name="TextBox 2">
            <a:extLst>
              <a:ext uri="{FF2B5EF4-FFF2-40B4-BE49-F238E27FC236}">
                <a16:creationId xmlns:a16="http://schemas.microsoft.com/office/drawing/2014/main" id="{0B97C9B2-7761-42FC-A96C-F3DD6C7DF29D}"/>
              </a:ext>
            </a:extLst>
          </p:cNvPr>
          <p:cNvSpPr txBox="1"/>
          <p:nvPr/>
        </p:nvSpPr>
        <p:spPr>
          <a:xfrm>
            <a:off x="302400" y="2240400"/>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We looked at the revenue generated by different brands, regions, class and relationship.</a:t>
            </a:r>
          </a:p>
        </p:txBody>
      </p:sp>
    </p:spTree>
    <p:extLst>
      <p:ext uri="{BB962C8B-B14F-4D97-AF65-F5344CB8AC3E}">
        <p14:creationId xmlns:p14="http://schemas.microsoft.com/office/powerpoint/2010/main" val="3990828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63BE-E02C-44A4-B71C-60FAD31C934D}"/>
              </a:ext>
            </a:extLst>
          </p:cNvPr>
          <p:cNvSpPr>
            <a:spLocks noGrp="1"/>
          </p:cNvSpPr>
          <p:nvPr>
            <p:ph type="title"/>
          </p:nvPr>
        </p:nvSpPr>
        <p:spPr/>
        <p:txBody>
          <a:bodyPr/>
          <a:lstStyle/>
          <a:p>
            <a:r>
              <a:rPr lang="en-US">
                <a:cs typeface="Calibri"/>
              </a:rPr>
              <a:t>Stay by Age Group</a:t>
            </a:r>
            <a:endParaRPr lang="en-US"/>
          </a:p>
        </p:txBody>
      </p:sp>
      <p:pic>
        <p:nvPicPr>
          <p:cNvPr id="4" name="Picture 4">
            <a:extLst>
              <a:ext uri="{FF2B5EF4-FFF2-40B4-BE49-F238E27FC236}">
                <a16:creationId xmlns:a16="http://schemas.microsoft.com/office/drawing/2014/main" id="{77DA96BA-5505-4D79-B26A-3F9D97C76010}"/>
              </a:ext>
            </a:extLst>
          </p:cNvPr>
          <p:cNvPicPr>
            <a:picLocks noGrp="1" noChangeAspect="1"/>
          </p:cNvPicPr>
          <p:nvPr>
            <p:ph idx="1"/>
          </p:nvPr>
        </p:nvPicPr>
        <p:blipFill>
          <a:blip r:embed="rId2"/>
          <a:stretch>
            <a:fillRect/>
          </a:stretch>
        </p:blipFill>
        <p:spPr>
          <a:xfrm>
            <a:off x="2330450" y="1694656"/>
            <a:ext cx="6591300" cy="3981450"/>
          </a:xfrm>
        </p:spPr>
      </p:pic>
      <p:sp>
        <p:nvSpPr>
          <p:cNvPr id="3" name="TextBox 2">
            <a:extLst>
              <a:ext uri="{FF2B5EF4-FFF2-40B4-BE49-F238E27FC236}">
                <a16:creationId xmlns:a16="http://schemas.microsoft.com/office/drawing/2014/main" id="{A2C376FF-CB58-462B-B669-3149B7DA6BF3}"/>
              </a:ext>
            </a:extLst>
          </p:cNvPr>
          <p:cNvSpPr txBox="1"/>
          <p:nvPr/>
        </p:nvSpPr>
        <p:spPr>
          <a:xfrm>
            <a:off x="170400" y="2360400"/>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The average stay does not appears to be between 2-3 day among all age groups.</a:t>
            </a:r>
          </a:p>
        </p:txBody>
      </p:sp>
    </p:spTree>
    <p:extLst>
      <p:ext uri="{BB962C8B-B14F-4D97-AF65-F5344CB8AC3E}">
        <p14:creationId xmlns:p14="http://schemas.microsoft.com/office/powerpoint/2010/main" val="170803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EA8E8-BC17-4FDE-BBFF-1EFDBBB3B9F5}"/>
              </a:ext>
            </a:extLst>
          </p:cNvPr>
          <p:cNvSpPr>
            <a:spLocks noGrp="1"/>
          </p:cNvSpPr>
          <p:nvPr>
            <p:ph type="title"/>
          </p:nvPr>
        </p:nvSpPr>
        <p:spPr/>
        <p:txBody>
          <a:bodyPr/>
          <a:lstStyle/>
          <a:p>
            <a:r>
              <a:rPr lang="en-US">
                <a:cs typeface="Calibri"/>
              </a:rPr>
              <a:t>Linear Regression Model</a:t>
            </a:r>
            <a:endParaRPr lang="en-US"/>
          </a:p>
        </p:txBody>
      </p:sp>
      <p:pic>
        <p:nvPicPr>
          <p:cNvPr id="4" name="Picture 4" descr="A close up of a map&#10;&#10;Description generated with high confidence">
            <a:extLst>
              <a:ext uri="{FF2B5EF4-FFF2-40B4-BE49-F238E27FC236}">
                <a16:creationId xmlns:a16="http://schemas.microsoft.com/office/drawing/2014/main" id="{2BC22BAC-DD70-4ED4-B965-E016D3ADCD62}"/>
              </a:ext>
            </a:extLst>
          </p:cNvPr>
          <p:cNvPicPr>
            <a:picLocks noGrp="1" noChangeAspect="1"/>
          </p:cNvPicPr>
          <p:nvPr>
            <p:ph idx="1"/>
          </p:nvPr>
        </p:nvPicPr>
        <p:blipFill>
          <a:blip r:embed="rId2"/>
          <a:stretch>
            <a:fillRect/>
          </a:stretch>
        </p:blipFill>
        <p:spPr>
          <a:xfrm>
            <a:off x="2783175" y="1769269"/>
            <a:ext cx="3016250" cy="1838325"/>
          </a:xfrm>
        </p:spPr>
      </p:pic>
      <p:pic>
        <p:nvPicPr>
          <p:cNvPr id="6" name="Picture 6" descr="A close up of a map&#10;&#10;Description generated with very high confidence">
            <a:extLst>
              <a:ext uri="{FF2B5EF4-FFF2-40B4-BE49-F238E27FC236}">
                <a16:creationId xmlns:a16="http://schemas.microsoft.com/office/drawing/2014/main" id="{952E6842-5030-4CC7-94FD-A40F748C0A42}"/>
              </a:ext>
            </a:extLst>
          </p:cNvPr>
          <p:cNvPicPr>
            <a:picLocks noChangeAspect="1"/>
          </p:cNvPicPr>
          <p:nvPr/>
        </p:nvPicPr>
        <p:blipFill>
          <a:blip r:embed="rId3"/>
          <a:stretch>
            <a:fillRect/>
          </a:stretch>
        </p:blipFill>
        <p:spPr>
          <a:xfrm>
            <a:off x="2853700" y="3604484"/>
            <a:ext cx="2882900" cy="1795332"/>
          </a:xfrm>
          <a:prstGeom prst="rect">
            <a:avLst/>
          </a:prstGeom>
        </p:spPr>
      </p:pic>
      <p:pic>
        <p:nvPicPr>
          <p:cNvPr id="8" name="Picture 8">
            <a:extLst>
              <a:ext uri="{FF2B5EF4-FFF2-40B4-BE49-F238E27FC236}">
                <a16:creationId xmlns:a16="http://schemas.microsoft.com/office/drawing/2014/main" id="{FAA6C093-02B7-48B1-AF78-08C0B87DE055}"/>
              </a:ext>
            </a:extLst>
          </p:cNvPr>
          <p:cNvPicPr>
            <a:picLocks noChangeAspect="1"/>
          </p:cNvPicPr>
          <p:nvPr/>
        </p:nvPicPr>
        <p:blipFill>
          <a:blip r:embed="rId4"/>
          <a:stretch>
            <a:fillRect/>
          </a:stretch>
        </p:blipFill>
        <p:spPr>
          <a:xfrm>
            <a:off x="5905500" y="1760863"/>
            <a:ext cx="2743200" cy="1659875"/>
          </a:xfrm>
          <a:prstGeom prst="rect">
            <a:avLst/>
          </a:prstGeom>
        </p:spPr>
      </p:pic>
      <p:pic>
        <p:nvPicPr>
          <p:cNvPr id="10" name="Picture 10" descr="A close up of a map&#10;&#10;Description generated with high confidence">
            <a:extLst>
              <a:ext uri="{FF2B5EF4-FFF2-40B4-BE49-F238E27FC236}">
                <a16:creationId xmlns:a16="http://schemas.microsoft.com/office/drawing/2014/main" id="{B327099E-FDE7-454C-9CBA-535A7A316F34}"/>
              </a:ext>
            </a:extLst>
          </p:cNvPr>
          <p:cNvPicPr>
            <a:picLocks noChangeAspect="1"/>
          </p:cNvPicPr>
          <p:nvPr/>
        </p:nvPicPr>
        <p:blipFill>
          <a:blip r:embed="rId5"/>
          <a:stretch>
            <a:fillRect/>
          </a:stretch>
        </p:blipFill>
        <p:spPr>
          <a:xfrm>
            <a:off x="5905500" y="3739427"/>
            <a:ext cx="2857500" cy="1715947"/>
          </a:xfrm>
          <a:prstGeom prst="rect">
            <a:avLst/>
          </a:prstGeom>
        </p:spPr>
      </p:pic>
      <p:sp>
        <p:nvSpPr>
          <p:cNvPr id="3" name="TextBox 2">
            <a:extLst>
              <a:ext uri="{FF2B5EF4-FFF2-40B4-BE49-F238E27FC236}">
                <a16:creationId xmlns:a16="http://schemas.microsoft.com/office/drawing/2014/main" id="{C854E21A-222B-421B-9A05-4AB47F92CF86}"/>
              </a:ext>
            </a:extLst>
          </p:cNvPr>
          <p:cNvSpPr txBox="1"/>
          <p:nvPr/>
        </p:nvSpPr>
        <p:spPr>
          <a:xfrm>
            <a:off x="50400" y="2312400"/>
            <a:ext cx="284520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Bivariate plots of score of Likelihood to Recommend versus:</a:t>
            </a:r>
          </a:p>
          <a:p>
            <a:endParaRPr lang="en-US">
              <a:ea typeface="+mn-lt"/>
              <a:cs typeface="Calibri"/>
            </a:endParaRPr>
          </a:p>
          <a:p>
            <a:pPr marL="285750" indent="-285750">
              <a:buFont typeface="Arial"/>
              <a:buChar char="•"/>
            </a:pPr>
            <a:r>
              <a:rPr lang="en-US">
                <a:ea typeface="+mn-lt"/>
                <a:cs typeface="+mn-lt"/>
              </a:rPr>
              <a:t>Condition of Hotel</a:t>
            </a:r>
          </a:p>
          <a:p>
            <a:pPr marL="285750" indent="-285750">
              <a:buFont typeface="Arial"/>
              <a:buChar char="•"/>
            </a:pPr>
            <a:r>
              <a:rPr lang="en-US">
                <a:ea typeface="+mn-lt"/>
                <a:cs typeface="+mn-lt"/>
              </a:rPr>
              <a:t>Overall Satisfaction</a:t>
            </a:r>
            <a:endParaRPr lang="en-US">
              <a:ea typeface="+mn-lt"/>
              <a:cs typeface="Calibri"/>
            </a:endParaRPr>
          </a:p>
          <a:p>
            <a:pPr marL="285750" indent="-285750">
              <a:buFont typeface="Arial"/>
              <a:buChar char="•"/>
            </a:pPr>
            <a:r>
              <a:rPr lang="en-US">
                <a:ea typeface="+mn-lt"/>
                <a:cs typeface="+mn-lt"/>
              </a:rPr>
              <a:t>Internet Satisfaction</a:t>
            </a:r>
            <a:endParaRPr lang="en-US">
              <a:ea typeface="+mn-lt"/>
              <a:cs typeface="Calibri"/>
            </a:endParaRPr>
          </a:p>
          <a:p>
            <a:pPr marL="285750" indent="-285750">
              <a:buFont typeface="Arial"/>
              <a:buChar char="•"/>
            </a:pPr>
            <a:r>
              <a:rPr lang="en-US">
                <a:ea typeface="+mn-lt"/>
                <a:cs typeface="+mn-lt"/>
              </a:rPr>
              <a:t>Staff cared</a:t>
            </a:r>
            <a:endParaRPr lang="en-US">
              <a:cs typeface="Calibri"/>
            </a:endParaRPr>
          </a:p>
          <a:p>
            <a:endParaRPr lang="en-US">
              <a:latin typeface="Times New Roman"/>
              <a:cs typeface="Times New Roman"/>
            </a:endParaRPr>
          </a:p>
        </p:txBody>
      </p:sp>
    </p:spTree>
    <p:extLst>
      <p:ext uri="{BB962C8B-B14F-4D97-AF65-F5344CB8AC3E}">
        <p14:creationId xmlns:p14="http://schemas.microsoft.com/office/powerpoint/2010/main" val="1797725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B1508-B19C-4388-82F0-A95A22103F1A}"/>
              </a:ext>
            </a:extLst>
          </p:cNvPr>
          <p:cNvSpPr>
            <a:spLocks noGrp="1"/>
          </p:cNvSpPr>
          <p:nvPr>
            <p:ph type="title"/>
          </p:nvPr>
        </p:nvSpPr>
        <p:spPr/>
        <p:txBody>
          <a:bodyPr/>
          <a:lstStyle/>
          <a:p>
            <a:r>
              <a:rPr lang="en-US" dirty="0">
                <a:cs typeface="Calibri"/>
              </a:rPr>
              <a:t>IST687 – Applied Data Science</a:t>
            </a:r>
            <a:endParaRPr lang="en-US" dirty="0"/>
          </a:p>
        </p:txBody>
      </p:sp>
      <p:sp>
        <p:nvSpPr>
          <p:cNvPr id="28" name="Content Placeholder 27">
            <a:extLst>
              <a:ext uri="{FF2B5EF4-FFF2-40B4-BE49-F238E27FC236}">
                <a16:creationId xmlns:a16="http://schemas.microsoft.com/office/drawing/2014/main" id="{77FCE8E7-8036-4FFD-A4EB-BE42F55391BE}"/>
              </a:ext>
            </a:extLst>
          </p:cNvPr>
          <p:cNvSpPr>
            <a:spLocks noGrp="1"/>
          </p:cNvSpPr>
          <p:nvPr>
            <p:ph idx="1"/>
          </p:nvPr>
        </p:nvSpPr>
        <p:spPr>
          <a:xfrm>
            <a:off x="-2875" y="1125748"/>
            <a:ext cx="9207260" cy="5000415"/>
          </a:xfrm>
        </p:spPr>
        <p:txBody>
          <a:bodyPr vert="horz" lIns="91440" tIns="45720" rIns="91440" bIns="45720" rtlCol="0" anchor="t">
            <a:normAutofit fontScale="85000" lnSpcReduction="20000"/>
          </a:bodyPr>
          <a:lstStyle/>
          <a:p>
            <a:pPr marL="0" indent="0">
              <a:buNone/>
            </a:pPr>
            <a:r>
              <a:rPr lang="en-US" dirty="0">
                <a:ea typeface="+mn-lt"/>
                <a:cs typeface="+mn-lt"/>
              </a:rPr>
              <a:t>Introduction</a:t>
            </a:r>
          </a:p>
          <a:p>
            <a:pPr marL="857250" lvl="1" indent="-457200">
              <a:buChar char="•"/>
            </a:pPr>
            <a:r>
              <a:rPr lang="en-US" dirty="0">
                <a:ea typeface="+mn-lt"/>
                <a:cs typeface="+mn-lt"/>
              </a:rPr>
              <a:t>Hyatt company is trying to increase traffic to their chain of hotels.  They   would like us to see which demographic, age range and locations to   target discounts to?</a:t>
            </a:r>
            <a:endParaRPr lang="en-US" dirty="0">
              <a:cs typeface="Calibri"/>
            </a:endParaRPr>
          </a:p>
          <a:p>
            <a:pPr marL="0" indent="0">
              <a:buNone/>
            </a:pPr>
            <a:r>
              <a:rPr lang="en-US" dirty="0">
                <a:ea typeface="+mn-lt"/>
                <a:cs typeface="+mn-lt"/>
              </a:rPr>
              <a:t>Business Questions</a:t>
            </a:r>
          </a:p>
          <a:p>
            <a:pPr lvl="1">
              <a:buChar char="•"/>
            </a:pPr>
            <a:r>
              <a:rPr lang="en-US" dirty="0">
                <a:ea typeface="+mn-lt"/>
                <a:cs typeface="+mn-lt"/>
              </a:rPr>
              <a:t>We have selected a wide variety of questions to answer that will </a:t>
            </a:r>
            <a:r>
              <a:rPr lang="en-US">
                <a:ea typeface="+mn-lt"/>
                <a:cs typeface="+mn-lt"/>
              </a:rPr>
              <a:t>help   executives and </a:t>
            </a:r>
            <a:r>
              <a:rPr lang="en-US" dirty="0">
                <a:ea typeface="+mn-lt"/>
                <a:cs typeface="+mn-lt"/>
              </a:rPr>
              <a:t>management determine their best strategic plan for   targeting.</a:t>
            </a:r>
          </a:p>
          <a:p>
            <a:pPr marL="0" indent="0">
              <a:buNone/>
            </a:pPr>
            <a:r>
              <a:rPr lang="en-US" dirty="0">
                <a:ea typeface="+mn-lt"/>
                <a:cs typeface="+mn-lt"/>
              </a:rPr>
              <a:t>Data selected</a:t>
            </a:r>
            <a:endParaRPr lang="en-US" dirty="0">
              <a:cs typeface="Calibri"/>
            </a:endParaRPr>
          </a:p>
          <a:p>
            <a:pPr lvl="1">
              <a:buChar char="•"/>
            </a:pPr>
            <a:r>
              <a:rPr lang="en-US" dirty="0">
                <a:ea typeface="+mn-lt"/>
                <a:cs typeface="+mn-lt"/>
              </a:rPr>
              <a:t>The dataset provided had a significant amount of information that can   be useful for this analysis.  However, after reviewing the full dataset, we   decided to mostly use the following:</a:t>
            </a:r>
          </a:p>
          <a:p>
            <a:pPr lvl="2"/>
            <a:r>
              <a:rPr lang="en-US" dirty="0">
                <a:ea typeface="+mn-lt"/>
                <a:cs typeface="+mn-lt"/>
              </a:rPr>
              <a:t>Discount, duration of guest, purpose of stay, booking methods, Country, demographic and month of reservation.</a:t>
            </a:r>
            <a:endParaRPr lang="en-US" dirty="0">
              <a:cs typeface="Calibri"/>
            </a:endParaRPr>
          </a:p>
          <a:p>
            <a:endParaRPr lang="en-US" dirty="0">
              <a:cs typeface="Calibri"/>
            </a:endParaRPr>
          </a:p>
        </p:txBody>
      </p:sp>
    </p:spTree>
    <p:extLst>
      <p:ext uri="{BB962C8B-B14F-4D97-AF65-F5344CB8AC3E}">
        <p14:creationId xmlns:p14="http://schemas.microsoft.com/office/powerpoint/2010/main" val="992243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E8789-6F89-4F8A-8B08-A06BCEF5455F}"/>
              </a:ext>
            </a:extLst>
          </p:cNvPr>
          <p:cNvSpPr>
            <a:spLocks noGrp="1"/>
          </p:cNvSpPr>
          <p:nvPr>
            <p:ph type="title"/>
          </p:nvPr>
        </p:nvSpPr>
        <p:spPr/>
        <p:txBody>
          <a:bodyPr/>
          <a:lstStyle/>
          <a:p>
            <a:r>
              <a:rPr lang="en-US">
                <a:cs typeface="Calibri"/>
              </a:rPr>
              <a:t>Predictive Models</a:t>
            </a:r>
            <a:endParaRPr lang="en-US"/>
          </a:p>
        </p:txBody>
      </p:sp>
      <p:pic>
        <p:nvPicPr>
          <p:cNvPr id="4" name="Picture 4">
            <a:extLst>
              <a:ext uri="{FF2B5EF4-FFF2-40B4-BE49-F238E27FC236}">
                <a16:creationId xmlns:a16="http://schemas.microsoft.com/office/drawing/2014/main" id="{D36DBD4F-1266-4F28-A821-F598EF0569CA}"/>
              </a:ext>
            </a:extLst>
          </p:cNvPr>
          <p:cNvPicPr>
            <a:picLocks noGrp="1" noChangeAspect="1"/>
          </p:cNvPicPr>
          <p:nvPr>
            <p:ph idx="1"/>
          </p:nvPr>
        </p:nvPicPr>
        <p:blipFill>
          <a:blip r:embed="rId2"/>
          <a:stretch>
            <a:fillRect/>
          </a:stretch>
        </p:blipFill>
        <p:spPr>
          <a:xfrm>
            <a:off x="4310062" y="1140619"/>
            <a:ext cx="3571875" cy="2422525"/>
          </a:xfrm>
        </p:spPr>
      </p:pic>
      <p:pic>
        <p:nvPicPr>
          <p:cNvPr id="6" name="Picture 6" descr="A picture containing group, white&#10;&#10;Description generated with very high confidence">
            <a:extLst>
              <a:ext uri="{FF2B5EF4-FFF2-40B4-BE49-F238E27FC236}">
                <a16:creationId xmlns:a16="http://schemas.microsoft.com/office/drawing/2014/main" id="{DD2F5511-2E59-46B4-9336-B6CB59BA8FE0}"/>
              </a:ext>
            </a:extLst>
          </p:cNvPr>
          <p:cNvPicPr>
            <a:picLocks noChangeAspect="1"/>
          </p:cNvPicPr>
          <p:nvPr/>
        </p:nvPicPr>
        <p:blipFill>
          <a:blip r:embed="rId3"/>
          <a:stretch>
            <a:fillRect/>
          </a:stretch>
        </p:blipFill>
        <p:spPr>
          <a:xfrm>
            <a:off x="4394200" y="3714067"/>
            <a:ext cx="3403600" cy="2134965"/>
          </a:xfrm>
          <a:prstGeom prst="rect">
            <a:avLst/>
          </a:prstGeom>
        </p:spPr>
      </p:pic>
      <p:sp>
        <p:nvSpPr>
          <p:cNvPr id="8" name="TextBox 7">
            <a:extLst>
              <a:ext uri="{FF2B5EF4-FFF2-40B4-BE49-F238E27FC236}">
                <a16:creationId xmlns:a16="http://schemas.microsoft.com/office/drawing/2014/main" id="{8A934670-7301-42EB-BFF4-5712598DAFD4}"/>
              </a:ext>
            </a:extLst>
          </p:cNvPr>
          <p:cNvSpPr txBox="1"/>
          <p:nvPr/>
        </p:nvSpPr>
        <p:spPr>
          <a:xfrm>
            <a:off x="914400" y="19812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LM Model</a:t>
            </a:r>
          </a:p>
        </p:txBody>
      </p:sp>
      <p:sp>
        <p:nvSpPr>
          <p:cNvPr id="9" name="TextBox 8">
            <a:extLst>
              <a:ext uri="{FF2B5EF4-FFF2-40B4-BE49-F238E27FC236}">
                <a16:creationId xmlns:a16="http://schemas.microsoft.com/office/drawing/2014/main" id="{88242AFD-31DC-41CC-AC62-EDFEC492443B}"/>
              </a:ext>
            </a:extLst>
          </p:cNvPr>
          <p:cNvSpPr txBox="1"/>
          <p:nvPr/>
        </p:nvSpPr>
        <p:spPr>
          <a:xfrm>
            <a:off x="914400" y="441959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KSVM Model</a:t>
            </a:r>
          </a:p>
        </p:txBody>
      </p:sp>
    </p:spTree>
    <p:extLst>
      <p:ext uri="{BB962C8B-B14F-4D97-AF65-F5344CB8AC3E}">
        <p14:creationId xmlns:p14="http://schemas.microsoft.com/office/powerpoint/2010/main" val="3680649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4A297C-626E-4FD1-86D8-71C97DB10511}"/>
              </a:ext>
            </a:extLst>
          </p:cNvPr>
          <p:cNvSpPr>
            <a:spLocks noGrp="1"/>
          </p:cNvSpPr>
          <p:nvPr>
            <p:ph idx="1"/>
          </p:nvPr>
        </p:nvSpPr>
        <p:spPr>
          <a:xfrm>
            <a:off x="2108200" y="2641600"/>
            <a:ext cx="4940300" cy="1147763"/>
          </a:xfrm>
        </p:spPr>
        <p:txBody>
          <a:bodyPr vert="horz" lIns="91440" tIns="45720" rIns="91440" bIns="45720" rtlCol="0" anchor="t">
            <a:noAutofit/>
          </a:bodyPr>
          <a:lstStyle/>
          <a:p>
            <a:pPr marL="0" indent="0">
              <a:buNone/>
            </a:pPr>
            <a:r>
              <a:rPr lang="en-US" sz="6600" b="1">
                <a:cs typeface="Calibri"/>
              </a:rPr>
              <a:t>Thank you!</a:t>
            </a:r>
          </a:p>
        </p:txBody>
      </p:sp>
    </p:spTree>
    <p:extLst>
      <p:ext uri="{BB962C8B-B14F-4D97-AF65-F5344CB8AC3E}">
        <p14:creationId xmlns:p14="http://schemas.microsoft.com/office/powerpoint/2010/main" val="2941157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A361E-E359-41DA-9115-0D4A593A6B17}"/>
              </a:ext>
            </a:extLst>
          </p:cNvPr>
          <p:cNvSpPr>
            <a:spLocks noGrp="1"/>
          </p:cNvSpPr>
          <p:nvPr>
            <p:ph type="title"/>
          </p:nvPr>
        </p:nvSpPr>
        <p:spPr/>
        <p:txBody>
          <a:bodyPr/>
          <a:lstStyle/>
          <a:p>
            <a:r>
              <a:rPr lang="en-US">
                <a:cs typeface="Calibri"/>
              </a:rPr>
              <a:t>IST687 – Applied Data Science</a:t>
            </a:r>
            <a:endParaRPr lang="en-US"/>
          </a:p>
        </p:txBody>
      </p:sp>
      <p:pic>
        <p:nvPicPr>
          <p:cNvPr id="5" name="Content Placeholder 4">
            <a:extLst>
              <a:ext uri="{FF2B5EF4-FFF2-40B4-BE49-F238E27FC236}">
                <a16:creationId xmlns:a16="http://schemas.microsoft.com/office/drawing/2014/main" id="{865690A4-5D85-452C-9266-316CBA19F5FD}"/>
              </a:ext>
            </a:extLst>
          </p:cNvPr>
          <p:cNvPicPr>
            <a:picLocks noGrp="1" noChangeAspect="1"/>
          </p:cNvPicPr>
          <p:nvPr>
            <p:ph idx="1"/>
          </p:nvPr>
        </p:nvPicPr>
        <p:blipFill>
          <a:blip r:embed="rId2"/>
          <a:stretch>
            <a:fillRect/>
          </a:stretch>
        </p:blipFill>
        <p:spPr>
          <a:xfrm>
            <a:off x="666184" y="1227139"/>
            <a:ext cx="7467145" cy="4662674"/>
          </a:xfrm>
          <a:prstGeom prst="rect">
            <a:avLst/>
          </a:prstGeom>
        </p:spPr>
      </p:pic>
      <p:pic>
        <p:nvPicPr>
          <p:cNvPr id="3" name="Picture 3" descr="A close up of text on a black background&#10;&#10;Description generated with very high confidence">
            <a:extLst>
              <a:ext uri="{FF2B5EF4-FFF2-40B4-BE49-F238E27FC236}">
                <a16:creationId xmlns:a16="http://schemas.microsoft.com/office/drawing/2014/main" id="{95A1FEA7-2B37-45B6-B0E5-793EE1A2220D}"/>
              </a:ext>
            </a:extLst>
          </p:cNvPr>
          <p:cNvPicPr>
            <a:picLocks noChangeAspect="1"/>
          </p:cNvPicPr>
          <p:nvPr/>
        </p:nvPicPr>
        <p:blipFill rotWithShape="1">
          <a:blip r:embed="rId3"/>
          <a:srcRect t="13770" r="218" b="328"/>
          <a:stretch/>
        </p:blipFill>
        <p:spPr>
          <a:xfrm>
            <a:off x="6120735" y="4181805"/>
            <a:ext cx="2737226" cy="1564836"/>
          </a:xfrm>
          <a:prstGeom prst="rect">
            <a:avLst/>
          </a:prstGeom>
        </p:spPr>
      </p:pic>
    </p:spTree>
    <p:extLst>
      <p:ext uri="{BB962C8B-B14F-4D97-AF65-F5344CB8AC3E}">
        <p14:creationId xmlns:p14="http://schemas.microsoft.com/office/powerpoint/2010/main" val="372714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A361E-E359-41DA-9115-0D4A593A6B17}"/>
              </a:ext>
            </a:extLst>
          </p:cNvPr>
          <p:cNvSpPr>
            <a:spLocks noGrp="1"/>
          </p:cNvSpPr>
          <p:nvPr>
            <p:ph type="title"/>
          </p:nvPr>
        </p:nvSpPr>
        <p:spPr/>
        <p:txBody>
          <a:bodyPr/>
          <a:lstStyle/>
          <a:p>
            <a:r>
              <a:rPr lang="en-US">
                <a:cs typeface="Calibri"/>
              </a:rPr>
              <a:t>IST687 – Applied Data Science</a:t>
            </a:r>
            <a:endParaRPr lang="en-US"/>
          </a:p>
        </p:txBody>
      </p:sp>
      <p:pic>
        <p:nvPicPr>
          <p:cNvPr id="6" name="Picture 5">
            <a:extLst>
              <a:ext uri="{FF2B5EF4-FFF2-40B4-BE49-F238E27FC236}">
                <a16:creationId xmlns:a16="http://schemas.microsoft.com/office/drawing/2014/main" id="{11FAB96F-7571-4C36-A7D5-8FBA30884585}"/>
              </a:ext>
            </a:extLst>
          </p:cNvPr>
          <p:cNvPicPr>
            <a:picLocks noChangeAspect="1"/>
          </p:cNvPicPr>
          <p:nvPr/>
        </p:nvPicPr>
        <p:blipFill>
          <a:blip r:embed="rId2"/>
          <a:stretch>
            <a:fillRect/>
          </a:stretch>
        </p:blipFill>
        <p:spPr>
          <a:xfrm>
            <a:off x="900953" y="1215152"/>
            <a:ext cx="7012641" cy="4757558"/>
          </a:xfrm>
          <a:prstGeom prst="rect">
            <a:avLst/>
          </a:prstGeom>
        </p:spPr>
      </p:pic>
      <p:sp>
        <p:nvSpPr>
          <p:cNvPr id="3" name="Star: 5 Points 2">
            <a:extLst>
              <a:ext uri="{FF2B5EF4-FFF2-40B4-BE49-F238E27FC236}">
                <a16:creationId xmlns:a16="http://schemas.microsoft.com/office/drawing/2014/main" id="{964CF1DB-FA80-4AC5-AA9F-DBF4579EEC98}"/>
              </a:ext>
            </a:extLst>
          </p:cNvPr>
          <p:cNvSpPr/>
          <p:nvPr/>
        </p:nvSpPr>
        <p:spPr>
          <a:xfrm>
            <a:off x="5036381" y="1272262"/>
            <a:ext cx="3643237" cy="2829373"/>
          </a:xfrm>
          <a:prstGeom prst="star5">
            <a:avLst/>
          </a:prstGeom>
          <a:solidFill>
            <a:schemeClr val="accent3">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7030A0"/>
                </a:solidFill>
                <a:cs typeface="Calibri"/>
              </a:rPr>
              <a:t>Short Stays</a:t>
            </a:r>
          </a:p>
          <a:p>
            <a:pPr algn="ctr"/>
            <a:r>
              <a:rPr lang="en-US">
                <a:solidFill>
                  <a:srgbClr val="7030A0"/>
                </a:solidFill>
                <a:cs typeface="Calibri"/>
              </a:rPr>
              <a:t>Avg 2.4 days</a:t>
            </a:r>
          </a:p>
        </p:txBody>
      </p:sp>
    </p:spTree>
    <p:extLst>
      <p:ext uri="{BB962C8B-B14F-4D97-AF65-F5344CB8AC3E}">
        <p14:creationId xmlns:p14="http://schemas.microsoft.com/office/powerpoint/2010/main" val="2952980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A361E-E359-41DA-9115-0D4A593A6B17}"/>
              </a:ext>
            </a:extLst>
          </p:cNvPr>
          <p:cNvSpPr>
            <a:spLocks noGrp="1"/>
          </p:cNvSpPr>
          <p:nvPr>
            <p:ph type="title"/>
          </p:nvPr>
        </p:nvSpPr>
        <p:spPr/>
        <p:txBody>
          <a:bodyPr/>
          <a:lstStyle/>
          <a:p>
            <a:r>
              <a:rPr lang="en-US">
                <a:cs typeface="Calibri"/>
              </a:rPr>
              <a:t>IST687 – Applied Data Science</a:t>
            </a:r>
            <a:endParaRPr lang="en-US"/>
          </a:p>
        </p:txBody>
      </p:sp>
      <p:pic>
        <p:nvPicPr>
          <p:cNvPr id="3" name="Picture 2">
            <a:extLst>
              <a:ext uri="{FF2B5EF4-FFF2-40B4-BE49-F238E27FC236}">
                <a16:creationId xmlns:a16="http://schemas.microsoft.com/office/drawing/2014/main" id="{3C702ABD-0543-4BC2-8F8D-33AF1E9E2401}"/>
              </a:ext>
            </a:extLst>
          </p:cNvPr>
          <p:cNvPicPr>
            <a:picLocks noChangeAspect="1"/>
          </p:cNvPicPr>
          <p:nvPr/>
        </p:nvPicPr>
        <p:blipFill>
          <a:blip r:embed="rId2"/>
          <a:stretch>
            <a:fillRect/>
          </a:stretch>
        </p:blipFill>
        <p:spPr>
          <a:xfrm>
            <a:off x="1452522" y="1237129"/>
            <a:ext cx="5674340" cy="4572000"/>
          </a:xfrm>
          <a:prstGeom prst="rect">
            <a:avLst/>
          </a:prstGeom>
        </p:spPr>
      </p:pic>
    </p:spTree>
    <p:extLst>
      <p:ext uri="{BB962C8B-B14F-4D97-AF65-F5344CB8AC3E}">
        <p14:creationId xmlns:p14="http://schemas.microsoft.com/office/powerpoint/2010/main" val="4262374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A361E-E359-41DA-9115-0D4A593A6B17}"/>
              </a:ext>
            </a:extLst>
          </p:cNvPr>
          <p:cNvSpPr>
            <a:spLocks noGrp="1"/>
          </p:cNvSpPr>
          <p:nvPr>
            <p:ph type="title"/>
          </p:nvPr>
        </p:nvSpPr>
        <p:spPr/>
        <p:txBody>
          <a:bodyPr/>
          <a:lstStyle/>
          <a:p>
            <a:r>
              <a:rPr lang="en-US">
                <a:cs typeface="Calibri"/>
              </a:rPr>
              <a:t>IST687 – Applied Data Science</a:t>
            </a:r>
            <a:endParaRPr lang="en-US"/>
          </a:p>
        </p:txBody>
      </p:sp>
      <p:pic>
        <p:nvPicPr>
          <p:cNvPr id="5" name="Picture 4">
            <a:extLst>
              <a:ext uri="{FF2B5EF4-FFF2-40B4-BE49-F238E27FC236}">
                <a16:creationId xmlns:a16="http://schemas.microsoft.com/office/drawing/2014/main" id="{347196B9-5431-438D-AA96-913B0FEA81D5}"/>
              </a:ext>
            </a:extLst>
          </p:cNvPr>
          <p:cNvPicPr>
            <a:picLocks noChangeAspect="1"/>
          </p:cNvPicPr>
          <p:nvPr/>
        </p:nvPicPr>
        <p:blipFill rotWithShape="1">
          <a:blip r:embed="rId2"/>
          <a:srcRect t="4970"/>
          <a:stretch/>
        </p:blipFill>
        <p:spPr>
          <a:xfrm>
            <a:off x="282387" y="1864835"/>
            <a:ext cx="5728447" cy="4000822"/>
          </a:xfrm>
          <a:prstGeom prst="rect">
            <a:avLst/>
          </a:prstGeom>
        </p:spPr>
      </p:pic>
      <p:pic>
        <p:nvPicPr>
          <p:cNvPr id="4" name="Picture 3">
            <a:extLst>
              <a:ext uri="{FF2B5EF4-FFF2-40B4-BE49-F238E27FC236}">
                <a16:creationId xmlns:a16="http://schemas.microsoft.com/office/drawing/2014/main" id="{34406742-0768-4B75-8267-C05DE47F641D}"/>
              </a:ext>
            </a:extLst>
          </p:cNvPr>
          <p:cNvPicPr>
            <a:picLocks noChangeAspect="1"/>
          </p:cNvPicPr>
          <p:nvPr/>
        </p:nvPicPr>
        <p:blipFill>
          <a:blip r:embed="rId3"/>
          <a:stretch>
            <a:fillRect/>
          </a:stretch>
        </p:blipFill>
        <p:spPr>
          <a:xfrm>
            <a:off x="3158592" y="1479177"/>
            <a:ext cx="5454875" cy="2881116"/>
          </a:xfrm>
          <a:prstGeom prst="rect">
            <a:avLst/>
          </a:prstGeom>
        </p:spPr>
      </p:pic>
    </p:spTree>
    <p:extLst>
      <p:ext uri="{BB962C8B-B14F-4D97-AF65-F5344CB8AC3E}">
        <p14:creationId xmlns:p14="http://schemas.microsoft.com/office/powerpoint/2010/main" val="2372404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A361E-E359-41DA-9115-0D4A593A6B17}"/>
              </a:ext>
            </a:extLst>
          </p:cNvPr>
          <p:cNvSpPr>
            <a:spLocks noGrp="1"/>
          </p:cNvSpPr>
          <p:nvPr>
            <p:ph type="title"/>
          </p:nvPr>
        </p:nvSpPr>
        <p:spPr/>
        <p:txBody>
          <a:bodyPr/>
          <a:lstStyle/>
          <a:p>
            <a:r>
              <a:rPr lang="en-US">
                <a:cs typeface="Calibri"/>
              </a:rPr>
              <a:t>IST687 – Applied Data Science</a:t>
            </a:r>
            <a:endParaRPr lang="en-US"/>
          </a:p>
        </p:txBody>
      </p:sp>
      <p:pic>
        <p:nvPicPr>
          <p:cNvPr id="4" name="Picture 3">
            <a:extLst>
              <a:ext uri="{FF2B5EF4-FFF2-40B4-BE49-F238E27FC236}">
                <a16:creationId xmlns:a16="http://schemas.microsoft.com/office/drawing/2014/main" id="{F8AB8F98-35EA-4E07-BDA1-A87853DD8F84}"/>
              </a:ext>
            </a:extLst>
          </p:cNvPr>
          <p:cNvPicPr>
            <a:picLocks noChangeAspect="1"/>
          </p:cNvPicPr>
          <p:nvPr/>
        </p:nvPicPr>
        <p:blipFill>
          <a:blip r:embed="rId2"/>
          <a:stretch>
            <a:fillRect/>
          </a:stretch>
        </p:blipFill>
        <p:spPr>
          <a:xfrm>
            <a:off x="797285" y="1574744"/>
            <a:ext cx="6734128" cy="4414378"/>
          </a:xfrm>
          <a:prstGeom prst="rect">
            <a:avLst/>
          </a:prstGeom>
        </p:spPr>
      </p:pic>
    </p:spTree>
    <p:extLst>
      <p:ext uri="{BB962C8B-B14F-4D97-AF65-F5344CB8AC3E}">
        <p14:creationId xmlns:p14="http://schemas.microsoft.com/office/powerpoint/2010/main" val="4084216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A361E-E359-41DA-9115-0D4A593A6B17}"/>
              </a:ext>
            </a:extLst>
          </p:cNvPr>
          <p:cNvSpPr>
            <a:spLocks noGrp="1"/>
          </p:cNvSpPr>
          <p:nvPr>
            <p:ph type="title"/>
          </p:nvPr>
        </p:nvSpPr>
        <p:spPr/>
        <p:txBody>
          <a:bodyPr/>
          <a:lstStyle/>
          <a:p>
            <a:r>
              <a:rPr lang="en-US">
                <a:cs typeface="Calibri"/>
              </a:rPr>
              <a:t>IST687 – Applied Data Science</a:t>
            </a:r>
            <a:endParaRPr lang="en-US"/>
          </a:p>
        </p:txBody>
      </p:sp>
      <p:sp>
        <p:nvSpPr>
          <p:cNvPr id="3" name="Content Placeholder 2">
            <a:extLst>
              <a:ext uri="{FF2B5EF4-FFF2-40B4-BE49-F238E27FC236}">
                <a16:creationId xmlns:a16="http://schemas.microsoft.com/office/drawing/2014/main" id="{2E2F5A3A-8388-4C20-AA8B-B7113943D3FE}"/>
              </a:ext>
            </a:extLst>
          </p:cNvPr>
          <p:cNvSpPr>
            <a:spLocks noGrp="1"/>
          </p:cNvSpPr>
          <p:nvPr>
            <p:ph idx="1"/>
          </p:nvPr>
        </p:nvSpPr>
        <p:spPr>
          <a:xfrm>
            <a:off x="112144" y="1226389"/>
            <a:ext cx="8574656" cy="4899774"/>
          </a:xfrm>
        </p:spPr>
        <p:txBody>
          <a:bodyPr vert="horz" lIns="91440" tIns="45720" rIns="91440" bIns="45720" rtlCol="0" anchor="t">
            <a:normAutofit/>
          </a:bodyPr>
          <a:lstStyle/>
          <a:p>
            <a:r>
              <a:rPr lang="en-US">
                <a:ea typeface="+mn-lt"/>
                <a:cs typeface="+mn-lt"/>
              </a:rPr>
              <a:t>Which months are more popular among different age group?</a:t>
            </a:r>
            <a:endParaRPr lang="en-US">
              <a:cs typeface="Calibri"/>
            </a:endParaRPr>
          </a:p>
          <a:p>
            <a:endParaRPr lang="en-US">
              <a:cs typeface="Calibri"/>
            </a:endParaRPr>
          </a:p>
        </p:txBody>
      </p:sp>
      <p:pic>
        <p:nvPicPr>
          <p:cNvPr id="4" name="Picture 4" descr="A screenshot of a cell phone&#10;&#10;Description generated with high confidence">
            <a:extLst>
              <a:ext uri="{FF2B5EF4-FFF2-40B4-BE49-F238E27FC236}">
                <a16:creationId xmlns:a16="http://schemas.microsoft.com/office/drawing/2014/main" id="{394BDF95-2417-4916-8A56-D20F707DADE0}"/>
              </a:ext>
            </a:extLst>
          </p:cNvPr>
          <p:cNvPicPr>
            <a:picLocks noChangeAspect="1"/>
          </p:cNvPicPr>
          <p:nvPr/>
        </p:nvPicPr>
        <p:blipFill>
          <a:blip r:embed="rId2"/>
          <a:stretch>
            <a:fillRect/>
          </a:stretch>
        </p:blipFill>
        <p:spPr>
          <a:xfrm>
            <a:off x="109269" y="2196200"/>
            <a:ext cx="8695424" cy="3802695"/>
          </a:xfrm>
          <a:prstGeom prst="rect">
            <a:avLst/>
          </a:prstGeom>
        </p:spPr>
      </p:pic>
    </p:spTree>
    <p:extLst>
      <p:ext uri="{BB962C8B-B14F-4D97-AF65-F5344CB8AC3E}">
        <p14:creationId xmlns:p14="http://schemas.microsoft.com/office/powerpoint/2010/main" val="2478038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C32F0-40A7-49EB-B89D-311BE31213AB}"/>
              </a:ext>
            </a:extLst>
          </p:cNvPr>
          <p:cNvSpPr>
            <a:spLocks noGrp="1"/>
          </p:cNvSpPr>
          <p:nvPr>
            <p:ph type="title"/>
          </p:nvPr>
        </p:nvSpPr>
        <p:spPr/>
        <p:txBody>
          <a:bodyPr/>
          <a:lstStyle/>
          <a:p>
            <a:r>
              <a:rPr lang="en-US">
                <a:cs typeface="Calibri"/>
              </a:rPr>
              <a:t>IST 687 – Applied Data Science</a:t>
            </a:r>
            <a:endParaRPr lang="en-US"/>
          </a:p>
        </p:txBody>
      </p:sp>
      <p:sp>
        <p:nvSpPr>
          <p:cNvPr id="3" name="Content Placeholder 2">
            <a:extLst>
              <a:ext uri="{FF2B5EF4-FFF2-40B4-BE49-F238E27FC236}">
                <a16:creationId xmlns:a16="http://schemas.microsoft.com/office/drawing/2014/main" id="{84862AEA-AF4A-41AB-9063-66562AC3CA5B}"/>
              </a:ext>
            </a:extLst>
          </p:cNvPr>
          <p:cNvSpPr>
            <a:spLocks noGrp="1"/>
          </p:cNvSpPr>
          <p:nvPr>
            <p:ph idx="1"/>
          </p:nvPr>
        </p:nvSpPr>
        <p:spPr>
          <a:xfrm>
            <a:off x="-2874" y="1140125"/>
            <a:ext cx="9149749" cy="4986038"/>
          </a:xfrm>
        </p:spPr>
        <p:txBody>
          <a:bodyPr vert="horz" lIns="91440" tIns="45720" rIns="91440" bIns="45720" rtlCol="0" anchor="t">
            <a:normAutofit/>
          </a:bodyPr>
          <a:lstStyle/>
          <a:p>
            <a:pPr marL="0" indent="0">
              <a:buNone/>
            </a:pPr>
            <a:r>
              <a:rPr lang="en-US" sz="2000">
                <a:ea typeface="+mn-lt"/>
                <a:cs typeface="+mn-lt"/>
              </a:rPr>
              <a:t>•Likelihood of recommendation by Age group.  This time excluding Scores of 9&amp;10.  To see opportunities for improvement</a:t>
            </a:r>
            <a:endParaRPr lang="en-US" sz="2000">
              <a:cs typeface="Calibri"/>
            </a:endParaRPr>
          </a:p>
          <a:p>
            <a:endParaRPr lang="en-US">
              <a:cs typeface="Calibri"/>
            </a:endParaRPr>
          </a:p>
        </p:txBody>
      </p:sp>
      <p:pic>
        <p:nvPicPr>
          <p:cNvPr id="4" name="Picture 4" descr="A screenshot of a cell phone&#10;&#10;Description generated with high confidence">
            <a:extLst>
              <a:ext uri="{FF2B5EF4-FFF2-40B4-BE49-F238E27FC236}">
                <a16:creationId xmlns:a16="http://schemas.microsoft.com/office/drawing/2014/main" id="{43BFDBF0-C146-49CF-859F-1DEA2048B0B3}"/>
              </a:ext>
            </a:extLst>
          </p:cNvPr>
          <p:cNvPicPr>
            <a:picLocks noChangeAspect="1"/>
          </p:cNvPicPr>
          <p:nvPr/>
        </p:nvPicPr>
        <p:blipFill>
          <a:blip r:embed="rId2"/>
          <a:stretch>
            <a:fillRect/>
          </a:stretch>
        </p:blipFill>
        <p:spPr>
          <a:xfrm>
            <a:off x="-5749" y="1773629"/>
            <a:ext cx="9155500" cy="4173382"/>
          </a:xfrm>
          <a:prstGeom prst="rect">
            <a:avLst/>
          </a:prstGeom>
        </p:spPr>
      </p:pic>
    </p:spTree>
    <p:extLst>
      <p:ext uri="{BB962C8B-B14F-4D97-AF65-F5344CB8AC3E}">
        <p14:creationId xmlns:p14="http://schemas.microsoft.com/office/powerpoint/2010/main" val="3033111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E54A0F8A186D04D8C27DE71802C937D" ma:contentTypeVersion="2" ma:contentTypeDescription="Create a new document." ma:contentTypeScope="" ma:versionID="1afd7872a9988afd7fe83ec18000b778">
  <xsd:schema xmlns:xsd="http://www.w3.org/2001/XMLSchema" xmlns:xs="http://www.w3.org/2001/XMLSchema" xmlns:p="http://schemas.microsoft.com/office/2006/metadata/properties" xmlns:ns2="72d78c41-8e91-40de-8102-2057a6e81a48" targetNamespace="http://schemas.microsoft.com/office/2006/metadata/properties" ma:root="true" ma:fieldsID="886a416fa791ecb334cb93405ac12fac" ns2:_="">
    <xsd:import namespace="72d78c41-8e91-40de-8102-2057a6e81a4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d78c41-8e91-40de-8102-2057a6e81a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37C1E4-D6C6-428D-AFEA-5093B339E8F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70387FD-CE3C-49EF-921A-6D588BF25D77}">
  <ds:schemaRefs>
    <ds:schemaRef ds:uri="http://schemas.microsoft.com/sharepoint/v3/contenttype/forms"/>
  </ds:schemaRefs>
</ds:datastoreItem>
</file>

<file path=customXml/itemProps3.xml><?xml version="1.0" encoding="utf-8"?>
<ds:datastoreItem xmlns:ds="http://schemas.openxmlformats.org/officeDocument/2006/customXml" ds:itemID="{3B12EFB4-345C-43AB-B7B1-5DB9225461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d78c41-8e91-40de-8102-2057a6e81a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TotalTime>
  <Words>482</Words>
  <Application>Microsoft Office PowerPoint</Application>
  <PresentationFormat>On-screen Show (4:3)</PresentationFormat>
  <Paragraphs>109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IST687 – Applied Data Science</vt:lpstr>
      <vt:lpstr>IST687 – Applied Data Science</vt:lpstr>
      <vt:lpstr>IST687 – Applied Data Science</vt:lpstr>
      <vt:lpstr>IST687 – Applied Data Science</vt:lpstr>
      <vt:lpstr>IST687 – Applied Data Science</vt:lpstr>
      <vt:lpstr>IST687 – Applied Data Science</vt:lpstr>
      <vt:lpstr>IST687 – Applied Data Science</vt:lpstr>
      <vt:lpstr>IST687 – Applied Data Science</vt:lpstr>
      <vt:lpstr>IST 687 – Applied Data Science</vt:lpstr>
      <vt:lpstr>IST687 – Applied Data Science</vt:lpstr>
      <vt:lpstr>IST 687- Applied Data Science</vt:lpstr>
      <vt:lpstr>IST 687- Applied Data Science</vt:lpstr>
      <vt:lpstr>IST 687- Applied Data Science</vt:lpstr>
      <vt:lpstr>IST 687- Applied Data Science</vt:lpstr>
      <vt:lpstr>IST687 – Applied Data Science </vt:lpstr>
      <vt:lpstr>IST687 – Applied Data Science </vt:lpstr>
      <vt:lpstr>Revenue by Category</vt:lpstr>
      <vt:lpstr>Stay by Age Group</vt:lpstr>
      <vt:lpstr>Linear Regression Model</vt:lpstr>
      <vt:lpstr>Predictive Models</vt:lpstr>
      <vt:lpstr>PowerPoint Presentation</vt:lpstr>
    </vt:vector>
  </TitlesOfParts>
  <Company>Syracuse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Krudys</dc:creator>
  <cp:lastModifiedBy>DANIEL TULLY</cp:lastModifiedBy>
  <cp:revision>3</cp:revision>
  <dcterms:created xsi:type="dcterms:W3CDTF">2013-01-23T22:13:02Z</dcterms:created>
  <dcterms:modified xsi:type="dcterms:W3CDTF">2024-04-12T03:57:05Z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0x0101008E54A0F8A186D04D8C27DE71802C937D</vt:lpwstr>
  </property>
</Properties>
</file>