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Replication Report: Trading Signals in VIX Futures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5-Minute Overview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Purpose: Replicate methodologies and validate findings of Avellaneda et al. (2020).</a:t>
            </a:r>
          </a:p>
          <a:p>
            <a:r>
              <a:t>■ Scope:</a:t>
            </a:r>
          </a:p>
          <a:p>
            <a:r>
              <a:t>- VAR modeling of VIX futures term structure</a:t>
            </a:r>
          </a:p>
          <a:p>
            <a:r>
              <a:t>- Utility-maximizing signal generation</a:t>
            </a:r>
          </a:p>
          <a:p>
            <a:r>
              <a:t>- Neural network approximation</a:t>
            </a:r>
          </a:p>
          <a:p>
            <a:r>
              <a:t>- 10-fold cross-validation backtesting (Apr 2008 – Nov 2020)</a:t>
            </a:r>
          </a:p>
          <a:p>
            <a:r>
              <a:t>- Incorporate transaction costs</a:t>
            </a:r>
          </a:p>
          <a:p>
            <a:r>
              <a:t>■ Research Hypotheses:</a:t>
            </a:r>
          </a:p>
          <a:p>
            <a:r>
              <a:t>1. VIX futures curve is a mean-reverting Markov process.</a:t>
            </a:r>
          </a:p>
          <a:p>
            <a:r>
              <a:t>2. VAR-based utility signals yield positive returns out-of-sample.</a:t>
            </a:r>
          </a:p>
          <a:p>
            <a:r>
              <a:t>3. Neural approximation matches direct optimization.</a:t>
            </a:r>
          </a:p>
          <a:p>
            <a:r>
              <a:t>4. Strategy remains profitable after transaction costs.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Original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Key Contributions (Avellaneda et al. 2020):</a:t>
            </a:r>
          </a:p>
          <a:p>
            <a:r>
              <a:t>1. VAR modeling of centered constant-maturity futures curve.</a:t>
            </a:r>
          </a:p>
          <a:p>
            <a:r>
              <a:t>2. Expected-utility-based trading signals from a discrete action set.</a:t>
            </a:r>
          </a:p>
          <a:p>
            <a:r>
              <a:t>3. Neural network (5 hidden layers, ~550 neurons) to approximate utility mapping.</a:t>
            </a:r>
          </a:p>
          <a:p>
            <a:r>
              <a:t>4. Out-of-sample backtesting &amp; transaction-cost analysis.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&amp; 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VAR Model Estimation:</a:t>
            </a:r>
          </a:p>
          <a:p>
            <a:r>
              <a:t>- Modal curve estimation, data centering, VAR fitting (up to 10 lags).</a:t>
            </a:r>
          </a:p>
          <a:p>
            <a:r>
              <a:t>- Stationarity tests (ADF, Ljung-Box, eigenvalue analysis).</a:t>
            </a:r>
          </a:p>
          <a:p/>
          <a:p>
            <a:r>
              <a:t>■ Signal Generation &amp; Utility Optimization:</a:t>
            </a:r>
          </a:p>
          <a:p>
            <a:r>
              <a:t>- Discrete actions (e.g., long/short 1- and 5-month contracts).</a:t>
            </a:r>
          </a:p>
          <a:p>
            <a:r>
              <a:t>- Maximize day-ahead expected utility (power/exponential).</a:t>
            </a:r>
          </a:p>
          <a:p/>
          <a:p>
            <a:r>
              <a:t>■ Neural Network Approximation:</a:t>
            </a:r>
          </a:p>
          <a:p>
            <a:r>
              <a:t>- Deep feed-forward network trained on VAR-simulated paths.</a:t>
            </a:r>
          </a:p>
          <a:p>
            <a:r>
              <a:t>- Five hidden layers, PReLU activations.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Backtesting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10-Fold Cross-Validation (Apr 2008 – Nov 2020):</a:t>
            </a:r>
          </a:p>
          <a:p>
            <a:r>
              <a:t>- Compute returns, Sharpe ratio, drawdowns.</a:t>
            </a:r>
          </a:p>
          <a:p>
            <a:r>
              <a:t>- Include realistic transaction costs (20 bps).</a:t>
            </a:r>
          </a:p>
          <a:p/>
          <a:p>
            <a:r>
              <a:t>■ Key Replication Metrics:</a:t>
            </a:r>
          </a:p>
          <a:p>
            <a:r>
              <a:t>- Annualized Sharpe Ratio: ≈ –0.04 (vs. &gt;3.0 in original).</a:t>
            </a:r>
          </a:p>
          <a:p>
            <a:r>
              <a:t>- Annualized Return: ≈ –20.8% (vs. 50–100% p.a. in original).</a:t>
            </a:r>
          </a:p>
          <a:p>
            <a:r>
              <a:t>- Maximum Drawdown: –137.7% (vs. &lt;30% in original).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&amp; Key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Data Proxy vs. True Futures:</a:t>
            </a:r>
          </a:p>
          <a:p>
            <a:r>
              <a:t>- Used VIX index as proxy; original used full CBOE futures data.</a:t>
            </a:r>
          </a:p>
          <a:p>
            <a:r>
              <a:t>■ Constant-Maturity Construction:</a:t>
            </a:r>
          </a:p>
          <a:p>
            <a:r>
              <a:t>- Linear &amp; stochastic interpolation may miss curve dynamics.</a:t>
            </a:r>
          </a:p>
          <a:p>
            <a:r>
              <a:t>■ Transaction-Cost Modeling:</a:t>
            </a:r>
          </a:p>
          <a:p>
            <a:r>
              <a:t>- Even 20 bps reverses positive returns to losses.</a:t>
            </a:r>
          </a:p>
          <a:p>
            <a:r>
              <a:t>■ Model Calibration &amp; Complexity:</a:t>
            </a:r>
          </a:p>
          <a:p>
            <a:r>
              <a:t>- Differences in NN architecture, VAR lags, utility functions.</a:t>
            </a:r>
          </a:p>
          <a:p>
            <a:r>
              <a:t>■ Implications:</a:t>
            </a:r>
          </a:p>
          <a:p>
            <a:r>
              <a:t>- Highlights importance of high-fidelity data &amp; calibration.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Conclusions &amp; Future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■ Conclusions:</a:t>
            </a:r>
          </a:p>
          <a:p>
            <a:r>
              <a:t>- Successfully replicated core methodology pipeline.</a:t>
            </a:r>
          </a:p>
          <a:p>
            <a:r>
              <a:t>- Quantitative differences due to proxy data and assumptions.</a:t>
            </a:r>
          </a:p>
          <a:p>
            <a:r>
              <a:t>- Qualitative alignment: signal consistency, fold robustness, cost sensitivity.</a:t>
            </a:r>
          </a:p>
          <a:p/>
          <a:p>
            <a:r>
              <a:t>■ Future Research:</a:t>
            </a:r>
          </a:p>
          <a:p>
            <a:r>
              <a:t>1. Use actual CBOE futures data for fidelity.</a:t>
            </a:r>
          </a:p>
          <a:p>
            <a:r>
              <a:t>2. Explore alternative utility functions &amp; dynamic risk aversion.</a:t>
            </a:r>
          </a:p>
          <a:p>
            <a:r>
              <a:t>3. Test recurrent/attention-based architectures.</a:t>
            </a:r>
          </a:p>
          <a:p>
            <a:r>
              <a:t>4. Integrate regime-switching &amp; macro indicators.</a:t>
            </a:r>
          </a:p>
          <a:p>
            <a:r>
              <a:t>5. Extend to intraday/high-frequency futures.</a:t>
            </a:r>
          </a:p>
          <a:p>
            <a:r>
              <a:t>6. Incorporate multi-asset portfolio applications.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