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3" r:id="rId1"/>
    <p:sldMasterId id="2147483648" r:id="rId2"/>
    <p:sldMasterId id="2147483652" r:id="rId3"/>
  </p:sldMasterIdLst>
  <p:notesMasterIdLst>
    <p:notesMasterId r:id="rId40"/>
  </p:notesMasterIdLst>
  <p:sldIdLst>
    <p:sldId id="313" r:id="rId4"/>
    <p:sldId id="256" r:id="rId5"/>
    <p:sldId id="257" r:id="rId6"/>
    <p:sldId id="306" r:id="rId7"/>
    <p:sldId id="311" r:id="rId8"/>
    <p:sldId id="314" r:id="rId9"/>
    <p:sldId id="315" r:id="rId10"/>
    <p:sldId id="316" r:id="rId11"/>
    <p:sldId id="317" r:id="rId12"/>
    <p:sldId id="332" r:id="rId13"/>
    <p:sldId id="320" r:id="rId14"/>
    <p:sldId id="321" r:id="rId15"/>
    <p:sldId id="307" r:id="rId16"/>
    <p:sldId id="308" r:id="rId17"/>
    <p:sldId id="309" r:id="rId18"/>
    <p:sldId id="310" r:id="rId19"/>
    <p:sldId id="275" r:id="rId20"/>
    <p:sldId id="276" r:id="rId21"/>
    <p:sldId id="295" r:id="rId22"/>
    <p:sldId id="288" r:id="rId23"/>
    <p:sldId id="269" r:id="rId24"/>
    <p:sldId id="270" r:id="rId25"/>
    <p:sldId id="298" r:id="rId26"/>
    <p:sldId id="303" r:id="rId27"/>
    <p:sldId id="304" r:id="rId28"/>
    <p:sldId id="305" r:id="rId29"/>
    <p:sldId id="326" r:id="rId30"/>
    <p:sldId id="327" r:id="rId31"/>
    <p:sldId id="260" r:id="rId32"/>
    <p:sldId id="333" r:id="rId33"/>
    <p:sldId id="262" r:id="rId34"/>
    <p:sldId id="319" r:id="rId35"/>
    <p:sldId id="330" r:id="rId36"/>
    <p:sldId id="329" r:id="rId37"/>
    <p:sldId id="331" r:id="rId38"/>
    <p:sldId id="265" r:id="rId39"/>
  </p:sldIdLst>
  <p:sldSz cx="12192000" cy="6858000"/>
  <p:notesSz cx="6858000" cy="9144000"/>
  <p:embeddedFontLst>
    <p:embeddedFont>
      <p:font typeface="맑은 고딕" panose="020B0503020000020004" pitchFamily="50" charset="-127"/>
      <p:regular r:id="rId41"/>
      <p:bold r:id="rId42"/>
    </p:embeddedFont>
    <p:embeddedFont>
      <p:font typeface="나눔바른고딕" panose="020B0603020101020101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0D7"/>
    <a:srgbClr val="8CB9E2"/>
    <a:srgbClr val="ACCCEA"/>
    <a:srgbClr val="8BB8E1"/>
    <a:srgbClr val="7A7A7A"/>
    <a:srgbClr val="006EC0"/>
    <a:srgbClr val="F41631"/>
    <a:srgbClr val="74706F"/>
    <a:srgbClr val="9FD6FF"/>
    <a:srgbClr val="37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266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0C6A2-B6A4-4D28-8393-87A393DAAB07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5490-174C-4E89-AFBB-7921ADDBC4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9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19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7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74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29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31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40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57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사업 확장의 가능성과 미래를 향한 준비가 필요</a:t>
            </a:r>
            <a:endParaRPr lang="en-US" altLang="ko-KR" dirty="0" smtClean="0"/>
          </a:p>
          <a:p>
            <a:r>
              <a:rPr lang="ko-KR" altLang="en-US" dirty="0" smtClean="0"/>
              <a:t>고객의 </a:t>
            </a:r>
            <a:r>
              <a:rPr lang="ko-KR" altLang="en-US" dirty="0" err="1" smtClean="0"/>
              <a:t>니즈</a:t>
            </a:r>
            <a:r>
              <a:rPr lang="ko-KR" altLang="en-US" dirty="0" smtClean="0"/>
              <a:t> 및 트렌드 파악</a:t>
            </a:r>
            <a:endParaRPr lang="en-US" altLang="ko-KR" dirty="0" smtClean="0"/>
          </a:p>
          <a:p>
            <a:r>
              <a:rPr lang="en-US" altLang="ko-KR" dirty="0" smtClean="0"/>
              <a:t>B2C (</a:t>
            </a:r>
            <a:r>
              <a:rPr lang="ko-KR" altLang="en-US" dirty="0" smtClean="0"/>
              <a:t>커뮤니티버전 지원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넘나드는 플랫폼 사업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언제나 그렇듯 업계를 이끌어 가는 것은 시작이 항상 필요했다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펜타가</a:t>
            </a:r>
            <a:r>
              <a:rPr lang="ko-KR" altLang="en-US" dirty="0" smtClean="0"/>
              <a:t> 벤더와 손잡고 시작했지만 자체 솔루션을 개발하고 판매하며 벌어들였던 것처럼 빅데이터 시장을 이끌어 나가기 위해서는 신뢰성 있는 데이터가 차곡차곡 쌓여야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그것을 가능하게 하는 것이 플랫폼이다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80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9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81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73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35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6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6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0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4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2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현제 개발 단계 및 운용 단계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7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최종 적인</a:t>
            </a:r>
            <a:r>
              <a:rPr lang="ko-KR" altLang="en-US" baseline="0" dirty="0" smtClean="0"/>
              <a:t>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8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75490-174C-4E89-AFBB-7921ADDBC4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3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22381"/>
            <a:ext cx="3383280" cy="223520"/>
          </a:xfrm>
          <a:prstGeom prst="rect">
            <a:avLst/>
          </a:prstGeom>
          <a:solidFill>
            <a:srgbClr val="0061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124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 smtClean="0"/>
              <a:t>Copyright @ 2020 </a:t>
            </a:r>
            <a:r>
              <a:rPr lang="en-US" altLang="ko-KR" dirty="0" err="1" smtClean="0"/>
              <a:t>Penta</a:t>
            </a:r>
            <a:r>
              <a:rPr lang="en-US" altLang="ko-KR" dirty="0" smtClean="0"/>
              <a:t> Systems Inc. All rights reserved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837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093DA13-073A-4CB2-8D18-63C525581E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 11"/>
          <p:cNvCxnSpPr>
            <a:endCxn id="8" idx="1"/>
          </p:cNvCxnSpPr>
          <p:nvPr userDrawn="1"/>
        </p:nvCxnSpPr>
        <p:spPr>
          <a:xfrm flipV="1">
            <a:off x="304800" y="6538913"/>
            <a:ext cx="3707673" cy="1224"/>
          </a:xfrm>
          <a:prstGeom prst="line">
            <a:avLst/>
          </a:prstGeom>
          <a:ln w="19050">
            <a:solidFill>
              <a:srgbClr val="006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8" idx="3"/>
          </p:cNvCxnSpPr>
          <p:nvPr userDrawn="1"/>
        </p:nvCxnSpPr>
        <p:spPr>
          <a:xfrm>
            <a:off x="8127273" y="6538913"/>
            <a:ext cx="2909390" cy="1224"/>
          </a:xfrm>
          <a:prstGeom prst="line">
            <a:avLst/>
          </a:prstGeom>
          <a:ln w="19050">
            <a:solidFill>
              <a:srgbClr val="006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399" y="511273"/>
            <a:ext cx="1922581" cy="2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6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58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399" y="511273"/>
            <a:ext cx="1922581" cy="215329"/>
          </a:xfrm>
          <a:prstGeom prst="rect">
            <a:avLst/>
          </a:prstGeom>
        </p:spPr>
      </p:pic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1247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 smtClean="0"/>
              <a:t>Copyright @ 2020 </a:t>
            </a:r>
            <a:r>
              <a:rPr lang="en-US" altLang="ko-KR" dirty="0" err="1" smtClean="0"/>
              <a:t>Penta</a:t>
            </a:r>
            <a:r>
              <a:rPr lang="en-US" altLang="ko-KR" dirty="0" smtClean="0"/>
              <a:t> Systems Inc. All rights reserved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837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8093DA13-073A-4CB2-8D18-63C525581E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89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280133" y="1801682"/>
            <a:ext cx="389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Bigdata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competition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280133" y="2833636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인프라 구축 시스템 솔루션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280133" y="2171014"/>
            <a:ext cx="4113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빅데이터 플랫폼 서비스 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368731" y="2755789"/>
            <a:ext cx="42743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399" y="511273"/>
            <a:ext cx="1922581" cy="2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5935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  <a:alpha val="4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1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399" y="511273"/>
            <a:ext cx="1922581" cy="2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9781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6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Project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189460" y="2771776"/>
            <a:ext cx="7813081" cy="1491496"/>
            <a:chOff x="761999" y="2771776"/>
            <a:chExt cx="7813081" cy="149149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61999" y="2771776"/>
              <a:ext cx="7713545" cy="14914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832703" y="3250657"/>
              <a:ext cx="2680529" cy="570020"/>
              <a:chOff x="1178084" y="1826615"/>
              <a:chExt cx="2680529" cy="570020"/>
            </a:xfrm>
          </p:grpSpPr>
          <p:sp>
            <p:nvSpPr>
              <p:cNvPr id="53" name="갈매기형 수장 52"/>
              <p:cNvSpPr/>
              <p:nvPr/>
            </p:nvSpPr>
            <p:spPr>
              <a:xfrm>
                <a:off x="1178084" y="1826615"/>
                <a:ext cx="2115612" cy="570020"/>
              </a:xfrm>
              <a:prstGeom prst="chevron">
                <a:avLst>
                  <a:gd name="adj" fmla="val 446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33505" y="1952427"/>
                <a:ext cx="18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수집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3313031" y="1826615"/>
                <a:ext cx="545582" cy="570020"/>
              </a:xfrm>
              <a:prstGeom prst="chevron">
                <a:avLst>
                  <a:gd name="adj" fmla="val 44653"/>
                </a:avLst>
              </a:prstGeom>
              <a:solidFill>
                <a:srgbClr val="F416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3549729" y="3250657"/>
              <a:ext cx="2683392" cy="570020"/>
              <a:chOff x="1178084" y="1826615"/>
              <a:chExt cx="2683392" cy="570020"/>
            </a:xfrm>
          </p:grpSpPr>
          <p:sp>
            <p:nvSpPr>
              <p:cNvPr id="61" name="갈매기형 수장 60"/>
              <p:cNvSpPr/>
              <p:nvPr/>
            </p:nvSpPr>
            <p:spPr>
              <a:xfrm>
                <a:off x="1178084" y="1826615"/>
                <a:ext cx="2115612" cy="570020"/>
              </a:xfrm>
              <a:prstGeom prst="chevron">
                <a:avLst>
                  <a:gd name="adj" fmla="val 446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613185" y="1952427"/>
                <a:ext cx="18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보관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0" name="갈매기형 수장 59"/>
              <p:cNvSpPr/>
              <p:nvPr/>
            </p:nvSpPr>
            <p:spPr>
              <a:xfrm>
                <a:off x="3315894" y="1826615"/>
                <a:ext cx="545582" cy="570020"/>
              </a:xfrm>
              <a:prstGeom prst="chevron">
                <a:avLst>
                  <a:gd name="adj" fmla="val 44653"/>
                </a:avLst>
              </a:prstGeom>
              <a:solidFill>
                <a:srgbClr val="F416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6266755" y="3250657"/>
              <a:ext cx="2308325" cy="570020"/>
              <a:chOff x="1178084" y="1826615"/>
              <a:chExt cx="2308325" cy="570020"/>
            </a:xfrm>
          </p:grpSpPr>
          <p:sp>
            <p:nvSpPr>
              <p:cNvPr id="65" name="갈매기형 수장 64"/>
              <p:cNvSpPr/>
              <p:nvPr/>
            </p:nvSpPr>
            <p:spPr>
              <a:xfrm>
                <a:off x="1178084" y="1826615"/>
                <a:ext cx="2115612" cy="570020"/>
              </a:xfrm>
              <a:prstGeom prst="chevron">
                <a:avLst>
                  <a:gd name="adj" fmla="val 446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633505" y="1952427"/>
                <a:ext cx="18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검색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381523" y="3043094"/>
              <a:ext cx="495343" cy="508517"/>
              <a:chOff x="856529" y="1928470"/>
              <a:chExt cx="561765" cy="561765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856529" y="1928470"/>
                <a:ext cx="561765" cy="56176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48161" y="1975596"/>
                <a:ext cx="378499" cy="442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649263" y="3052618"/>
              <a:ext cx="495343" cy="508517"/>
              <a:chOff x="856529" y="1928470"/>
              <a:chExt cx="561765" cy="561765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856529" y="1928470"/>
                <a:ext cx="561765" cy="56176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48161" y="1975596"/>
                <a:ext cx="378499" cy="442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922856" y="3043094"/>
              <a:ext cx="495343" cy="508517"/>
              <a:chOff x="856529" y="1928470"/>
              <a:chExt cx="561765" cy="561765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856529" y="1928470"/>
                <a:ext cx="561765" cy="561765"/>
              </a:xfrm>
              <a:prstGeom prst="ellipse">
                <a:avLst/>
              </a:prstGeom>
              <a:solidFill>
                <a:srgbClr val="F416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8161" y="1975596"/>
                <a:ext cx="378499" cy="442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5" name="직사각형 34"/>
          <p:cNvSpPr/>
          <p:nvPr/>
        </p:nvSpPr>
        <p:spPr>
          <a:xfrm>
            <a:off x="824863" y="889772"/>
            <a:ext cx="26372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타겟 관리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97358" y="922356"/>
            <a:ext cx="1556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모듈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3552334" y="949993"/>
            <a:ext cx="45719" cy="28328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1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Project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24863" y="889772"/>
            <a:ext cx="6880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57896" y="922356"/>
            <a:ext cx="44694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별도 인프라 없이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데이터를 수집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검색이 가능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512872" y="949993"/>
            <a:ext cx="45719" cy="28328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Networking file share and nas server icons set Vector Image , #Sponsored, #share, #nas, #Networking, #file #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464" t="5791" r="7777" b="68922"/>
          <a:stretch/>
        </p:blipFill>
        <p:spPr bwMode="auto">
          <a:xfrm>
            <a:off x="5210811" y="2129767"/>
            <a:ext cx="219272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Networking file share and nas server icons set Vector Image , #Sponsored, #share, #nas, #Networking, #file #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86" t="7105" r="66863" b="71056"/>
          <a:stretch/>
        </p:blipFill>
        <p:spPr bwMode="auto">
          <a:xfrm>
            <a:off x="1706264" y="2091032"/>
            <a:ext cx="287999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Networking file share and nas server icons set Vector Image , #Sponsored, #share, #nas, #Networking, #file #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248" t="60019" r="5915" b="12068"/>
          <a:stretch/>
        </p:blipFill>
        <p:spPr bwMode="auto">
          <a:xfrm>
            <a:off x="8028087" y="2129767"/>
            <a:ext cx="232729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25859" y="474345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733171" y="4743450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793226" y="474345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Cloud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98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Project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24863" y="889772"/>
            <a:ext cx="6880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57896" y="922356"/>
            <a:ext cx="44694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별도 인프라 없이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원하는 데이터를 수집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검색이 가능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1512872" y="949993"/>
            <a:ext cx="45719" cy="28328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Networking file share and nas server icons set Vector Image , #Sponsored, #share, #nas, #Networking, #file #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464" t="5791" r="7777" b="68922"/>
          <a:stretch/>
        </p:blipFill>
        <p:spPr bwMode="auto">
          <a:xfrm>
            <a:off x="5210811" y="2129767"/>
            <a:ext cx="219272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Networking file share and nas server icons set Vector Image , #Sponsored, #share, #nas, #Networking, #file #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86" t="7105" r="66863" b="71056"/>
          <a:stretch/>
        </p:blipFill>
        <p:spPr bwMode="auto">
          <a:xfrm>
            <a:off x="1706264" y="2091032"/>
            <a:ext cx="287999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Networking file share and nas server icons set Vector Image , #Sponsored, #share, #nas, #Networking, #file #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248" t="60019" r="5915" b="12068"/>
          <a:stretch/>
        </p:blipFill>
        <p:spPr bwMode="auto">
          <a:xfrm>
            <a:off x="8028087" y="2129767"/>
            <a:ext cx="232729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25859" y="4743450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733171" y="4743450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Database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793226" y="474345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Cloud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일반 사용자</a:t>
            </a:r>
            <a:r>
              <a:rPr lang="en-US" altLang="ko-KR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ko-KR" altLang="en-US" sz="115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개발자</a:t>
            </a:r>
            <a:r>
              <a:rPr lang="en-US" altLang="ko-KR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1500" b="1" dirty="0" smtClean="0">
                <a:solidFill>
                  <a:srgbClr val="F864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분석가</a:t>
            </a:r>
            <a:endParaRPr lang="ko-KR" altLang="en-US" sz="11500" b="1" dirty="0">
              <a:solidFill>
                <a:srgbClr val="F8647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99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시장현황 </a:t>
            </a:r>
            <a:r>
              <a:rPr lang="ko-KR" altLang="en-US" dirty="0"/>
              <a:t>및 전망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1671" y="1527586"/>
            <a:ext cx="10762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61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INTERNATIONAL DATA CORPORATION KOREA</a:t>
            </a:r>
          </a:p>
          <a:p>
            <a:r>
              <a:rPr lang="en-US" altLang="ko-KR" dirty="0">
                <a:solidFill>
                  <a:srgbClr val="0061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solidFill>
                  <a:srgbClr val="0061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~ 2022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연 평균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10.9%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국내 빅데이터 시장이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장하면서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년에는 </a:t>
            </a:r>
            <a:r>
              <a:rPr lang="en-US" altLang="ko-KR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</a:t>
            </a:r>
            <a:r>
              <a:rPr lang="en-US" altLang="ko-KR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천억원</a:t>
            </a:r>
            <a:endParaRPr lang="en-US" altLang="ko-KR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규모에 이를 것으로 예측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71" y="2743201"/>
            <a:ext cx="10762129" cy="33241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4863" y="889772"/>
            <a:ext cx="2071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시장 규모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5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5609" y="1461412"/>
            <a:ext cx="10762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61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MARKET AND MARKET</a:t>
            </a: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2024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년까지 데이터 수집 시스템 글로벌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전망 보고서를 통해 데이터 수집 시장 규모가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2024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년에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 달러에 달하며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연평균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5.9%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성장할것으로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191" y="1353476"/>
            <a:ext cx="5915808" cy="21506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5609" y="3906166"/>
            <a:ext cx="1076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0061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Wikibon</a:t>
            </a:r>
            <a:endParaRPr lang="en-US" altLang="ko-KR" dirty="0" smtClean="0">
              <a:solidFill>
                <a:srgbClr val="0061A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세계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빅데이터 시장은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년부터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2026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년까지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연평균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14.4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성장률을 이룰 것이고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922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 달러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규모로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성장할 것으로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</a:t>
            </a:r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5191" y="3906166"/>
            <a:ext cx="5831790" cy="225426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24863" y="889772"/>
            <a:ext cx="2071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시장 규모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제목 4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시장현황 </a:t>
            </a:r>
            <a:r>
              <a:rPr lang="ko-KR" altLang="en-US" dirty="0"/>
              <a:t>및 전망</a:t>
            </a:r>
          </a:p>
        </p:txBody>
      </p:sp>
    </p:spTree>
    <p:extLst>
      <p:ext uri="{BB962C8B-B14F-4D97-AF65-F5344CB8AC3E}">
        <p14:creationId xmlns:p14="http://schemas.microsoft.com/office/powerpoint/2010/main" val="13839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Copyright @ 2020 </a:t>
            </a:r>
            <a:r>
              <a:rPr lang="en-US" altLang="ko-KR" sz="1000" dirty="0" err="1" smtClean="0"/>
              <a:t>Penta</a:t>
            </a:r>
            <a:r>
              <a:rPr lang="en-US" altLang="ko-KR" sz="1000" dirty="0" smtClean="0"/>
              <a:t> Systems Inc. All rights reserved</a:t>
            </a:r>
            <a:endParaRPr lang="ko-KR" altLang="en-US" sz="1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1671" y="1527586"/>
            <a:ext cx="107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61AA"/>
                </a:solidFill>
              </a:rPr>
              <a:t>데이터의 가치와 이윤 창출</a:t>
            </a:r>
            <a:endParaRPr lang="ko-KR" altLang="en-US" dirty="0">
              <a:solidFill>
                <a:srgbClr val="0061AA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94" y="2054711"/>
            <a:ext cx="4614806" cy="40341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71" y="2140772"/>
            <a:ext cx="5905948" cy="20933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671" y="4234147"/>
            <a:ext cx="5905948" cy="192919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24863" y="889772"/>
            <a:ext cx="1976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/>
              <a:t>데이터 중요성</a:t>
            </a:r>
            <a:endParaRPr lang="en-US" altLang="ko-KR" sz="2200" b="1" dirty="0"/>
          </a:p>
        </p:txBody>
      </p:sp>
      <p:sp>
        <p:nvSpPr>
          <p:cNvPr id="16" name="제목 4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시장현황 </a:t>
            </a:r>
            <a:r>
              <a:rPr lang="ko-KR" altLang="en-US" dirty="0"/>
              <a:t>및 전망</a:t>
            </a:r>
          </a:p>
        </p:txBody>
      </p:sp>
    </p:spTree>
    <p:extLst>
      <p:ext uri="{BB962C8B-B14F-4D97-AF65-F5344CB8AC3E}">
        <p14:creationId xmlns:p14="http://schemas.microsoft.com/office/powerpoint/2010/main" val="420491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Copyright @ 2020 </a:t>
            </a:r>
            <a:r>
              <a:rPr lang="en-US" altLang="ko-KR" sz="1000" dirty="0" err="1" smtClean="0"/>
              <a:t>Penta</a:t>
            </a:r>
            <a:r>
              <a:rPr lang="en-US" altLang="ko-KR" sz="1000" dirty="0" smtClean="0"/>
              <a:t> Systems Inc. All rights reserved</a:t>
            </a:r>
            <a:endParaRPr lang="ko-KR" altLang="en-US" sz="1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4863" y="889772"/>
            <a:ext cx="45656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/>
              <a:t>데이터 이윤 창출 타사 예 </a:t>
            </a:r>
            <a:r>
              <a:rPr lang="en-US" altLang="ko-KR" sz="2200" b="1" dirty="0" smtClean="0"/>
              <a:t>- </a:t>
            </a:r>
            <a:r>
              <a:rPr lang="ko-KR" altLang="en-US" sz="2200" b="1" dirty="0" smtClean="0"/>
              <a:t>카카오</a:t>
            </a:r>
            <a:endParaRPr lang="en-US" altLang="ko-KR" sz="22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7377134" y="1314553"/>
            <a:ext cx="3626146" cy="4961249"/>
            <a:chOff x="3059472" y="-354088"/>
            <a:chExt cx="4662128" cy="6214280"/>
          </a:xfrm>
        </p:grpSpPr>
        <p:pic>
          <p:nvPicPr>
            <p:cNvPr id="1026" name="Picture 2" descr="https://image.chosun.com/sitedata/image/202002/13/2020021300732_0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5" b="54717"/>
            <a:stretch/>
          </p:blipFill>
          <p:spPr bwMode="auto">
            <a:xfrm>
              <a:off x="3059472" y="-354088"/>
              <a:ext cx="4662128" cy="3589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s://image.chosun.com/sitedata/image/202002/13/2020021300732_0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257" b="2139"/>
            <a:stretch/>
          </p:blipFill>
          <p:spPr bwMode="auto">
            <a:xfrm>
              <a:off x="3059472" y="3235750"/>
              <a:ext cx="4662128" cy="2624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https://3.bp.blogspot.com/-PPTnlBNrmE0/WfqeVtbiQ0I/AAAAAAAAPHM/sxriagpmHc4Yuj4U-R0rVVmKdV6vALhagCLcBGAs/s640/%25E1%2584%2589%25E1%2585%25B3%25E1%2584%258F%25E1%2585%25B3%25E1%2584%2585%25E1%2585%25B5%25E1%2586%25AB%25E1%2584%2589%25E1%2585%25A3%25E1%2586%25BA%2B2017-10-30%2B%25E1%2584%258B%25E1%2585%25A9%25E1%2584%2592%25E1%2585%25AE%2B2.13.23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2"/>
          <a:stretch/>
        </p:blipFill>
        <p:spPr bwMode="auto">
          <a:xfrm>
            <a:off x="914400" y="2158900"/>
            <a:ext cx="6096000" cy="411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1701560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CRM - </a:t>
            </a:r>
            <a:r>
              <a:rPr lang="ko-KR" altLang="en-US" dirty="0" smtClean="0"/>
              <a:t>총 매출의 </a:t>
            </a:r>
            <a:r>
              <a:rPr lang="en-US" altLang="ko-KR" dirty="0" smtClean="0"/>
              <a:t>30% </a:t>
            </a:r>
            <a:r>
              <a:rPr lang="ko-KR" altLang="en-US" dirty="0" smtClean="0"/>
              <a:t>담당</a:t>
            </a:r>
            <a:endParaRPr lang="ko-KR" altLang="en-US" dirty="0"/>
          </a:p>
        </p:txBody>
      </p:sp>
      <p:sp>
        <p:nvSpPr>
          <p:cNvPr id="13" name="제목 4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시장현황 </a:t>
            </a:r>
            <a:r>
              <a:rPr lang="ko-KR" altLang="en-US" dirty="0"/>
              <a:t>및 전망</a:t>
            </a:r>
          </a:p>
        </p:txBody>
      </p:sp>
    </p:spTree>
    <p:extLst>
      <p:ext uri="{BB962C8B-B14F-4D97-AF65-F5344CB8AC3E}">
        <p14:creationId xmlns:p14="http://schemas.microsoft.com/office/powerpoint/2010/main" val="405776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093DA13-073A-4CB2-8D18-63C525581E23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825877" y="1034278"/>
            <a:ext cx="5125372" cy="5010477"/>
            <a:chOff x="3661411" y="1034278"/>
            <a:chExt cx="5125372" cy="5010477"/>
          </a:xfrm>
        </p:grpSpPr>
        <p:grpSp>
          <p:nvGrpSpPr>
            <p:cNvPr id="12" name="그룹 11"/>
            <p:cNvGrpSpPr/>
            <p:nvPr/>
          </p:nvGrpSpPr>
          <p:grpSpPr>
            <a:xfrm>
              <a:off x="3691265" y="3942567"/>
              <a:ext cx="1264652" cy="2102188"/>
              <a:chOff x="3661411" y="3822249"/>
              <a:chExt cx="1264652" cy="2102188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3661411" y="4310384"/>
                <a:ext cx="1264652" cy="277812"/>
              </a:xfrm>
              <a:prstGeom prst="rect">
                <a:avLst/>
              </a:prstGeom>
              <a:solidFill>
                <a:srgbClr val="9FD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Kubelet</a:t>
                </a:r>
                <a:endPara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61411" y="4608918"/>
                <a:ext cx="1264652" cy="274457"/>
              </a:xfrm>
              <a:prstGeom prst="rect">
                <a:avLst/>
              </a:prstGeom>
              <a:solidFill>
                <a:srgbClr val="9FD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Kube</a:t>
                </a:r>
                <a:r>
                  <a:rPr lang="en-US" altLang="ko-KR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-proxy</a:t>
                </a:r>
                <a:endPara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양쪽 모서리가 둥근 사각형 34"/>
              <p:cNvSpPr/>
              <p:nvPr/>
            </p:nvSpPr>
            <p:spPr>
              <a:xfrm>
                <a:off x="3661411" y="3822249"/>
                <a:ext cx="1264652" cy="467414"/>
              </a:xfrm>
              <a:prstGeom prst="round2SameRect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Node</a:t>
                </a:r>
                <a:endPara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3661411" y="4907660"/>
                <a:ext cx="1264652" cy="752175"/>
                <a:chOff x="3661411" y="4907660"/>
                <a:chExt cx="1264652" cy="752175"/>
              </a:xfrm>
            </p:grpSpPr>
            <p:grpSp>
              <p:nvGrpSpPr>
                <p:cNvPr id="50" name="그룹 49"/>
                <p:cNvGrpSpPr/>
                <p:nvPr/>
              </p:nvGrpSpPr>
              <p:grpSpPr>
                <a:xfrm>
                  <a:off x="3661411" y="4907660"/>
                  <a:ext cx="1264652" cy="752175"/>
                  <a:chOff x="1849754" y="5334068"/>
                  <a:chExt cx="1543686" cy="996312"/>
                </a:xfrm>
              </p:grpSpPr>
              <p:sp>
                <p:nvSpPr>
                  <p:cNvPr id="48" name="직사각형 47"/>
                  <p:cNvSpPr/>
                  <p:nvPr/>
                </p:nvSpPr>
                <p:spPr>
                  <a:xfrm>
                    <a:off x="1849754" y="5334068"/>
                    <a:ext cx="1543686" cy="359405"/>
                  </a:xfrm>
                  <a:prstGeom prst="rect">
                    <a:avLst/>
                  </a:prstGeom>
                  <a:solidFill>
                    <a:srgbClr val="9FD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P</a:t>
                    </a:r>
                    <a:r>
                      <a:rPr lang="en-US" altLang="ko-KR" sz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od</a:t>
                    </a:r>
                    <a:endParaRPr lang="ko-KR" altLang="en-US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9" name="직사각형 48"/>
                  <p:cNvSpPr/>
                  <p:nvPr/>
                </p:nvSpPr>
                <p:spPr>
                  <a:xfrm>
                    <a:off x="1849754" y="5683557"/>
                    <a:ext cx="1543686" cy="646823"/>
                  </a:xfrm>
                  <a:prstGeom prst="rect">
                    <a:avLst/>
                  </a:prstGeom>
                  <a:solidFill>
                    <a:srgbClr val="9FD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5" name="그룹 4"/>
                <p:cNvGrpSpPr/>
                <p:nvPr/>
              </p:nvGrpSpPr>
              <p:grpSpPr>
                <a:xfrm>
                  <a:off x="3694662" y="5215608"/>
                  <a:ext cx="1206065" cy="264796"/>
                  <a:chOff x="3682228" y="5318500"/>
                  <a:chExt cx="1206065" cy="264796"/>
                </a:xfrm>
              </p:grpSpPr>
              <p:pic>
                <p:nvPicPr>
                  <p:cNvPr id="53" name="Picture 4" descr="elastic-elasticsearch-logo-png-transparent - Spiral Data Group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82228" y="5377314"/>
                    <a:ext cx="193102" cy="2059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4" name="Picture 6" descr="Elastic Kibana Logo PNG Transparent &amp; SVG Vector - Freebie Supply"/>
                  <p:cNvPicPr preferRelativeResize="0"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98644" y="5368520"/>
                    <a:ext cx="239900" cy="2147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5" name="Picture 8" descr="Redis logo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089" t="21021" r="24822" b="20052"/>
                  <a:stretch/>
                </p:blipFill>
                <p:spPr bwMode="auto">
                  <a:xfrm>
                    <a:off x="4161858" y="5318500"/>
                    <a:ext cx="209550" cy="2647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6" name="Picture 10" descr="Converting Prometheus Templates From Cattle to Kubernetes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341" t="24569" r="26391" b="23874"/>
                  <a:stretch/>
                </p:blipFill>
                <p:spPr bwMode="auto">
                  <a:xfrm>
                    <a:off x="4394722" y="5343266"/>
                    <a:ext cx="241935" cy="24003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50" name="Picture 2" descr="garbage, grafana icon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59971" y="5354974"/>
                    <a:ext cx="228322" cy="22832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90" name="양쪽 모서리가 둥근 사각형 89"/>
              <p:cNvSpPr/>
              <p:nvPr/>
            </p:nvSpPr>
            <p:spPr>
              <a:xfrm rot="10800000">
                <a:off x="3661411" y="5657456"/>
                <a:ext cx="1264652" cy="266981"/>
              </a:xfrm>
              <a:prstGeom prst="round2SameRect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900521" y="1034278"/>
              <a:ext cx="4515444" cy="2604740"/>
              <a:chOff x="1846901" y="183515"/>
              <a:chExt cx="5112699" cy="3524885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849755" y="508000"/>
                <a:ext cx="5109845" cy="320040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" name="양쪽 모서리가 둥근 사각형 5"/>
              <p:cNvSpPr/>
              <p:nvPr/>
            </p:nvSpPr>
            <p:spPr>
              <a:xfrm>
                <a:off x="1846901" y="183515"/>
                <a:ext cx="5112698" cy="619125"/>
              </a:xfrm>
              <a:prstGeom prst="round2SameRect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Kubernetes Master</a:t>
                </a:r>
                <a:endPara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49754" y="3027680"/>
                <a:ext cx="5109845" cy="680720"/>
              </a:xfrm>
              <a:prstGeom prst="rect">
                <a:avLst/>
              </a:prstGeom>
              <a:solidFill>
                <a:srgbClr val="747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API Server</a:t>
                </a:r>
                <a:endPara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1981200" y="955040"/>
                <a:ext cx="1524000" cy="15748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sz="12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en-US" altLang="ko-KR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Scheduler</a:t>
                </a:r>
                <a:endParaRPr lang="ko-KR" altLang="en-US" sz="1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harpenSoften amount="1000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325930" y="1143000"/>
                <a:ext cx="812800" cy="782320"/>
              </a:xfrm>
              <a:prstGeom prst="rect">
                <a:avLst/>
              </a:prstGeom>
              <a:noFill/>
            </p:spPr>
          </p:pic>
          <p:sp>
            <p:nvSpPr>
              <p:cNvPr id="18" name="모서리가 둥근 직사각형 17"/>
              <p:cNvSpPr/>
              <p:nvPr/>
            </p:nvSpPr>
            <p:spPr>
              <a:xfrm>
                <a:off x="3636645" y="955040"/>
                <a:ext cx="1524000" cy="15748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en-US" altLang="ko-K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Controllers</a:t>
                </a:r>
                <a:endPara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5292090" y="955040"/>
                <a:ext cx="1524000" cy="15748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endPara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en-US" altLang="ko-KR" sz="16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etcd</a:t>
                </a:r>
                <a:endParaRPr lang="ko-KR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70000" contrast="-70000"/>
              </a:blip>
              <a:stretch>
                <a:fillRect/>
              </a:stretch>
            </p:blipFill>
            <p:spPr>
              <a:xfrm>
                <a:off x="4034790" y="1143000"/>
                <a:ext cx="727710" cy="782320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70000" contrast="-70000"/>
              </a:blip>
              <a:stretch>
                <a:fillRect/>
              </a:stretch>
            </p:blipFill>
            <p:spPr>
              <a:xfrm>
                <a:off x="5607685" y="1143001"/>
                <a:ext cx="892809" cy="782320"/>
              </a:xfrm>
              <a:prstGeom prst="rect">
                <a:avLst/>
              </a:prstGeom>
            </p:spPr>
          </p:pic>
          <p:cxnSp>
            <p:nvCxnSpPr>
              <p:cNvPr id="26" name="직선 화살표 연결선 25"/>
              <p:cNvCxnSpPr/>
              <p:nvPr/>
            </p:nvCxnSpPr>
            <p:spPr>
              <a:xfrm>
                <a:off x="2766129" y="2387600"/>
                <a:ext cx="0" cy="640080"/>
              </a:xfrm>
              <a:prstGeom prst="straightConnector1">
                <a:avLst/>
              </a:prstGeom>
              <a:ln w="63500">
                <a:solidFill>
                  <a:srgbClr val="9C9A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4338320" y="2387600"/>
                <a:ext cx="0" cy="640080"/>
              </a:xfrm>
              <a:prstGeom prst="straightConnector1">
                <a:avLst/>
              </a:prstGeom>
              <a:ln w="63500">
                <a:solidFill>
                  <a:srgbClr val="9C9A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6035040" y="2387600"/>
                <a:ext cx="0" cy="640080"/>
              </a:xfrm>
              <a:prstGeom prst="straightConnector1">
                <a:avLst/>
              </a:prstGeom>
              <a:ln w="63500">
                <a:solidFill>
                  <a:srgbClr val="9C9A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/>
            <p:cNvSpPr txBox="1"/>
            <p:nvPr/>
          </p:nvSpPr>
          <p:spPr>
            <a:xfrm>
              <a:off x="6646453" y="4765847"/>
              <a:ext cx="662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 ● ●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1411" y="4067222"/>
              <a:ext cx="1264652" cy="185287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5168859" y="3942567"/>
              <a:ext cx="1264652" cy="2102188"/>
              <a:chOff x="3661411" y="3822249"/>
              <a:chExt cx="1264652" cy="2102188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3661411" y="4310384"/>
                <a:ext cx="1264652" cy="277812"/>
              </a:xfrm>
              <a:prstGeom prst="rect">
                <a:avLst/>
              </a:prstGeom>
              <a:solidFill>
                <a:srgbClr val="9FD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Kubelet</a:t>
                </a:r>
                <a:endPara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661411" y="4608918"/>
                <a:ext cx="1264652" cy="274457"/>
              </a:xfrm>
              <a:prstGeom prst="rect">
                <a:avLst/>
              </a:prstGeom>
              <a:solidFill>
                <a:srgbClr val="9FD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Kube</a:t>
                </a:r>
                <a:r>
                  <a:rPr lang="en-US" altLang="ko-KR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-proxy</a:t>
                </a:r>
                <a:endPara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7" name="양쪽 모서리가 둥근 사각형 96"/>
              <p:cNvSpPr/>
              <p:nvPr/>
            </p:nvSpPr>
            <p:spPr>
              <a:xfrm>
                <a:off x="3661411" y="3822249"/>
                <a:ext cx="1264652" cy="467414"/>
              </a:xfrm>
              <a:prstGeom prst="round2SameRect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Node</a:t>
                </a:r>
                <a:endPara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98" name="그룹 97"/>
              <p:cNvGrpSpPr/>
              <p:nvPr/>
            </p:nvGrpSpPr>
            <p:grpSpPr>
              <a:xfrm>
                <a:off x="3661411" y="4907660"/>
                <a:ext cx="1264652" cy="752175"/>
                <a:chOff x="3661411" y="4907660"/>
                <a:chExt cx="1264652" cy="752175"/>
              </a:xfrm>
            </p:grpSpPr>
            <p:grpSp>
              <p:nvGrpSpPr>
                <p:cNvPr id="100" name="그룹 99"/>
                <p:cNvGrpSpPr/>
                <p:nvPr/>
              </p:nvGrpSpPr>
              <p:grpSpPr>
                <a:xfrm>
                  <a:off x="3661411" y="4907660"/>
                  <a:ext cx="1264652" cy="752175"/>
                  <a:chOff x="1849754" y="5334068"/>
                  <a:chExt cx="1543686" cy="996312"/>
                </a:xfrm>
              </p:grpSpPr>
              <p:sp>
                <p:nvSpPr>
                  <p:cNvPr id="107" name="직사각형 106"/>
                  <p:cNvSpPr/>
                  <p:nvPr/>
                </p:nvSpPr>
                <p:spPr>
                  <a:xfrm>
                    <a:off x="1849754" y="5334068"/>
                    <a:ext cx="1543686" cy="359405"/>
                  </a:xfrm>
                  <a:prstGeom prst="rect">
                    <a:avLst/>
                  </a:prstGeom>
                  <a:solidFill>
                    <a:srgbClr val="9FD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P</a:t>
                    </a:r>
                    <a:r>
                      <a:rPr lang="en-US" altLang="ko-KR" sz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od</a:t>
                    </a:r>
                    <a:endParaRPr lang="ko-KR" altLang="en-US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08" name="직사각형 107"/>
                  <p:cNvSpPr/>
                  <p:nvPr/>
                </p:nvSpPr>
                <p:spPr>
                  <a:xfrm>
                    <a:off x="1849754" y="5683557"/>
                    <a:ext cx="1543686" cy="646823"/>
                  </a:xfrm>
                  <a:prstGeom prst="rect">
                    <a:avLst/>
                  </a:prstGeom>
                  <a:solidFill>
                    <a:srgbClr val="9FD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101" name="그룹 100"/>
                <p:cNvGrpSpPr/>
                <p:nvPr/>
              </p:nvGrpSpPr>
              <p:grpSpPr>
                <a:xfrm>
                  <a:off x="3694662" y="5215608"/>
                  <a:ext cx="1206065" cy="264796"/>
                  <a:chOff x="3682228" y="5318500"/>
                  <a:chExt cx="1206065" cy="264796"/>
                </a:xfrm>
              </p:grpSpPr>
              <p:pic>
                <p:nvPicPr>
                  <p:cNvPr id="102" name="Picture 4" descr="elastic-elasticsearch-logo-png-transparent - Spiral Data Group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82228" y="5377314"/>
                    <a:ext cx="193102" cy="2059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" name="Picture 6" descr="Elastic Kibana Logo PNG Transparent &amp; SVG Vector - Freebie Supply"/>
                  <p:cNvPicPr preferRelativeResize="0"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98644" y="5368520"/>
                    <a:ext cx="239900" cy="2147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4" name="Picture 8" descr="Redis logo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089" t="21021" r="24822" b="20052"/>
                  <a:stretch/>
                </p:blipFill>
                <p:spPr bwMode="auto">
                  <a:xfrm>
                    <a:off x="4161858" y="5318500"/>
                    <a:ext cx="209550" cy="2647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5" name="Picture 10" descr="Converting Prometheus Templates From Cattle to Kubernetes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341" t="24569" r="26391" b="23874"/>
                  <a:stretch/>
                </p:blipFill>
                <p:spPr bwMode="auto">
                  <a:xfrm>
                    <a:off x="4394722" y="5343266"/>
                    <a:ext cx="241935" cy="24003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6" name="Picture 2" descr="garbage, grafana icon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59971" y="5354974"/>
                    <a:ext cx="228322" cy="22832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99" name="양쪽 모서리가 둥근 사각형 98"/>
              <p:cNvSpPr/>
              <p:nvPr/>
            </p:nvSpPr>
            <p:spPr>
              <a:xfrm rot="10800000">
                <a:off x="3661411" y="5657456"/>
                <a:ext cx="1264652" cy="266981"/>
              </a:xfrm>
              <a:prstGeom prst="round2SameRect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7522131" y="3942567"/>
              <a:ext cx="1264652" cy="2102188"/>
              <a:chOff x="3661411" y="3822249"/>
              <a:chExt cx="1264652" cy="2102188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3661411" y="4310384"/>
                <a:ext cx="1264652" cy="277812"/>
              </a:xfrm>
              <a:prstGeom prst="rect">
                <a:avLst/>
              </a:prstGeom>
              <a:solidFill>
                <a:srgbClr val="9FD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Kubelet</a:t>
                </a:r>
                <a:endPara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3661411" y="4608918"/>
                <a:ext cx="1264652" cy="274457"/>
              </a:xfrm>
              <a:prstGeom prst="rect">
                <a:avLst/>
              </a:prstGeom>
              <a:solidFill>
                <a:srgbClr val="9FD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Kube</a:t>
                </a:r>
                <a:r>
                  <a:rPr lang="en-US" altLang="ko-KR" sz="12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-proxy</a:t>
                </a:r>
                <a:endPara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2" name="양쪽 모서리가 둥근 사각형 111"/>
              <p:cNvSpPr/>
              <p:nvPr/>
            </p:nvSpPr>
            <p:spPr>
              <a:xfrm>
                <a:off x="3661411" y="3822249"/>
                <a:ext cx="1264652" cy="467414"/>
              </a:xfrm>
              <a:prstGeom prst="round2SameRect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Node</a:t>
                </a:r>
                <a:endPara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113" name="그룹 112"/>
              <p:cNvGrpSpPr/>
              <p:nvPr/>
            </p:nvGrpSpPr>
            <p:grpSpPr>
              <a:xfrm>
                <a:off x="3661411" y="4907660"/>
                <a:ext cx="1264652" cy="752175"/>
                <a:chOff x="3661411" y="4907660"/>
                <a:chExt cx="1264652" cy="752175"/>
              </a:xfrm>
            </p:grpSpPr>
            <p:grpSp>
              <p:nvGrpSpPr>
                <p:cNvPr id="115" name="그룹 114"/>
                <p:cNvGrpSpPr/>
                <p:nvPr/>
              </p:nvGrpSpPr>
              <p:grpSpPr>
                <a:xfrm>
                  <a:off x="3661411" y="4907660"/>
                  <a:ext cx="1264652" cy="752175"/>
                  <a:chOff x="1849754" y="5334068"/>
                  <a:chExt cx="1543686" cy="996312"/>
                </a:xfrm>
              </p:grpSpPr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1849754" y="5334068"/>
                    <a:ext cx="1543686" cy="359405"/>
                  </a:xfrm>
                  <a:prstGeom prst="rect">
                    <a:avLst/>
                  </a:prstGeom>
                  <a:solidFill>
                    <a:srgbClr val="9FD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P</a:t>
                    </a:r>
                    <a:r>
                      <a:rPr lang="en-US" altLang="ko-KR" sz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od</a:t>
                    </a:r>
                    <a:endParaRPr lang="ko-KR" altLang="en-US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849754" y="5683557"/>
                    <a:ext cx="1543686" cy="646823"/>
                  </a:xfrm>
                  <a:prstGeom prst="rect">
                    <a:avLst/>
                  </a:prstGeom>
                  <a:solidFill>
                    <a:srgbClr val="9FD6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116" name="그룹 115"/>
                <p:cNvGrpSpPr/>
                <p:nvPr/>
              </p:nvGrpSpPr>
              <p:grpSpPr>
                <a:xfrm>
                  <a:off x="3694662" y="5215608"/>
                  <a:ext cx="1206065" cy="264796"/>
                  <a:chOff x="3682228" y="5318500"/>
                  <a:chExt cx="1206065" cy="264796"/>
                </a:xfrm>
              </p:grpSpPr>
              <p:pic>
                <p:nvPicPr>
                  <p:cNvPr id="117" name="Picture 4" descr="elastic-elasticsearch-logo-png-transparent - Spiral Data Group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82228" y="5377314"/>
                    <a:ext cx="193102" cy="2059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8" name="Picture 6" descr="Elastic Kibana Logo PNG Transparent &amp; SVG Vector - Freebie Supply"/>
                  <p:cNvPicPr preferRelativeResize="0"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98644" y="5368520"/>
                    <a:ext cx="239900" cy="2147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" name="Picture 8" descr="Redis logo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089" t="21021" r="24822" b="20052"/>
                  <a:stretch/>
                </p:blipFill>
                <p:spPr bwMode="auto">
                  <a:xfrm>
                    <a:off x="4161858" y="5318500"/>
                    <a:ext cx="209550" cy="2647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0" name="Picture 10" descr="Converting Prometheus Templates From Cattle to Kubernetes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341" t="24569" r="26391" b="23874"/>
                  <a:stretch/>
                </p:blipFill>
                <p:spPr bwMode="auto">
                  <a:xfrm>
                    <a:off x="4394722" y="5343266"/>
                    <a:ext cx="241935" cy="24003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1" name="Picture 2" descr="garbage, grafana icon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59971" y="5354974"/>
                    <a:ext cx="228322" cy="22832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14" name="양쪽 모서리가 둥근 사각형 113"/>
              <p:cNvSpPr/>
              <p:nvPr/>
            </p:nvSpPr>
            <p:spPr>
              <a:xfrm rot="10800000">
                <a:off x="3661411" y="5657456"/>
                <a:ext cx="1264652" cy="266981"/>
              </a:xfrm>
              <a:prstGeom prst="round2SameRect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14" name="직선 화살표 연결선 13"/>
            <p:cNvCxnSpPr>
              <a:endCxn id="35" idx="3"/>
            </p:cNvCxnSpPr>
            <p:nvPr/>
          </p:nvCxnSpPr>
          <p:spPr>
            <a:xfrm>
              <a:off x="4313431" y="3639170"/>
              <a:ext cx="10160" cy="303397"/>
            </a:xfrm>
            <a:prstGeom prst="straightConnector1">
              <a:avLst/>
            </a:prstGeom>
            <a:ln w="63500">
              <a:solidFill>
                <a:srgbClr val="7470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/>
            <p:nvPr/>
          </p:nvCxnSpPr>
          <p:spPr>
            <a:xfrm>
              <a:off x="5822665" y="3639170"/>
              <a:ext cx="10160" cy="303397"/>
            </a:xfrm>
            <a:prstGeom prst="straightConnector1">
              <a:avLst/>
            </a:prstGeom>
            <a:ln w="63500">
              <a:solidFill>
                <a:srgbClr val="7470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/>
            <p:nvPr/>
          </p:nvCxnSpPr>
          <p:spPr>
            <a:xfrm>
              <a:off x="8154457" y="3639170"/>
              <a:ext cx="10160" cy="303397"/>
            </a:xfrm>
            <a:prstGeom prst="straightConnector1">
              <a:avLst/>
            </a:prstGeom>
            <a:ln w="63500">
              <a:solidFill>
                <a:srgbClr val="7470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012473" y="6356350"/>
            <a:ext cx="4114800" cy="365125"/>
          </a:xfrm>
        </p:spPr>
        <p:txBody>
          <a:bodyPr/>
          <a:lstStyle/>
          <a:p>
            <a:r>
              <a:rPr lang="en-US" altLang="ko-KR" smtClean="0"/>
              <a:t>Copyright @ 2020 </a:t>
            </a:r>
            <a:r>
              <a:rPr lang="en-US" altLang="ko-KR" dirty="0" err="1" smtClean="0"/>
              <a:t>Penta</a:t>
            </a:r>
            <a:r>
              <a:rPr lang="en-US" altLang="ko-KR" dirty="0" smtClean="0"/>
              <a:t> Systems Inc. All rights reserved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824863" y="889772"/>
            <a:ext cx="15055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2" name="Picture 4" descr="Kubernetes &amp; Docker Part 1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4" t="6036" r="23524"/>
          <a:stretch/>
        </p:blipFill>
        <p:spPr bwMode="auto">
          <a:xfrm>
            <a:off x="852159" y="1462450"/>
            <a:ext cx="1678406" cy="15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783134" y="3162161"/>
            <a:ext cx="520847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물리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상황에 맞게 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일괄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</a:t>
            </a: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증설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점검 시 서비스 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무중단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</a:t>
            </a: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색인 및 분석 환경 구성</a:t>
            </a: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0" name="제목 1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783134" y="4176274"/>
            <a:ext cx="3682759" cy="749383"/>
            <a:chOff x="930400" y="4503285"/>
            <a:chExt cx="3682759" cy="749383"/>
          </a:xfrm>
        </p:grpSpPr>
        <p:pic>
          <p:nvPicPr>
            <p:cNvPr id="137" name="Picture 4" descr="elastic-elasticsearch-logo-png-transparent - Spiral Data Grou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119" y="4531460"/>
              <a:ext cx="619684" cy="66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Elastic Kibana Logo PNG Transparent &amp; SVG Vector - Freebie Supply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400" y="4503285"/>
              <a:ext cx="768597" cy="688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8" descr="Redis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89" t="21021" r="24822" b="20052"/>
            <a:stretch/>
          </p:blipFill>
          <p:spPr bwMode="auto">
            <a:xfrm>
              <a:off x="3267572" y="4514316"/>
              <a:ext cx="642275" cy="73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10" descr="Converting Prometheus Templates From Cattle to Kubernetes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41" t="24569" r="26391" b="23874"/>
            <a:stretch/>
          </p:blipFill>
          <p:spPr bwMode="auto">
            <a:xfrm>
              <a:off x="2474064" y="4561224"/>
              <a:ext cx="660716" cy="65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" descr="garbage, grafana icon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473" y="4590703"/>
              <a:ext cx="600686" cy="60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88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갈매기형 수장 5"/>
          <p:cNvSpPr/>
          <p:nvPr/>
        </p:nvSpPr>
        <p:spPr>
          <a:xfrm>
            <a:off x="2730633" y="1513726"/>
            <a:ext cx="2128780" cy="48250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Web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949956" y="1513726"/>
            <a:ext cx="1470594" cy="482509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5169496" y="1513726"/>
            <a:ext cx="1412007" cy="48250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API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6891585" y="1513726"/>
            <a:ext cx="2173834" cy="48250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Service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6" y="3616858"/>
            <a:ext cx="1603182" cy="160318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03" y="2439244"/>
            <a:ext cx="1579328" cy="158945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803" y="4451286"/>
            <a:ext cx="1620176" cy="1711834"/>
          </a:xfrm>
          <a:prstGeom prst="rect">
            <a:avLst/>
          </a:prstGeom>
        </p:spPr>
      </p:pic>
      <p:cxnSp>
        <p:nvCxnSpPr>
          <p:cNvPr id="20" name="꺾인 연결선 19"/>
          <p:cNvCxnSpPr>
            <a:stCxn id="13" idx="3"/>
            <a:endCxn id="17" idx="1"/>
          </p:cNvCxnSpPr>
          <p:nvPr/>
        </p:nvCxnSpPr>
        <p:spPr>
          <a:xfrm>
            <a:off x="2049918" y="4418449"/>
            <a:ext cx="975885" cy="888754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6" idx="1"/>
          </p:cNvCxnSpPr>
          <p:nvPr/>
        </p:nvCxnSpPr>
        <p:spPr>
          <a:xfrm flipV="1">
            <a:off x="2049918" y="3233973"/>
            <a:ext cx="975885" cy="1184476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635" y="3266333"/>
            <a:ext cx="1710560" cy="1913756"/>
          </a:xfrm>
          <a:prstGeom prst="rect">
            <a:avLst/>
          </a:prstGeom>
        </p:spPr>
      </p:pic>
      <p:cxnSp>
        <p:nvCxnSpPr>
          <p:cNvPr id="25" name="꺾인 연결선 24"/>
          <p:cNvCxnSpPr>
            <a:stCxn id="16" idx="3"/>
            <a:endCxn id="23" idx="1"/>
          </p:cNvCxnSpPr>
          <p:nvPr/>
        </p:nvCxnSpPr>
        <p:spPr>
          <a:xfrm>
            <a:off x="4605131" y="3233973"/>
            <a:ext cx="393504" cy="989238"/>
          </a:xfrm>
          <a:prstGeom prst="bentConnector3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7" idx="3"/>
            <a:endCxn id="23" idx="1"/>
          </p:cNvCxnSpPr>
          <p:nvPr/>
        </p:nvCxnSpPr>
        <p:spPr>
          <a:xfrm flipV="1">
            <a:off x="4645979" y="4223211"/>
            <a:ext cx="352656" cy="1083992"/>
          </a:xfrm>
          <a:prstGeom prst="bentConnector3">
            <a:avLst>
              <a:gd name="adj1" fmla="val 44238"/>
            </a:avLst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꺾인 연결선 1023"/>
          <p:cNvCxnSpPr>
            <a:stCxn id="28" idx="1"/>
            <a:endCxn id="23" idx="3"/>
          </p:cNvCxnSpPr>
          <p:nvPr/>
        </p:nvCxnSpPr>
        <p:spPr>
          <a:xfrm rot="10800000" flipV="1">
            <a:off x="6709195" y="2527593"/>
            <a:ext cx="794006" cy="1695618"/>
          </a:xfrm>
          <a:prstGeom prst="bentConnector3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꺾인 연결선 1025"/>
          <p:cNvCxnSpPr>
            <a:stCxn id="34" idx="1"/>
            <a:endCxn id="23" idx="3"/>
          </p:cNvCxnSpPr>
          <p:nvPr/>
        </p:nvCxnSpPr>
        <p:spPr>
          <a:xfrm rot="10800000" flipV="1">
            <a:off x="6709195" y="3364083"/>
            <a:ext cx="799580" cy="859128"/>
          </a:xfrm>
          <a:prstGeom prst="bentConnector3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직선 화살표 연결선 1027"/>
          <p:cNvCxnSpPr>
            <a:stCxn id="41" idx="1"/>
            <a:endCxn id="23" idx="3"/>
          </p:cNvCxnSpPr>
          <p:nvPr/>
        </p:nvCxnSpPr>
        <p:spPr>
          <a:xfrm flipH="1">
            <a:off x="6709195" y="4200573"/>
            <a:ext cx="795606" cy="2263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 1030"/>
          <p:cNvCxnSpPr>
            <a:stCxn id="46" idx="1"/>
            <a:endCxn id="23" idx="3"/>
          </p:cNvCxnSpPr>
          <p:nvPr/>
        </p:nvCxnSpPr>
        <p:spPr>
          <a:xfrm rot="10800000">
            <a:off x="6709195" y="4223211"/>
            <a:ext cx="794006" cy="813852"/>
          </a:xfrm>
          <a:prstGeom prst="bentConnector3">
            <a:avLst>
              <a:gd name="adj1" fmla="val 50000"/>
            </a:avLst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꺾인 연결선 1035"/>
          <p:cNvCxnSpPr>
            <a:stCxn id="23" idx="3"/>
            <a:endCxn id="54" idx="1"/>
          </p:cNvCxnSpPr>
          <p:nvPr/>
        </p:nvCxnSpPr>
        <p:spPr>
          <a:xfrm>
            <a:off x="6709195" y="4223211"/>
            <a:ext cx="799580" cy="1650344"/>
          </a:xfrm>
          <a:prstGeom prst="bentConnector3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Copyright @ 2020 Penta Systems Inc. All rights reserved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093DA13-073A-4CB2-8D18-63C525581E23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7508775" y="5513555"/>
            <a:ext cx="2323036" cy="720000"/>
            <a:chOff x="7508775" y="5715379"/>
            <a:chExt cx="2323036" cy="720000"/>
          </a:xfrm>
        </p:grpSpPr>
        <p:grpSp>
          <p:nvGrpSpPr>
            <p:cNvPr id="1048" name="그룹 1047"/>
            <p:cNvGrpSpPr/>
            <p:nvPr/>
          </p:nvGrpSpPr>
          <p:grpSpPr>
            <a:xfrm>
              <a:off x="7508775" y="5715379"/>
              <a:ext cx="2323036" cy="720000"/>
              <a:chOff x="9282452" y="5674739"/>
              <a:chExt cx="2323036" cy="846067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9282452" y="5674739"/>
                <a:ext cx="2323036" cy="846067"/>
              </a:xfrm>
              <a:prstGeom prst="roundRect">
                <a:avLst/>
              </a:prstGeom>
              <a:solidFill>
                <a:srgbClr val="F48F21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 smtClean="0">
                    <a:solidFill>
                      <a:schemeClr val="bg1"/>
                    </a:solidFill>
                  </a:rPr>
                  <a:t>       </a:t>
                </a:r>
                <a:endParaRPr lang="ko-KR" altLang="en-US" sz="1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9409892" y="5740310"/>
                <a:ext cx="627708" cy="7149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b="1">
                  <a:solidFill>
                    <a:schemeClr val="bg1"/>
                  </a:solidFill>
                </a:endParaRPr>
              </a:p>
            </p:txBody>
          </p:sp>
          <p:pic>
            <p:nvPicPr>
              <p:cNvPr id="57" name="Picture 16" descr="Grafana – The Byte – Podcast – Podtail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9515466" y="5911081"/>
                <a:ext cx="396241" cy="373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8258349" y="5890713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Grafana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503201" y="4677063"/>
            <a:ext cx="2328610" cy="720000"/>
            <a:chOff x="7508775" y="4622014"/>
            <a:chExt cx="2328610" cy="720000"/>
          </a:xfrm>
        </p:grpSpPr>
        <p:grpSp>
          <p:nvGrpSpPr>
            <p:cNvPr id="1051" name="그룹 1050"/>
            <p:cNvGrpSpPr/>
            <p:nvPr/>
          </p:nvGrpSpPr>
          <p:grpSpPr>
            <a:xfrm>
              <a:off x="7508775" y="4622014"/>
              <a:ext cx="2328610" cy="720000"/>
              <a:chOff x="9282452" y="4559798"/>
              <a:chExt cx="2328610" cy="846067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9282452" y="4559798"/>
                <a:ext cx="2328610" cy="846067"/>
              </a:xfrm>
              <a:prstGeom prst="roundRect">
                <a:avLst/>
              </a:prstGeom>
              <a:solidFill>
                <a:srgbClr val="E75C3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 smtClean="0">
                    <a:solidFill>
                      <a:schemeClr val="bg1"/>
                    </a:solidFill>
                  </a:rPr>
                  <a:t>       </a:t>
                </a:r>
                <a:endParaRPr lang="ko-KR" altLang="en-US" sz="15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9409892" y="4625368"/>
                <a:ext cx="627708" cy="7149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b="1">
                  <a:solidFill>
                    <a:schemeClr val="bg1"/>
                  </a:solidFill>
                </a:endParaRPr>
              </a:p>
            </p:txBody>
          </p:sp>
          <p:pic>
            <p:nvPicPr>
              <p:cNvPr id="50" name="Picture 10" descr="Converting Prometheus Templates From Cattle to Kubernetes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90" t="25319" r="26506" b="25367"/>
              <a:stretch/>
            </p:blipFill>
            <p:spPr bwMode="auto">
              <a:xfrm>
                <a:off x="9471660" y="4735831"/>
                <a:ext cx="491490" cy="4800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Box 65"/>
            <p:cNvSpPr txBox="1"/>
            <p:nvPr/>
          </p:nvSpPr>
          <p:spPr>
            <a:xfrm>
              <a:off x="8271481" y="4797348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Prometheus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7504801" y="3840573"/>
            <a:ext cx="2327010" cy="720000"/>
            <a:chOff x="7548093" y="3702590"/>
            <a:chExt cx="2327010" cy="720000"/>
          </a:xfrm>
        </p:grpSpPr>
        <p:grpSp>
          <p:nvGrpSpPr>
            <p:cNvPr id="1054" name="그룹 1053"/>
            <p:cNvGrpSpPr/>
            <p:nvPr/>
          </p:nvGrpSpPr>
          <p:grpSpPr>
            <a:xfrm>
              <a:off x="7548093" y="3702590"/>
              <a:ext cx="2327010" cy="720000"/>
              <a:chOff x="9282453" y="3435334"/>
              <a:chExt cx="2327010" cy="720000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9282453" y="3435334"/>
                <a:ext cx="2327010" cy="720000"/>
              </a:xfrm>
              <a:prstGeom prst="roundRect">
                <a:avLst/>
              </a:prstGeom>
              <a:solidFill>
                <a:srgbClr val="DA2D21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 smtClean="0">
                    <a:solidFill>
                      <a:schemeClr val="bg1"/>
                    </a:solidFill>
                  </a:rPr>
                  <a:t>      </a:t>
                </a:r>
                <a:endParaRPr lang="ko-KR" altLang="en-US" sz="15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53" name="그룹 1052"/>
              <p:cNvGrpSpPr/>
              <p:nvPr/>
            </p:nvGrpSpPr>
            <p:grpSpPr>
              <a:xfrm>
                <a:off x="9409892" y="3490447"/>
                <a:ext cx="627708" cy="609774"/>
                <a:chOff x="9409892" y="3490447"/>
                <a:chExt cx="627708" cy="609774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9409892" y="3490447"/>
                  <a:ext cx="627708" cy="6097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 b="1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5" name="Picture 8" descr="Redis logo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917" t="21840" r="25430" b="21459"/>
                <a:stretch/>
              </p:blipFill>
              <p:spPr bwMode="auto">
                <a:xfrm>
                  <a:off x="9509760" y="3555304"/>
                  <a:ext cx="426720" cy="4800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67" name="TextBox 66"/>
            <p:cNvSpPr txBox="1"/>
            <p:nvPr/>
          </p:nvSpPr>
          <p:spPr>
            <a:xfrm>
              <a:off x="8301641" y="3877924"/>
              <a:ext cx="771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</a:rPr>
                <a:t>Redis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7508775" y="3004083"/>
            <a:ext cx="2323036" cy="720000"/>
            <a:chOff x="7580863" y="2771437"/>
            <a:chExt cx="2323036" cy="720000"/>
          </a:xfrm>
        </p:grpSpPr>
        <p:grpSp>
          <p:nvGrpSpPr>
            <p:cNvPr id="1065" name="그룹 1064"/>
            <p:cNvGrpSpPr/>
            <p:nvPr/>
          </p:nvGrpSpPr>
          <p:grpSpPr>
            <a:xfrm>
              <a:off x="7580863" y="2771437"/>
              <a:ext cx="2323036" cy="720000"/>
              <a:chOff x="9282452" y="2376759"/>
              <a:chExt cx="2323036" cy="720000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9282452" y="2376759"/>
                <a:ext cx="2323036" cy="720000"/>
              </a:xfrm>
              <a:prstGeom prst="roundRect">
                <a:avLst/>
              </a:prstGeom>
              <a:solidFill>
                <a:srgbClr val="E9478B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 smtClean="0">
                    <a:solidFill>
                      <a:schemeClr val="bg1"/>
                    </a:solidFill>
                  </a:rPr>
                  <a:t>           </a:t>
                </a:r>
                <a:endParaRPr lang="ko-KR" altLang="en-US" sz="15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64" name="그룹 1063"/>
              <p:cNvGrpSpPr/>
              <p:nvPr/>
            </p:nvGrpSpPr>
            <p:grpSpPr>
              <a:xfrm>
                <a:off x="9396971" y="2431872"/>
                <a:ext cx="627708" cy="609774"/>
                <a:chOff x="8188635" y="2203403"/>
                <a:chExt cx="627708" cy="609774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8188635" y="2203403"/>
                  <a:ext cx="627708" cy="6097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 b="1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03" name="Picture 4" descr="Elastic Kibana Logo PNG Transparent &amp; SVG Vector - Freebie Supply"/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492" t="10461" r="19990" b="13310"/>
                <a:stretch/>
              </p:blipFill>
              <p:spPr bwMode="auto">
                <a:xfrm>
                  <a:off x="8306274" y="2308034"/>
                  <a:ext cx="392431" cy="4005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68" name="TextBox 67"/>
            <p:cNvSpPr txBox="1"/>
            <p:nvPr/>
          </p:nvSpPr>
          <p:spPr>
            <a:xfrm>
              <a:off x="8330437" y="2946771"/>
              <a:ext cx="93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Kibana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503201" y="2167593"/>
            <a:ext cx="2328610" cy="720000"/>
            <a:chOff x="7580863" y="1721744"/>
            <a:chExt cx="2328610" cy="720000"/>
          </a:xfrm>
        </p:grpSpPr>
        <p:grpSp>
          <p:nvGrpSpPr>
            <p:cNvPr id="1058" name="그룹 1057"/>
            <p:cNvGrpSpPr/>
            <p:nvPr/>
          </p:nvGrpSpPr>
          <p:grpSpPr>
            <a:xfrm>
              <a:off x="7580863" y="1721744"/>
              <a:ext cx="2328610" cy="720000"/>
              <a:chOff x="9282452" y="1348911"/>
              <a:chExt cx="2328610" cy="72000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9282452" y="1348911"/>
                <a:ext cx="2328610" cy="720000"/>
              </a:xfrm>
              <a:prstGeom prst="roundRect">
                <a:avLst/>
              </a:prstGeom>
              <a:solidFill>
                <a:srgbClr val="F3BD19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5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57" name="그룹 1056"/>
              <p:cNvGrpSpPr/>
              <p:nvPr/>
            </p:nvGrpSpPr>
            <p:grpSpPr>
              <a:xfrm>
                <a:off x="9409893" y="1419425"/>
                <a:ext cx="627708" cy="609774"/>
                <a:chOff x="9409893" y="1419425"/>
                <a:chExt cx="627708" cy="609774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9409893" y="1419425"/>
                  <a:ext cx="627708" cy="6097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500" b="1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1" name="Picture 2" descr="Elastic Elasticsearch Logo PNG Transparent &amp; SVG Vector - Freebie ..."/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26" t="5296" r="15502" b="8313"/>
                <a:stretch/>
              </p:blipFill>
              <p:spPr bwMode="auto">
                <a:xfrm flipV="1">
                  <a:off x="9485622" y="1484489"/>
                  <a:ext cx="476250" cy="5067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69" name="TextBox 68"/>
            <p:cNvSpPr txBox="1"/>
            <p:nvPr/>
          </p:nvSpPr>
          <p:spPr>
            <a:xfrm>
              <a:off x="8337761" y="1897078"/>
              <a:ext cx="1571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chemeClr val="bg1"/>
                  </a:solidFill>
                </a:rPr>
                <a:t>Elasticsearch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0" name="제목 1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sp>
        <p:nvSpPr>
          <p:cNvPr id="181" name="직사각형 180"/>
          <p:cNvSpPr/>
          <p:nvPr/>
        </p:nvSpPr>
        <p:spPr>
          <a:xfrm>
            <a:off x="824863" y="889772"/>
            <a:ext cx="17572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</a:t>
            </a:r>
            <a:r>
              <a:rPr lang="ko-KR" altLang="en-US" sz="2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플로우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9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4" name="그룹 14353"/>
          <p:cNvGrpSpPr/>
          <p:nvPr/>
        </p:nvGrpSpPr>
        <p:grpSpPr>
          <a:xfrm>
            <a:off x="5166652" y="1667574"/>
            <a:ext cx="1990166" cy="4524881"/>
            <a:chOff x="5166652" y="1667574"/>
            <a:chExt cx="1990166" cy="452488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166652" y="2193580"/>
              <a:ext cx="1990165" cy="3998875"/>
            </a:xfrm>
            <a:prstGeom prst="roundRect">
              <a:avLst>
                <a:gd name="adj" fmla="val 5105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166653" y="1667574"/>
              <a:ext cx="1990165" cy="618565"/>
              <a:chOff x="5166653" y="1667574"/>
              <a:chExt cx="1990165" cy="618565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5166653" y="1667574"/>
                <a:ext cx="1990165" cy="618565"/>
              </a:xfrm>
              <a:prstGeom prst="roundRect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전처리</a:t>
                </a: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5166653" y="2101023"/>
                <a:ext cx="1990165" cy="185116"/>
              </a:xfrm>
              <a:prstGeom prst="flowChartProcess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14355" name="모서리가 둥근 직사각형 14354"/>
          <p:cNvSpPr/>
          <p:nvPr/>
        </p:nvSpPr>
        <p:spPr>
          <a:xfrm>
            <a:off x="5216123" y="2415517"/>
            <a:ext cx="1904454" cy="2050674"/>
          </a:xfrm>
          <a:prstGeom prst="roundRect">
            <a:avLst/>
          </a:prstGeom>
          <a:solidFill>
            <a:srgbClr val="63A0D7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95756" y="2193580"/>
            <a:ext cx="1990165" cy="3998875"/>
          </a:xfrm>
          <a:prstGeom prst="roundRect">
            <a:avLst>
              <a:gd name="adj" fmla="val 5105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Copyright @ 2020 </a:t>
            </a:r>
            <a:r>
              <a:rPr lang="en-US" altLang="ko-KR" dirty="0" err="1" smtClean="0"/>
              <a:t>Penta</a:t>
            </a:r>
            <a:r>
              <a:rPr lang="en-US" altLang="ko-KR" dirty="0" smtClean="0"/>
              <a:t> Systems Inc. All rights reserved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24863" y="889772"/>
            <a:ext cx="2071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워크 </a:t>
            </a:r>
            <a:r>
              <a:rPr lang="ko-KR" altLang="en-US" sz="2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플로우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grpSp>
        <p:nvGrpSpPr>
          <p:cNvPr id="14336" name="그룹 14335"/>
          <p:cNvGrpSpPr/>
          <p:nvPr/>
        </p:nvGrpSpPr>
        <p:grpSpPr>
          <a:xfrm>
            <a:off x="824862" y="1667574"/>
            <a:ext cx="1990166" cy="4524881"/>
            <a:chOff x="824862" y="1667574"/>
            <a:chExt cx="1990166" cy="452488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824862" y="2193580"/>
              <a:ext cx="1990165" cy="3998875"/>
            </a:xfrm>
            <a:prstGeom prst="roundRect">
              <a:avLst>
                <a:gd name="adj" fmla="val 5105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824862" y="1667574"/>
              <a:ext cx="1990166" cy="618565"/>
              <a:chOff x="824862" y="1667574"/>
              <a:chExt cx="1990166" cy="618565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24862" y="2101023"/>
                <a:ext cx="1990165" cy="185116"/>
              </a:xfrm>
              <a:prstGeom prst="flowChartProcess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824863" y="1667574"/>
                <a:ext cx="1990165" cy="618565"/>
              </a:xfrm>
              <a:prstGeom prst="roundRect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수집 메타정보</a:t>
                </a: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1731285" y="3095877"/>
            <a:ext cx="10663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사설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</a:p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48384" y="245681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 대상 관리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2995756" y="1667574"/>
            <a:ext cx="1990167" cy="618565"/>
            <a:chOff x="2995756" y="1667574"/>
            <a:chExt cx="1990167" cy="618565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995758" y="1667574"/>
              <a:ext cx="1990165" cy="618565"/>
            </a:xfrm>
            <a:prstGeom prst="roundRect">
              <a:avLst/>
            </a:prstGeom>
            <a:solidFill>
              <a:srgbClr val="006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수집</a:t>
              </a: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2995756" y="2101023"/>
              <a:ext cx="1990165" cy="185116"/>
            </a:xfrm>
            <a:prstGeom prst="flowChartProcess">
              <a:avLst/>
            </a:prstGeom>
            <a:solidFill>
              <a:srgbClr val="006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363" name="그룹 14362"/>
          <p:cNvGrpSpPr/>
          <p:nvPr/>
        </p:nvGrpSpPr>
        <p:grpSpPr>
          <a:xfrm>
            <a:off x="7337548" y="1646274"/>
            <a:ext cx="1990165" cy="4546181"/>
            <a:chOff x="7337548" y="1646274"/>
            <a:chExt cx="1990165" cy="4546181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7337548" y="2172281"/>
              <a:ext cx="1990165" cy="4020174"/>
            </a:xfrm>
            <a:prstGeom prst="roundRect">
              <a:avLst>
                <a:gd name="adj" fmla="val 5105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7337548" y="1646274"/>
              <a:ext cx="1990165" cy="618565"/>
              <a:chOff x="7337548" y="1646274"/>
              <a:chExt cx="1990165" cy="618565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7337548" y="1646274"/>
                <a:ext cx="1990165" cy="618565"/>
              </a:xfrm>
              <a:prstGeom prst="roundRect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저장</a:t>
                </a: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7337548" y="2079723"/>
                <a:ext cx="1990165" cy="185116"/>
              </a:xfrm>
              <a:prstGeom prst="flowChartProcess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4351" name="그룹 14350"/>
          <p:cNvGrpSpPr/>
          <p:nvPr/>
        </p:nvGrpSpPr>
        <p:grpSpPr>
          <a:xfrm>
            <a:off x="9503055" y="3800677"/>
            <a:ext cx="1995552" cy="2391778"/>
            <a:chOff x="9503055" y="3800677"/>
            <a:chExt cx="1995552" cy="239177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9503055" y="4370547"/>
              <a:ext cx="1990165" cy="1821908"/>
            </a:xfrm>
            <a:prstGeom prst="roundRect">
              <a:avLst>
                <a:gd name="adj" fmla="val 5105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9508442" y="3800677"/>
              <a:ext cx="1990165" cy="618565"/>
              <a:chOff x="9508442" y="4103905"/>
              <a:chExt cx="1990165" cy="618565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9508442" y="4103905"/>
                <a:ext cx="1990165" cy="618565"/>
              </a:xfrm>
              <a:prstGeom prst="roundRect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관리 기능</a:t>
                </a: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9508442" y="4537354"/>
                <a:ext cx="1990165" cy="185116"/>
              </a:xfrm>
              <a:prstGeom prst="flowChartProcess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4352" name="그룹 14351"/>
          <p:cNvGrpSpPr/>
          <p:nvPr/>
        </p:nvGrpSpPr>
        <p:grpSpPr>
          <a:xfrm>
            <a:off x="9503055" y="1667574"/>
            <a:ext cx="1995552" cy="1947727"/>
            <a:chOff x="9503055" y="1667574"/>
            <a:chExt cx="1995552" cy="1947727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503055" y="2193580"/>
              <a:ext cx="1990165" cy="1421721"/>
            </a:xfrm>
            <a:prstGeom prst="roundRect">
              <a:avLst>
                <a:gd name="adj" fmla="val 5105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9508442" y="1667574"/>
              <a:ext cx="1990165" cy="618565"/>
              <a:chOff x="9508442" y="1667574"/>
              <a:chExt cx="1990165" cy="618565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9508442" y="1667574"/>
                <a:ext cx="1990165" cy="618565"/>
              </a:xfrm>
              <a:prstGeom prst="roundRect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서비스</a:t>
                </a: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9508442" y="2101023"/>
                <a:ext cx="1990165" cy="185116"/>
              </a:xfrm>
              <a:prstGeom prst="flowChartProcess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60" name="오른쪽 화살표 59"/>
          <p:cNvSpPr/>
          <p:nvPr/>
        </p:nvSpPr>
        <p:spPr>
          <a:xfrm>
            <a:off x="2662269" y="2578468"/>
            <a:ext cx="446583" cy="372977"/>
          </a:xfrm>
          <a:prstGeom prst="rightArrow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4826440" y="2578468"/>
            <a:ext cx="446583" cy="372977"/>
          </a:xfrm>
          <a:prstGeom prst="rightArrow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 descr="http://www.konantech.com/core/wp-content/uploads/2014/03/prod_big_spec_ico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40" y="3066503"/>
            <a:ext cx="853043" cy="85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://www.konantech.com/core/wp-content/uploads/2014/03/prod_big_spec_ico0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85" y="3047174"/>
            <a:ext cx="827999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46" name="그룹 14345"/>
          <p:cNvGrpSpPr/>
          <p:nvPr/>
        </p:nvGrpSpPr>
        <p:grpSpPr>
          <a:xfrm>
            <a:off x="9561306" y="4557228"/>
            <a:ext cx="1879051" cy="1491898"/>
            <a:chOff x="9566450" y="4557228"/>
            <a:chExt cx="1879051" cy="1491898"/>
          </a:xfrm>
        </p:grpSpPr>
        <p:grpSp>
          <p:nvGrpSpPr>
            <p:cNvPr id="14341" name="그룹 14340"/>
            <p:cNvGrpSpPr/>
            <p:nvPr/>
          </p:nvGrpSpPr>
          <p:grpSpPr>
            <a:xfrm>
              <a:off x="9582127" y="4557228"/>
              <a:ext cx="1863374" cy="398808"/>
              <a:chOff x="9584250" y="4653287"/>
              <a:chExt cx="1827773" cy="398808"/>
            </a:xfrm>
          </p:grpSpPr>
          <p:sp>
            <p:nvSpPr>
              <p:cNvPr id="14339" name="순서도: 처리 14338"/>
              <p:cNvSpPr/>
              <p:nvPr/>
            </p:nvSpPr>
            <p:spPr>
              <a:xfrm>
                <a:off x="9584250" y="4653287"/>
                <a:ext cx="1827773" cy="398808"/>
              </a:xfrm>
              <a:prstGeom prst="flowChartProcess">
                <a:avLst/>
              </a:prstGeom>
              <a:solidFill>
                <a:srgbClr val="ACC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995435" y="4678658"/>
                <a:ext cx="1005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대시보드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345" name="그룹 14344"/>
            <p:cNvGrpSpPr/>
            <p:nvPr/>
          </p:nvGrpSpPr>
          <p:grpSpPr>
            <a:xfrm>
              <a:off x="9582125" y="5103773"/>
              <a:ext cx="1863374" cy="398808"/>
              <a:chOff x="9582125" y="5080448"/>
              <a:chExt cx="1863374" cy="398808"/>
            </a:xfrm>
          </p:grpSpPr>
          <p:sp>
            <p:nvSpPr>
              <p:cNvPr id="79" name="순서도: 처리 78"/>
              <p:cNvSpPr/>
              <p:nvPr/>
            </p:nvSpPr>
            <p:spPr>
              <a:xfrm>
                <a:off x="9582125" y="5080448"/>
                <a:ext cx="1863374" cy="398808"/>
              </a:xfrm>
              <a:prstGeom prst="flowChartProcess">
                <a:avLst/>
              </a:prstGeom>
              <a:solidFill>
                <a:srgbClr val="ACC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882870" y="5095186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시스템 관리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344" name="그룹 14343"/>
            <p:cNvGrpSpPr/>
            <p:nvPr/>
          </p:nvGrpSpPr>
          <p:grpSpPr>
            <a:xfrm>
              <a:off x="9566450" y="5650318"/>
              <a:ext cx="1863374" cy="398808"/>
              <a:chOff x="9449099" y="6394845"/>
              <a:chExt cx="1863374" cy="398808"/>
            </a:xfrm>
          </p:grpSpPr>
          <p:sp>
            <p:nvSpPr>
              <p:cNvPr id="80" name="순서도: 처리 79"/>
              <p:cNvSpPr/>
              <p:nvPr/>
            </p:nvSpPr>
            <p:spPr>
              <a:xfrm>
                <a:off x="9449099" y="6394845"/>
                <a:ext cx="1863374" cy="398808"/>
              </a:xfrm>
              <a:prstGeom prst="flowChartProcess">
                <a:avLst/>
              </a:prstGeom>
              <a:solidFill>
                <a:srgbClr val="ACC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9852436" y="6409583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엔진 관리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4350" name="그룹 14349"/>
          <p:cNvGrpSpPr/>
          <p:nvPr/>
        </p:nvGrpSpPr>
        <p:grpSpPr>
          <a:xfrm>
            <a:off x="9569144" y="2481339"/>
            <a:ext cx="1863374" cy="951565"/>
            <a:chOff x="9582125" y="2481339"/>
            <a:chExt cx="1863374" cy="951565"/>
          </a:xfrm>
        </p:grpSpPr>
        <p:grpSp>
          <p:nvGrpSpPr>
            <p:cNvPr id="14349" name="그룹 14348"/>
            <p:cNvGrpSpPr/>
            <p:nvPr/>
          </p:nvGrpSpPr>
          <p:grpSpPr>
            <a:xfrm>
              <a:off x="9582125" y="2481339"/>
              <a:ext cx="1863374" cy="398808"/>
              <a:chOff x="5944722" y="555439"/>
              <a:chExt cx="1863374" cy="398808"/>
            </a:xfrm>
          </p:grpSpPr>
          <p:sp>
            <p:nvSpPr>
              <p:cNvPr id="86" name="순서도: 처리 85"/>
              <p:cNvSpPr/>
              <p:nvPr/>
            </p:nvSpPr>
            <p:spPr>
              <a:xfrm>
                <a:off x="5944722" y="555439"/>
                <a:ext cx="1863374" cy="398808"/>
              </a:xfrm>
              <a:prstGeom prst="flowChartProcess">
                <a:avLst/>
              </a:prstGeom>
              <a:solidFill>
                <a:srgbClr val="ACC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476300" y="570177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시각화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4348" name="그룹 14347"/>
            <p:cNvGrpSpPr/>
            <p:nvPr/>
          </p:nvGrpSpPr>
          <p:grpSpPr>
            <a:xfrm>
              <a:off x="9582125" y="3034096"/>
              <a:ext cx="1863374" cy="398808"/>
              <a:chOff x="8236545" y="982664"/>
              <a:chExt cx="1863374" cy="398808"/>
            </a:xfrm>
          </p:grpSpPr>
          <p:sp>
            <p:nvSpPr>
              <p:cNvPr id="87" name="순서도: 처리 86"/>
              <p:cNvSpPr/>
              <p:nvPr/>
            </p:nvSpPr>
            <p:spPr>
              <a:xfrm>
                <a:off x="8236545" y="982664"/>
                <a:ext cx="1863374" cy="398808"/>
              </a:xfrm>
              <a:prstGeom prst="flowChartProcess">
                <a:avLst/>
              </a:prstGeom>
              <a:solidFill>
                <a:srgbClr val="ACC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870715" y="99740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검색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14340" name="Picture 4" descr="http://www.konantech.com/core/wp-content/uploads/2014/03/prod_big_spec_ico0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724" y="2399513"/>
            <a:ext cx="558177" cy="55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/>
          <p:cNvGrpSpPr/>
          <p:nvPr/>
        </p:nvGrpSpPr>
        <p:grpSpPr>
          <a:xfrm>
            <a:off x="5236663" y="2984353"/>
            <a:ext cx="1863374" cy="398808"/>
            <a:chOff x="5944722" y="555439"/>
            <a:chExt cx="1863374" cy="398808"/>
          </a:xfrm>
        </p:grpSpPr>
        <p:sp>
          <p:nvSpPr>
            <p:cNvPr id="93" name="순서도: 처리 92"/>
            <p:cNvSpPr/>
            <p:nvPr/>
          </p:nvSpPr>
          <p:spPr>
            <a:xfrm>
              <a:off x="5944722" y="555439"/>
              <a:ext cx="1863374" cy="398808"/>
            </a:xfrm>
            <a:prstGeom prst="flowChartProcess">
              <a:avLst/>
            </a:prstGeom>
            <a:solidFill>
              <a:srgbClr val="ACC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45467" y="570177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사전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236663" y="3626611"/>
            <a:ext cx="1863374" cy="398808"/>
            <a:chOff x="6012358" y="555439"/>
            <a:chExt cx="1863374" cy="398808"/>
          </a:xfrm>
        </p:grpSpPr>
        <p:sp>
          <p:nvSpPr>
            <p:cNvPr id="96" name="순서도: 처리 95"/>
            <p:cNvSpPr/>
            <p:nvPr/>
          </p:nvSpPr>
          <p:spPr>
            <a:xfrm>
              <a:off x="6012358" y="555439"/>
              <a:ext cx="1863374" cy="398808"/>
            </a:xfrm>
            <a:prstGeom prst="flowChartProcess">
              <a:avLst/>
            </a:prstGeom>
            <a:solidFill>
              <a:srgbClr val="ACC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210511" y="57017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형태소 분석기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353" name="TextBox 14352"/>
          <p:cNvSpPr txBox="1"/>
          <p:nvPr/>
        </p:nvSpPr>
        <p:spPr>
          <a:xfrm>
            <a:off x="5431059" y="24813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형태소 분석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355260" y="245681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파싱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25976" y="2996813"/>
            <a:ext cx="772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Xml</a:t>
            </a:r>
          </a:p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Json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…</a:t>
            </a:r>
          </a:p>
        </p:txBody>
      </p:sp>
      <p:sp>
        <p:nvSpPr>
          <p:cNvPr id="64" name="오른쪽 화살표 63"/>
          <p:cNvSpPr/>
          <p:nvPr/>
        </p:nvSpPr>
        <p:spPr>
          <a:xfrm rot="10800000">
            <a:off x="6953500" y="3502197"/>
            <a:ext cx="446583" cy="372977"/>
          </a:xfrm>
          <a:prstGeom prst="rightArrow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오른쪽 화살표 105"/>
          <p:cNvSpPr/>
          <p:nvPr/>
        </p:nvSpPr>
        <p:spPr>
          <a:xfrm>
            <a:off x="9168232" y="4630766"/>
            <a:ext cx="446583" cy="372977"/>
          </a:xfrm>
          <a:prstGeom prst="rightArrow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화살표 65"/>
          <p:cNvSpPr/>
          <p:nvPr/>
        </p:nvSpPr>
        <p:spPr>
          <a:xfrm>
            <a:off x="9168232" y="2578468"/>
            <a:ext cx="446583" cy="372977"/>
          </a:xfrm>
          <a:prstGeom prst="rightArrow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65" name="그룹 14364"/>
          <p:cNvGrpSpPr/>
          <p:nvPr/>
        </p:nvGrpSpPr>
        <p:grpSpPr>
          <a:xfrm>
            <a:off x="7302115" y="2431222"/>
            <a:ext cx="1888392" cy="661017"/>
            <a:chOff x="7302115" y="2431222"/>
            <a:chExt cx="1888392" cy="661017"/>
          </a:xfrm>
        </p:grpSpPr>
        <p:sp>
          <p:nvSpPr>
            <p:cNvPr id="107" name="TextBox 106"/>
            <p:cNvSpPr txBox="1"/>
            <p:nvPr/>
          </p:nvSpPr>
          <p:spPr>
            <a:xfrm>
              <a:off x="7712602" y="2638994"/>
              <a:ext cx="1477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Elastic Search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14" name="Picture 4" descr="elastic-elasticsearch-logo-png-transparent - Spiral Data Grou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115" y="2431222"/>
              <a:ext cx="619684" cy="661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오른쪽 화살표 64"/>
          <p:cNvSpPr/>
          <p:nvPr/>
        </p:nvSpPr>
        <p:spPr>
          <a:xfrm>
            <a:off x="6969679" y="2997021"/>
            <a:ext cx="446583" cy="372977"/>
          </a:xfrm>
          <a:prstGeom prst="rightArrow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64" name="그룹 14363"/>
          <p:cNvGrpSpPr/>
          <p:nvPr/>
        </p:nvGrpSpPr>
        <p:grpSpPr>
          <a:xfrm>
            <a:off x="7392263" y="3103698"/>
            <a:ext cx="1892433" cy="1899736"/>
            <a:chOff x="7392263" y="3103698"/>
            <a:chExt cx="1892433" cy="1899736"/>
          </a:xfrm>
        </p:grpSpPr>
        <p:grpSp>
          <p:nvGrpSpPr>
            <p:cNvPr id="14362" name="그룹 14361"/>
            <p:cNvGrpSpPr/>
            <p:nvPr/>
          </p:nvGrpSpPr>
          <p:grpSpPr>
            <a:xfrm>
              <a:off x="7421322" y="3103698"/>
              <a:ext cx="1863374" cy="398808"/>
              <a:chOff x="7487426" y="3103698"/>
              <a:chExt cx="1863374" cy="398808"/>
            </a:xfrm>
          </p:grpSpPr>
          <p:sp>
            <p:nvSpPr>
              <p:cNvPr id="115" name="순서도: 처리 114"/>
              <p:cNvSpPr/>
              <p:nvPr/>
            </p:nvSpPr>
            <p:spPr>
              <a:xfrm>
                <a:off x="7487426" y="3103698"/>
                <a:ext cx="1863374" cy="398808"/>
              </a:xfrm>
              <a:prstGeom prst="flowChartProcess">
                <a:avLst/>
              </a:prstGeom>
              <a:solidFill>
                <a:srgbClr val="ACC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7582987" y="3129069"/>
                <a:ext cx="1672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사용자별</a:t>
                </a:r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데이터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7400943" y="3604007"/>
              <a:ext cx="1863374" cy="398808"/>
              <a:chOff x="7487426" y="3103698"/>
              <a:chExt cx="1863374" cy="398808"/>
            </a:xfrm>
          </p:grpSpPr>
          <p:sp>
            <p:nvSpPr>
              <p:cNvPr id="120" name="순서도: 처리 119"/>
              <p:cNvSpPr/>
              <p:nvPr/>
            </p:nvSpPr>
            <p:spPr>
              <a:xfrm>
                <a:off x="7487426" y="3103698"/>
                <a:ext cx="1863374" cy="398808"/>
              </a:xfrm>
              <a:prstGeom prst="flowChartProcess">
                <a:avLst/>
              </a:prstGeom>
              <a:solidFill>
                <a:srgbClr val="ACC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7890763" y="3129069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수집 로그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7392263" y="4604626"/>
              <a:ext cx="1863374" cy="398808"/>
              <a:chOff x="7487426" y="3103698"/>
              <a:chExt cx="1863374" cy="398808"/>
            </a:xfrm>
          </p:grpSpPr>
          <p:sp>
            <p:nvSpPr>
              <p:cNvPr id="123" name="순서도: 처리 122"/>
              <p:cNvSpPr/>
              <p:nvPr/>
            </p:nvSpPr>
            <p:spPr>
              <a:xfrm>
                <a:off x="7487426" y="3103698"/>
                <a:ext cx="1863374" cy="398808"/>
              </a:xfrm>
              <a:prstGeom prst="flowChartProcess">
                <a:avLst/>
              </a:prstGeom>
              <a:solidFill>
                <a:srgbClr val="ACC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619054" y="3118436"/>
                <a:ext cx="1600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CRM </a:t>
                </a:r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관련 통계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7392263" y="4104316"/>
              <a:ext cx="1863374" cy="398808"/>
              <a:chOff x="7487426" y="3103698"/>
              <a:chExt cx="1863374" cy="398808"/>
            </a:xfrm>
          </p:grpSpPr>
          <p:sp>
            <p:nvSpPr>
              <p:cNvPr id="127" name="순서도: 처리 126"/>
              <p:cNvSpPr/>
              <p:nvPr/>
            </p:nvSpPr>
            <p:spPr>
              <a:xfrm>
                <a:off x="7487426" y="3103698"/>
                <a:ext cx="1863374" cy="398808"/>
              </a:xfrm>
              <a:prstGeom prst="flowChartProcess">
                <a:avLst/>
              </a:prstGeom>
              <a:solidFill>
                <a:srgbClr val="ACCC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788171" y="3129069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통계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131" name="Picture 6" descr="Elastic Kibana Logo PNG Transparent &amp; SVG Vector - Freebie Supply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288" y="3055690"/>
            <a:ext cx="404876" cy="3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8" descr="Redis logo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21021" r="24822" b="20052"/>
          <a:stretch/>
        </p:blipFill>
        <p:spPr bwMode="auto">
          <a:xfrm>
            <a:off x="9711488" y="2466544"/>
            <a:ext cx="385415" cy="4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garbage, grafana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932" y="5103773"/>
            <a:ext cx="402778" cy="4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0267" y="3792544"/>
            <a:ext cx="446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인프라 구축 시스템 솔루션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Paas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 형성에 주 목적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11115" y="3135874"/>
            <a:ext cx="4113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빅데이터 플랫폼 서비스 </a:t>
            </a:r>
            <a:endParaRPr lang="en-US" altLang="ko-KR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4170" y="2262798"/>
            <a:ext cx="2270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err="1" smtClean="0">
                <a:solidFill>
                  <a:srgbClr val="8989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Bigdata</a:t>
            </a:r>
            <a:r>
              <a:rPr lang="en-US" altLang="ko-KR" sz="2500" b="1" dirty="0" smtClean="0">
                <a:solidFill>
                  <a:srgbClr val="89898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Team:</a:t>
            </a:r>
            <a:endParaRPr lang="ko-KR" altLang="en-US" sz="2500" b="1" dirty="0">
              <a:solidFill>
                <a:srgbClr val="89898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4170" y="2658820"/>
            <a:ext cx="5634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7A7A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2nd</a:t>
            </a:r>
            <a:r>
              <a:rPr lang="ko-KR" altLang="en-US" sz="2000" b="1" dirty="0" smtClean="0">
                <a:solidFill>
                  <a:srgbClr val="7A7A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err="1">
                <a:solidFill>
                  <a:srgbClr val="7A7A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Competition</a:t>
            </a:r>
            <a:r>
              <a:rPr lang="ko-KR" altLang="en-US" sz="2000" b="1" dirty="0">
                <a:solidFill>
                  <a:srgbClr val="7A7A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err="1">
                <a:solidFill>
                  <a:srgbClr val="7A7A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2000" b="1" dirty="0">
                <a:solidFill>
                  <a:srgbClr val="7A7A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err="1">
                <a:solidFill>
                  <a:srgbClr val="7A7A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Bigdata</a:t>
            </a:r>
            <a:r>
              <a:rPr lang="ko-KR" altLang="en-US" sz="2000" b="1" dirty="0">
                <a:solidFill>
                  <a:srgbClr val="7A7A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Business </a:t>
            </a:r>
            <a:r>
              <a:rPr lang="ko-KR" altLang="en-US" sz="2000" b="1" dirty="0" err="1">
                <a:solidFill>
                  <a:srgbClr val="7A7A7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Proposal</a:t>
            </a:r>
            <a:endParaRPr lang="ko-KR" altLang="en-US" sz="2000" b="1" dirty="0">
              <a:solidFill>
                <a:srgbClr val="7A7A7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03657" y="1280910"/>
            <a:ext cx="7709304" cy="838099"/>
            <a:chOff x="1003657" y="892983"/>
            <a:chExt cx="7709304" cy="8380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2544" y="1028972"/>
              <a:ext cx="3820417" cy="70211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57" y="892983"/>
              <a:ext cx="3694923" cy="838099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1164548" y="3801488"/>
            <a:ext cx="45719" cy="602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Copyright @ 2020 Penta Systems Inc. All rights reserved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093DA13-073A-4CB2-8D18-63C525581E2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4863" y="889772"/>
            <a:ext cx="16946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/>
              <a:t>서비스 시연</a:t>
            </a:r>
            <a:endParaRPr lang="en-US" altLang="ko-KR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20717" y="1174537"/>
            <a:ext cx="675056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7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endParaRPr lang="ko-KR" altLang="en-US" sz="28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50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093DA13-073A-4CB2-8D18-63C525581E23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943"/>
          <a:stretch/>
        </p:blipFill>
        <p:spPr>
          <a:xfrm>
            <a:off x="1023966" y="1321602"/>
            <a:ext cx="10144068" cy="4942038"/>
          </a:xfrm>
          <a:prstGeom prst="rect">
            <a:avLst/>
          </a:prstGeom>
        </p:spPr>
      </p:pic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Copyright @ 2020 Penta Systems Inc. All rights reserved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24863" y="889772"/>
            <a:ext cx="16946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/>
              <a:t>로그인 화면</a:t>
            </a:r>
            <a:endParaRPr lang="en-US" altLang="ko-KR" sz="2200" b="1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70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Copyright @ 2020 Penta Systems Inc. All rights reserved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093DA13-073A-4CB2-8D18-63C525581E23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23" y="1290192"/>
            <a:ext cx="10208954" cy="504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24863" y="889772"/>
            <a:ext cx="1976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/>
              <a:t>회원가입 화면</a:t>
            </a:r>
            <a:endParaRPr lang="en-US" altLang="ko-KR" sz="22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3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smtClean="0"/>
              <a:t>Copyright @ 2020 </a:t>
            </a:r>
            <a:r>
              <a:rPr lang="en-US" altLang="ko-KR" dirty="0" err="1" smtClean="0"/>
              <a:t>Penta</a:t>
            </a:r>
            <a:r>
              <a:rPr lang="en-US" altLang="ko-KR" dirty="0" smtClean="0"/>
              <a:t> Systems Inc. All rights reserved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3" y="1316350"/>
            <a:ext cx="10144135" cy="504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24863" y="889772"/>
            <a:ext cx="1976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/>
              <a:t>대시보드 화면</a:t>
            </a:r>
            <a:endParaRPr lang="en-US" altLang="ko-KR" sz="22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0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43" y="1347112"/>
            <a:ext cx="10192714" cy="504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4863" y="889772"/>
            <a:ext cx="1412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/>
              <a:t>분석 화면</a:t>
            </a:r>
            <a:endParaRPr lang="en-US" altLang="ko-KR" sz="2200" b="1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012473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 @ 2020 </a:t>
            </a:r>
            <a:r>
              <a:rPr lang="en-US" altLang="ko-KR" dirty="0" err="1" smtClean="0"/>
              <a:t>Penta</a:t>
            </a:r>
            <a:r>
              <a:rPr lang="en-US" altLang="ko-KR" dirty="0" smtClean="0"/>
              <a:t> Systems Inc. All rights reserved</a:t>
            </a: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983780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24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07" y="1347112"/>
            <a:ext cx="10225386" cy="504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4863" y="889772"/>
            <a:ext cx="35942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/>
              <a:t>데이터 수집 </a:t>
            </a:r>
            <a:r>
              <a:rPr lang="en-US" altLang="ko-KR" sz="2200" b="1" dirty="0" smtClean="0"/>
              <a:t>Job </a:t>
            </a:r>
            <a:r>
              <a:rPr lang="ko-KR" altLang="en-US" sz="2200" b="1" dirty="0" smtClean="0"/>
              <a:t>등록 화면</a:t>
            </a:r>
            <a:endParaRPr lang="en-US" altLang="ko-KR" sz="2200" b="1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012473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 @ 2020 </a:t>
            </a:r>
            <a:r>
              <a:rPr lang="en-US" altLang="ko-KR" dirty="0" err="1" smtClean="0"/>
              <a:t>Penta</a:t>
            </a:r>
            <a:r>
              <a:rPr lang="en-US" altLang="ko-KR" dirty="0" smtClean="0"/>
              <a:t> Systems Inc. All rights reserved</a:t>
            </a:r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983780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8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03" y="1320659"/>
            <a:ext cx="10192594" cy="504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4863" y="889772"/>
            <a:ext cx="36856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/>
              <a:t>수집 대상 사이트 등록 화면</a:t>
            </a:r>
            <a:endParaRPr lang="en-US" altLang="ko-KR" sz="2200" b="1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sp>
        <p:nvSpPr>
          <p:cNvPr id="10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012473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 @ 2020 </a:t>
            </a:r>
            <a:r>
              <a:rPr lang="en-US" altLang="ko-KR" dirty="0" err="1" smtClean="0"/>
              <a:t>Penta</a:t>
            </a:r>
            <a:r>
              <a:rPr lang="en-US" altLang="ko-KR" dirty="0" smtClean="0"/>
              <a:t> Systems Inc. All rights reserved</a:t>
            </a:r>
            <a:endParaRPr lang="ko-KR" altLang="en-US" dirty="0"/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983780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6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24863" y="889772"/>
            <a:ext cx="26404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/>
              <a:t>서버 모니터링 화면</a:t>
            </a:r>
            <a:endParaRPr lang="en-US" altLang="ko-KR" sz="2200" b="1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9"/>
          <a:stretch/>
        </p:blipFill>
        <p:spPr>
          <a:xfrm>
            <a:off x="999703" y="1347112"/>
            <a:ext cx="10192594" cy="4986727"/>
          </a:xfrm>
          <a:prstGeom prst="rect">
            <a:avLst/>
          </a:prstGeom>
        </p:spPr>
      </p:pic>
      <p:sp>
        <p:nvSpPr>
          <p:cNvPr id="10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012473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 @ 2020 </a:t>
            </a:r>
            <a:r>
              <a:rPr lang="en-US" altLang="ko-KR" dirty="0" err="1" smtClean="0"/>
              <a:t>Penta</a:t>
            </a:r>
            <a:r>
              <a:rPr lang="en-US" altLang="ko-KR" dirty="0" smtClean="0"/>
              <a:t> Systems Inc. All rights reserved</a:t>
            </a:r>
            <a:endParaRPr lang="ko-KR" altLang="en-US" dirty="0"/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983780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5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24863" y="889772"/>
            <a:ext cx="26404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/>
              <a:t>서버 모니터링 화면</a:t>
            </a:r>
            <a:endParaRPr lang="en-US" altLang="ko-KR" sz="2200" b="1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서비스 소개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0"/>
          <a:stretch/>
        </p:blipFill>
        <p:spPr>
          <a:xfrm>
            <a:off x="999703" y="1347112"/>
            <a:ext cx="10192594" cy="5024844"/>
          </a:xfrm>
          <a:prstGeom prst="rect">
            <a:avLst/>
          </a:prstGeom>
        </p:spPr>
      </p:pic>
      <p:sp>
        <p:nvSpPr>
          <p:cNvPr id="12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012473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 @ 2020 </a:t>
            </a:r>
            <a:r>
              <a:rPr lang="en-US" altLang="ko-KR" dirty="0" err="1" smtClean="0"/>
              <a:t>Penta</a:t>
            </a:r>
            <a:r>
              <a:rPr lang="en-US" altLang="ko-KR" dirty="0" smtClean="0"/>
              <a:t> Systems Inc. All rights reserved</a:t>
            </a:r>
            <a:endParaRPr lang="ko-KR" altLang="en-US" dirty="0"/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983780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34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227366" y="3378262"/>
            <a:ext cx="1792946" cy="255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4863" y="889772"/>
            <a:ext cx="15055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리더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758" y="1780074"/>
            <a:ext cx="10764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펜타시스템은 최고 인재들로 구성된 디지털 전문가 그룹으로 다양한 사업을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완수하여 빅데이터 사업을 노하우를 가지고 있습니다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8733" y="31935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인프라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16566" y="3378262"/>
            <a:ext cx="1792946" cy="255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7933" y="31935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34646" y="3378262"/>
            <a:ext cx="1792946" cy="255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56013" y="31935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95765" y="3346775"/>
            <a:ext cx="1792946" cy="255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17132" y="31621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포탈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Copyright @ 2020 Penta Systems Inc. 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4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81" y="749420"/>
            <a:ext cx="10515600" cy="630555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0061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b="1" dirty="0">
              <a:solidFill>
                <a:srgbClr val="0061A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Copyright @ 2020 </a:t>
            </a:r>
            <a:r>
              <a:rPr lang="en-US" altLang="ko-KR" dirty="0" err="1" smtClean="0"/>
              <a:t>Penta</a:t>
            </a:r>
            <a:r>
              <a:rPr lang="en-US" altLang="ko-KR" dirty="0" smtClean="0"/>
              <a:t> Systems Inc. All rights reserved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093DA13-073A-4CB2-8D18-63C525581E23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614713" y="1924439"/>
            <a:ext cx="6512560" cy="3843237"/>
            <a:chOff x="1076960" y="1513840"/>
            <a:chExt cx="6512560" cy="3843237"/>
          </a:xfrm>
        </p:grpSpPr>
        <p:grpSp>
          <p:nvGrpSpPr>
            <p:cNvPr id="21" name="그룹 20"/>
            <p:cNvGrpSpPr/>
            <p:nvPr/>
          </p:nvGrpSpPr>
          <p:grpSpPr>
            <a:xfrm>
              <a:off x="1076960" y="1513840"/>
              <a:ext cx="6512560" cy="447040"/>
              <a:chOff x="1076960" y="1513840"/>
              <a:chExt cx="6512560" cy="447040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1076960" y="1513840"/>
                <a:ext cx="447040" cy="447040"/>
              </a:xfrm>
              <a:prstGeom prst="ellipse">
                <a:avLst/>
              </a:prstGeom>
              <a:solidFill>
                <a:srgbClr val="0061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89028" y="1564640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01</a:t>
                </a:r>
                <a:endParaRPr lang="ko-KR" altLang="en-US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56080" y="1548507"/>
                <a:ext cx="197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006EC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Project Overview</a:t>
                </a:r>
                <a:endParaRPr lang="ko-KR" altLang="en-US" dirty="0">
                  <a:solidFill>
                    <a:srgbClr val="006EC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1" name="직선 연결선 10"/>
              <p:cNvCxnSpPr>
                <a:stCxn id="9" idx="3"/>
              </p:cNvCxnSpPr>
              <p:nvPr/>
            </p:nvCxnSpPr>
            <p:spPr>
              <a:xfrm>
                <a:off x="3628736" y="1733173"/>
                <a:ext cx="396078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1076960" y="2362889"/>
              <a:ext cx="6512560" cy="447040"/>
              <a:chOff x="1076960" y="1513840"/>
              <a:chExt cx="6512560" cy="447040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1076960" y="1513840"/>
                <a:ext cx="447040" cy="447040"/>
              </a:xfrm>
              <a:prstGeom prst="ellipse">
                <a:avLst/>
              </a:prstGeom>
              <a:solidFill>
                <a:srgbClr val="0061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89028" y="156464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02</a:t>
                </a:r>
                <a:endParaRPr lang="ko-KR" altLang="en-US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56080" y="1548507"/>
                <a:ext cx="1723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6EC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시장현황 및 전망</a:t>
                </a:r>
                <a:endParaRPr lang="ko-KR" altLang="en-US" dirty="0">
                  <a:solidFill>
                    <a:srgbClr val="006EC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6" name="직선 연결선 25"/>
              <p:cNvCxnSpPr>
                <a:stCxn id="25" idx="3"/>
              </p:cNvCxnSpPr>
              <p:nvPr/>
            </p:nvCxnSpPr>
            <p:spPr>
              <a:xfrm>
                <a:off x="3379629" y="1733173"/>
                <a:ext cx="4209891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1076960" y="3211938"/>
              <a:ext cx="6512560" cy="447040"/>
              <a:chOff x="1076960" y="1513840"/>
              <a:chExt cx="6512560" cy="447040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1076960" y="1513840"/>
                <a:ext cx="447040" cy="447040"/>
              </a:xfrm>
              <a:prstGeom prst="ellipse">
                <a:avLst/>
              </a:prstGeom>
              <a:solidFill>
                <a:srgbClr val="0061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89028" y="156464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03</a:t>
                </a:r>
                <a:endParaRPr lang="ko-KR" altLang="en-US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656080" y="1548507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6EC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서비스 소개</a:t>
                </a:r>
                <a:endParaRPr lang="ko-KR" altLang="en-US" dirty="0">
                  <a:solidFill>
                    <a:srgbClr val="006EC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1" name="직선 연결선 30"/>
              <p:cNvCxnSpPr>
                <a:stCxn id="30" idx="3"/>
              </p:cNvCxnSpPr>
              <p:nvPr/>
            </p:nvCxnSpPr>
            <p:spPr>
              <a:xfrm>
                <a:off x="2917964" y="1733173"/>
                <a:ext cx="4671556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1076960" y="4060987"/>
              <a:ext cx="6512560" cy="447040"/>
              <a:chOff x="1076960" y="1513840"/>
              <a:chExt cx="6512560" cy="447040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76960" y="1513840"/>
                <a:ext cx="447040" cy="447040"/>
              </a:xfrm>
              <a:prstGeom prst="ellipse">
                <a:avLst/>
              </a:prstGeom>
              <a:solidFill>
                <a:srgbClr val="0061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89028" y="156464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04</a:t>
                </a:r>
                <a:endParaRPr lang="ko-KR" altLang="en-US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656080" y="1548507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6EC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기대 효과</a:t>
                </a:r>
                <a:endParaRPr lang="ko-KR" altLang="en-US" dirty="0">
                  <a:solidFill>
                    <a:srgbClr val="006EC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6" name="직선 연결선 35"/>
              <p:cNvCxnSpPr>
                <a:stCxn id="35" idx="3"/>
              </p:cNvCxnSpPr>
              <p:nvPr/>
            </p:nvCxnSpPr>
            <p:spPr>
              <a:xfrm>
                <a:off x="2712780" y="1733173"/>
                <a:ext cx="4876740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1076960" y="4910037"/>
              <a:ext cx="6512560" cy="447040"/>
              <a:chOff x="1076960" y="1513840"/>
              <a:chExt cx="6512560" cy="447040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1076960" y="1513840"/>
                <a:ext cx="447040" cy="447040"/>
              </a:xfrm>
              <a:prstGeom prst="ellipse">
                <a:avLst/>
              </a:prstGeom>
              <a:solidFill>
                <a:srgbClr val="0061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89028" y="156464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05</a:t>
                </a:r>
                <a:endParaRPr lang="ko-KR" altLang="en-US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656080" y="1548507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rgbClr val="006EC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맺음</a:t>
                </a:r>
                <a:endParaRPr lang="ko-KR" altLang="en-US" dirty="0">
                  <a:solidFill>
                    <a:srgbClr val="006EC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6" name="직선 연결선 45"/>
              <p:cNvCxnSpPr>
                <a:stCxn id="45" idx="3"/>
              </p:cNvCxnSpPr>
              <p:nvPr/>
            </p:nvCxnSpPr>
            <p:spPr>
              <a:xfrm>
                <a:off x="2251115" y="1733173"/>
                <a:ext cx="5338405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805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227366" y="3378262"/>
            <a:ext cx="1792946" cy="255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4863" y="889772"/>
            <a:ext cx="15055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리더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758" y="1780074"/>
            <a:ext cx="10764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펜타시스템은 최고 인재들로 구성된 디지털 전문가 그룹으로 다양한 사업을</a:t>
            </a:r>
            <a:endParaRPr lang="en-US" altLang="ko-KR" sz="28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완수하여 빅데이터 사업을 노하우를 가지고 있습니다</a:t>
            </a: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8733" y="31935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인프라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16566" y="3378262"/>
            <a:ext cx="1792946" cy="255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7933" y="31935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34646" y="3378262"/>
            <a:ext cx="1792946" cy="255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56013" y="31935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95765" y="3346775"/>
            <a:ext cx="1792946" cy="255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17132" y="31621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포탈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Copyright @ 2020 Penta Systems Inc. All rights reserved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91440" y="1148080"/>
            <a:ext cx="12435840" cy="459232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dirty="0" smtClean="0"/>
              <a:t>이젠 활용할 때 입니다</a:t>
            </a:r>
            <a:r>
              <a:rPr lang="en-US" altLang="ko-KR" sz="8000" b="1" dirty="0" smtClean="0"/>
              <a:t>.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5078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6853" y="1552504"/>
            <a:ext cx="6720840" cy="4351338"/>
          </a:xfrm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4863" y="889772"/>
            <a:ext cx="33041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/>
              <a:t>데이터 플랫폼 사업 시작</a:t>
            </a:r>
            <a:endParaRPr lang="en-US" altLang="ko-KR" sz="2200" b="1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Copyright @ 2020 Penta Systems Inc. All rights reserved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60" y="1552504"/>
            <a:ext cx="3781425" cy="4572000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38199" y="639798"/>
            <a:ext cx="2545081" cy="223521"/>
          </a:xfrm>
        </p:spPr>
        <p:txBody>
          <a:bodyPr/>
          <a:lstStyle/>
          <a:p>
            <a:r>
              <a:rPr lang="en-US" altLang="ko-KR" smtClean="0"/>
              <a:t>04. </a:t>
            </a:r>
            <a:r>
              <a:rPr lang="ko-KR" altLang="en-US" dirty="0" smtClean="0"/>
              <a:t>기대효과</a:t>
            </a:r>
            <a:endParaRPr lang="ko-KR" altLang="en-US" dirty="0"/>
          </a:p>
        </p:txBody>
      </p:sp>
      <p:pic>
        <p:nvPicPr>
          <p:cNvPr id="15362" name="Picture 2" descr="Git 사용법] 3장. GitHub 이용하기 - 프시케 -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423" y="2756465"/>
            <a:ext cx="1420713" cy="142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Kaggle 플랫폼을 활용한 데이터 분석 역량 키우기 : 네이버 블로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615" y="4177178"/>
            <a:ext cx="1534328" cy="59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맺음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24863" y="889772"/>
            <a:ext cx="2323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수집은 필수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47935" y="922356"/>
            <a:ext cx="2287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빅데이터 하면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펜타시스템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102911" y="949993"/>
            <a:ext cx="45719" cy="28328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50204" y="1414529"/>
            <a:ext cx="1956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Culture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86399" y="229768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noun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986399" y="2625129"/>
            <a:ext cx="6096000" cy="369332"/>
            <a:chOff x="1986399" y="2478600"/>
            <a:chExt cx="6096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1986399" y="2478600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/>
              <a:r>
                <a:rPr lang="en-US" altLang="ko-KR" b="1" cap="all" dirty="0">
                  <a:solidFill>
                    <a:srgbClr val="1D2A57"/>
                  </a:solidFill>
                  <a:latin typeface="Arial" panose="020B0604020202020204" pitchFamily="34" charset="0"/>
                </a:rPr>
                <a:t>UK</a:t>
              </a:r>
              <a:r>
                <a:rPr lang="en-US" altLang="ko-KR" dirty="0">
                  <a:solidFill>
                    <a:srgbClr val="1D2A57"/>
                  </a:solidFill>
                  <a:latin typeface="Arial" panose="020B0604020202020204" pitchFamily="34" charset="0"/>
                </a:rPr>
                <a:t> </a:t>
              </a:r>
              <a:r>
                <a:rPr lang="en-US" altLang="ko-KR" dirty="0" smtClean="0">
                  <a:solidFill>
                    <a:srgbClr val="1D2A57"/>
                  </a:solidFill>
                  <a:latin typeface="Arial" panose="020B0604020202020204" pitchFamily="34" charset="0"/>
                </a:rPr>
                <a:t>    </a:t>
              </a:r>
              <a:r>
                <a:rPr lang="en-US" altLang="ko-KR" dirty="0">
                  <a:solidFill>
                    <a:srgbClr val="1D2A57"/>
                  </a:solidFill>
                  <a:latin typeface="Arial" panose="020B0604020202020204" pitchFamily="34" charset="0"/>
                </a:rPr>
                <a:t> /ˈ</a:t>
              </a:r>
              <a:r>
                <a:rPr lang="en-US" altLang="ko-KR" dirty="0" err="1">
                  <a:solidFill>
                    <a:srgbClr val="1D2A57"/>
                  </a:solidFill>
                  <a:latin typeface="Arial" panose="020B0604020202020204" pitchFamily="34" charset="0"/>
                </a:rPr>
                <a:t>kʌl.tʃər</a:t>
              </a:r>
              <a:r>
                <a:rPr lang="en-US" altLang="ko-KR" dirty="0">
                  <a:solidFill>
                    <a:srgbClr val="1D2A57"/>
                  </a:solidFill>
                  <a:latin typeface="Arial" panose="020B0604020202020204" pitchFamily="34" charset="0"/>
                </a:rPr>
                <a:t>/ </a:t>
              </a:r>
              <a:r>
                <a:rPr lang="en-US" altLang="ko-KR" b="1" cap="all" dirty="0">
                  <a:solidFill>
                    <a:srgbClr val="1D2A57"/>
                  </a:solidFill>
                  <a:latin typeface="Arial" panose="020B0604020202020204" pitchFamily="34" charset="0"/>
                </a:rPr>
                <a:t>US</a:t>
              </a:r>
              <a:r>
                <a:rPr lang="en-US" altLang="ko-KR" dirty="0">
                  <a:solidFill>
                    <a:srgbClr val="1D2A57"/>
                  </a:solidFill>
                  <a:latin typeface="Arial" panose="020B0604020202020204" pitchFamily="34" charset="0"/>
                </a:rPr>
                <a:t> </a:t>
              </a:r>
              <a:r>
                <a:rPr lang="en-US" altLang="ko-KR" dirty="0" smtClean="0">
                  <a:solidFill>
                    <a:srgbClr val="1D2A57"/>
                  </a:solidFill>
                  <a:latin typeface="Arial" panose="020B0604020202020204" pitchFamily="34" charset="0"/>
                </a:rPr>
                <a:t>   </a:t>
              </a:r>
              <a:r>
                <a:rPr lang="en-US" altLang="ko-KR" dirty="0">
                  <a:solidFill>
                    <a:srgbClr val="1D2A57"/>
                  </a:solidFill>
                  <a:latin typeface="Arial" panose="020B0604020202020204" pitchFamily="34" charset="0"/>
                </a:rPr>
                <a:t> </a:t>
              </a:r>
              <a:r>
                <a:rPr lang="en-US" altLang="ko-KR" dirty="0" smtClean="0">
                  <a:solidFill>
                    <a:srgbClr val="1D2A57"/>
                  </a:solidFill>
                  <a:latin typeface="Arial" panose="020B0604020202020204" pitchFamily="34" charset="0"/>
                </a:rPr>
                <a:t>/ˈ</a:t>
              </a:r>
              <a:r>
                <a:rPr lang="en-US" altLang="ko-KR" dirty="0" err="1">
                  <a:solidFill>
                    <a:srgbClr val="1D2A57"/>
                  </a:solidFill>
                  <a:latin typeface="Arial" panose="020B0604020202020204" pitchFamily="34" charset="0"/>
                </a:rPr>
                <a:t>kʌl.tʃɚ</a:t>
              </a:r>
              <a:r>
                <a:rPr lang="en-US" altLang="ko-KR" dirty="0">
                  <a:solidFill>
                    <a:srgbClr val="1D2A57"/>
                  </a:solidFill>
                  <a:latin typeface="Arial" panose="020B0604020202020204" pitchFamily="34" charset="0"/>
                </a:rPr>
                <a:t>/</a:t>
              </a:r>
              <a:endParaRPr lang="ko-KR" altLang="en-US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1491" y="2537745"/>
              <a:ext cx="257175" cy="25717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1940" y="2534678"/>
              <a:ext cx="257175" cy="257175"/>
            </a:xfrm>
            <a:prstGeom prst="rect">
              <a:avLst/>
            </a:prstGeom>
          </p:spPr>
        </p:pic>
      </p:grpSp>
      <p:sp>
        <p:nvSpPr>
          <p:cNvPr id="10" name="순서도: 처리 9"/>
          <p:cNvSpPr/>
          <p:nvPr/>
        </p:nvSpPr>
        <p:spPr>
          <a:xfrm>
            <a:off x="1986399" y="3126646"/>
            <a:ext cx="8183680" cy="45719"/>
          </a:xfrm>
          <a:prstGeom prst="flowChartProcess">
            <a:avLst/>
          </a:prstGeom>
          <a:solidFill>
            <a:srgbClr val="512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986399" y="3211260"/>
            <a:ext cx="325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120BC"/>
                </a:solidFill>
              </a:rPr>
              <a:t>c</a:t>
            </a:r>
            <a:r>
              <a:rPr lang="en-US" altLang="ko-KR" dirty="0" smtClean="0">
                <a:solidFill>
                  <a:srgbClr val="5120BC"/>
                </a:solidFill>
              </a:rPr>
              <a:t>ulture  </a:t>
            </a:r>
            <a:r>
              <a:rPr lang="en-US" altLang="ko-KR" i="1" dirty="0" smtClean="0">
                <a:solidFill>
                  <a:srgbClr val="5120BC"/>
                </a:solidFill>
              </a:rPr>
              <a:t>noun</a:t>
            </a:r>
            <a:r>
              <a:rPr lang="en-US" altLang="ko-KR" dirty="0" smtClean="0">
                <a:solidFill>
                  <a:srgbClr val="5120BC"/>
                </a:solidFill>
              </a:rPr>
              <a:t> </a:t>
            </a:r>
            <a:r>
              <a:rPr lang="en-US" altLang="ko-KR" b="1" dirty="0" smtClean="0">
                <a:solidFill>
                  <a:srgbClr val="5120BC"/>
                </a:solidFill>
              </a:rPr>
              <a:t>(WAY OF LIFE)</a:t>
            </a:r>
            <a:endParaRPr lang="ko-KR" altLang="en-US" b="1" dirty="0">
              <a:solidFill>
                <a:srgbClr val="5120B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86399" y="3862445"/>
            <a:ext cx="8454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The way of life, </a:t>
            </a:r>
            <a:r>
              <a:rPr lang="en-US" altLang="ko-KR" b="1" i="0" dirty="0" smtClean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especially the general customs and beliefs</a:t>
            </a:r>
            <a:r>
              <a:rPr lang="en-US" altLang="ko-KR" b="0" i="0" dirty="0" smtClean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r>
              <a:rPr lang="en-US" altLang="ko-KR" b="0" i="0" dirty="0" smtClean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of a particular group people at a particular time:</a:t>
            </a:r>
            <a:endParaRPr lang="en-US" altLang="ko-KR" b="0" i="0" dirty="0">
              <a:solidFill>
                <a:srgbClr val="1D2A57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6399" y="4684886"/>
            <a:ext cx="6201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youth/working-class culture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She’s studying modern Japanese language and culture.</a:t>
            </a:r>
            <a:endParaRPr lang="ko-KR" altLang="en-US" dirty="0"/>
          </a:p>
        </p:txBody>
      </p:sp>
      <p:sp>
        <p:nvSpPr>
          <p:cNvPr id="45" name="순서도: 처리 44"/>
          <p:cNvSpPr/>
          <p:nvPr/>
        </p:nvSpPr>
        <p:spPr>
          <a:xfrm>
            <a:off x="1986399" y="3661135"/>
            <a:ext cx="8183680" cy="25200"/>
          </a:xfrm>
          <a:prstGeom prst="flowChartProcess">
            <a:avLst/>
          </a:prstGeom>
          <a:solidFill>
            <a:srgbClr val="FE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맺음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24863" y="889772"/>
            <a:ext cx="23230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수집은 필수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47935" y="922356"/>
            <a:ext cx="2287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빅데이터 하면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펜타시스템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102911" y="949993"/>
            <a:ext cx="45719" cy="28328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50204" y="1414529"/>
            <a:ext cx="1956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Culture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86399" y="229768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noun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986399" y="2625129"/>
            <a:ext cx="6096000" cy="369332"/>
            <a:chOff x="1986399" y="2478600"/>
            <a:chExt cx="6096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1986399" y="2478600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/>
              <a:r>
                <a:rPr lang="en-US" altLang="ko-KR" b="1" cap="all" dirty="0">
                  <a:solidFill>
                    <a:srgbClr val="1D2A57"/>
                  </a:solidFill>
                  <a:latin typeface="Arial" panose="020B0604020202020204" pitchFamily="34" charset="0"/>
                </a:rPr>
                <a:t>UK</a:t>
              </a:r>
              <a:r>
                <a:rPr lang="en-US" altLang="ko-KR" dirty="0">
                  <a:solidFill>
                    <a:srgbClr val="1D2A57"/>
                  </a:solidFill>
                  <a:latin typeface="Arial" panose="020B0604020202020204" pitchFamily="34" charset="0"/>
                </a:rPr>
                <a:t> </a:t>
              </a:r>
              <a:r>
                <a:rPr lang="en-US" altLang="ko-KR" dirty="0" smtClean="0">
                  <a:solidFill>
                    <a:srgbClr val="1D2A57"/>
                  </a:solidFill>
                  <a:latin typeface="Arial" panose="020B0604020202020204" pitchFamily="34" charset="0"/>
                </a:rPr>
                <a:t>    </a:t>
              </a:r>
              <a:r>
                <a:rPr lang="en-US" altLang="ko-KR" dirty="0">
                  <a:solidFill>
                    <a:srgbClr val="1D2A57"/>
                  </a:solidFill>
                  <a:latin typeface="Arial" panose="020B0604020202020204" pitchFamily="34" charset="0"/>
                </a:rPr>
                <a:t> /ˈ</a:t>
              </a:r>
              <a:r>
                <a:rPr lang="en-US" altLang="ko-KR" dirty="0" err="1">
                  <a:solidFill>
                    <a:srgbClr val="1D2A57"/>
                  </a:solidFill>
                  <a:latin typeface="Arial" panose="020B0604020202020204" pitchFamily="34" charset="0"/>
                </a:rPr>
                <a:t>kʌl.tʃər</a:t>
              </a:r>
              <a:r>
                <a:rPr lang="en-US" altLang="ko-KR" dirty="0">
                  <a:solidFill>
                    <a:srgbClr val="1D2A57"/>
                  </a:solidFill>
                  <a:latin typeface="Arial" panose="020B0604020202020204" pitchFamily="34" charset="0"/>
                </a:rPr>
                <a:t>/ </a:t>
              </a:r>
              <a:r>
                <a:rPr lang="en-US" altLang="ko-KR" b="1" cap="all" dirty="0">
                  <a:solidFill>
                    <a:srgbClr val="1D2A57"/>
                  </a:solidFill>
                  <a:latin typeface="Arial" panose="020B0604020202020204" pitchFamily="34" charset="0"/>
                </a:rPr>
                <a:t>US</a:t>
              </a:r>
              <a:r>
                <a:rPr lang="en-US" altLang="ko-KR" dirty="0">
                  <a:solidFill>
                    <a:srgbClr val="1D2A57"/>
                  </a:solidFill>
                  <a:latin typeface="Arial" panose="020B0604020202020204" pitchFamily="34" charset="0"/>
                </a:rPr>
                <a:t> </a:t>
              </a:r>
              <a:r>
                <a:rPr lang="en-US" altLang="ko-KR" dirty="0" smtClean="0">
                  <a:solidFill>
                    <a:srgbClr val="1D2A57"/>
                  </a:solidFill>
                  <a:latin typeface="Arial" panose="020B0604020202020204" pitchFamily="34" charset="0"/>
                </a:rPr>
                <a:t>   </a:t>
              </a:r>
              <a:r>
                <a:rPr lang="en-US" altLang="ko-KR" dirty="0">
                  <a:solidFill>
                    <a:srgbClr val="1D2A57"/>
                  </a:solidFill>
                  <a:latin typeface="Arial" panose="020B0604020202020204" pitchFamily="34" charset="0"/>
                </a:rPr>
                <a:t> </a:t>
              </a:r>
              <a:r>
                <a:rPr lang="en-US" altLang="ko-KR" dirty="0" smtClean="0">
                  <a:solidFill>
                    <a:srgbClr val="1D2A57"/>
                  </a:solidFill>
                  <a:latin typeface="Arial" panose="020B0604020202020204" pitchFamily="34" charset="0"/>
                </a:rPr>
                <a:t>/ˈ</a:t>
              </a:r>
              <a:r>
                <a:rPr lang="en-US" altLang="ko-KR" dirty="0" err="1">
                  <a:solidFill>
                    <a:srgbClr val="1D2A57"/>
                  </a:solidFill>
                  <a:latin typeface="Arial" panose="020B0604020202020204" pitchFamily="34" charset="0"/>
                </a:rPr>
                <a:t>kʌl.tʃɚ</a:t>
              </a:r>
              <a:r>
                <a:rPr lang="en-US" altLang="ko-KR" dirty="0">
                  <a:solidFill>
                    <a:srgbClr val="1D2A57"/>
                  </a:solidFill>
                  <a:latin typeface="Arial" panose="020B0604020202020204" pitchFamily="34" charset="0"/>
                </a:rPr>
                <a:t>/</a:t>
              </a:r>
              <a:endParaRPr lang="ko-KR" altLang="en-US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1491" y="2537745"/>
              <a:ext cx="257175" cy="25717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1940" y="2534678"/>
              <a:ext cx="257175" cy="257175"/>
            </a:xfrm>
            <a:prstGeom prst="rect">
              <a:avLst/>
            </a:prstGeom>
          </p:spPr>
        </p:pic>
      </p:grpSp>
      <p:sp>
        <p:nvSpPr>
          <p:cNvPr id="10" name="순서도: 처리 9"/>
          <p:cNvSpPr/>
          <p:nvPr/>
        </p:nvSpPr>
        <p:spPr>
          <a:xfrm>
            <a:off x="1986399" y="3126646"/>
            <a:ext cx="8183680" cy="45719"/>
          </a:xfrm>
          <a:prstGeom prst="flowChartProcess">
            <a:avLst/>
          </a:prstGeom>
          <a:solidFill>
            <a:srgbClr val="512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986399" y="3211260"/>
            <a:ext cx="325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120BC"/>
                </a:solidFill>
              </a:rPr>
              <a:t>c</a:t>
            </a:r>
            <a:r>
              <a:rPr lang="en-US" altLang="ko-KR" dirty="0" smtClean="0">
                <a:solidFill>
                  <a:srgbClr val="5120BC"/>
                </a:solidFill>
              </a:rPr>
              <a:t>ulture  </a:t>
            </a:r>
            <a:r>
              <a:rPr lang="en-US" altLang="ko-KR" i="1" dirty="0" smtClean="0">
                <a:solidFill>
                  <a:srgbClr val="5120BC"/>
                </a:solidFill>
              </a:rPr>
              <a:t>noun</a:t>
            </a:r>
            <a:r>
              <a:rPr lang="en-US" altLang="ko-KR" dirty="0" smtClean="0">
                <a:solidFill>
                  <a:srgbClr val="5120BC"/>
                </a:solidFill>
              </a:rPr>
              <a:t> </a:t>
            </a:r>
            <a:r>
              <a:rPr lang="en-US" altLang="ko-KR" b="1" dirty="0" smtClean="0">
                <a:solidFill>
                  <a:srgbClr val="5120BC"/>
                </a:solidFill>
              </a:rPr>
              <a:t>(WAY OF LIFE)</a:t>
            </a:r>
            <a:endParaRPr lang="ko-KR" altLang="en-US" b="1" dirty="0">
              <a:solidFill>
                <a:srgbClr val="5120B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86399" y="3862445"/>
            <a:ext cx="8454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The way of life, </a:t>
            </a:r>
            <a:r>
              <a:rPr lang="en-US" altLang="ko-KR" b="1" i="0" dirty="0" smtClean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especially the general customs and beliefs</a:t>
            </a:r>
            <a:r>
              <a:rPr lang="en-US" altLang="ko-KR" b="0" i="0" dirty="0" smtClean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r>
              <a:rPr lang="en-US" altLang="ko-KR" b="0" i="0" dirty="0" smtClean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of a particular group people at a particular time:</a:t>
            </a:r>
            <a:endParaRPr lang="en-US" altLang="ko-KR" b="0" i="0" dirty="0">
              <a:solidFill>
                <a:srgbClr val="1D2A57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6399" y="4684886"/>
            <a:ext cx="6201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youth/working-class culture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She’s studying modern Japanese language and culture.</a:t>
            </a:r>
            <a:endParaRPr lang="ko-KR" altLang="en-US" dirty="0"/>
          </a:p>
        </p:txBody>
      </p:sp>
      <p:sp>
        <p:nvSpPr>
          <p:cNvPr id="45" name="순서도: 처리 44"/>
          <p:cNvSpPr/>
          <p:nvPr/>
        </p:nvSpPr>
        <p:spPr>
          <a:xfrm>
            <a:off x="1986399" y="3661135"/>
            <a:ext cx="8183680" cy="25200"/>
          </a:xfrm>
          <a:prstGeom prst="flowChartProcess">
            <a:avLst/>
          </a:prstGeom>
          <a:solidFill>
            <a:srgbClr val="FE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처리 3"/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800" b="1" dirty="0" smtClean="0">
                <a:solidFill>
                  <a:schemeClr val="bg1">
                    <a:lumMod val="95000"/>
                  </a:schemeClr>
                </a:solidFill>
              </a:rPr>
              <a:t>펜타시스템은 새 시대의</a:t>
            </a:r>
            <a:endParaRPr lang="en-US" altLang="ko-KR" sz="8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1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문화</a:t>
            </a:r>
            <a:r>
              <a:rPr lang="ko-KR" altLang="en-US" sz="8800" b="1" dirty="0" smtClean="0">
                <a:solidFill>
                  <a:schemeClr val="bg1">
                    <a:lumMod val="95000"/>
                  </a:schemeClr>
                </a:solidFill>
              </a:rPr>
              <a:t> 입니다</a:t>
            </a:r>
            <a:r>
              <a:rPr lang="en-US" altLang="ko-KR" sz="88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8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0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맺음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0576" y="3629810"/>
            <a:ext cx="794480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1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감사합니다</a:t>
            </a:r>
            <a:r>
              <a:rPr lang="en-US" altLang="ko-KR" sz="11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altLang="ko-KR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6004" y="2832871"/>
            <a:ext cx="32598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 smtClean="0">
                <a:ln w="9525">
                  <a:solidFill>
                    <a:schemeClr val="bg1"/>
                  </a:solidFill>
                  <a:prstDash val="solid"/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PENTA SYSTEMS</a:t>
            </a:r>
            <a:endParaRPr lang="en-US" altLang="ko-KR" sz="2800" cap="none" spc="0" dirty="0">
              <a:ln w="9525">
                <a:solidFill>
                  <a:schemeClr val="bg1"/>
                </a:solidFill>
                <a:prstDash val="solid"/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643" y="1724875"/>
            <a:ext cx="54510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/>
              <a:t>Look Beyond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509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463983" y="2497976"/>
            <a:ext cx="326403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5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QnA</a:t>
            </a:r>
            <a:endParaRPr lang="en-US" altLang="ko-KR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6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"/>
            <a:ext cx="9144000" cy="67818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93DA13-073A-4CB2-8D18-63C525581E23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Copyright @ 2020 Penta Systems Inc. All rights reserved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24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Project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1420482"/>
            <a:ext cx="9927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326C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en-US" altLang="ko-KR" dirty="0" smtClean="0">
              <a:solidFill>
                <a:srgbClr val="326C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필요한 데이터를 손쉽게 수집하고 보관할 수 있는 사용자 맞춤형 데이터 플랫폼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326C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326C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정의</a:t>
            </a:r>
            <a:endParaRPr lang="en-US" altLang="ko-KR" dirty="0" smtClean="0">
              <a:solidFill>
                <a:srgbClr val="326C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데이터 서비스를 위한 빅데이터 플랫폼 개발 프로젝트 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solidFill>
                <a:srgbClr val="326C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326CE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범위</a:t>
            </a:r>
            <a:endParaRPr lang="en-US" altLang="ko-KR" dirty="0" smtClean="0">
              <a:solidFill>
                <a:srgbClr val="326CE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데이터 수집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보관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검색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모니터링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36488" y="4186372"/>
            <a:ext cx="1980001" cy="1620000"/>
            <a:chOff x="7897378" y="4377629"/>
            <a:chExt cx="1980001" cy="1620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893" y="4895851"/>
              <a:ext cx="1476034" cy="84085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7897378" y="4377629"/>
              <a:ext cx="1980000" cy="1620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897379" y="4377629"/>
              <a:ext cx="1980000" cy="333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수집</a:t>
              </a: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232301" y="4172468"/>
            <a:ext cx="1980000" cy="1635180"/>
            <a:chOff x="5138617" y="4362449"/>
            <a:chExt cx="1980000" cy="1635180"/>
          </a:xfrm>
        </p:grpSpPr>
        <p:sp>
          <p:nvSpPr>
            <p:cNvPr id="14" name="직사각형 13"/>
            <p:cNvSpPr/>
            <p:nvPr/>
          </p:nvSpPr>
          <p:spPr>
            <a:xfrm>
              <a:off x="5138617" y="4377629"/>
              <a:ext cx="1980000" cy="1620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138618" y="4362449"/>
              <a:ext cx="1979999" cy="34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검색</a:t>
              </a:r>
              <a:endPara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965" y="4895850"/>
              <a:ext cx="1208359" cy="840859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3634394" y="4171192"/>
            <a:ext cx="1980001" cy="1635180"/>
            <a:chOff x="4132144" y="4378022"/>
            <a:chExt cx="1980001" cy="1635180"/>
          </a:xfrm>
        </p:grpSpPr>
        <p:grpSp>
          <p:nvGrpSpPr>
            <p:cNvPr id="19" name="그룹 18"/>
            <p:cNvGrpSpPr/>
            <p:nvPr/>
          </p:nvGrpSpPr>
          <p:grpSpPr>
            <a:xfrm>
              <a:off x="4132144" y="4378022"/>
              <a:ext cx="1980001" cy="1635180"/>
              <a:chOff x="5138617" y="4362449"/>
              <a:chExt cx="1980001" cy="163518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138617" y="4377629"/>
                <a:ext cx="1980000" cy="16200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138618" y="4362449"/>
                <a:ext cx="1980000" cy="349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보관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66072" y="4891981"/>
              <a:ext cx="1314449" cy="840858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8785689" y="4166132"/>
            <a:ext cx="1980001" cy="1635180"/>
            <a:chOff x="1820520" y="4373759"/>
            <a:chExt cx="1980001" cy="163518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10739" y="4876801"/>
              <a:ext cx="1394461" cy="856038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1820520" y="4373759"/>
              <a:ext cx="1980001" cy="1635180"/>
              <a:chOff x="5138617" y="4362449"/>
              <a:chExt cx="1980001" cy="163518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138617" y="4377629"/>
                <a:ext cx="1980000" cy="16200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138618" y="4362449"/>
                <a:ext cx="1980000" cy="349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시스템 모니터링</a:t>
                </a:r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34" name="직선 연결선 33"/>
          <p:cNvCxnSpPr>
            <a:stCxn id="10" idx="3"/>
            <a:endCxn id="20" idx="1"/>
          </p:cNvCxnSpPr>
          <p:nvPr/>
        </p:nvCxnSpPr>
        <p:spPr>
          <a:xfrm>
            <a:off x="3016488" y="4996372"/>
            <a:ext cx="61790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1"/>
            <a:endCxn id="20" idx="3"/>
          </p:cNvCxnSpPr>
          <p:nvPr/>
        </p:nvCxnSpPr>
        <p:spPr>
          <a:xfrm flipH="1" flipV="1">
            <a:off x="5614394" y="4996372"/>
            <a:ext cx="617907" cy="12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4" idx="3"/>
            <a:endCxn id="28" idx="1"/>
          </p:cNvCxnSpPr>
          <p:nvPr/>
        </p:nvCxnSpPr>
        <p:spPr>
          <a:xfrm flipV="1">
            <a:off x="8212301" y="4991312"/>
            <a:ext cx="573388" cy="63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24863" y="889772"/>
            <a:ext cx="17572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설명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9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Project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24863" y="889772"/>
            <a:ext cx="14087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32703" y="1864715"/>
            <a:ext cx="2680529" cy="570020"/>
            <a:chOff x="1178084" y="1826615"/>
            <a:chExt cx="2680529" cy="570020"/>
          </a:xfrm>
        </p:grpSpPr>
        <p:sp>
          <p:nvSpPr>
            <p:cNvPr id="12" name="TextBox 11"/>
            <p:cNvSpPr txBox="1"/>
            <p:nvPr/>
          </p:nvSpPr>
          <p:spPr>
            <a:xfrm>
              <a:off x="1633505" y="1952427"/>
              <a:ext cx="185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수집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3313031" y="1826615"/>
              <a:ext cx="545582" cy="570020"/>
            </a:xfrm>
            <a:prstGeom prst="chevron">
              <a:avLst>
                <a:gd name="adj" fmla="val 44653"/>
              </a:avLst>
            </a:prstGeom>
            <a:solidFill>
              <a:srgbClr val="F4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갈매기형 수장 52"/>
            <p:cNvSpPr/>
            <p:nvPr/>
          </p:nvSpPr>
          <p:spPr>
            <a:xfrm>
              <a:off x="1178084" y="1826615"/>
              <a:ext cx="2115612" cy="570020"/>
            </a:xfrm>
            <a:prstGeom prst="chevron">
              <a:avLst>
                <a:gd name="adj" fmla="val 4465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549729" y="1864715"/>
            <a:ext cx="2683392" cy="570020"/>
            <a:chOff x="1178084" y="1826615"/>
            <a:chExt cx="2683392" cy="570020"/>
          </a:xfrm>
        </p:grpSpPr>
        <p:sp>
          <p:nvSpPr>
            <p:cNvPr id="59" name="TextBox 58"/>
            <p:cNvSpPr txBox="1"/>
            <p:nvPr/>
          </p:nvSpPr>
          <p:spPr>
            <a:xfrm>
              <a:off x="1613185" y="1952427"/>
              <a:ext cx="185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보관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315894" y="1826615"/>
              <a:ext cx="545582" cy="570020"/>
            </a:xfrm>
            <a:prstGeom prst="chevron">
              <a:avLst>
                <a:gd name="adj" fmla="val 44653"/>
              </a:avLst>
            </a:prstGeom>
            <a:solidFill>
              <a:srgbClr val="F4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갈매기형 수장 60"/>
            <p:cNvSpPr/>
            <p:nvPr/>
          </p:nvSpPr>
          <p:spPr>
            <a:xfrm>
              <a:off x="1178084" y="1826615"/>
              <a:ext cx="2115612" cy="570020"/>
            </a:xfrm>
            <a:prstGeom prst="chevron">
              <a:avLst>
                <a:gd name="adj" fmla="val 4465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266755" y="1864715"/>
            <a:ext cx="2687697" cy="570020"/>
            <a:chOff x="1178084" y="1826615"/>
            <a:chExt cx="2687697" cy="570020"/>
          </a:xfrm>
        </p:grpSpPr>
        <p:sp>
          <p:nvSpPr>
            <p:cNvPr id="63" name="TextBox 62"/>
            <p:cNvSpPr txBox="1"/>
            <p:nvPr/>
          </p:nvSpPr>
          <p:spPr>
            <a:xfrm>
              <a:off x="1633505" y="1952427"/>
              <a:ext cx="185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검색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갈매기형 수장 63"/>
            <p:cNvSpPr/>
            <p:nvPr/>
          </p:nvSpPr>
          <p:spPr>
            <a:xfrm>
              <a:off x="3320199" y="1826615"/>
              <a:ext cx="545582" cy="570020"/>
            </a:xfrm>
            <a:prstGeom prst="chevron">
              <a:avLst>
                <a:gd name="adj" fmla="val 44653"/>
              </a:avLst>
            </a:prstGeom>
            <a:solidFill>
              <a:srgbClr val="F4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갈매기형 수장 64"/>
            <p:cNvSpPr/>
            <p:nvPr/>
          </p:nvSpPr>
          <p:spPr>
            <a:xfrm>
              <a:off x="1178084" y="1826615"/>
              <a:ext cx="2115612" cy="570020"/>
            </a:xfrm>
            <a:prstGeom prst="chevron">
              <a:avLst>
                <a:gd name="adj" fmla="val 4465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8983780" y="1864715"/>
            <a:ext cx="2125445" cy="570020"/>
            <a:chOff x="1178084" y="1826615"/>
            <a:chExt cx="2125445" cy="570020"/>
          </a:xfrm>
        </p:grpSpPr>
        <p:sp>
          <p:nvSpPr>
            <p:cNvPr id="67" name="TextBox 66"/>
            <p:cNvSpPr txBox="1"/>
            <p:nvPr/>
          </p:nvSpPr>
          <p:spPr>
            <a:xfrm>
              <a:off x="1450625" y="1952427"/>
              <a:ext cx="185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모니터링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갈매기형 수장 68"/>
            <p:cNvSpPr/>
            <p:nvPr/>
          </p:nvSpPr>
          <p:spPr>
            <a:xfrm>
              <a:off x="1178084" y="1826615"/>
              <a:ext cx="2115612" cy="570020"/>
            </a:xfrm>
            <a:prstGeom prst="chevron">
              <a:avLst>
                <a:gd name="adj" fmla="val 4465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4"/>
          <a:srcRect t="2555" r="1112" b="741"/>
          <a:stretch/>
        </p:blipFill>
        <p:spPr>
          <a:xfrm>
            <a:off x="746585" y="2946401"/>
            <a:ext cx="2373631" cy="240411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5"/>
          <a:srcRect l="4148" r="3075"/>
          <a:stretch/>
        </p:blipFill>
        <p:spPr>
          <a:xfrm>
            <a:off x="3400673" y="2946401"/>
            <a:ext cx="2412487" cy="2447925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6"/>
          <a:srcRect l="2525" t="4050" b="3838"/>
          <a:stretch/>
        </p:blipFill>
        <p:spPr>
          <a:xfrm>
            <a:off x="6093617" y="2946401"/>
            <a:ext cx="2441834" cy="243027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909" y="2946401"/>
            <a:ext cx="2451354" cy="24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Project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24863" y="889772"/>
            <a:ext cx="14087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32703" y="1864715"/>
            <a:ext cx="2680529" cy="570020"/>
            <a:chOff x="1178084" y="1826615"/>
            <a:chExt cx="2680529" cy="570020"/>
          </a:xfrm>
        </p:grpSpPr>
        <p:sp>
          <p:nvSpPr>
            <p:cNvPr id="12" name="TextBox 11"/>
            <p:cNvSpPr txBox="1"/>
            <p:nvPr/>
          </p:nvSpPr>
          <p:spPr>
            <a:xfrm>
              <a:off x="1633505" y="1952427"/>
              <a:ext cx="185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수집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3313031" y="1826615"/>
              <a:ext cx="545582" cy="570020"/>
            </a:xfrm>
            <a:prstGeom prst="chevron">
              <a:avLst>
                <a:gd name="adj" fmla="val 44653"/>
              </a:avLst>
            </a:prstGeom>
            <a:solidFill>
              <a:srgbClr val="F4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갈매기형 수장 52"/>
            <p:cNvSpPr/>
            <p:nvPr/>
          </p:nvSpPr>
          <p:spPr>
            <a:xfrm>
              <a:off x="1178084" y="1826615"/>
              <a:ext cx="2115612" cy="570020"/>
            </a:xfrm>
            <a:prstGeom prst="chevron">
              <a:avLst>
                <a:gd name="adj" fmla="val 4465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549729" y="1864715"/>
            <a:ext cx="2683392" cy="570020"/>
            <a:chOff x="1178084" y="1826615"/>
            <a:chExt cx="2683392" cy="570020"/>
          </a:xfrm>
        </p:grpSpPr>
        <p:sp>
          <p:nvSpPr>
            <p:cNvPr id="59" name="TextBox 58"/>
            <p:cNvSpPr txBox="1"/>
            <p:nvPr/>
          </p:nvSpPr>
          <p:spPr>
            <a:xfrm>
              <a:off x="1613185" y="1952427"/>
              <a:ext cx="185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보관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315894" y="1826615"/>
              <a:ext cx="545582" cy="570020"/>
            </a:xfrm>
            <a:prstGeom prst="chevron">
              <a:avLst>
                <a:gd name="adj" fmla="val 44653"/>
              </a:avLst>
            </a:prstGeom>
            <a:solidFill>
              <a:srgbClr val="F4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갈매기형 수장 60"/>
            <p:cNvSpPr/>
            <p:nvPr/>
          </p:nvSpPr>
          <p:spPr>
            <a:xfrm>
              <a:off x="1178084" y="1826615"/>
              <a:ext cx="2115612" cy="570020"/>
            </a:xfrm>
            <a:prstGeom prst="chevron">
              <a:avLst>
                <a:gd name="adj" fmla="val 4465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266755" y="1864715"/>
            <a:ext cx="2687697" cy="570020"/>
            <a:chOff x="1178084" y="1826615"/>
            <a:chExt cx="2687697" cy="570020"/>
          </a:xfrm>
        </p:grpSpPr>
        <p:sp>
          <p:nvSpPr>
            <p:cNvPr id="63" name="TextBox 62"/>
            <p:cNvSpPr txBox="1"/>
            <p:nvPr/>
          </p:nvSpPr>
          <p:spPr>
            <a:xfrm>
              <a:off x="1633505" y="1952427"/>
              <a:ext cx="185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검색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갈매기형 수장 63"/>
            <p:cNvSpPr/>
            <p:nvPr/>
          </p:nvSpPr>
          <p:spPr>
            <a:xfrm>
              <a:off x="3320199" y="1826615"/>
              <a:ext cx="545582" cy="570020"/>
            </a:xfrm>
            <a:prstGeom prst="chevron">
              <a:avLst>
                <a:gd name="adj" fmla="val 44653"/>
              </a:avLst>
            </a:prstGeom>
            <a:solidFill>
              <a:srgbClr val="F41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갈매기형 수장 64"/>
            <p:cNvSpPr/>
            <p:nvPr/>
          </p:nvSpPr>
          <p:spPr>
            <a:xfrm>
              <a:off x="1178084" y="1826615"/>
              <a:ext cx="2115612" cy="570020"/>
            </a:xfrm>
            <a:prstGeom prst="chevron">
              <a:avLst>
                <a:gd name="adj" fmla="val 4465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8983780" y="1864715"/>
            <a:ext cx="2125445" cy="570020"/>
            <a:chOff x="1178084" y="1826615"/>
            <a:chExt cx="2125445" cy="570020"/>
          </a:xfrm>
        </p:grpSpPr>
        <p:sp>
          <p:nvSpPr>
            <p:cNvPr id="67" name="TextBox 66"/>
            <p:cNvSpPr txBox="1"/>
            <p:nvPr/>
          </p:nvSpPr>
          <p:spPr>
            <a:xfrm>
              <a:off x="1450625" y="1952427"/>
              <a:ext cx="185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모니터링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갈매기형 수장 68"/>
            <p:cNvSpPr/>
            <p:nvPr/>
          </p:nvSpPr>
          <p:spPr>
            <a:xfrm>
              <a:off x="1178084" y="1826615"/>
              <a:ext cx="2115612" cy="570020"/>
            </a:xfrm>
            <a:prstGeom prst="chevron">
              <a:avLst>
                <a:gd name="adj" fmla="val 4465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4"/>
          <a:srcRect t="2555" r="1112" b="741"/>
          <a:stretch/>
        </p:blipFill>
        <p:spPr>
          <a:xfrm>
            <a:off x="746585" y="2946401"/>
            <a:ext cx="2373631" cy="240411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5"/>
          <a:srcRect l="4148" r="3075"/>
          <a:stretch/>
        </p:blipFill>
        <p:spPr>
          <a:xfrm>
            <a:off x="3400673" y="2946401"/>
            <a:ext cx="2412487" cy="2447925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6"/>
          <a:srcRect l="2525" t="4050" b="3838"/>
          <a:stretch/>
        </p:blipFill>
        <p:spPr>
          <a:xfrm>
            <a:off x="6093617" y="2946401"/>
            <a:ext cx="2441834" cy="243027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909" y="2946401"/>
            <a:ext cx="2451354" cy="24260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타겟 사이트 별</a:t>
            </a:r>
            <a:endParaRPr lang="en-US" altLang="ko-KR" sz="1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별도 필요</a:t>
            </a:r>
            <a:endParaRPr lang="ko-KR" altLang="en-US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4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Project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24863" y="889772"/>
            <a:ext cx="26372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타겟 관리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97358" y="922356"/>
            <a:ext cx="1556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 모듈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552334" y="949993"/>
            <a:ext cx="45719" cy="28328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189460" y="2771776"/>
            <a:ext cx="7813081" cy="1491496"/>
            <a:chOff x="2219324" y="2771776"/>
            <a:chExt cx="7813081" cy="149149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219324" y="2771776"/>
              <a:ext cx="7713545" cy="14914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290028" y="3250657"/>
              <a:ext cx="2680529" cy="570020"/>
              <a:chOff x="1178084" y="1826615"/>
              <a:chExt cx="2680529" cy="570020"/>
            </a:xfrm>
          </p:grpSpPr>
          <p:sp>
            <p:nvSpPr>
              <p:cNvPr id="53" name="갈매기형 수장 52"/>
              <p:cNvSpPr/>
              <p:nvPr/>
            </p:nvSpPr>
            <p:spPr>
              <a:xfrm>
                <a:off x="1178084" y="1826615"/>
                <a:ext cx="2115612" cy="570020"/>
              </a:xfrm>
              <a:prstGeom prst="chevron">
                <a:avLst>
                  <a:gd name="adj" fmla="val 446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33505" y="1952427"/>
                <a:ext cx="18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수집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3313031" y="1826615"/>
                <a:ext cx="545582" cy="570020"/>
              </a:xfrm>
              <a:prstGeom prst="chevron">
                <a:avLst>
                  <a:gd name="adj" fmla="val 44653"/>
                </a:avLst>
              </a:prstGeom>
              <a:solidFill>
                <a:srgbClr val="F416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5007054" y="3250657"/>
              <a:ext cx="2683392" cy="570020"/>
              <a:chOff x="1178084" y="1826615"/>
              <a:chExt cx="2683392" cy="570020"/>
            </a:xfrm>
          </p:grpSpPr>
          <p:sp>
            <p:nvSpPr>
              <p:cNvPr id="61" name="갈매기형 수장 60"/>
              <p:cNvSpPr/>
              <p:nvPr/>
            </p:nvSpPr>
            <p:spPr>
              <a:xfrm>
                <a:off x="1178084" y="1826615"/>
                <a:ext cx="2115612" cy="570020"/>
              </a:xfrm>
              <a:prstGeom prst="chevron">
                <a:avLst>
                  <a:gd name="adj" fmla="val 446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613185" y="1952427"/>
                <a:ext cx="18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보관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0" name="갈매기형 수장 59"/>
              <p:cNvSpPr/>
              <p:nvPr/>
            </p:nvSpPr>
            <p:spPr>
              <a:xfrm>
                <a:off x="3315894" y="1826615"/>
                <a:ext cx="545582" cy="570020"/>
              </a:xfrm>
              <a:prstGeom prst="chevron">
                <a:avLst>
                  <a:gd name="adj" fmla="val 44653"/>
                </a:avLst>
              </a:prstGeom>
              <a:solidFill>
                <a:srgbClr val="F416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7724080" y="3250657"/>
              <a:ext cx="2308325" cy="570020"/>
              <a:chOff x="1178084" y="1826615"/>
              <a:chExt cx="2308325" cy="570020"/>
            </a:xfrm>
          </p:grpSpPr>
          <p:sp>
            <p:nvSpPr>
              <p:cNvPr id="65" name="갈매기형 수장 64"/>
              <p:cNvSpPr/>
              <p:nvPr/>
            </p:nvSpPr>
            <p:spPr>
              <a:xfrm>
                <a:off x="1178084" y="1826615"/>
                <a:ext cx="2115612" cy="570020"/>
              </a:xfrm>
              <a:prstGeom prst="chevron">
                <a:avLst>
                  <a:gd name="adj" fmla="val 446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633505" y="1952427"/>
                <a:ext cx="18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검색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380181" y="3043094"/>
              <a:ext cx="495343" cy="508517"/>
              <a:chOff x="856529" y="1928470"/>
              <a:chExt cx="561765" cy="561765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856529" y="1928470"/>
                <a:ext cx="561765" cy="561765"/>
              </a:xfrm>
              <a:prstGeom prst="ellipse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48161" y="1975596"/>
                <a:ext cx="378499" cy="442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516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Project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24863" y="889772"/>
            <a:ext cx="25747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 데이터 </a:t>
            </a:r>
            <a:r>
              <a:rPr lang="ko-KR" altLang="en-US" sz="2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89970" y="922356"/>
            <a:ext cx="19223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제공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444946" y="949993"/>
            <a:ext cx="45719" cy="28328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189460" y="2771776"/>
            <a:ext cx="7813081" cy="1491496"/>
            <a:chOff x="761999" y="2771776"/>
            <a:chExt cx="7813081" cy="149149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61999" y="2771776"/>
              <a:ext cx="7713545" cy="14914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832703" y="3250657"/>
              <a:ext cx="2680529" cy="570020"/>
              <a:chOff x="1178084" y="1826615"/>
              <a:chExt cx="2680529" cy="570020"/>
            </a:xfrm>
          </p:grpSpPr>
          <p:sp>
            <p:nvSpPr>
              <p:cNvPr id="53" name="갈매기형 수장 52"/>
              <p:cNvSpPr/>
              <p:nvPr/>
            </p:nvSpPr>
            <p:spPr>
              <a:xfrm>
                <a:off x="1178084" y="1826615"/>
                <a:ext cx="2115612" cy="570020"/>
              </a:xfrm>
              <a:prstGeom prst="chevron">
                <a:avLst>
                  <a:gd name="adj" fmla="val 446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33505" y="1952427"/>
                <a:ext cx="18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수집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3313031" y="1826615"/>
                <a:ext cx="545582" cy="570020"/>
              </a:xfrm>
              <a:prstGeom prst="chevron">
                <a:avLst>
                  <a:gd name="adj" fmla="val 44653"/>
                </a:avLst>
              </a:prstGeom>
              <a:solidFill>
                <a:srgbClr val="F416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3549729" y="3250657"/>
              <a:ext cx="2683392" cy="570020"/>
              <a:chOff x="1178084" y="1826615"/>
              <a:chExt cx="2683392" cy="570020"/>
            </a:xfrm>
          </p:grpSpPr>
          <p:sp>
            <p:nvSpPr>
              <p:cNvPr id="61" name="갈매기형 수장 60"/>
              <p:cNvSpPr/>
              <p:nvPr/>
            </p:nvSpPr>
            <p:spPr>
              <a:xfrm>
                <a:off x="1178084" y="1826615"/>
                <a:ext cx="2115612" cy="570020"/>
              </a:xfrm>
              <a:prstGeom prst="chevron">
                <a:avLst>
                  <a:gd name="adj" fmla="val 446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613185" y="1952427"/>
                <a:ext cx="18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보관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0" name="갈매기형 수장 59"/>
              <p:cNvSpPr/>
              <p:nvPr/>
            </p:nvSpPr>
            <p:spPr>
              <a:xfrm>
                <a:off x="3315894" y="1826615"/>
                <a:ext cx="545582" cy="570020"/>
              </a:xfrm>
              <a:prstGeom prst="chevron">
                <a:avLst>
                  <a:gd name="adj" fmla="val 44653"/>
                </a:avLst>
              </a:prstGeom>
              <a:solidFill>
                <a:srgbClr val="F416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6266755" y="3250657"/>
              <a:ext cx="2308325" cy="570020"/>
              <a:chOff x="1178084" y="1826615"/>
              <a:chExt cx="2308325" cy="570020"/>
            </a:xfrm>
          </p:grpSpPr>
          <p:sp>
            <p:nvSpPr>
              <p:cNvPr id="65" name="갈매기형 수장 64"/>
              <p:cNvSpPr/>
              <p:nvPr/>
            </p:nvSpPr>
            <p:spPr>
              <a:xfrm>
                <a:off x="1178084" y="1826615"/>
                <a:ext cx="2115612" cy="570020"/>
              </a:xfrm>
              <a:prstGeom prst="chevron">
                <a:avLst>
                  <a:gd name="adj" fmla="val 446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633505" y="1952427"/>
                <a:ext cx="18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검색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649263" y="3052618"/>
              <a:ext cx="495343" cy="508517"/>
              <a:chOff x="856529" y="1928470"/>
              <a:chExt cx="561765" cy="561765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856529" y="1928470"/>
                <a:ext cx="561765" cy="561765"/>
              </a:xfrm>
              <a:prstGeom prst="ellipse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48161" y="1975596"/>
                <a:ext cx="378499" cy="442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22856" y="3043094"/>
              <a:ext cx="495343" cy="508517"/>
              <a:chOff x="856529" y="1928470"/>
              <a:chExt cx="561765" cy="561765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856529" y="1928470"/>
                <a:ext cx="561765" cy="561765"/>
              </a:xfrm>
              <a:prstGeom prst="ellipse">
                <a:avLst/>
              </a:prstGeom>
              <a:solidFill>
                <a:srgbClr val="9FD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48161" y="1975596"/>
                <a:ext cx="378499" cy="442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091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0" y="506008"/>
            <a:ext cx="1922581" cy="2153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923" y="6400006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@ 2020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Penta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Systems Inc. All rights reserved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Project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93DA13-073A-4CB2-8D18-63C525581E2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24863" y="889772"/>
            <a:ext cx="34291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검색 및 활용 </a:t>
            </a:r>
            <a:r>
              <a:rPr lang="en-US" altLang="ko-KR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2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99031" y="922356"/>
            <a:ext cx="1739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수집된 데이터 제공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4254007" y="949993"/>
            <a:ext cx="45719" cy="28328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189460" y="2771776"/>
            <a:ext cx="7813081" cy="1491496"/>
            <a:chOff x="761999" y="2771776"/>
            <a:chExt cx="7813081" cy="149149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61999" y="2771776"/>
              <a:ext cx="7713545" cy="14914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832703" y="3250657"/>
              <a:ext cx="2680529" cy="570020"/>
              <a:chOff x="1178084" y="1826615"/>
              <a:chExt cx="2680529" cy="570020"/>
            </a:xfrm>
          </p:grpSpPr>
          <p:sp>
            <p:nvSpPr>
              <p:cNvPr id="53" name="갈매기형 수장 52"/>
              <p:cNvSpPr/>
              <p:nvPr/>
            </p:nvSpPr>
            <p:spPr>
              <a:xfrm>
                <a:off x="1178084" y="1826615"/>
                <a:ext cx="2115612" cy="570020"/>
              </a:xfrm>
              <a:prstGeom prst="chevron">
                <a:avLst>
                  <a:gd name="adj" fmla="val 446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33505" y="1952427"/>
                <a:ext cx="18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수집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3313031" y="1826615"/>
                <a:ext cx="545582" cy="570020"/>
              </a:xfrm>
              <a:prstGeom prst="chevron">
                <a:avLst>
                  <a:gd name="adj" fmla="val 44653"/>
                </a:avLst>
              </a:prstGeom>
              <a:solidFill>
                <a:srgbClr val="F416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3549729" y="3250657"/>
              <a:ext cx="2683392" cy="570020"/>
              <a:chOff x="1178084" y="1826615"/>
              <a:chExt cx="2683392" cy="570020"/>
            </a:xfrm>
          </p:grpSpPr>
          <p:sp>
            <p:nvSpPr>
              <p:cNvPr id="61" name="갈매기형 수장 60"/>
              <p:cNvSpPr/>
              <p:nvPr/>
            </p:nvSpPr>
            <p:spPr>
              <a:xfrm>
                <a:off x="1178084" y="1826615"/>
                <a:ext cx="2115612" cy="570020"/>
              </a:xfrm>
              <a:prstGeom prst="chevron">
                <a:avLst>
                  <a:gd name="adj" fmla="val 446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613185" y="1952427"/>
                <a:ext cx="18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보관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0" name="갈매기형 수장 59"/>
              <p:cNvSpPr/>
              <p:nvPr/>
            </p:nvSpPr>
            <p:spPr>
              <a:xfrm>
                <a:off x="3315894" y="1826615"/>
                <a:ext cx="545582" cy="570020"/>
              </a:xfrm>
              <a:prstGeom prst="chevron">
                <a:avLst>
                  <a:gd name="adj" fmla="val 44653"/>
                </a:avLst>
              </a:prstGeom>
              <a:solidFill>
                <a:srgbClr val="F416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6266755" y="3250657"/>
              <a:ext cx="2308325" cy="570020"/>
              <a:chOff x="1178084" y="1826615"/>
              <a:chExt cx="2308325" cy="570020"/>
            </a:xfrm>
          </p:grpSpPr>
          <p:sp>
            <p:nvSpPr>
              <p:cNvPr id="65" name="갈매기형 수장 64"/>
              <p:cNvSpPr/>
              <p:nvPr/>
            </p:nvSpPr>
            <p:spPr>
              <a:xfrm>
                <a:off x="1178084" y="1826615"/>
                <a:ext cx="2115612" cy="570020"/>
              </a:xfrm>
              <a:prstGeom prst="chevron">
                <a:avLst>
                  <a:gd name="adj" fmla="val 446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633505" y="1952427"/>
                <a:ext cx="1852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검색</a:t>
                </a:r>
                <a:endPara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6381523" y="3043094"/>
              <a:ext cx="495343" cy="508517"/>
              <a:chOff x="856529" y="1928470"/>
              <a:chExt cx="561765" cy="561765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856529" y="1928470"/>
                <a:ext cx="561765" cy="561765"/>
              </a:xfrm>
              <a:prstGeom prst="ellipse">
                <a:avLst/>
              </a:prstGeom>
              <a:solidFill>
                <a:srgbClr val="006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48161" y="1975596"/>
                <a:ext cx="378499" cy="442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649263" y="3052618"/>
              <a:ext cx="495343" cy="508517"/>
              <a:chOff x="856529" y="1928470"/>
              <a:chExt cx="561765" cy="561765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856529" y="1928470"/>
                <a:ext cx="561765" cy="561765"/>
              </a:xfrm>
              <a:prstGeom prst="ellipse">
                <a:avLst/>
              </a:prstGeom>
              <a:solidFill>
                <a:srgbClr val="9FD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48161" y="1975596"/>
                <a:ext cx="378499" cy="442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922856" y="3043094"/>
              <a:ext cx="495343" cy="508517"/>
              <a:chOff x="856529" y="1928470"/>
              <a:chExt cx="561765" cy="561765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856529" y="1928470"/>
                <a:ext cx="561765" cy="561765"/>
              </a:xfrm>
              <a:prstGeom prst="ellipse">
                <a:avLst/>
              </a:prstGeom>
              <a:solidFill>
                <a:srgbClr val="9FD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8161" y="1975596"/>
                <a:ext cx="378499" cy="442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2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1207</Words>
  <Application>Microsoft Office PowerPoint</Application>
  <PresentationFormat>와이드스크린</PresentationFormat>
  <Paragraphs>354</Paragraphs>
  <Slides>36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나눔바른고딕</vt:lpstr>
      <vt:lpstr>Arial</vt:lpstr>
      <vt:lpstr>1_디자인 사용자 지정</vt:lpstr>
      <vt:lpstr>Office 테마</vt:lpstr>
      <vt:lpstr>디자인 사용자 지정</vt:lpstr>
      <vt:lpstr>PowerPoint 프레젠테이션</vt:lpstr>
      <vt:lpstr>PowerPoint 프레젠테이션</vt:lpstr>
      <vt:lpstr>INDEX</vt:lpstr>
      <vt:lpstr>01. Project Overview</vt:lpstr>
      <vt:lpstr>01. Project Overview</vt:lpstr>
      <vt:lpstr>01. Project Overview</vt:lpstr>
      <vt:lpstr>01. Project Overview</vt:lpstr>
      <vt:lpstr>01. Project Overview</vt:lpstr>
      <vt:lpstr>01. Project Overview</vt:lpstr>
      <vt:lpstr>01. Project Overview</vt:lpstr>
      <vt:lpstr>01. Project Overview</vt:lpstr>
      <vt:lpstr>01. Project Overview</vt:lpstr>
      <vt:lpstr>02. 시장현황 및 전망</vt:lpstr>
      <vt:lpstr>02. 시장현황 및 전망</vt:lpstr>
      <vt:lpstr>02. 시장현황 및 전망</vt:lpstr>
      <vt:lpstr>02. 시장현황 및 전망</vt:lpstr>
      <vt:lpstr>03. 서비스 소개</vt:lpstr>
      <vt:lpstr>03. 서비스 소개</vt:lpstr>
      <vt:lpstr>03. 서비스 소개</vt:lpstr>
      <vt:lpstr>03. 서비스 소개</vt:lpstr>
      <vt:lpstr>03. 서비스 소개</vt:lpstr>
      <vt:lpstr>03. 서비스 소개</vt:lpstr>
      <vt:lpstr>03. 서비스 소개</vt:lpstr>
      <vt:lpstr>03. 서비스 소개</vt:lpstr>
      <vt:lpstr>03. 서비스 소개</vt:lpstr>
      <vt:lpstr>03. 서비스 소개</vt:lpstr>
      <vt:lpstr>03. 서비스 소개</vt:lpstr>
      <vt:lpstr>03. 서비스 소개</vt:lpstr>
      <vt:lpstr>04. 기대효과</vt:lpstr>
      <vt:lpstr>04. 기대효과</vt:lpstr>
      <vt:lpstr>04. 기대효과</vt:lpstr>
      <vt:lpstr>05. 맺음</vt:lpstr>
      <vt:lpstr>05. 맺음</vt:lpstr>
      <vt:lpstr>05. 맺음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</dc:creator>
  <cp:lastModifiedBy>owner0220</cp:lastModifiedBy>
  <cp:revision>147</cp:revision>
  <dcterms:created xsi:type="dcterms:W3CDTF">2020-05-09T07:38:19Z</dcterms:created>
  <dcterms:modified xsi:type="dcterms:W3CDTF">2020-05-10T07:26:15Z</dcterms:modified>
</cp:coreProperties>
</file>