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4" r:id="rId1"/>
  </p:sldMasterIdLst>
  <p:notesMasterIdLst>
    <p:notesMasterId r:id="rId56"/>
  </p:notesMasterIdLst>
  <p:sldIdLst>
    <p:sldId id="256" r:id="rId2"/>
    <p:sldId id="360" r:id="rId3"/>
    <p:sldId id="361" r:id="rId4"/>
    <p:sldId id="363" r:id="rId5"/>
    <p:sldId id="362" r:id="rId6"/>
    <p:sldId id="364" r:id="rId7"/>
    <p:sldId id="257" r:id="rId8"/>
    <p:sldId id="259" r:id="rId9"/>
    <p:sldId id="260" r:id="rId10"/>
    <p:sldId id="261" r:id="rId11"/>
    <p:sldId id="353" r:id="rId12"/>
    <p:sldId id="263" r:id="rId13"/>
    <p:sldId id="354" r:id="rId14"/>
    <p:sldId id="355" r:id="rId15"/>
    <p:sldId id="266" r:id="rId16"/>
    <p:sldId id="356" r:id="rId17"/>
    <p:sldId id="267" r:id="rId18"/>
    <p:sldId id="268" r:id="rId19"/>
    <p:sldId id="351" r:id="rId20"/>
    <p:sldId id="270" r:id="rId21"/>
    <p:sldId id="357" r:id="rId22"/>
    <p:sldId id="272" r:id="rId23"/>
    <p:sldId id="273" r:id="rId24"/>
    <p:sldId id="274" r:id="rId25"/>
    <p:sldId id="275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47" r:id="rId50"/>
    <p:sldId id="358" r:id="rId51"/>
    <p:sldId id="348" r:id="rId52"/>
    <p:sldId id="359" r:id="rId53"/>
    <p:sldId id="349" r:id="rId54"/>
    <p:sldId id="350" r:id="rId55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23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6499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smtClean="0">
                <a:solidFill>
                  <a:srgbClr val="000000"/>
                </a:solidFill>
                <a:latin typeface="Calibri" charset="0"/>
              </a:defRPr>
            </a:lvl1pPr>
          </a:lstStyle>
          <a:p>
            <a:pPr>
              <a:defRPr/>
            </a:pPr>
            <a:r>
              <a:rPr lang="en-US"/>
              <a:t>04/15/12</a:t>
            </a:r>
          </a:p>
        </p:txBody>
      </p:sp>
      <p:sp>
        <p:nvSpPr>
          <p:cNvPr id="106501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noProof="0" smtClean="0"/>
          </a:p>
        </p:txBody>
      </p:sp>
      <p:sp>
        <p:nvSpPr>
          <p:cNvPr id="106503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smtClean="0">
                <a:solidFill>
                  <a:srgbClr val="000000"/>
                </a:solidFill>
                <a:latin typeface="Calibri" charset="0"/>
              </a:defRPr>
            </a:lvl1pPr>
          </a:lstStyle>
          <a:p>
            <a:pPr>
              <a:defRPr/>
            </a:pPr>
            <a:fld id="{BB44757C-5E5E-46A8-A7E4-C6050C5508E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3216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0752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490C2B3-53F6-40EB-907E-F3F3168B0C24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1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0752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1673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5B344BD-6C81-4257-9593-64EDBAF46BA4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15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1674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1776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D4FD175-E5D1-4DC9-B2A5-41D96A2AD3D0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16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1776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1878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7CC5D16-A853-4BA4-9AB5-C1E3B40395EF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17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1878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1981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DD0F517-A9A9-406B-9C94-01CF42652530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18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1981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2083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134CC1B-ABA5-469A-A004-F26B02BD7E69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20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2083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2185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272B873-E141-4C69-ADFF-641507CC4E9F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21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2186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2288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C8D6F0E-6171-44AA-96E1-8D07B64A9CFE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22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2288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2390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12DFF8A-5319-489A-8025-CA7482038F15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23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2390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2493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C7ACAEB-158B-487E-9003-CED91727F750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24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2493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3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smtClean="0">
                <a:latin typeface="Calibri" charset="0"/>
                <a:ea typeface="ＭＳ Ｐゴシック" charset="-128"/>
              </a:rPr>
              <a:t>4 cores i.p.v. =&gt; ~4x sneller</a:t>
            </a:r>
          </a:p>
        </p:txBody>
      </p:sp>
      <p:sp>
        <p:nvSpPr>
          <p:cNvPr id="124934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8C7E157-22F6-4D25-8EC1-7182257E775D}" type="slidenum">
              <a:rPr lang="en-US" sz="1200">
                <a:solidFill>
                  <a:srgbClr val="000000"/>
                </a:solidFill>
                <a:latin typeface="Calibri" charset="0"/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2595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A05B8B7-0B8B-476F-9B75-1F2F869F4514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25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2595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0854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FFAFBAA-EFE1-456E-9AAE-F37E9BA4DC24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7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0854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2800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933A09A-DE57-465C-920A-FE79871A43C6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26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2800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2902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48A16F2-9A5E-4968-8308-FAE055DBB7A5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27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2902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3005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1C544B4-9E1F-4BFC-8691-C241BC30E927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28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3005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3107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AC79113-3A52-4746-B6FB-2E40D1D5DD60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29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3107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3209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C50E3A2-2E69-42BB-A82D-B3609BBD3767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30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3210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10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3312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1CDC9FB-5B8F-440B-92FB-3786FE3D0843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31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3312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3414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5B7932E-7456-4AA3-98EE-716D388A7936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32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3414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3517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8311886-7F31-402C-92BA-F0919CEF48D0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33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3517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3619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F4EA16D-A13E-48AF-9D78-1467F86A5DAD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34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3619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3721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7728722-12A7-4D02-8DDB-540047C62FCB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35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3722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2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0957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D4DECB6-4622-47F7-B89D-D02669FAD9DE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8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0957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3824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B1F6130-5642-4636-851C-41B6F8174B52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36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3824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3926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DE92411-59C3-4CF9-8D21-184AEB90AB4F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37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3926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4029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EF06CAF-1E5F-416C-8111-F34CD3302FAF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38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4029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029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4131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644FE50-5A7F-4A5D-8485-73E97151F748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39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4131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4233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B0AD073-2093-4E5D-987F-70FEA4E35656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40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4234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234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4336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811DB96-8871-4BC7-A5DD-76E27F28C9C3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41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4336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4438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8C2B4D1-42C3-4F68-AF1D-14B40CB6FB6B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42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4438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4389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nl-NL" smtClean="0">
                <a:latin typeface="Calibri" charset="0"/>
                <a:ea typeface="ＭＳ Ｐゴシック" charset="-128"/>
              </a:rPr>
              <a:t>Cons == constructing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nl-NL" smtClean="0">
                <a:latin typeface="Calibri" charset="0"/>
                <a:ea typeface="ＭＳ Ｐゴシック" charset="-128"/>
              </a:rPr>
              <a:t>[0,1,3,5] = syntactic sugar</a:t>
            </a:r>
          </a:p>
        </p:txBody>
      </p:sp>
      <p:sp>
        <p:nvSpPr>
          <p:cNvPr id="144390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0B2ED33-F9E0-4A87-AFF1-FA0EE037D0D8}" type="slidenum">
              <a:rPr lang="en-US" sz="1200">
                <a:solidFill>
                  <a:srgbClr val="000000"/>
                </a:solidFill>
                <a:latin typeface="Calibri" charset="0"/>
              </a:rPr>
              <a:pPr algn="r" eaLnBrk="1" hangingPunct="1">
                <a:buClrTx/>
                <a:buFontTx/>
                <a:buNone/>
              </a:pPr>
              <a:t>42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4541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583938B-9076-4C02-8377-DA041D6DEFCB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43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4541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541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4643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A0324AA-97DB-47DE-A3E8-0C9DAF4A1656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44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4643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6437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nl-NL" smtClean="0">
                <a:latin typeface="Calibri" charset="0"/>
                <a:ea typeface="ＭＳ Ｐゴシック" charset="-128"/>
              </a:rPr>
              <a:t>“hallo” is syntactic sugar</a:t>
            </a:r>
          </a:p>
        </p:txBody>
      </p:sp>
      <p:sp>
        <p:nvSpPr>
          <p:cNvPr id="146438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D57572B-A0AD-4E2B-8750-96F05D2FDB3A}" type="slidenum">
              <a:rPr lang="en-US" sz="1200">
                <a:solidFill>
                  <a:srgbClr val="000000"/>
                </a:solidFill>
                <a:latin typeface="Calibri" charset="0"/>
              </a:rPr>
              <a:pPr algn="r" eaLnBrk="1" hangingPunct="1">
                <a:buClrTx/>
                <a:buFontTx/>
                <a:buNone/>
              </a:pPr>
              <a:t>44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4745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FD77CCE-AFDD-4D52-9184-582DD5241FAF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45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4746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6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1059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0E4DC82-4C7F-4208-AEC8-A421D9770905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9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1059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4848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6259BE9-B428-4328-9A32-6B1CDF343AE1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46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4848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8485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smtClean="0">
                <a:latin typeface="Calibri" charset="0"/>
                <a:ea typeface="ＭＳ Ｐゴシック" charset="-128"/>
              </a:rPr>
              <a:t>Bij name clashes, verander naam (myLength). Leg uit hoe signatures werken.</a:t>
            </a:r>
          </a:p>
        </p:txBody>
      </p:sp>
      <p:sp>
        <p:nvSpPr>
          <p:cNvPr id="148486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E3BEAD9-692B-4969-A025-0A91D3129B60}" type="slidenum">
              <a:rPr lang="en-US" sz="1200">
                <a:solidFill>
                  <a:srgbClr val="000000"/>
                </a:solidFill>
                <a:latin typeface="Calibri" charset="0"/>
              </a:rPr>
              <a:pPr algn="r" eaLnBrk="1" hangingPunct="1">
                <a:buClrTx/>
                <a:buFontTx/>
                <a:buNone/>
              </a:pPr>
              <a:t>46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4950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DE7C65C-65AB-40F5-8619-83F31A69B30F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47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4950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5053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CA0335E-40FF-46E7-AEB5-D5ACCD7BE5B2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48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5053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0533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smtClean="0">
                <a:latin typeface="Calibri" charset="0"/>
                <a:ea typeface="ＭＳ Ｐゴシック" charset="-128"/>
              </a:rPr>
              <a:t>Laatste is altijd output.</a:t>
            </a:r>
          </a:p>
        </p:txBody>
      </p:sp>
      <p:sp>
        <p:nvSpPr>
          <p:cNvPr id="150534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BCE3B15-357D-4770-BF82-6520076A2D83}" type="slidenum">
              <a:rPr lang="en-US" sz="1200">
                <a:solidFill>
                  <a:srgbClr val="000000"/>
                </a:solidFill>
                <a:latin typeface="Calibri" charset="0"/>
              </a:rPr>
              <a:pPr algn="r" eaLnBrk="1" hangingPunct="1">
                <a:buClrTx/>
                <a:buFontTx/>
                <a:buNone/>
              </a:pPr>
              <a:t>48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9968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98DB19B-D848-4865-B3C3-6D6E9AC50BC8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49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9968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968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9968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98DB19B-D848-4865-B3C3-6D6E9AC50BC8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50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9968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968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20070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2C225DE-E46D-4AF6-A8E5-C3E47CD87B85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51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0070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070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20070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2C225DE-E46D-4AF6-A8E5-C3E47CD87B85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52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0070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070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20173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E436DAF-D9D3-48B0-82B4-4F94219B141D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53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0173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173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20275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59960E6-9C06-4E1E-9586-4797FB3627AA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54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0275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275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1161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9D32053-12F3-4151-9683-77646A3EB234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10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1162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1264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EEE20E3-3733-4FF4-A82B-01C095A313CC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11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1264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1366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DDE57EE-64FE-464C-99DF-8F40AFAC55D4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12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1366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1469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7DB813B-7DFA-45A7-B347-0670E8FD6958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13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1469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Calibri" charset="0"/>
              </a:rPr>
              <a:t>04/15/12</a:t>
            </a:r>
          </a:p>
        </p:txBody>
      </p:sp>
      <p:sp>
        <p:nvSpPr>
          <p:cNvPr id="11571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F09AA1B-48D6-4499-970E-C997AE3D538E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14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1571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04/15/12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74BC8E-DE6C-467D-938D-153151C02E41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04/15/12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8EE84-5F22-4DDC-8614-7BFABF5D4158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04/15/12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4985D-8DE0-4858-A6EF-79694B9E1F64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04/15/12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626FD4-236D-4AFF-B376-60F3B73E2FAD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04/15/12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94E9B-2B38-4979-97B1-E8CC73BA87F0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04/15/12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168056-A23D-4681-8E95-C983621853FD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04/15/12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FD532-C544-43D4-AF5A-9FE15685B22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04/15/12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4D6C0F-E0D4-4B14-8989-B8B23B28E71B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04/15/12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F9CD0-77DF-4FC7-8167-0D5CAC5F50CC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04/15/12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D08A30-8E6B-43EC-95EC-2DE75E1F64CF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04/15/12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426E-025A-42DC-A17F-378110D5B598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04/15/12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4C5FF44-8B17-454F-8383-0C37B00E7665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skell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07950" y="6381750"/>
            <a:ext cx="69405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nl-NL" sz="1200">
                <a:solidFill>
                  <a:srgbClr val="000000"/>
                </a:solidFill>
              </a:rPr>
              <a:t>Bron: Kris Luyten en Jo Vermeulen - Expertise Centrum voor Digitale Media - Universiteit Hasselt</a:t>
            </a:r>
          </a:p>
          <a:p>
            <a:pPr algn="ctr" eaLnBrk="1" hangingPunct="1">
              <a:lnSpc>
                <a:spcPct val="90000"/>
              </a:lnSpc>
              <a:spcBef>
                <a:spcPts val="800"/>
              </a:spcBef>
              <a:buClrTx/>
              <a:buFontTx/>
              <a:buNone/>
            </a:pPr>
            <a:endParaRPr lang="en-US" sz="3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39813" y="1215544"/>
            <a:ext cx="7772400" cy="1829761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nl-NL" dirty="0"/>
              <a:t>Functioneel </a:t>
            </a:r>
            <a:r>
              <a:rPr lang="nl-NL" dirty="0" smtClean="0"/>
              <a:t>Programmeren</a:t>
            </a:r>
            <a:br>
              <a:rPr lang="nl-NL" dirty="0" smtClean="0"/>
            </a:br>
            <a:r>
              <a:rPr lang="nl-NL" dirty="0" smtClean="0"/>
              <a:t>week 1</a:t>
            </a:r>
            <a:endParaRPr lang="nl-NL" dirty="0"/>
          </a:p>
        </p:txBody>
      </p:sp>
      <p:sp>
        <p:nvSpPr>
          <p:cNvPr id="9220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/>
            <a:r>
              <a:rPr lang="nl-NL" smtClean="0"/>
              <a:t>T. Busker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NL" dirty="0" smtClean="0"/>
              <a:t>Functioneel programmeren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nl-NL" dirty="0">
                <a:latin typeface="Courier" pitchFamily="49" charset="0"/>
              </a:rPr>
              <a:t>volgende :: Integer -&gt; Integer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nl-NL" dirty="0">
                <a:latin typeface="Courier" pitchFamily="49" charset="0"/>
              </a:rPr>
              <a:t>volgende x = x+1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NL" dirty="0" smtClean="0"/>
              <a:t>Functioneel programmeren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endParaRPr lang="nl-NL" dirty="0" smtClean="0">
              <a:latin typeface="Courier" pitchFamily="49" charset="0"/>
            </a:endParaRP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endParaRPr lang="nl-NL" dirty="0">
              <a:latin typeface="Courier" pitchFamily="49" charset="0"/>
            </a:endParaRP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endParaRPr lang="nl-NL" dirty="0" smtClean="0">
              <a:latin typeface="Courier" pitchFamily="49" charset="0"/>
            </a:endParaRP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nl-NL" dirty="0" smtClean="0">
                <a:latin typeface="Courier" pitchFamily="49" charset="0"/>
              </a:rPr>
              <a:t>volgende </a:t>
            </a:r>
            <a:r>
              <a:rPr lang="nl-NL" dirty="0">
                <a:latin typeface="Courier" pitchFamily="49" charset="0"/>
              </a:rPr>
              <a:t>:: Integer -&gt; Integer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nl-NL" dirty="0">
                <a:latin typeface="Courier" pitchFamily="49" charset="0"/>
              </a:rPr>
              <a:t>volgende x = x+1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nl-NL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105400" y="1370013"/>
            <a:ext cx="3810000" cy="107939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200" i="1" dirty="0" smtClean="0">
                <a:solidFill>
                  <a:schemeClr val="bg1"/>
                </a:solidFill>
                <a:latin typeface="Calibri" charset="0"/>
              </a:rPr>
              <a:t>Type signature declaration</a:t>
            </a:r>
          </a:p>
        </p:txBody>
      </p:sp>
      <p:cxnSp>
        <p:nvCxnSpPr>
          <p:cNvPr id="14343" name="AutoShape 6"/>
          <p:cNvCxnSpPr>
            <a:cxnSpLocks noChangeShapeType="1"/>
          </p:cNvCxnSpPr>
          <p:nvPr/>
        </p:nvCxnSpPr>
        <p:spPr bwMode="auto">
          <a:xfrm flipV="1">
            <a:off x="1905000" y="1838325"/>
            <a:ext cx="2971800" cy="1066800"/>
          </a:xfrm>
          <a:prstGeom prst="curvedConnector3">
            <a:avLst>
              <a:gd name="adj1" fmla="val 50000"/>
            </a:avLst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>
            <a:outerShdw dist="74769" dir="938535" algn="ctr" rotWithShape="0">
              <a:srgbClr val="80808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572000" y="4648994"/>
            <a:ext cx="3810000" cy="58695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200" i="1" dirty="0" smtClean="0">
                <a:solidFill>
                  <a:schemeClr val="bg1"/>
                </a:solidFill>
                <a:latin typeface="Calibri" charset="0"/>
              </a:rPr>
              <a:t>Function Definition</a:t>
            </a:r>
          </a:p>
        </p:txBody>
      </p:sp>
      <p:cxnSp>
        <p:nvCxnSpPr>
          <p:cNvPr id="14347" name="AutoShape 5"/>
          <p:cNvCxnSpPr>
            <a:cxnSpLocks noChangeShapeType="1"/>
          </p:cNvCxnSpPr>
          <p:nvPr/>
        </p:nvCxnSpPr>
        <p:spPr bwMode="auto">
          <a:xfrm>
            <a:off x="2286000" y="3735388"/>
            <a:ext cx="2057400" cy="1220787"/>
          </a:xfrm>
          <a:prstGeom prst="curvedConnector3">
            <a:avLst>
              <a:gd name="adj1" fmla="val 50000"/>
            </a:avLst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>
            <a:outerShdw dist="74769" dir="938535" algn="ctr" rotWithShape="0">
              <a:srgbClr val="80808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NL" dirty="0" smtClean="0"/>
              <a:t>Functioneel programmeren</a:t>
            </a:r>
            <a:endParaRPr lang="nl-NL" dirty="0"/>
          </a:p>
        </p:txBody>
      </p:sp>
      <p:sp>
        <p:nvSpPr>
          <p:cNvPr id="15362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>
              <a:buFont typeface="Wingdings 3" pitchFamily="18" charset="2"/>
              <a:buNone/>
            </a:pPr>
            <a:r>
              <a:rPr lang="nl-NL" sz="2800" smtClean="0">
                <a:latin typeface="Courier" pitchFamily="49" charset="0"/>
              </a:rPr>
              <a:t>fac 5 = 5 * 4 * 3 * 2 * 1</a:t>
            </a:r>
          </a:p>
          <a:p>
            <a:pPr marL="109538" indent="0">
              <a:buFont typeface="Wingdings 3" pitchFamily="18" charset="2"/>
              <a:buNone/>
            </a:pPr>
            <a:r>
              <a:rPr lang="nl-NL" sz="2800" smtClean="0">
                <a:latin typeface="Courier" pitchFamily="49" charset="0"/>
              </a:rPr>
              <a:t>fac 4 = 4 * 3 * 2 *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NL" dirty="0" smtClean="0"/>
              <a:t>Functioneel programmeren</a:t>
            </a:r>
            <a:endParaRPr lang="nl-NL" dirty="0"/>
          </a:p>
        </p:txBody>
      </p:sp>
      <p:sp>
        <p:nvSpPr>
          <p:cNvPr id="16386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>
              <a:buFont typeface="Wingdings 3" pitchFamily="18" charset="2"/>
              <a:buNone/>
            </a:pPr>
            <a:r>
              <a:rPr lang="nl-NL" sz="2800" smtClean="0">
                <a:latin typeface="Courier" pitchFamily="49" charset="0"/>
              </a:rPr>
              <a:t>fac 5 = 5 * </a:t>
            </a:r>
            <a:r>
              <a:rPr lang="nl-NL" sz="2800" smtClean="0">
                <a:solidFill>
                  <a:srgbClr val="FF0000"/>
                </a:solidFill>
                <a:latin typeface="Courier" pitchFamily="49" charset="0"/>
              </a:rPr>
              <a:t>4 * 3 * 2 * 1</a:t>
            </a:r>
          </a:p>
          <a:p>
            <a:pPr marL="109538" indent="0">
              <a:buFont typeface="Wingdings 3" pitchFamily="18" charset="2"/>
              <a:buNone/>
            </a:pPr>
            <a:r>
              <a:rPr lang="nl-NL" sz="2800" smtClean="0">
                <a:latin typeface="Courier" pitchFamily="49" charset="0"/>
              </a:rPr>
              <a:t>fac 4 = </a:t>
            </a:r>
            <a:r>
              <a:rPr lang="nl-NL" sz="2800" smtClean="0">
                <a:solidFill>
                  <a:srgbClr val="FF0000"/>
                </a:solidFill>
                <a:latin typeface="Courier" pitchFamily="49" charset="0"/>
              </a:rPr>
              <a:t>4 * 3 * 2 *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NL" dirty="0" smtClean="0"/>
              <a:t>Functioneel programmeren</a:t>
            </a:r>
            <a:endParaRPr lang="nl-NL" dirty="0"/>
          </a:p>
        </p:txBody>
      </p:sp>
      <p:sp>
        <p:nvSpPr>
          <p:cNvPr id="17410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>
              <a:buFont typeface="Wingdings 3" pitchFamily="18" charset="2"/>
              <a:buNone/>
            </a:pPr>
            <a:r>
              <a:rPr lang="nl-NL" sz="2800" smtClean="0">
                <a:latin typeface="Courier" pitchFamily="49" charset="0"/>
              </a:rPr>
              <a:t>fac 5 = 5 * </a:t>
            </a:r>
            <a:r>
              <a:rPr lang="nl-NL" sz="2800" smtClean="0">
                <a:solidFill>
                  <a:srgbClr val="FF0000"/>
                </a:solidFill>
                <a:latin typeface="Courier" pitchFamily="49" charset="0"/>
              </a:rPr>
              <a:t>fac(4)</a:t>
            </a:r>
          </a:p>
          <a:p>
            <a:pPr marL="109538" indent="0">
              <a:buFont typeface="Wingdings 3" pitchFamily="18" charset="2"/>
              <a:buNone/>
            </a:pPr>
            <a:r>
              <a:rPr lang="nl-NL" sz="2800" smtClean="0">
                <a:latin typeface="Courier" pitchFamily="49" charset="0"/>
              </a:rPr>
              <a:t>fac 4 = </a:t>
            </a:r>
            <a:r>
              <a:rPr lang="nl-NL" sz="2800" smtClean="0">
                <a:solidFill>
                  <a:srgbClr val="FF0000"/>
                </a:solidFill>
                <a:latin typeface="Courier" pitchFamily="49" charset="0"/>
              </a:rPr>
              <a:t>4 * 3 * 2 *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NL" dirty="0" smtClean="0"/>
              <a:t>Functioneel programmeren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pt-BR" dirty="0">
                <a:latin typeface="Courier" pitchFamily="49" charset="0"/>
              </a:rPr>
              <a:t>fac 5 = 5 * (fac 4)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pt-BR" dirty="0">
                <a:latin typeface="Courier" pitchFamily="49" charset="0"/>
              </a:rPr>
              <a:t>fac 4 = 4 * 3 * 2 * 1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endParaRPr lang="pt-BR" dirty="0">
              <a:latin typeface="Courier" pitchFamily="49" charset="0"/>
            </a:endParaRP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pt-BR" dirty="0">
                <a:latin typeface="Courier" pitchFamily="49" charset="0"/>
              </a:rPr>
              <a:t>fac n = n * (n-1) * (n-2) * … * 2 * 1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pt-BR" dirty="0">
                <a:latin typeface="Courier" pitchFamily="49" charset="0"/>
              </a:rPr>
              <a:t>fac n = n * fac (n-1)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NL" dirty="0" smtClean="0"/>
              <a:t>Functioneel programmeren</a:t>
            </a:r>
            <a:endParaRPr lang="nl-NL" dirty="0"/>
          </a:p>
        </p:txBody>
      </p:sp>
      <p:sp>
        <p:nvSpPr>
          <p:cNvPr id="19458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>
              <a:buFont typeface="Wingdings 3" pitchFamily="18" charset="2"/>
              <a:buNone/>
            </a:pPr>
            <a:r>
              <a:rPr lang="pt-BR" smtClean="0">
                <a:latin typeface="Courier" pitchFamily="49" charset="0"/>
              </a:rPr>
              <a:t>fac 5 = 5 * (fac 4)</a:t>
            </a:r>
          </a:p>
          <a:p>
            <a:pPr marL="109538" indent="0">
              <a:buFont typeface="Wingdings 3" pitchFamily="18" charset="2"/>
              <a:buNone/>
            </a:pPr>
            <a:r>
              <a:rPr lang="pt-BR" smtClean="0">
                <a:latin typeface="Courier" pitchFamily="49" charset="0"/>
              </a:rPr>
              <a:t>fac 4 = 4 * 3 * 2 * 1</a:t>
            </a:r>
          </a:p>
          <a:p>
            <a:pPr marL="109538" indent="0">
              <a:buFont typeface="Wingdings 3" pitchFamily="18" charset="2"/>
              <a:buNone/>
            </a:pPr>
            <a:endParaRPr lang="pt-BR" smtClean="0">
              <a:latin typeface="Courier" pitchFamily="49" charset="0"/>
            </a:endParaRPr>
          </a:p>
          <a:p>
            <a:pPr marL="109538" indent="0">
              <a:buFont typeface="Wingdings 3" pitchFamily="18" charset="2"/>
              <a:buNone/>
            </a:pPr>
            <a:r>
              <a:rPr lang="pt-BR" smtClean="0">
                <a:latin typeface="Courier" pitchFamily="49" charset="0"/>
              </a:rPr>
              <a:t>fac n = n * (n-1) * (n-2) * … * 2 * 1</a:t>
            </a:r>
          </a:p>
          <a:p>
            <a:pPr marL="109538" indent="0">
              <a:buFont typeface="Wingdings 3" pitchFamily="18" charset="2"/>
              <a:buNone/>
            </a:pPr>
            <a:r>
              <a:rPr lang="pt-BR" smtClean="0">
                <a:latin typeface="Courier" pitchFamily="49" charset="0"/>
              </a:rPr>
              <a:t>fac n = n * fac (n-1)</a:t>
            </a:r>
          </a:p>
          <a:p>
            <a:pPr marL="109538" indent="0">
              <a:buFont typeface="Wingdings 3" pitchFamily="18" charset="2"/>
              <a:buNone/>
            </a:pPr>
            <a:endParaRPr lang="pt-BR" smtClean="0">
              <a:latin typeface="Courier" pitchFamily="49" charset="0"/>
            </a:endParaRPr>
          </a:p>
          <a:p>
            <a:pPr marL="109538" indent="0">
              <a:buFont typeface="Wingdings 3" pitchFamily="18" charset="2"/>
              <a:buNone/>
            </a:pPr>
            <a:r>
              <a:rPr lang="pt-BR" smtClean="0">
                <a:latin typeface="Courier" pitchFamily="49" charset="0"/>
              </a:rPr>
              <a:t>fac :: Int -&gt; Int</a:t>
            </a:r>
          </a:p>
          <a:p>
            <a:pPr marL="109538" indent="0">
              <a:buFont typeface="Wingdings 3" pitchFamily="18" charset="2"/>
              <a:buNone/>
            </a:pPr>
            <a:r>
              <a:rPr lang="pt-BR" smtClean="0">
                <a:latin typeface="Courier" pitchFamily="49" charset="0"/>
              </a:rPr>
              <a:t>fac n = n * fac (n-1)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457200" y="130175"/>
            <a:ext cx="82296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>
                <a:solidFill>
                  <a:srgbClr val="000000"/>
                </a:solidFill>
                <a:latin typeface="Calibri" charset="0"/>
              </a:rPr>
              <a:t>Wat is functioneel programmeren?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 eaLnBrk="0" hangingPunct="0"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ts val="8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fac 5 = 5 * (fac 4)</a:t>
            </a:r>
          </a:p>
          <a:p>
            <a:pPr algn="ctr" eaLnBrk="1" hangingPunct="1">
              <a:spcBef>
                <a:spcPts val="8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fac 4 = 4 * 3 * 2 * 1</a:t>
            </a:r>
          </a:p>
          <a:p>
            <a:pPr algn="ctr" eaLnBrk="1" hangingPunct="1">
              <a:spcBef>
                <a:spcPts val="800"/>
              </a:spcBef>
              <a:buClrTx/>
              <a:buFontTx/>
              <a:buNone/>
            </a:pPr>
            <a:endParaRPr lang="en-US" sz="3200">
              <a:solidFill>
                <a:srgbClr val="000000"/>
              </a:solidFill>
              <a:latin typeface="Calibri" charset="0"/>
            </a:endParaRPr>
          </a:p>
          <a:p>
            <a:pPr algn="ctr" eaLnBrk="1" hangingPunct="1">
              <a:spcBef>
                <a:spcPts val="8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fac n = n * (n-1) * (n-2) * … * 2 * 1</a:t>
            </a:r>
          </a:p>
          <a:p>
            <a:pPr algn="ctr" eaLnBrk="1" hangingPunct="1">
              <a:spcBef>
                <a:spcPts val="800"/>
              </a:spcBef>
              <a:buClrTx/>
              <a:buFontTx/>
              <a:buNone/>
            </a:pPr>
            <a:endParaRPr lang="en-US" sz="3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465263" y="2967038"/>
            <a:ext cx="6215062" cy="92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5400">
                <a:solidFill>
                  <a:srgbClr val="000000"/>
                </a:solidFill>
                <a:latin typeface="Calibri" charset="0"/>
              </a:rPr>
              <a:t>Anders leren denken!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NL" dirty="0" smtClean="0"/>
              <a:t>Functioneel programmeren</a:t>
            </a:r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NL" dirty="0"/>
              <a:t>F</a:t>
            </a:r>
            <a:r>
              <a:rPr lang="nl-NL" dirty="0" smtClean="0"/>
              <a:t>unctioneel programmeren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“LISP is worth learning for a different reason — the profound enlightenment experience you will have when you finally get it. That experience will make you a better programmer for the rest of your days, even if you never actually use LISP itself a lot.” – </a:t>
            </a:r>
            <a:r>
              <a:rPr lang="en-US" i="1" dirty="0"/>
              <a:t>Eric S. </a:t>
            </a:r>
            <a:r>
              <a:rPr lang="en-US" i="1" dirty="0" smtClean="0"/>
              <a:t>Raymond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endParaRPr lang="en-US" dirty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“SQL, Lisp, and Haskell are the only programming languages that I've seen where one spends more time thinking than typing.” – </a:t>
            </a:r>
            <a:r>
              <a:rPr lang="en-US" i="1" dirty="0"/>
              <a:t>Philip </a:t>
            </a:r>
            <a:r>
              <a:rPr lang="en-US" i="1" dirty="0" err="1" smtClean="0"/>
              <a:t>Greenspun</a:t>
            </a:r>
            <a:endParaRPr lang="en-US" i="1" dirty="0" smtClean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endParaRPr lang="en-US" dirty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“I do not know if learning Haskell will get you a job. I know it will make you a better software developer</a:t>
            </a:r>
            <a:r>
              <a:rPr lang="en-US" dirty="0" smtClean="0"/>
              <a:t>.” – </a:t>
            </a:r>
            <a:r>
              <a:rPr lang="en-US" i="1" dirty="0"/>
              <a:t>Larry O’ </a:t>
            </a:r>
            <a:r>
              <a:rPr lang="en-US" i="1" dirty="0" smtClean="0"/>
              <a:t>Brien</a:t>
            </a:r>
            <a:endParaRPr lang="en-US" i="1" dirty="0"/>
          </a:p>
        </p:txBody>
      </p:sp>
      <p:sp>
        <p:nvSpPr>
          <p:cNvPr id="22531" name="Tijdelijke aanduiding voor datum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04/15/12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oolean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found = false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(String city : cities) 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city.equals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Chicago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 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found = 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("Found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hicago?:"+found);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("Found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hicago?:"+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cities.contains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Chicago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04/15/12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76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NL" dirty="0" smtClean="0"/>
              <a:t>Functioneel programmeren</a:t>
            </a:r>
            <a:endParaRPr lang="nl-NL" dirty="0"/>
          </a:p>
        </p:txBody>
      </p:sp>
      <p:sp>
        <p:nvSpPr>
          <p:cNvPr id="23554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Programmeren met functies</a:t>
            </a:r>
          </a:p>
          <a:p>
            <a:r>
              <a:rPr lang="nl-NL" smtClean="0"/>
              <a:t>Geen “side effects”</a:t>
            </a:r>
          </a:p>
          <a:p>
            <a:pPr lvl="1"/>
            <a:r>
              <a:rPr lang="nl-NL" smtClean="0"/>
              <a:t>Geen expliciete toekenning van waardes aan variabelen        x := 4; </a:t>
            </a:r>
            <a:br>
              <a:rPr lang="nl-NL" smtClean="0"/>
            </a:br>
            <a:r>
              <a:rPr lang="nl-NL" smtClean="0"/>
              <a:t>                        x:= x + 9;                        </a:t>
            </a:r>
          </a:p>
          <a:p>
            <a:r>
              <a:rPr lang="nl-NL" smtClean="0"/>
              <a:t>Gebaseerd op een goed gedefinieerde wiskundige basis (bijv. de lambda calculus)</a:t>
            </a:r>
          </a:p>
          <a:p>
            <a:r>
              <a:rPr lang="nl-NL" smtClean="0"/>
              <a:t>Idempotente uitvoering van functies</a:t>
            </a:r>
          </a:p>
          <a:p>
            <a:r>
              <a:rPr lang="nl-NL" smtClean="0"/>
              <a:t>Opnieuw uitvoeren geeft hetzelfde effect</a:t>
            </a:r>
          </a:p>
          <a:p>
            <a:endParaRPr lang="nl-NL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NL" dirty="0" smtClean="0"/>
              <a:t>Functioneel programmeren</a:t>
            </a:r>
            <a:endParaRPr lang="nl-NL" dirty="0"/>
          </a:p>
        </p:txBody>
      </p:sp>
      <p:sp>
        <p:nvSpPr>
          <p:cNvPr id="24578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Programmeren met functies</a:t>
            </a:r>
          </a:p>
          <a:p>
            <a:r>
              <a:rPr lang="nl-NL" dirty="0" smtClean="0"/>
              <a:t>Geen “side </a:t>
            </a:r>
            <a:r>
              <a:rPr lang="nl-NL" dirty="0" err="1" smtClean="0"/>
              <a:t>effects</a:t>
            </a:r>
            <a:r>
              <a:rPr lang="nl-NL" dirty="0" smtClean="0"/>
              <a:t>”</a:t>
            </a:r>
          </a:p>
          <a:p>
            <a:pPr lvl="1"/>
            <a:r>
              <a:rPr lang="nl-NL" dirty="0" smtClean="0"/>
              <a:t>Geen expliciete toekenning van waardes aan variabelen</a:t>
            </a:r>
          </a:p>
          <a:p>
            <a:pPr lvl="1"/>
            <a:endParaRPr lang="nl-NL" dirty="0" smtClean="0"/>
          </a:p>
          <a:p>
            <a:pPr marL="548640" lvl="2" indent="0">
              <a:buNone/>
            </a:pPr>
            <a:r>
              <a:rPr lang="nl-NL" dirty="0" smtClean="0"/>
              <a:t>x := 4;</a:t>
            </a:r>
          </a:p>
          <a:p>
            <a:pPr marL="548640" lvl="2" indent="0">
              <a:buNone/>
            </a:pPr>
            <a:r>
              <a:rPr lang="nl-NL" dirty="0" smtClean="0"/>
              <a:t>x:= x + 9;</a:t>
            </a:r>
          </a:p>
          <a:p>
            <a:pPr marL="548640" lvl="2" indent="0">
              <a:buNone/>
            </a:pPr>
            <a:endParaRPr lang="nl-NL" dirty="0" smtClean="0"/>
          </a:p>
          <a:p>
            <a:r>
              <a:rPr lang="nl-NL" dirty="0" smtClean="0"/>
              <a:t>Gebaseerd op een goed gedefinieerde wiskundige basis (bijv. de </a:t>
            </a:r>
            <a:r>
              <a:rPr lang="nl-NL" dirty="0" err="1" smtClean="0"/>
              <a:t>lambda</a:t>
            </a:r>
            <a:r>
              <a:rPr lang="nl-NL" dirty="0" smtClean="0"/>
              <a:t> calculus)</a:t>
            </a:r>
          </a:p>
          <a:p>
            <a:r>
              <a:rPr lang="nl-NL" dirty="0" smtClean="0"/>
              <a:t>Idempotente uitvoering van functies</a:t>
            </a:r>
          </a:p>
          <a:p>
            <a:r>
              <a:rPr lang="nl-NL" dirty="0" smtClean="0"/>
              <a:t>Opnieuw uitvoeren geeft hetzelfde effect</a:t>
            </a:r>
          </a:p>
          <a:p>
            <a:endParaRPr lang="nl-NL" dirty="0" smtClean="0"/>
          </a:p>
        </p:txBody>
      </p:sp>
      <p:sp>
        <p:nvSpPr>
          <p:cNvPr id="2" name="PIJL-RECHTS 1"/>
          <p:cNvSpPr/>
          <p:nvPr/>
        </p:nvSpPr>
        <p:spPr>
          <a:xfrm>
            <a:off x="2483768" y="3361282"/>
            <a:ext cx="1584176" cy="324036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3" name="Rechthoek 2"/>
          <p:cNvSpPr/>
          <p:nvPr/>
        </p:nvSpPr>
        <p:spPr>
          <a:xfrm>
            <a:off x="4211960" y="3163260"/>
            <a:ext cx="2304256" cy="7200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/>
              <a:t>destructieve update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NL" dirty="0" smtClean="0"/>
              <a:t>Functioneel programmeren?</a:t>
            </a:r>
            <a:endParaRPr lang="nl-NL" dirty="0"/>
          </a:p>
        </p:txBody>
      </p:sp>
      <p:sp>
        <p:nvSpPr>
          <p:cNvPr id="2560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Eenvoudig programmeerparadigma</a:t>
            </a:r>
          </a:p>
          <a:p>
            <a:r>
              <a:rPr lang="nl-NL" smtClean="0"/>
              <a:t>Ingebouwde abstractie inclusief data abstractie (ADT)</a:t>
            </a:r>
          </a:p>
          <a:p>
            <a:r>
              <a:rPr lang="nl-NL" smtClean="0"/>
              <a:t>Krachtige ondersteuning voor genericiteit, polymorfisme en overloading</a:t>
            </a:r>
          </a:p>
          <a:p>
            <a:endParaRPr lang="nl-NL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NL" dirty="0" smtClean="0"/>
              <a:t>Functioneel programmeren?</a:t>
            </a:r>
            <a:endParaRPr lang="nl-NL" dirty="0"/>
          </a:p>
        </p:txBody>
      </p:sp>
      <p:sp>
        <p:nvSpPr>
          <p:cNvPr id="26626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Correctheid</a:t>
            </a:r>
          </a:p>
          <a:p>
            <a:r>
              <a:rPr lang="nl-NL" smtClean="0"/>
              <a:t>Paralleliseerbaarheid</a:t>
            </a:r>
          </a:p>
          <a:p>
            <a:r>
              <a:rPr lang="nl-NL" smtClean="0"/>
              <a:t>Expressiviteit</a:t>
            </a:r>
          </a:p>
          <a:p>
            <a:r>
              <a:rPr lang="nl-NL" smtClean="0"/>
              <a:t>Modulariteit</a:t>
            </a:r>
          </a:p>
          <a:p>
            <a:endParaRPr lang="nl-NL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NL" dirty="0" smtClean="0"/>
              <a:t>Functioneel programmeren</a:t>
            </a:r>
            <a:endParaRPr lang="nl-NL" dirty="0"/>
          </a:p>
        </p:txBody>
      </p:sp>
      <p:sp>
        <p:nvSpPr>
          <p:cNvPr id="27650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Paralleliseerbaarheid</a:t>
            </a:r>
          </a:p>
          <a:p>
            <a:pPr lvl="1"/>
            <a:r>
              <a:rPr lang="nl-NL" smtClean="0"/>
              <a:t>Multi-core</a:t>
            </a:r>
          </a:p>
          <a:p>
            <a:pPr lvl="1"/>
            <a:r>
              <a:rPr lang="nl-NL" smtClean="0"/>
              <a:t>Cloud computing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NL" dirty="0" smtClean="0"/>
              <a:t>Functioneel programmeren</a:t>
            </a:r>
            <a:endParaRPr lang="nl-NL" dirty="0"/>
          </a:p>
        </p:txBody>
      </p:sp>
      <p:sp>
        <p:nvSpPr>
          <p:cNvPr id="2867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Betere modulariteit</a:t>
            </a:r>
          </a:p>
          <a:p>
            <a:pPr lvl="1"/>
            <a:r>
              <a:rPr lang="nl-NL" smtClean="0"/>
              <a:t>Luie evaluatie (berekening uitstellen tot resultaat nodig is)</a:t>
            </a:r>
          </a:p>
          <a:p>
            <a:pPr lvl="1"/>
            <a:r>
              <a:rPr lang="nl-NL" smtClean="0"/>
              <a:t>Hogere orde functies (functies met functies als input/output)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NL" dirty="0" smtClean="0"/>
              <a:t>Functioneel programmeren?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nl-NL" dirty="0"/>
              <a:t>Toenemend belang in verschillende domeinen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nl-NL" dirty="0"/>
              <a:t>Software engineering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nl-NL" dirty="0"/>
              <a:t>Human-computer </a:t>
            </a:r>
            <a:r>
              <a:rPr lang="nl-NL" dirty="0" err="1"/>
              <a:t>interaction</a:t>
            </a:r>
            <a:endParaRPr lang="nl-NL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nl-NL" dirty="0"/>
              <a:t>Web applicaties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nl-NL" dirty="0"/>
              <a:t>Imperatieve en object-</a:t>
            </a:r>
            <a:r>
              <a:rPr lang="nl-NL" dirty="0" err="1"/>
              <a:t>georienteerde</a:t>
            </a:r>
            <a:r>
              <a:rPr lang="nl-NL" dirty="0"/>
              <a:t> programmeertalen (Python, Ruby, C#, Java, </a:t>
            </a:r>
            <a:r>
              <a:rPr lang="nl-NL" dirty="0" err="1"/>
              <a:t>JavaScript</a:t>
            </a:r>
            <a:r>
              <a:rPr lang="nl-NL" dirty="0"/>
              <a:t>, …)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NL" dirty="0"/>
              <a:t>Welke </a:t>
            </a:r>
            <a:r>
              <a:rPr lang="nl-NL" dirty="0" smtClean="0"/>
              <a:t>taal?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nl-NL" dirty="0" smtClean="0"/>
              <a:t>Lisp</a:t>
            </a:r>
            <a:r>
              <a:rPr lang="nl-NL" dirty="0"/>
              <a:t>, </a:t>
            </a:r>
            <a:r>
              <a:rPr lang="nl-NL" dirty="0" err="1"/>
              <a:t>Scheme</a:t>
            </a:r>
            <a:r>
              <a:rPr lang="nl-NL" dirty="0"/>
              <a:t>, </a:t>
            </a:r>
            <a:r>
              <a:rPr lang="nl-NL" dirty="0" err="1"/>
              <a:t>Guile</a:t>
            </a:r>
            <a:endParaRPr lang="nl-NL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nl-NL" dirty="0"/>
              <a:t>ML, </a:t>
            </a:r>
            <a:r>
              <a:rPr lang="nl-NL" dirty="0" err="1"/>
              <a:t>Haskell</a:t>
            </a:r>
            <a:r>
              <a:rPr lang="nl-NL" dirty="0"/>
              <a:t>, </a:t>
            </a:r>
            <a:r>
              <a:rPr lang="nl-NL" dirty="0" err="1"/>
              <a:t>Ocaml</a:t>
            </a:r>
            <a:r>
              <a:rPr lang="nl-NL" dirty="0"/>
              <a:t>, Mozart/</a:t>
            </a:r>
            <a:r>
              <a:rPr lang="nl-NL" dirty="0" err="1"/>
              <a:t>Oz</a:t>
            </a:r>
            <a:r>
              <a:rPr lang="nl-NL" dirty="0"/>
              <a:t>, </a:t>
            </a:r>
            <a:r>
              <a:rPr lang="nl-NL" dirty="0" err="1"/>
              <a:t>Mercury</a:t>
            </a:r>
            <a:r>
              <a:rPr lang="nl-NL" dirty="0"/>
              <a:t>,…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nl-NL" dirty="0"/>
              <a:t>Ruby, Python,…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nl-NL" dirty="0"/>
              <a:t>C, Java,…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nl-NL" dirty="0"/>
              <a:t>XSLT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nl-NL" dirty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nl-NL" dirty="0"/>
              <a:t>Talen verschillen in “zuiverheid”. Bijv. </a:t>
            </a:r>
            <a:r>
              <a:rPr lang="nl-NL" dirty="0" err="1"/>
              <a:t>Scheme</a:t>
            </a:r>
            <a:r>
              <a:rPr lang="nl-NL" dirty="0"/>
              <a:t> is niet side-effect free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nl-NL" dirty="0"/>
              <a:t>Welke </a:t>
            </a:r>
            <a:r>
              <a:rPr lang="nl-NL" dirty="0" smtClean="0"/>
              <a:t>taal?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 fontAlgn="auto">
              <a:spcAft>
                <a:spcPts val="0"/>
              </a:spcAft>
              <a:buFont typeface="Wingdings 3"/>
              <a:buNone/>
              <a:defRPr/>
            </a:pPr>
            <a:r>
              <a:rPr lang="nl-NL" sz="4000" dirty="0" err="1"/>
              <a:t>Haskell</a:t>
            </a:r>
            <a:endParaRPr lang="nl-NL" sz="4000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nl-NL" dirty="0"/>
          </a:p>
          <a:p>
            <a:pPr marL="109728" indent="0" algn="ctr" fontAlgn="auto">
              <a:spcAft>
                <a:spcPts val="0"/>
              </a:spcAft>
              <a:buFont typeface="Wingdings 3"/>
              <a:buNone/>
              <a:defRPr/>
            </a:pPr>
            <a:r>
              <a:rPr lang="nl-NL" dirty="0">
                <a:hlinkClick r:id="rId3"/>
              </a:rPr>
              <a:t>http://</a:t>
            </a:r>
            <a:r>
              <a:rPr lang="nl-NL" dirty="0" smtClean="0">
                <a:hlinkClick r:id="rId3"/>
              </a:rPr>
              <a:t>www.haskell.org</a:t>
            </a:r>
            <a:endParaRPr lang="nl-NL" dirty="0" smtClean="0"/>
          </a:p>
          <a:p>
            <a:pPr marL="109728" indent="0" algn="ctr" fontAlgn="auto">
              <a:spcAft>
                <a:spcPts val="0"/>
              </a:spcAft>
              <a:buFont typeface="Wingdings 3"/>
              <a:buNone/>
              <a:defRPr/>
            </a:pPr>
            <a:endParaRPr lang="nl-NL" dirty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nl-NL" dirty="0"/>
              <a:t>Een luie en zuiver functionele programmeertaal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57150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 eaLnBrk="0" hangingPunct="0"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charset="0"/>
              </a:rPr>
              <a:t>List makeList() {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charset="0"/>
              </a:rPr>
              <a:t>		List current = new List();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charset="0"/>
              </a:rPr>
              <a:t>		current.value = 1;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charset="0"/>
              </a:rPr>
              <a:t>		current.next = makeList();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charset="0"/>
              </a:rPr>
              <a:t>		return current;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en-US">
              <a:solidFill>
                <a:srgbClr val="000000"/>
              </a:solidFill>
              <a:latin typeface="Courier New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charset="0"/>
              </a:rPr>
              <a:t>makeList().getItem(10); 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283968" y="6112308"/>
            <a:ext cx="4683224" cy="52540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2800" i="1" dirty="0" err="1" smtClean="0">
                <a:solidFill>
                  <a:schemeClr val="tx1"/>
                </a:solidFill>
                <a:latin typeface="Calibri" charset="0"/>
              </a:rPr>
              <a:t>Oneindige</a:t>
            </a:r>
            <a:r>
              <a:rPr lang="en-US" sz="2800" i="1" dirty="0" smtClean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2800" i="1" dirty="0" err="1" smtClean="0">
                <a:solidFill>
                  <a:schemeClr val="tx1"/>
                </a:solidFill>
                <a:latin typeface="Calibri" charset="0"/>
              </a:rPr>
              <a:t>lus</a:t>
            </a:r>
            <a:r>
              <a:rPr lang="en-US" sz="2800" i="1" dirty="0" smtClean="0">
                <a:solidFill>
                  <a:schemeClr val="tx1"/>
                </a:solidFill>
                <a:latin typeface="Calibri" charset="0"/>
              </a:rPr>
              <a:t>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NL" dirty="0" err="1" smtClean="0"/>
              <a:t>Lazy</a:t>
            </a:r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List&lt;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prices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Arrays.asList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new 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"),new 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new 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"),new 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new 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"),new 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new 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("45“),new 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pPr marL="0" indent="0">
              <a:buNone/>
            </a:pP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>
                <a:latin typeface="+mj-lt"/>
                <a:cs typeface="Courier New" panose="02070309020205020404" pitchFamily="49" charset="0"/>
              </a:rPr>
              <a:t>Suppose</a:t>
            </a:r>
            <a:r>
              <a:rPr lang="nl-NL" dirty="0">
                <a:latin typeface="+mj-lt"/>
                <a:cs typeface="Courier New" panose="02070309020205020404" pitchFamily="49" charset="0"/>
              </a:rPr>
              <a:t> </a:t>
            </a:r>
            <a:r>
              <a:rPr lang="nl-NL" dirty="0" smtClean="0">
                <a:latin typeface="+mj-lt"/>
                <a:cs typeface="Courier New" panose="02070309020205020404" pitchFamily="49" charset="0"/>
              </a:rPr>
              <a:t>we ’re </a:t>
            </a:r>
            <a:r>
              <a:rPr lang="nl-NL" dirty="0" err="1">
                <a:latin typeface="+mj-lt"/>
                <a:cs typeface="Courier New" panose="02070309020205020404" pitchFamily="49" charset="0"/>
              </a:rPr>
              <a:t>asked</a:t>
            </a:r>
            <a:r>
              <a:rPr lang="nl-NL" dirty="0">
                <a:latin typeface="+mj-lt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+mj-lt"/>
                <a:cs typeface="Courier New" panose="02070309020205020404" pitchFamily="49" charset="0"/>
              </a:rPr>
              <a:t>to</a:t>
            </a:r>
            <a:r>
              <a:rPr lang="nl-NL" dirty="0">
                <a:latin typeface="+mj-lt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+mj-lt"/>
                <a:cs typeface="Courier New" panose="02070309020205020404" pitchFamily="49" charset="0"/>
              </a:rPr>
              <a:t>total</a:t>
            </a:r>
            <a:r>
              <a:rPr lang="nl-NL" dirty="0">
                <a:latin typeface="+mj-lt"/>
                <a:cs typeface="Courier New" panose="02070309020205020404" pitchFamily="49" charset="0"/>
              </a:rPr>
              <a:t> the </a:t>
            </a:r>
            <a:r>
              <a:rPr lang="nl-NL" dirty="0" err="1">
                <a:latin typeface="+mj-lt"/>
                <a:cs typeface="Courier New" panose="02070309020205020404" pitchFamily="49" charset="0"/>
              </a:rPr>
              <a:t>prices</a:t>
            </a:r>
            <a:r>
              <a:rPr lang="nl-NL" dirty="0">
                <a:latin typeface="+mj-lt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+mj-lt"/>
                <a:cs typeface="Courier New" panose="02070309020205020404" pitchFamily="49" charset="0"/>
              </a:rPr>
              <a:t>greater</a:t>
            </a:r>
            <a:r>
              <a:rPr lang="nl-NL" dirty="0">
                <a:latin typeface="+mj-lt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+mj-lt"/>
                <a:cs typeface="Courier New" panose="02070309020205020404" pitchFamily="49" charset="0"/>
              </a:rPr>
              <a:t>than</a:t>
            </a:r>
            <a:r>
              <a:rPr lang="nl-NL" dirty="0">
                <a:latin typeface="+mj-lt"/>
                <a:cs typeface="Courier New" panose="02070309020205020404" pitchFamily="49" charset="0"/>
              </a:rPr>
              <a:t> </a:t>
            </a:r>
            <a:r>
              <a:rPr lang="nl-NL" dirty="0" smtClean="0">
                <a:latin typeface="+mj-lt"/>
                <a:cs typeface="Courier New" panose="02070309020205020404" pitchFamily="49" charset="0"/>
              </a:rPr>
              <a:t>E20</a:t>
            </a:r>
            <a:r>
              <a:rPr lang="nl-NL" dirty="0">
                <a:latin typeface="+mj-lt"/>
                <a:cs typeface="Courier New" panose="02070309020205020404" pitchFamily="49" charset="0"/>
              </a:rPr>
              <a:t>, </a:t>
            </a:r>
            <a:r>
              <a:rPr lang="nl-NL" dirty="0" err="1">
                <a:latin typeface="+mj-lt"/>
                <a:cs typeface="Courier New" panose="02070309020205020404" pitchFamily="49" charset="0"/>
              </a:rPr>
              <a:t>discounted</a:t>
            </a:r>
            <a:r>
              <a:rPr lang="nl-NL" dirty="0">
                <a:latin typeface="+mj-lt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+mj-lt"/>
                <a:cs typeface="Courier New" panose="02070309020205020404" pitchFamily="49" charset="0"/>
              </a:rPr>
              <a:t>by</a:t>
            </a:r>
            <a:r>
              <a:rPr lang="nl-NL" dirty="0">
                <a:latin typeface="+mj-lt"/>
                <a:cs typeface="Courier New" panose="02070309020205020404" pitchFamily="49" charset="0"/>
              </a:rPr>
              <a:t> 10</a:t>
            </a:r>
            <a:r>
              <a:rPr lang="nl-NL" dirty="0" smtClean="0">
                <a:latin typeface="+mj-lt"/>
                <a:cs typeface="Courier New" panose="02070309020205020404" pitchFamily="49" charset="0"/>
              </a:rPr>
              <a:t>%.</a:t>
            </a:r>
            <a:endParaRPr lang="nl-NL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04/15/12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70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57150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 eaLnBrk="0" hangingPunct="0"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charset="0"/>
              </a:rPr>
              <a:t>makeList = 1 : makeList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charset="0"/>
              </a:rPr>
              <a:t>print makeList[10] 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211960" y="2924944"/>
            <a:ext cx="4191000" cy="107939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200" i="1" dirty="0" err="1" smtClean="0">
                <a:solidFill>
                  <a:schemeClr val="bg1"/>
                </a:solidFill>
                <a:latin typeface="Calibri" charset="0"/>
              </a:rPr>
              <a:t>makeList</a:t>
            </a:r>
            <a:r>
              <a:rPr lang="en-US" sz="3200" i="1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3200" i="1" dirty="0" err="1" smtClean="0">
                <a:solidFill>
                  <a:schemeClr val="bg1"/>
                </a:solidFill>
                <a:latin typeface="Calibri" charset="0"/>
              </a:rPr>
              <a:t>maakt</a:t>
            </a:r>
            <a:r>
              <a:rPr lang="en-US" sz="3200" i="1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3200" i="1" dirty="0" err="1" smtClean="0">
                <a:solidFill>
                  <a:schemeClr val="bg1"/>
                </a:solidFill>
                <a:latin typeface="Calibri" charset="0"/>
              </a:rPr>
              <a:t>enkel</a:t>
            </a:r>
            <a:r>
              <a:rPr lang="en-US" sz="3200" i="1" dirty="0" smtClean="0">
                <a:solidFill>
                  <a:schemeClr val="bg1"/>
                </a:solidFill>
                <a:latin typeface="Calibri" charset="0"/>
              </a:rPr>
              <a:t> de 10 </a:t>
            </a:r>
            <a:r>
              <a:rPr lang="en-US" sz="3200" i="1" dirty="0" err="1" smtClean="0">
                <a:solidFill>
                  <a:schemeClr val="bg1"/>
                </a:solidFill>
                <a:latin typeface="Calibri" charset="0"/>
              </a:rPr>
              <a:t>eerste</a:t>
            </a:r>
            <a:r>
              <a:rPr lang="en-US" sz="3200" i="1" dirty="0" smtClean="0">
                <a:solidFill>
                  <a:schemeClr val="bg1"/>
                </a:solidFill>
                <a:latin typeface="Calibri" charset="0"/>
              </a:rPr>
              <a:t> items </a:t>
            </a:r>
            <a:r>
              <a:rPr lang="en-US" sz="3200" i="1" dirty="0" err="1" smtClean="0">
                <a:solidFill>
                  <a:schemeClr val="bg1"/>
                </a:solidFill>
                <a:latin typeface="Calibri" charset="0"/>
              </a:rPr>
              <a:t>aan</a:t>
            </a:r>
            <a:endParaRPr lang="en-US" sz="3200" i="1" dirty="0" smtClean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051720" y="4730750"/>
            <a:ext cx="5383212" cy="107939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200" i="1" dirty="0" smtClean="0">
                <a:solidFill>
                  <a:schemeClr val="bg1"/>
                </a:solidFill>
                <a:latin typeface="Calibri" charset="0"/>
              </a:rPr>
              <a:t>Haskell </a:t>
            </a:r>
            <a:r>
              <a:rPr lang="en-US" sz="3200" i="1" dirty="0" err="1" smtClean="0">
                <a:solidFill>
                  <a:schemeClr val="bg1"/>
                </a:solidFill>
                <a:latin typeface="Calibri" charset="0"/>
              </a:rPr>
              <a:t>gebruikt</a:t>
            </a:r>
            <a:r>
              <a:rPr lang="en-US" sz="3200" i="1" dirty="0" smtClean="0">
                <a:solidFill>
                  <a:schemeClr val="bg1"/>
                </a:solidFill>
                <a:latin typeface="Calibri" charset="0"/>
              </a:rPr>
              <a:t> call-by-need </a:t>
            </a:r>
            <a:r>
              <a:rPr lang="en-US" sz="3200" i="1" dirty="0" err="1" smtClean="0">
                <a:solidFill>
                  <a:schemeClr val="bg1"/>
                </a:solidFill>
                <a:latin typeface="Calibri" charset="0"/>
              </a:rPr>
              <a:t>semantiek</a:t>
            </a:r>
            <a:r>
              <a:rPr lang="en-US" sz="3200" i="1" dirty="0" smtClean="0">
                <a:solidFill>
                  <a:schemeClr val="bg1"/>
                </a:solidFill>
                <a:latin typeface="Calibri" charset="0"/>
              </a:rPr>
              <a:t> (</a:t>
            </a:r>
            <a:r>
              <a:rPr lang="en-US" sz="3200" i="1" dirty="0" err="1" smtClean="0">
                <a:solidFill>
                  <a:schemeClr val="bg1"/>
                </a:solidFill>
                <a:latin typeface="Calibri" charset="0"/>
              </a:rPr>
              <a:t>zie</a:t>
            </a:r>
            <a:r>
              <a:rPr lang="en-US" sz="3200" i="1" dirty="0" smtClean="0">
                <a:solidFill>
                  <a:schemeClr val="bg1"/>
                </a:solidFill>
                <a:latin typeface="Calibri" charset="0"/>
              </a:rPr>
              <a:t> later)</a:t>
            </a:r>
          </a:p>
        </p:txBody>
      </p:sp>
      <p:cxnSp>
        <p:nvCxnSpPr>
          <p:cNvPr id="28677" name="AutoShape 5"/>
          <p:cNvCxnSpPr>
            <a:cxnSpLocks noChangeShapeType="1"/>
            <a:stCxn id="0" idx="2"/>
            <a:endCxn id="0" idx="0"/>
          </p:cNvCxnSpPr>
          <p:nvPr/>
        </p:nvCxnSpPr>
        <p:spPr bwMode="auto">
          <a:xfrm flipH="1">
            <a:off x="4743450" y="4003675"/>
            <a:ext cx="1563688" cy="727075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NL" dirty="0" err="1" smtClean="0"/>
              <a:t>Lazy</a:t>
            </a:r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NL" dirty="0" smtClean="0"/>
              <a:t>Zuiver</a:t>
            </a:r>
            <a:endParaRPr lang="nl-NL" dirty="0"/>
          </a:p>
        </p:txBody>
      </p:sp>
      <p:sp>
        <p:nvSpPr>
          <p:cNvPr id="35842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Geen side effects</a:t>
            </a:r>
          </a:p>
          <a:p>
            <a:r>
              <a:rPr lang="nl-NL" smtClean="0"/>
              <a:t>Een functie die opgeroepen wordt met dezelfde parameters als voorheen zal gegarandeerd hetzelfde resultaat teruggeven</a:t>
            </a:r>
          </a:p>
          <a:p>
            <a:r>
              <a:rPr lang="nl-NL" smtClean="0"/>
              <a:t>Houdt zich strikt aan de lambda calculus</a:t>
            </a:r>
          </a:p>
          <a:p>
            <a:endParaRPr lang="nl-NL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nl-NL" dirty="0"/>
              <a:t>Nog wat specifieke </a:t>
            </a:r>
            <a:r>
              <a:rPr lang="nl-NL" dirty="0" err="1"/>
              <a:t>Haskell</a:t>
            </a:r>
            <a:r>
              <a:rPr lang="nl-NL" dirty="0"/>
              <a:t> </a:t>
            </a:r>
            <a:r>
              <a:rPr lang="nl-NL" dirty="0" smtClean="0"/>
              <a:t>eigenschappen</a:t>
            </a:r>
            <a:endParaRPr lang="nl-NL" dirty="0"/>
          </a:p>
        </p:txBody>
      </p:sp>
      <p:sp>
        <p:nvSpPr>
          <p:cNvPr id="36866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Case-sensitive</a:t>
            </a:r>
          </a:p>
          <a:p>
            <a:pPr lvl="1"/>
            <a:r>
              <a:rPr lang="nl-NL" smtClean="0"/>
              <a:t>Functienamen starten altijd met kleine letter</a:t>
            </a:r>
          </a:p>
          <a:p>
            <a:pPr lvl="1"/>
            <a:r>
              <a:rPr lang="nl-NL" smtClean="0"/>
              <a:t>Typenamen starten altijd met een hoofdletter</a:t>
            </a:r>
          </a:p>
          <a:p>
            <a:r>
              <a:rPr lang="nl-NL" smtClean="0"/>
              <a:t>Indentatie</a:t>
            </a:r>
          </a:p>
          <a:p>
            <a:endParaRPr lang="nl-NL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NL" dirty="0" smtClean="0"/>
              <a:t>Software</a:t>
            </a:r>
            <a:endParaRPr lang="nl-NL" dirty="0"/>
          </a:p>
        </p:txBody>
      </p:sp>
      <p:sp>
        <p:nvSpPr>
          <p:cNvPr id="3789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GHC (compiler en interpreter)</a:t>
            </a:r>
          </a:p>
          <a:p>
            <a:r>
              <a:rPr lang="nl-NL" smtClean="0"/>
              <a:t>Hugs (interpreter)</a:t>
            </a:r>
          </a:p>
          <a:p>
            <a:r>
              <a:rPr lang="nl-NL" smtClean="0"/>
              <a:t>Helium (beperkte interpreter en compiler om Haskell aan te leren)</a:t>
            </a:r>
          </a:p>
          <a:p>
            <a:endParaRPr lang="nl-NL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NL" dirty="0" smtClean="0"/>
              <a:t>GHC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nl-NL" dirty="0"/>
              <a:t>Compiler: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nl-NL" dirty="0"/>
              <a:t>Schrijf </a:t>
            </a:r>
            <a:r>
              <a:rPr lang="nl-NL" dirty="0" err="1"/>
              <a:t>Haskell</a:t>
            </a:r>
            <a:r>
              <a:rPr lang="nl-NL" dirty="0"/>
              <a:t> programma en bewaar in een .</a:t>
            </a:r>
            <a:r>
              <a:rPr lang="nl-NL" dirty="0" err="1"/>
              <a:t>hs</a:t>
            </a:r>
            <a:r>
              <a:rPr lang="nl-NL" dirty="0"/>
              <a:t> bestand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nl-NL" dirty="0"/>
              <a:t>Compileer met: “</a:t>
            </a:r>
            <a:r>
              <a:rPr lang="nl-NL" dirty="0" err="1"/>
              <a:t>ghc</a:t>
            </a:r>
            <a:r>
              <a:rPr lang="nl-NL" dirty="0"/>
              <a:t> –o naam </a:t>
            </a:r>
            <a:r>
              <a:rPr lang="nl-NL" dirty="0" err="1"/>
              <a:t>naam.hs</a:t>
            </a:r>
            <a:r>
              <a:rPr lang="nl-NL" dirty="0"/>
              <a:t>”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nl-NL" dirty="0"/>
              <a:t>Voer ./naam uit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nl-NL" dirty="0"/>
              <a:t>Interpreter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nl-NL" dirty="0"/>
              <a:t>Start </a:t>
            </a:r>
            <a:r>
              <a:rPr lang="nl-NL" dirty="0" err="1"/>
              <a:t>ghci</a:t>
            </a:r>
            <a:r>
              <a:rPr lang="nl-NL" dirty="0"/>
              <a:t> </a:t>
            </a:r>
            <a:r>
              <a:rPr lang="nl-NL" dirty="0" err="1"/>
              <a:t>naam.hs</a:t>
            </a:r>
            <a:endParaRPr lang="nl-NL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nl-NL" dirty="0"/>
              <a:t>Of :load </a:t>
            </a:r>
            <a:r>
              <a:rPr lang="nl-NL" dirty="0" err="1"/>
              <a:t>naam.hs</a:t>
            </a:r>
            <a:r>
              <a:rPr lang="nl-NL" dirty="0"/>
              <a:t> als </a:t>
            </a:r>
            <a:r>
              <a:rPr lang="nl-NL" dirty="0" err="1"/>
              <a:t>ghci</a:t>
            </a:r>
            <a:r>
              <a:rPr lang="nl-NL" dirty="0"/>
              <a:t> opgestart is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nl-NL" dirty="0"/>
              <a:t>Verlaat de shell met :</a:t>
            </a:r>
            <a:r>
              <a:rPr lang="nl-NL" dirty="0" err="1"/>
              <a:t>quit</a:t>
            </a:r>
            <a:endParaRPr lang="nl-NL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066800" y="2133600"/>
            <a:ext cx="6858000" cy="520700"/>
          </a:xfrm>
          <a:prstGeom prst="rect">
            <a:avLst/>
          </a:prstGeom>
          <a:solidFill>
            <a:schemeClr val="bg1"/>
          </a:solidFill>
          <a:ln w="9360">
            <a:solidFill>
              <a:schemeClr val="bg2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800">
                <a:solidFill>
                  <a:schemeClr val="tx1"/>
                </a:solidFill>
                <a:latin typeface="Courier New" charset="0"/>
              </a:rPr>
              <a:t>main = putStrLn “Hallo Wereld” 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066800" y="1763713"/>
            <a:ext cx="1219200" cy="368300"/>
          </a:xfrm>
          <a:prstGeom prst="rect">
            <a:avLst/>
          </a:prstGeom>
          <a:solidFill>
            <a:schemeClr val="bg1"/>
          </a:solidFill>
          <a:ln w="9360">
            <a:solidFill>
              <a:schemeClr val="bg2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Calibri" charset="0"/>
              </a:rPr>
              <a:t>hallo.hs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1089025" y="4205288"/>
            <a:ext cx="6858000" cy="1817687"/>
          </a:xfrm>
          <a:prstGeom prst="rect">
            <a:avLst/>
          </a:prstGeom>
          <a:solidFill>
            <a:schemeClr val="bg1"/>
          </a:solidFill>
          <a:ln w="9360">
            <a:solidFill>
              <a:schemeClr val="bg2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800">
                <a:solidFill>
                  <a:schemeClr val="tx1"/>
                </a:solidFill>
                <a:latin typeface="Courier New" charset="0"/>
              </a:rPr>
              <a:t>$&gt; ghc –o hallo hallo.hs</a:t>
            </a:r>
          </a:p>
          <a:p>
            <a:pPr eaLnBrk="1" hangingPunct="1">
              <a:buClrTx/>
              <a:buFontTx/>
              <a:buNone/>
            </a:pPr>
            <a:r>
              <a:rPr lang="en-US" sz="2800">
                <a:solidFill>
                  <a:schemeClr val="tx1"/>
                </a:solidFill>
                <a:latin typeface="Courier New" charset="0"/>
              </a:rPr>
              <a:t>$&gt; ./hallo</a:t>
            </a:r>
          </a:p>
          <a:p>
            <a:pPr eaLnBrk="1" hangingPunct="1">
              <a:buClrTx/>
              <a:buFontTx/>
              <a:buNone/>
            </a:pPr>
            <a:r>
              <a:rPr lang="en-US" sz="2800">
                <a:solidFill>
                  <a:schemeClr val="tx1"/>
                </a:solidFill>
                <a:latin typeface="Courier New" charset="0"/>
              </a:rPr>
              <a:t>Hallo Wereld</a:t>
            </a:r>
          </a:p>
          <a:p>
            <a:pPr eaLnBrk="1" hangingPunct="1">
              <a:buClrTx/>
              <a:buFontTx/>
              <a:buNone/>
            </a:pPr>
            <a:r>
              <a:rPr lang="en-US" sz="2800">
                <a:solidFill>
                  <a:schemeClr val="tx1"/>
                </a:solidFill>
                <a:latin typeface="Courier New" charset="0"/>
              </a:rPr>
              <a:t>$&gt;</a:t>
            </a:r>
          </a:p>
        </p:txBody>
      </p:sp>
      <p:sp>
        <p:nvSpPr>
          <p:cNvPr id="39941" name="Text Box 6"/>
          <p:cNvSpPr txBox="1">
            <a:spLocks noChangeArrowheads="1"/>
          </p:cNvSpPr>
          <p:nvPr/>
        </p:nvSpPr>
        <p:spPr bwMode="auto">
          <a:xfrm>
            <a:off x="1089025" y="3836988"/>
            <a:ext cx="1219200" cy="368300"/>
          </a:xfrm>
          <a:prstGeom prst="rect">
            <a:avLst/>
          </a:prstGeom>
          <a:solidFill>
            <a:schemeClr val="bg1"/>
          </a:solidFill>
          <a:ln w="9360">
            <a:solidFill>
              <a:schemeClr val="bg2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Calibri" charset="0"/>
              </a:rPr>
              <a:t>console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NL" dirty="0" err="1" smtClean="0"/>
              <a:t>Hello</a:t>
            </a:r>
            <a:r>
              <a:rPr lang="nl-NL" dirty="0" smtClean="0"/>
              <a:t> World</a:t>
            </a:r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827088" y="2133600"/>
            <a:ext cx="8137525" cy="83343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>
                <a:solidFill>
                  <a:schemeClr val="tx1"/>
                </a:solidFill>
                <a:latin typeface="Courier New" charset="0"/>
              </a:rPr>
              <a:t>fac n = if n==0 then 1 else n * fac (n-1)</a:t>
            </a:r>
          </a:p>
          <a:p>
            <a:pPr eaLnBrk="1" hangingPunct="1">
              <a:buClrTx/>
              <a:buFontTx/>
              <a:buNone/>
            </a:pPr>
            <a:r>
              <a:rPr lang="en-US">
                <a:solidFill>
                  <a:schemeClr val="tx1"/>
                </a:solidFill>
                <a:latin typeface="Courier New" charset="0"/>
              </a:rPr>
              <a:t>main = print (fac 42)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827088" y="1763713"/>
            <a:ext cx="12192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Calibri" charset="0"/>
              </a:rPr>
              <a:t>fac.hs</a:t>
            </a:r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900113" y="4567238"/>
            <a:ext cx="8064500" cy="101758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ourier New" charset="0"/>
              </a:rPr>
              <a:t>$&gt; ghc –o fac fac.hs</a:t>
            </a: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ourier New" charset="0"/>
              </a:rPr>
              <a:t>$&gt; ./fac</a:t>
            </a: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ourier New" charset="0"/>
              </a:rPr>
              <a:t>$&gt; </a:t>
            </a:r>
            <a:r>
              <a:rPr lang="en-US" sz="2000">
                <a:solidFill>
                  <a:schemeClr val="tx1"/>
                </a:solidFill>
                <a:latin typeface="Calibri" charset="0"/>
              </a:rPr>
              <a:t>1405006117752879898543142606244511569936384000000000</a:t>
            </a:r>
          </a:p>
        </p:txBody>
      </p:sp>
      <p:sp>
        <p:nvSpPr>
          <p:cNvPr id="40965" name="Text Box 6"/>
          <p:cNvSpPr txBox="1">
            <a:spLocks noChangeArrowheads="1"/>
          </p:cNvSpPr>
          <p:nvPr/>
        </p:nvSpPr>
        <p:spPr bwMode="auto">
          <a:xfrm>
            <a:off x="900113" y="4198938"/>
            <a:ext cx="12192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Calibri" charset="0"/>
              </a:rPr>
              <a:t>console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NL" dirty="0" smtClean="0"/>
              <a:t>Fac</a:t>
            </a:r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539552" y="1552864"/>
            <a:ext cx="7034213" cy="194117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charset="0"/>
              </a:rPr>
              <a:t>fac</a:t>
            </a:r>
            <a:r>
              <a:rPr lang="en-US" sz="2000" dirty="0">
                <a:solidFill>
                  <a:schemeClr val="tx1"/>
                </a:solidFill>
                <a:latin typeface="Courier New" charset="0"/>
              </a:rPr>
              <a:t> 0 = 1</a:t>
            </a:r>
          </a:p>
          <a:p>
            <a:pPr eaLnBrk="1" hangingPunct="1">
              <a:buClrTx/>
              <a:buFontTx/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charset="0"/>
              </a:rPr>
              <a:t>fac</a:t>
            </a:r>
            <a:r>
              <a:rPr lang="en-US" sz="2000" dirty="0">
                <a:solidFill>
                  <a:schemeClr val="tx1"/>
                </a:solidFill>
                <a:latin typeface="Courier New" charset="0"/>
              </a:rPr>
              <a:t> n = n * </a:t>
            </a:r>
            <a:r>
              <a:rPr lang="en-US" sz="2000" dirty="0" err="1">
                <a:solidFill>
                  <a:schemeClr val="tx1"/>
                </a:solidFill>
                <a:latin typeface="Courier New" charset="0"/>
              </a:rPr>
              <a:t>fac</a:t>
            </a:r>
            <a:r>
              <a:rPr lang="en-US" sz="2000" dirty="0">
                <a:solidFill>
                  <a:schemeClr val="tx1"/>
                </a:solidFill>
                <a:latin typeface="Courier New" charset="0"/>
              </a:rPr>
              <a:t> (n-1)</a:t>
            </a:r>
          </a:p>
          <a:p>
            <a:pPr eaLnBrk="1" hangingPunct="1">
              <a:buClrTx/>
              <a:buFontTx/>
              <a:buNone/>
            </a:pPr>
            <a:r>
              <a:rPr lang="en-US" sz="2000" dirty="0">
                <a:solidFill>
                  <a:schemeClr val="tx1"/>
                </a:solidFill>
                <a:latin typeface="Courier New" charset="0"/>
              </a:rPr>
              <a:t>main = 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</a:rPr>
              <a:t>do</a:t>
            </a:r>
          </a:p>
          <a:p>
            <a:pPr eaLnBrk="1" hangingPunct="1">
              <a:buClrTx/>
              <a:buFontTx/>
              <a:buNone/>
            </a:pPr>
            <a:r>
              <a:rPr lang="en-US" sz="20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Courier New" charset="0"/>
              </a:rPr>
              <a:t>putStrLn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</a:rPr>
              <a:t> ”in:" </a:t>
            </a:r>
          </a:p>
          <a:p>
            <a:pPr eaLnBrk="1" hangingPunct="1">
              <a:buClrTx/>
              <a:buFontTx/>
              <a:buNone/>
            </a:pPr>
            <a:r>
              <a:rPr lang="en-US" sz="20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Courier New" charset="0"/>
              </a:rPr>
              <a:t>nummer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</a:rPr>
              <a:t> &lt;- </a:t>
            </a:r>
            <a:r>
              <a:rPr lang="en-US" sz="2000" dirty="0" err="1">
                <a:solidFill>
                  <a:srgbClr val="FF0000"/>
                </a:solidFill>
                <a:latin typeface="Courier New" charset="0"/>
              </a:rPr>
              <a:t>getLine</a:t>
            </a:r>
            <a:endParaRPr lang="en-US" sz="2000" dirty="0">
              <a:solidFill>
                <a:srgbClr val="FF0000"/>
              </a:solidFill>
              <a:latin typeface="Courier New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sz="2000" dirty="0">
                <a:solidFill>
                  <a:srgbClr val="FF0000"/>
                </a:solidFill>
                <a:latin typeface="Courier New" charset="0"/>
              </a:rPr>
              <a:t>	print (</a:t>
            </a:r>
            <a:r>
              <a:rPr lang="en-US" sz="2000" dirty="0" err="1">
                <a:solidFill>
                  <a:srgbClr val="FF0000"/>
                </a:solidFill>
                <a:latin typeface="Courier New" charset="0"/>
              </a:rPr>
              <a:t>fac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</a:rPr>
              <a:t> (read </a:t>
            </a:r>
            <a:r>
              <a:rPr lang="en-US" sz="2000" dirty="0" err="1">
                <a:solidFill>
                  <a:srgbClr val="FF0000"/>
                </a:solidFill>
                <a:latin typeface="Courier New" charset="0"/>
              </a:rPr>
              <a:t>nummer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</a:rPr>
              <a:t>))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539552" y="1186152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ifac.hs</a:t>
            </a:r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539552" y="4224337"/>
            <a:ext cx="7034213" cy="163353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000" dirty="0">
                <a:solidFill>
                  <a:schemeClr val="tx1"/>
                </a:solidFill>
                <a:latin typeface="Courier New" charset="0"/>
              </a:rPr>
              <a:t>$&gt; </a:t>
            </a:r>
            <a:r>
              <a:rPr lang="en-US" sz="2000" dirty="0" err="1">
                <a:solidFill>
                  <a:schemeClr val="tx1"/>
                </a:solidFill>
                <a:latin typeface="Courier New" charset="0"/>
              </a:rPr>
              <a:t>ghc</a:t>
            </a:r>
            <a:r>
              <a:rPr lang="en-US" sz="2000" dirty="0">
                <a:solidFill>
                  <a:schemeClr val="tx1"/>
                </a:solidFill>
                <a:latin typeface="Courier New" charset="0"/>
              </a:rPr>
              <a:t> –o </a:t>
            </a:r>
            <a:r>
              <a:rPr lang="en-US" sz="2000" dirty="0" err="1">
                <a:solidFill>
                  <a:schemeClr val="tx1"/>
                </a:solidFill>
                <a:latin typeface="Courier New" charset="0"/>
              </a:rPr>
              <a:t>ifac</a:t>
            </a:r>
            <a:r>
              <a:rPr lang="en-US" sz="2000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charset="0"/>
              </a:rPr>
              <a:t>ifac.hs</a:t>
            </a:r>
            <a:endParaRPr lang="en-US" sz="2000" dirty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sz="2000" dirty="0">
                <a:solidFill>
                  <a:schemeClr val="tx1"/>
                </a:solidFill>
                <a:latin typeface="Courier New" charset="0"/>
              </a:rPr>
              <a:t>$&gt; ./</a:t>
            </a:r>
            <a:r>
              <a:rPr lang="en-US" sz="2000" dirty="0" err="1">
                <a:solidFill>
                  <a:schemeClr val="tx1"/>
                </a:solidFill>
                <a:latin typeface="Courier New" charset="0"/>
              </a:rPr>
              <a:t>ifac</a:t>
            </a:r>
            <a:endParaRPr lang="en-US" sz="2000" dirty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sz="2000" dirty="0">
                <a:solidFill>
                  <a:schemeClr val="tx1"/>
                </a:solidFill>
                <a:latin typeface="Courier New" charset="0"/>
              </a:rPr>
              <a:t>$&gt; </a:t>
            </a:r>
            <a:r>
              <a:rPr lang="en-US" sz="2000" dirty="0">
                <a:solidFill>
                  <a:schemeClr val="tx1"/>
                </a:solidFill>
                <a:latin typeface="Calibri" charset="0"/>
              </a:rPr>
              <a:t>in:</a:t>
            </a:r>
          </a:p>
          <a:p>
            <a:pPr eaLnBrk="1" hangingPunct="1">
              <a:buClrTx/>
              <a:buFontTx/>
              <a:buNone/>
            </a:pPr>
            <a:r>
              <a:rPr lang="en-US" sz="2000" dirty="0">
                <a:solidFill>
                  <a:schemeClr val="tx1"/>
                </a:solidFill>
                <a:latin typeface="Courier New" charset="0"/>
              </a:rPr>
              <a:t>20</a:t>
            </a:r>
          </a:p>
          <a:p>
            <a:pPr eaLnBrk="1" hangingPunct="1">
              <a:buClrTx/>
              <a:buFontTx/>
              <a:buNone/>
            </a:pPr>
            <a:r>
              <a:rPr lang="en-US" sz="2000" dirty="0">
                <a:solidFill>
                  <a:schemeClr val="tx1"/>
                </a:solidFill>
                <a:latin typeface="Courier New" charset="0"/>
              </a:rPr>
              <a:t>2432902008176640000</a:t>
            </a:r>
          </a:p>
        </p:txBody>
      </p:sp>
      <p:sp>
        <p:nvSpPr>
          <p:cNvPr id="41989" name="Text Box 6"/>
          <p:cNvSpPr txBox="1">
            <a:spLocks noChangeArrowheads="1"/>
          </p:cNvSpPr>
          <p:nvPr/>
        </p:nvSpPr>
        <p:spPr bwMode="auto">
          <a:xfrm>
            <a:off x="539552" y="3854449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1800">
                <a:solidFill>
                  <a:srgbClr val="000000"/>
                </a:solidFill>
                <a:latin typeface="Calibri" charset="0"/>
              </a:rPr>
              <a:t>console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563888" y="6237312"/>
            <a:ext cx="5378029" cy="46384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i="1" dirty="0" err="1" smtClean="0">
                <a:solidFill>
                  <a:schemeClr val="tx1"/>
                </a:solidFill>
                <a:latin typeface="Calibri" charset="0"/>
              </a:rPr>
              <a:t>Wat</a:t>
            </a:r>
            <a:r>
              <a:rPr lang="en-US" i="1" dirty="0" smtClean="0">
                <a:solidFill>
                  <a:schemeClr val="tx1"/>
                </a:solidFill>
                <a:latin typeface="Calibri" charset="0"/>
              </a:rPr>
              <a:t> code </a:t>
            </a:r>
            <a:r>
              <a:rPr lang="en-US" i="1" dirty="0" err="1" smtClean="0">
                <a:solidFill>
                  <a:schemeClr val="tx1"/>
                </a:solidFill>
                <a:latin typeface="Calibri" charset="0"/>
              </a:rPr>
              <a:t>om</a:t>
            </a:r>
            <a:r>
              <a:rPr lang="en-US" i="1" dirty="0" smtClean="0">
                <a:solidFill>
                  <a:schemeClr val="tx1"/>
                </a:solidFill>
                <a:latin typeface="Calibri" charset="0"/>
              </a:rPr>
              <a:t> user input </a:t>
            </a:r>
            <a:r>
              <a:rPr lang="en-US" i="1" dirty="0" err="1" smtClean="0">
                <a:solidFill>
                  <a:schemeClr val="tx1"/>
                </a:solidFill>
                <a:latin typeface="Calibri" charset="0"/>
              </a:rPr>
              <a:t>te</a:t>
            </a:r>
            <a:r>
              <a:rPr lang="en-US" i="1" dirty="0" smtClean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Calibri" charset="0"/>
              </a:rPr>
              <a:t>ondersteunen</a:t>
            </a:r>
            <a:endParaRPr lang="en-US" i="1" dirty="0" smtClean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NL" dirty="0" smtClean="0"/>
              <a:t>Fac</a:t>
            </a:r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066800" y="1349375"/>
            <a:ext cx="8077200" cy="230981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dirty="0" err="1">
                <a:solidFill>
                  <a:schemeClr val="tx1"/>
                </a:solidFill>
                <a:latin typeface="Courier New" charset="0"/>
              </a:rPr>
              <a:t>fac</a:t>
            </a:r>
            <a:r>
              <a:rPr lang="en-US" dirty="0">
                <a:solidFill>
                  <a:schemeClr val="tx1"/>
                </a:solidFill>
                <a:latin typeface="Courier New" charset="0"/>
              </a:rPr>
              <a:t> 0 = 1</a:t>
            </a:r>
          </a:p>
          <a:p>
            <a:pPr eaLnBrk="1" hangingPunct="1">
              <a:buClrTx/>
              <a:buFontTx/>
              <a:buNone/>
            </a:pPr>
            <a:r>
              <a:rPr lang="en-US" dirty="0" err="1">
                <a:solidFill>
                  <a:schemeClr val="tx1"/>
                </a:solidFill>
                <a:latin typeface="Courier New" charset="0"/>
              </a:rPr>
              <a:t>fac</a:t>
            </a:r>
            <a:r>
              <a:rPr lang="en-US" dirty="0">
                <a:solidFill>
                  <a:schemeClr val="tx1"/>
                </a:solidFill>
                <a:latin typeface="Courier New" charset="0"/>
              </a:rPr>
              <a:t> n = n * </a:t>
            </a:r>
            <a:r>
              <a:rPr lang="en-US" dirty="0" err="1">
                <a:solidFill>
                  <a:schemeClr val="tx1"/>
                </a:solidFill>
                <a:latin typeface="Courier New" charset="0"/>
              </a:rPr>
              <a:t>fac</a:t>
            </a:r>
            <a:r>
              <a:rPr lang="en-US" dirty="0">
                <a:solidFill>
                  <a:schemeClr val="tx1"/>
                </a:solidFill>
                <a:latin typeface="Courier New" charset="0"/>
              </a:rPr>
              <a:t> (n-1)</a:t>
            </a:r>
          </a:p>
          <a:p>
            <a:pPr eaLnBrk="1" hangingPunct="1">
              <a:buClrTx/>
              <a:buFontTx/>
              <a:buNone/>
            </a:pPr>
            <a:r>
              <a:rPr lang="en-US" dirty="0">
                <a:solidFill>
                  <a:schemeClr val="tx1"/>
                </a:solidFill>
                <a:latin typeface="Courier New" charset="0"/>
              </a:rPr>
              <a:t>main = do</a:t>
            </a:r>
          </a:p>
          <a:p>
            <a:pPr eaLnBrk="1" hangingPunct="1">
              <a:buClrTx/>
              <a:buFontTx/>
              <a:buNone/>
            </a:pPr>
            <a:r>
              <a:rPr lang="en-US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urier New" charset="0"/>
              </a:rPr>
              <a:t>putStrLn</a:t>
            </a:r>
            <a:r>
              <a:rPr lang="en-US" dirty="0">
                <a:solidFill>
                  <a:schemeClr val="tx1"/>
                </a:solidFill>
                <a:latin typeface="Courier New" charset="0"/>
              </a:rPr>
              <a:t> ”in:" </a:t>
            </a:r>
          </a:p>
          <a:p>
            <a:pPr eaLnBrk="1" hangingPunct="1">
              <a:buClrTx/>
              <a:buFontTx/>
              <a:buNone/>
            </a:pPr>
            <a:r>
              <a:rPr lang="en-US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urier New" charset="0"/>
              </a:rPr>
              <a:t>nummer</a:t>
            </a:r>
            <a:r>
              <a:rPr lang="en-US" dirty="0">
                <a:solidFill>
                  <a:schemeClr val="tx1"/>
                </a:solidFill>
                <a:latin typeface="Courier New" charset="0"/>
              </a:rPr>
              <a:t> &lt;- </a:t>
            </a:r>
            <a:r>
              <a:rPr lang="en-US" dirty="0" err="1">
                <a:solidFill>
                  <a:schemeClr val="tx1"/>
                </a:solidFill>
                <a:latin typeface="Courier New" charset="0"/>
              </a:rPr>
              <a:t>getLine</a:t>
            </a:r>
            <a:endParaRPr lang="en-US" dirty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dirty="0">
                <a:solidFill>
                  <a:schemeClr val="tx1"/>
                </a:solidFill>
                <a:latin typeface="Courier New" charset="0"/>
              </a:rPr>
              <a:t>	print (</a:t>
            </a:r>
            <a:r>
              <a:rPr lang="en-US" dirty="0" err="1">
                <a:solidFill>
                  <a:schemeClr val="tx1"/>
                </a:solidFill>
                <a:latin typeface="Courier New" charset="0"/>
              </a:rPr>
              <a:t>fac</a:t>
            </a:r>
            <a:r>
              <a:rPr lang="en-US" dirty="0">
                <a:solidFill>
                  <a:schemeClr val="tx1"/>
                </a:solidFill>
                <a:latin typeface="Courier New" charset="0"/>
              </a:rPr>
              <a:t> (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read</a:t>
            </a:r>
            <a:r>
              <a:rPr lang="en-US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charset="0"/>
              </a:rPr>
              <a:t>nummer</a:t>
            </a:r>
            <a:r>
              <a:rPr lang="en-US" dirty="0">
                <a:solidFill>
                  <a:schemeClr val="tx1"/>
                </a:solidFill>
                <a:latin typeface="Courier New" charset="0"/>
              </a:rPr>
              <a:t>))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066800" y="982663"/>
            <a:ext cx="12192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Calibri" charset="0"/>
              </a:rPr>
              <a:t>ifac.hs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046163" y="4557713"/>
            <a:ext cx="8077200" cy="169545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ourier New" charset="0"/>
              </a:rPr>
              <a:t>$&gt; ghc –o ifac ifac.hs</a:t>
            </a: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ourier New" charset="0"/>
              </a:rPr>
              <a:t>$&gt; ./ifac</a:t>
            </a: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ourier New" charset="0"/>
              </a:rPr>
              <a:t>$&gt; </a:t>
            </a:r>
            <a:r>
              <a:rPr lang="en-US" sz="2000">
                <a:solidFill>
                  <a:schemeClr val="tx1"/>
                </a:solidFill>
                <a:latin typeface="Calibri" charset="0"/>
              </a:rPr>
              <a:t>in:</a:t>
            </a: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ourier New" charset="0"/>
              </a:rPr>
              <a:t>20</a:t>
            </a: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ourier New" charset="0"/>
              </a:rPr>
              <a:t>2432902008176640000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1046163" y="4187825"/>
            <a:ext cx="12192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Calibri" charset="0"/>
              </a:rPr>
              <a:t>console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67944" y="6165304"/>
            <a:ext cx="4892020" cy="52540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buClrTx/>
              <a:buFontTx/>
              <a:buNone/>
              <a:defRPr/>
            </a:pPr>
            <a:r>
              <a:rPr lang="en-US" sz="2800" i="1" dirty="0">
                <a:solidFill>
                  <a:schemeClr val="tx1"/>
                </a:solidFill>
                <a:latin typeface="Calibri" charset="0"/>
              </a:rPr>
              <a:t>r</a:t>
            </a:r>
            <a:r>
              <a:rPr lang="en-US" sz="2800" i="1" dirty="0" smtClean="0">
                <a:solidFill>
                  <a:schemeClr val="tx1"/>
                </a:solidFill>
                <a:latin typeface="Calibri" charset="0"/>
              </a:rPr>
              <a:t>ead </a:t>
            </a:r>
            <a:r>
              <a:rPr lang="en-US" sz="2800" i="1" dirty="0" err="1" smtClean="0">
                <a:solidFill>
                  <a:schemeClr val="tx1"/>
                </a:solidFill>
                <a:latin typeface="Calibri" charset="0"/>
              </a:rPr>
              <a:t>zorgt</a:t>
            </a:r>
            <a:r>
              <a:rPr lang="en-US" sz="2800" i="1" dirty="0" smtClean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2800" i="1" dirty="0" err="1" smtClean="0">
                <a:solidFill>
                  <a:schemeClr val="tx1"/>
                </a:solidFill>
                <a:latin typeface="Calibri" charset="0"/>
              </a:rPr>
              <a:t>voor</a:t>
            </a:r>
            <a:r>
              <a:rPr lang="en-US" sz="2800" i="1" dirty="0" smtClean="0">
                <a:solidFill>
                  <a:schemeClr val="tx1"/>
                </a:solidFill>
                <a:latin typeface="Calibri" charset="0"/>
              </a:rPr>
              <a:t> type-</a:t>
            </a:r>
            <a:r>
              <a:rPr lang="en-US" sz="2800" i="1" dirty="0" err="1" smtClean="0">
                <a:solidFill>
                  <a:schemeClr val="tx1"/>
                </a:solidFill>
                <a:latin typeface="Calibri" charset="0"/>
              </a:rPr>
              <a:t>conversie</a:t>
            </a:r>
            <a:endParaRPr lang="en-US" sz="2800" i="1" dirty="0" smtClean="0">
              <a:solidFill>
                <a:schemeClr val="tx1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1066800" y="2197100"/>
            <a:ext cx="7392988" cy="120173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>
                <a:solidFill>
                  <a:schemeClr val="tx1"/>
                </a:solidFill>
                <a:latin typeface="Courier New" charset="0"/>
              </a:rPr>
              <a:t>fac 0 = 1</a:t>
            </a:r>
          </a:p>
          <a:p>
            <a:pPr eaLnBrk="1" hangingPunct="1">
              <a:buClrTx/>
              <a:buFontTx/>
              <a:buNone/>
            </a:pPr>
            <a:r>
              <a:rPr lang="en-US">
                <a:solidFill>
                  <a:schemeClr val="tx1"/>
                </a:solidFill>
                <a:latin typeface="Courier New" charset="0"/>
              </a:rPr>
              <a:t>fac n = n * fac (n-1)</a:t>
            </a:r>
          </a:p>
          <a:p>
            <a:pPr eaLnBrk="1" hangingPunct="1">
              <a:buClrTx/>
              <a:buFontTx/>
              <a:buNone/>
            </a:pPr>
            <a:r>
              <a:rPr lang="en-US">
                <a:solidFill>
                  <a:schemeClr val="tx1"/>
                </a:solidFill>
                <a:latin typeface="Courier New" charset="0"/>
              </a:rPr>
              <a:t>main = print (fac 42)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066800" y="1828800"/>
            <a:ext cx="12192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Calibri" charset="0"/>
              </a:rPr>
              <a:t>fac.hs</a:t>
            </a:r>
          </a:p>
        </p:txBody>
      </p:sp>
      <p:sp>
        <p:nvSpPr>
          <p:cNvPr id="44036" name="Text Box 5"/>
          <p:cNvSpPr txBox="1">
            <a:spLocks noChangeArrowheads="1"/>
          </p:cNvSpPr>
          <p:nvPr/>
        </p:nvSpPr>
        <p:spPr bwMode="auto">
          <a:xfrm>
            <a:off x="1066800" y="4583113"/>
            <a:ext cx="7466013" cy="101758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ourier New" charset="0"/>
              </a:rPr>
              <a:t>$&gt; ghc –o fac fac.hs</a:t>
            </a: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ourier New" charset="0"/>
              </a:rPr>
              <a:t>$&gt; ./fac</a:t>
            </a: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ourier New" charset="0"/>
              </a:rPr>
              <a:t>$&gt; </a:t>
            </a:r>
            <a:r>
              <a:rPr lang="en-US" sz="2000">
                <a:solidFill>
                  <a:schemeClr val="tx1"/>
                </a:solidFill>
                <a:latin typeface="Calibri" charset="0"/>
              </a:rPr>
              <a:t>1405006117752879898543142606244511569936384000000000</a:t>
            </a:r>
          </a:p>
        </p:txBody>
      </p:sp>
      <p:sp>
        <p:nvSpPr>
          <p:cNvPr id="44037" name="Text Box 6"/>
          <p:cNvSpPr txBox="1">
            <a:spLocks noChangeArrowheads="1"/>
          </p:cNvSpPr>
          <p:nvPr/>
        </p:nvSpPr>
        <p:spPr bwMode="auto">
          <a:xfrm>
            <a:off x="1066800" y="4213225"/>
            <a:ext cx="121920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Calibri" charset="0"/>
              </a:rPr>
              <a:t>console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4067944" y="6165304"/>
            <a:ext cx="4892020" cy="52540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buClrTx/>
              <a:buFontTx/>
              <a:buNone/>
              <a:defRPr/>
            </a:pPr>
            <a:r>
              <a:rPr lang="en-US" sz="2800" i="1" dirty="0" smtClean="0">
                <a:solidFill>
                  <a:schemeClr val="tx1"/>
                </a:solidFill>
                <a:latin typeface="Calibri" charset="0"/>
              </a:rPr>
              <a:t>Met pattern matching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NL" dirty="0" smtClean="0"/>
              <a:t>Fac</a:t>
            </a:r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List&lt;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prices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Arrays.asList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new 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"),new 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new 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"),new 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new 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"),new 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new 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("45“),new 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pPr marL="0" indent="0">
              <a:buNone/>
            </a:pP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>
                <a:latin typeface="+mj-lt"/>
                <a:cs typeface="Courier New" panose="02070309020205020404" pitchFamily="49" charset="0"/>
              </a:rPr>
              <a:t>Suppose</a:t>
            </a:r>
            <a:r>
              <a:rPr lang="nl-NL" dirty="0">
                <a:latin typeface="+mj-lt"/>
                <a:cs typeface="Courier New" panose="02070309020205020404" pitchFamily="49" charset="0"/>
              </a:rPr>
              <a:t> </a:t>
            </a:r>
            <a:r>
              <a:rPr lang="nl-NL" dirty="0" smtClean="0">
                <a:latin typeface="+mj-lt"/>
                <a:cs typeface="Courier New" panose="02070309020205020404" pitchFamily="49" charset="0"/>
              </a:rPr>
              <a:t>we ’re </a:t>
            </a:r>
            <a:r>
              <a:rPr lang="nl-NL" dirty="0" err="1">
                <a:latin typeface="+mj-lt"/>
                <a:cs typeface="Courier New" panose="02070309020205020404" pitchFamily="49" charset="0"/>
              </a:rPr>
              <a:t>asked</a:t>
            </a:r>
            <a:r>
              <a:rPr lang="nl-NL" dirty="0">
                <a:latin typeface="+mj-lt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+mj-lt"/>
                <a:cs typeface="Courier New" panose="02070309020205020404" pitchFamily="49" charset="0"/>
              </a:rPr>
              <a:t>to</a:t>
            </a:r>
            <a:r>
              <a:rPr lang="nl-NL" dirty="0">
                <a:latin typeface="+mj-lt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+mj-lt"/>
                <a:cs typeface="Courier New" panose="02070309020205020404" pitchFamily="49" charset="0"/>
              </a:rPr>
              <a:t>total</a:t>
            </a:r>
            <a:r>
              <a:rPr lang="nl-NL" dirty="0">
                <a:latin typeface="+mj-lt"/>
                <a:cs typeface="Courier New" panose="02070309020205020404" pitchFamily="49" charset="0"/>
              </a:rPr>
              <a:t> the </a:t>
            </a:r>
            <a:r>
              <a:rPr lang="nl-NL" dirty="0" err="1">
                <a:latin typeface="+mj-lt"/>
                <a:cs typeface="Courier New" panose="02070309020205020404" pitchFamily="49" charset="0"/>
              </a:rPr>
              <a:t>prices</a:t>
            </a:r>
            <a:r>
              <a:rPr lang="nl-NL" dirty="0">
                <a:latin typeface="+mj-lt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+mj-lt"/>
                <a:cs typeface="Courier New" panose="02070309020205020404" pitchFamily="49" charset="0"/>
              </a:rPr>
              <a:t>greater</a:t>
            </a:r>
            <a:r>
              <a:rPr lang="nl-NL" dirty="0">
                <a:latin typeface="+mj-lt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+mj-lt"/>
                <a:cs typeface="Courier New" panose="02070309020205020404" pitchFamily="49" charset="0"/>
              </a:rPr>
              <a:t>than</a:t>
            </a:r>
            <a:r>
              <a:rPr lang="nl-NL" dirty="0">
                <a:latin typeface="+mj-lt"/>
                <a:cs typeface="Courier New" panose="02070309020205020404" pitchFamily="49" charset="0"/>
              </a:rPr>
              <a:t> </a:t>
            </a:r>
            <a:r>
              <a:rPr lang="nl-NL" dirty="0" smtClean="0">
                <a:latin typeface="+mj-lt"/>
                <a:cs typeface="Courier New" panose="02070309020205020404" pitchFamily="49" charset="0"/>
              </a:rPr>
              <a:t>E20</a:t>
            </a:r>
            <a:r>
              <a:rPr lang="nl-NL" dirty="0">
                <a:latin typeface="+mj-lt"/>
                <a:cs typeface="Courier New" panose="02070309020205020404" pitchFamily="49" charset="0"/>
              </a:rPr>
              <a:t>, </a:t>
            </a:r>
            <a:r>
              <a:rPr lang="nl-NL" dirty="0" err="1">
                <a:latin typeface="+mj-lt"/>
                <a:cs typeface="Courier New" panose="02070309020205020404" pitchFamily="49" charset="0"/>
              </a:rPr>
              <a:t>discounted</a:t>
            </a:r>
            <a:r>
              <a:rPr lang="nl-NL" dirty="0">
                <a:latin typeface="+mj-lt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+mj-lt"/>
                <a:cs typeface="Courier New" panose="02070309020205020404" pitchFamily="49" charset="0"/>
              </a:rPr>
              <a:t>by</a:t>
            </a:r>
            <a:r>
              <a:rPr lang="nl-NL" dirty="0">
                <a:latin typeface="+mj-lt"/>
                <a:cs typeface="Courier New" panose="02070309020205020404" pitchFamily="49" charset="0"/>
              </a:rPr>
              <a:t> 10</a:t>
            </a:r>
            <a:r>
              <a:rPr lang="nl-NL" dirty="0" smtClean="0">
                <a:latin typeface="+mj-lt"/>
                <a:cs typeface="Courier New" panose="02070309020205020404" pitchFamily="49" charset="0"/>
              </a:rPr>
              <a:t>%.</a:t>
            </a:r>
            <a:endParaRPr lang="nl-NL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04/15/12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643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NL" dirty="0"/>
              <a:t>Basis </a:t>
            </a:r>
            <a:r>
              <a:rPr lang="nl-NL" dirty="0" smtClean="0"/>
              <a:t>bewerkingen</a:t>
            </a:r>
            <a:endParaRPr lang="nl-NL" dirty="0"/>
          </a:p>
        </p:txBody>
      </p:sp>
      <p:sp>
        <p:nvSpPr>
          <p:cNvPr id="45058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>
              <a:buFont typeface="Wingdings 3" pitchFamily="18" charset="2"/>
              <a:buNone/>
            </a:pPr>
            <a:r>
              <a:rPr lang="nl-NL" smtClean="0">
                <a:latin typeface="Courier" pitchFamily="49" charset="0"/>
              </a:rPr>
              <a:t>Prelude&gt;5*2+8</a:t>
            </a:r>
          </a:p>
          <a:p>
            <a:pPr marL="109538" indent="0">
              <a:buFont typeface="Wingdings 3" pitchFamily="18" charset="2"/>
              <a:buNone/>
            </a:pPr>
            <a:r>
              <a:rPr lang="nl-NL" smtClean="0">
                <a:latin typeface="Courier" pitchFamily="49" charset="0"/>
              </a:rPr>
              <a:t>18</a:t>
            </a:r>
          </a:p>
          <a:p>
            <a:pPr marL="109538" indent="0">
              <a:buFont typeface="Wingdings 3" pitchFamily="18" charset="2"/>
              <a:buNone/>
            </a:pPr>
            <a:r>
              <a:rPr lang="nl-NL" smtClean="0">
                <a:latin typeface="Courier" pitchFamily="49" charset="0"/>
              </a:rPr>
              <a:t>Prelude&gt;sqrt 25</a:t>
            </a:r>
          </a:p>
          <a:p>
            <a:pPr marL="109538" indent="0">
              <a:buFont typeface="Wingdings 3" pitchFamily="18" charset="2"/>
              <a:buNone/>
            </a:pPr>
            <a:r>
              <a:rPr lang="nl-NL" smtClean="0">
                <a:latin typeface="Courier" pitchFamily="49" charset="0"/>
              </a:rPr>
              <a:t>5</a:t>
            </a:r>
          </a:p>
          <a:p>
            <a:pPr marL="109538" indent="0">
              <a:buFont typeface="Wingdings 3" pitchFamily="18" charset="2"/>
              <a:buNone/>
            </a:pPr>
            <a:r>
              <a:rPr lang="nl-NL" smtClean="0">
                <a:latin typeface="Courier" pitchFamily="49" charset="0"/>
              </a:rPr>
              <a:t>Prelude&gt;sqrt 2</a:t>
            </a:r>
          </a:p>
          <a:p>
            <a:pPr marL="109538" indent="0">
              <a:buFont typeface="Wingdings 3" pitchFamily="18" charset="2"/>
              <a:buNone/>
            </a:pPr>
            <a:r>
              <a:rPr lang="nl-NL" smtClean="0">
                <a:latin typeface="Courier" pitchFamily="49" charset="0"/>
              </a:rPr>
              <a:t>1.4142135623730951</a:t>
            </a:r>
          </a:p>
          <a:p>
            <a:pPr marL="109538" indent="0">
              <a:buFont typeface="Wingdings 3" pitchFamily="18" charset="2"/>
              <a:buNone/>
            </a:pPr>
            <a:r>
              <a:rPr lang="nl-NL" smtClean="0">
                <a:latin typeface="Courier" pitchFamily="49" charset="0"/>
              </a:rPr>
              <a:t>Prelude&gt;5*(2+8)</a:t>
            </a:r>
          </a:p>
          <a:p>
            <a:pPr marL="109538" indent="0">
              <a:buFont typeface="Wingdings 3" pitchFamily="18" charset="2"/>
              <a:buNone/>
            </a:pPr>
            <a:r>
              <a:rPr lang="nl-NL" smtClean="0">
                <a:latin typeface="Courier" pitchFamily="49" charset="0"/>
              </a:rPr>
              <a:t>50</a:t>
            </a:r>
          </a:p>
          <a:p>
            <a:pPr marL="109538" indent="0">
              <a:buFont typeface="Wingdings 3" pitchFamily="18" charset="2"/>
              <a:buNone/>
            </a:pPr>
            <a:endParaRPr lang="nl-NL" smtClean="0">
              <a:latin typeface="Courier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nl-NL" dirty="0"/>
              <a:t>Paren en </a:t>
            </a:r>
            <a:r>
              <a:rPr lang="nl-NL" dirty="0" err="1" smtClean="0"/>
              <a:t>Triples</a:t>
            </a:r>
            <a:r>
              <a:rPr lang="nl-NL" dirty="0" smtClean="0"/>
              <a:t> – first, second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it-IT" dirty="0">
                <a:latin typeface="Courier" pitchFamily="49" charset="0"/>
              </a:rPr>
              <a:t>Prelude&gt;(8,20)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it-IT" dirty="0">
                <a:latin typeface="Courier" pitchFamily="49" charset="0"/>
              </a:rPr>
              <a:t>(8,20)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it-IT" dirty="0">
                <a:latin typeface="Courier" pitchFamily="49" charset="0"/>
              </a:rPr>
              <a:t>Prelude&gt;(1,3,5)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it-IT" dirty="0">
                <a:latin typeface="Courier" pitchFamily="49" charset="0"/>
              </a:rPr>
              <a:t>(1,3,5)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it-IT" dirty="0">
                <a:latin typeface="Courier" pitchFamily="49" charset="0"/>
              </a:rPr>
              <a:t>Prelude&gt;fst (“nul”,0)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it-IT" dirty="0">
                <a:latin typeface="Courier" pitchFamily="49" charset="0"/>
              </a:rPr>
              <a:t>nul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it-IT" dirty="0">
                <a:latin typeface="Courier" pitchFamily="49" charset="0"/>
              </a:rPr>
              <a:t>Prelude&gt;snd (“nul”,0)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it-IT" dirty="0">
                <a:latin typeface="Courier" pitchFamily="49" charset="0"/>
              </a:rPr>
              <a:t>0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NL" dirty="0" smtClean="0"/>
              <a:t>Lijsten – </a:t>
            </a:r>
            <a:r>
              <a:rPr lang="nl-NL" dirty="0" err="1" smtClean="0"/>
              <a:t>cons</a:t>
            </a:r>
            <a:r>
              <a:rPr lang="nl-NL" dirty="0" smtClean="0"/>
              <a:t>(:) operator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it-IT" dirty="0">
                <a:latin typeface="Courier" pitchFamily="49" charset="0"/>
              </a:rPr>
              <a:t>Prelude&gt;[1,3,5]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it-IT" dirty="0">
                <a:latin typeface="Courier" pitchFamily="49" charset="0"/>
              </a:rPr>
              <a:t>[1,3,5]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it-IT" dirty="0">
                <a:latin typeface="Courier" pitchFamily="49" charset="0"/>
              </a:rPr>
              <a:t>Prelude&gt;0:[1,3,5]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it-IT" dirty="0">
                <a:latin typeface="Courier" pitchFamily="49" charset="0"/>
              </a:rPr>
              <a:t>[0,1,3,5]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it-IT" dirty="0">
                <a:latin typeface="Courier" pitchFamily="49" charset="0"/>
              </a:rPr>
              <a:t>Prelude&gt;0:1:3:5:[]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it-IT" dirty="0">
                <a:latin typeface="Courier" pitchFamily="49" charset="0"/>
              </a:rPr>
              <a:t>[0,1,3,5]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it-IT" dirty="0">
                <a:latin typeface="Courier" pitchFamily="49" charset="0"/>
              </a:rPr>
              <a:t>Prelude&gt;[(1,1),(2,3),(4,8),(9,999)]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it-IT" dirty="0">
                <a:latin typeface="Courier" pitchFamily="49" charset="0"/>
              </a:rPr>
              <a:t>[(1,1),(2,3),(4,8),(9,999)]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NL" dirty="0"/>
              <a:t>Lijsten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latin typeface="Courier" pitchFamily="49" charset="0"/>
              </a:rPr>
              <a:t>Prelude&gt;head [1,3,5]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latin typeface="Courier" pitchFamily="49" charset="0"/>
              </a:rPr>
              <a:t>1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latin typeface="Courier" pitchFamily="49" charset="0"/>
              </a:rPr>
              <a:t>Prelude&gt;tail [1,3,5]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latin typeface="Courier" pitchFamily="49" charset="0"/>
              </a:rPr>
              <a:t>[3,5]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latin typeface="Courier" pitchFamily="49" charset="0"/>
              </a:rPr>
              <a:t>Prelude&gt;length [(1,1),(2,3),(4,8),(9,999)]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latin typeface="Courier" pitchFamily="49" charset="0"/>
              </a:rPr>
              <a:t>4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latin typeface="Courier" pitchFamily="49" charset="0"/>
              </a:rPr>
              <a:t>Prelude&gt;length (tail [1,3,5,9,4,8,999])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latin typeface="Courier" pitchFamily="49" charset="0"/>
              </a:rPr>
              <a:t>6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563888" y="6076308"/>
            <a:ext cx="5410944" cy="52540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buClrTx/>
              <a:buFontTx/>
              <a:buNone/>
              <a:defRPr/>
            </a:pPr>
            <a:r>
              <a:rPr lang="en-US" sz="2800" i="1" dirty="0" smtClean="0">
                <a:solidFill>
                  <a:schemeClr val="tx1"/>
                </a:solidFill>
                <a:latin typeface="Calibri" charset="0"/>
              </a:rPr>
              <a:t>show </a:t>
            </a:r>
            <a:r>
              <a:rPr lang="en-US" sz="2800" i="1" dirty="0" err="1" smtClean="0">
                <a:solidFill>
                  <a:schemeClr val="tx1"/>
                </a:solidFill>
                <a:latin typeface="Calibri" charset="0"/>
              </a:rPr>
              <a:t>zorgt</a:t>
            </a:r>
            <a:r>
              <a:rPr lang="en-US" sz="2800" i="1" dirty="0" smtClean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2800" i="1" dirty="0" err="1" smtClean="0">
                <a:solidFill>
                  <a:schemeClr val="tx1"/>
                </a:solidFill>
                <a:latin typeface="Calibri" charset="0"/>
              </a:rPr>
              <a:t>voor</a:t>
            </a:r>
            <a:r>
              <a:rPr lang="en-US" sz="2800" i="1" dirty="0" smtClean="0">
                <a:solidFill>
                  <a:schemeClr val="tx1"/>
                </a:solidFill>
                <a:latin typeface="Calibri" charset="0"/>
              </a:rPr>
              <a:t> type </a:t>
            </a:r>
            <a:r>
              <a:rPr lang="en-US" sz="2800" i="1" dirty="0" err="1" smtClean="0">
                <a:solidFill>
                  <a:schemeClr val="tx1"/>
                </a:solidFill>
                <a:latin typeface="Calibri" charset="0"/>
              </a:rPr>
              <a:t>conversie</a:t>
            </a:r>
            <a:endParaRPr lang="en-US" sz="2800" i="1" dirty="0" smtClean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NL" dirty="0" smtClean="0"/>
              <a:t>Strings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nl-NL" dirty="0">
                <a:latin typeface="Courier" pitchFamily="49" charset="0"/>
              </a:rPr>
              <a:t>Prelude&gt; “</a:t>
            </a:r>
            <a:r>
              <a:rPr lang="nl-NL" dirty="0" err="1">
                <a:latin typeface="Courier" pitchFamily="49" charset="0"/>
              </a:rPr>
              <a:t>h”:”a”:”l”:”l”:”o</a:t>
            </a:r>
            <a:r>
              <a:rPr lang="nl-NL" dirty="0">
                <a:latin typeface="Courier" pitchFamily="49" charset="0"/>
              </a:rPr>
              <a:t>”:[]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nl-NL" dirty="0">
                <a:latin typeface="Courier" pitchFamily="49" charset="0"/>
              </a:rPr>
              <a:t>“hallo”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nl-NL" dirty="0">
                <a:latin typeface="Courier" pitchFamily="49" charset="0"/>
              </a:rPr>
              <a:t>Prelude&gt;”hallo” ++ “ “ ++ “wereld”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nl-NL" dirty="0">
                <a:latin typeface="Courier" pitchFamily="49" charset="0"/>
              </a:rPr>
              <a:t>“hallo wereld”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nl-NL" dirty="0">
                <a:latin typeface="Courier" pitchFamily="49" charset="0"/>
              </a:rPr>
              <a:t>Prelude&gt;”2 maal 5 is ” ++ show (2*5)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nl-NL" dirty="0">
                <a:latin typeface="Courier" pitchFamily="49" charset="0"/>
              </a:rPr>
              <a:t>“2 maal 5 is 10”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263525" y="1371600"/>
            <a:ext cx="888047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marL="741363" indent="-284163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ts val="675"/>
              </a:spcBef>
              <a:buFont typeface="Arial" charset="0"/>
              <a:buNone/>
            </a:pPr>
            <a:endParaRPr lang="en-US" sz="27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NL" dirty="0"/>
              <a:t>Concatenatie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nl-NL" dirty="0"/>
              <a:t>++  </a:t>
            </a:r>
            <a:r>
              <a:rPr lang="nl-NL" dirty="0" err="1"/>
              <a:t>concateneert</a:t>
            </a:r>
            <a:r>
              <a:rPr lang="nl-NL" dirty="0"/>
              <a:t> twee lijsten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nl-NL" dirty="0"/>
              <a:t>(</a:t>
            </a:r>
            <a:r>
              <a:rPr lang="nl-NL" dirty="0" err="1"/>
              <a:t>x:xs</a:t>
            </a:r>
            <a:r>
              <a:rPr lang="nl-NL" dirty="0"/>
              <a:t>) ++ (</a:t>
            </a:r>
            <a:r>
              <a:rPr lang="nl-NL" dirty="0" err="1"/>
              <a:t>y:ys</a:t>
            </a:r>
            <a:r>
              <a:rPr lang="nl-NL" dirty="0"/>
              <a:t>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nl-NL" dirty="0"/>
              <a:t>[] ++ []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nl-NL" dirty="0"/>
              <a:t>x ++ y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nl-NL" dirty="0"/>
              <a:t>(</a:t>
            </a:r>
            <a:r>
              <a:rPr lang="nl-NL" dirty="0" err="1"/>
              <a:t>x:xs</a:t>
            </a:r>
            <a:r>
              <a:rPr lang="nl-NL" dirty="0"/>
              <a:t>) ++ y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nl-NL" dirty="0"/>
              <a:t>(</a:t>
            </a:r>
            <a:r>
              <a:rPr lang="nl-NL" dirty="0" err="1"/>
              <a:t>x:xs</a:t>
            </a:r>
            <a:r>
              <a:rPr lang="nl-NL" dirty="0"/>
              <a:t>) ++ (y:[])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nl-NL" dirty="0"/>
              <a:t>: voegt een element toe vooraan een lijst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nl-NL" dirty="0"/>
              <a:t>x: [</a:t>
            </a:r>
            <a:r>
              <a:rPr lang="nl-NL" dirty="0" err="1"/>
              <a:t>a,b,c</a:t>
            </a:r>
            <a:r>
              <a:rPr lang="nl-NL" dirty="0"/>
              <a:t>]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nl-NL" dirty="0"/>
              <a:t>x:(y:xs)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nl-NL" dirty="0"/>
              <a:t>(</a:t>
            </a:r>
            <a:r>
              <a:rPr lang="nl-NL" dirty="0" err="1"/>
              <a:t>y:xs</a:t>
            </a:r>
            <a:r>
              <a:rPr lang="nl-NL" dirty="0"/>
              <a:t>):x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nl-NL" dirty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nl-NL" dirty="0"/>
              <a:t>Probeer de voorbeeldjes uit met </a:t>
            </a:r>
            <a:r>
              <a:rPr lang="nl-NL" dirty="0" err="1"/>
              <a:t>ghci</a:t>
            </a:r>
            <a:r>
              <a:rPr lang="nl-NL" dirty="0"/>
              <a:t>. Wat werkt er en wat niet?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4283968" y="6078969"/>
            <a:ext cx="4717132" cy="52540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sz="2800" i="1">
                <a:solidFill>
                  <a:srgbClr val="000000"/>
                </a:solidFill>
                <a:latin typeface="Calibri" charset="0"/>
              </a:rPr>
              <a:t>Met pattern matching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NL" dirty="0" err="1" smtClean="0"/>
              <a:t>length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latin typeface="Courier" pitchFamily="49" charset="0"/>
              </a:rPr>
              <a:t>length :: [a] -&gt; </a:t>
            </a:r>
            <a:r>
              <a:rPr lang="en-US" dirty="0" err="1">
                <a:latin typeface="Courier" pitchFamily="49" charset="0"/>
              </a:rPr>
              <a:t>Int</a:t>
            </a:r>
            <a:endParaRPr lang="en-US" dirty="0">
              <a:latin typeface="Courier" pitchFamily="49" charset="0"/>
            </a:endParaRP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latin typeface="Courier" pitchFamily="49" charset="0"/>
              </a:rPr>
              <a:t>length [] = 0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latin typeface="Courier" pitchFamily="49" charset="0"/>
              </a:rPr>
              <a:t>length (</a:t>
            </a:r>
            <a:r>
              <a:rPr lang="en-US" dirty="0" err="1">
                <a:latin typeface="Courier" pitchFamily="49" charset="0"/>
              </a:rPr>
              <a:t>x:xs</a:t>
            </a:r>
            <a:r>
              <a:rPr lang="en-US" dirty="0">
                <a:latin typeface="Courier" pitchFamily="49" charset="0"/>
              </a:rPr>
              <a:t>) = 1 + length </a:t>
            </a:r>
            <a:r>
              <a:rPr lang="en-US" dirty="0" err="1">
                <a:latin typeface="Courier" pitchFamily="49" charset="0"/>
              </a:rPr>
              <a:t>xs</a:t>
            </a:r>
            <a:endParaRPr lang="en-US" dirty="0">
              <a:latin typeface="Courier" pitchFamily="49" charset="0"/>
            </a:endParaRP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latin typeface="Courier" pitchFamily="49" charset="0"/>
              </a:rPr>
              <a:t>main = print (length [1,2,3,4,5,6,7,8])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4294967295"/>
          </p:nvPr>
        </p:nvSpPr>
        <p:spPr>
          <a:xfrm>
            <a:off x="0" y="1196975"/>
            <a:ext cx="7870825" cy="431800"/>
          </a:xfrm>
        </p:spPr>
        <p:txBody>
          <a:bodyPr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nl-NL" dirty="0" err="1"/>
              <a:t>l</a:t>
            </a:r>
            <a:r>
              <a:rPr lang="nl-NL" dirty="0" err="1" smtClean="0"/>
              <a:t>ength.hs</a:t>
            </a:r>
            <a:endParaRPr lang="nl-NL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half" idx="4294967295"/>
          </p:nvPr>
        </p:nvSpPr>
        <p:spPr>
          <a:xfrm>
            <a:off x="0" y="3789363"/>
            <a:ext cx="7807325" cy="401637"/>
          </a:xfrm>
        </p:spPr>
        <p:txBody>
          <a:bodyPr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nl-NL" dirty="0" smtClean="0"/>
              <a:t>console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4294967295"/>
          </p:nvPr>
        </p:nvSpPr>
        <p:spPr>
          <a:xfrm>
            <a:off x="1222375" y="4384675"/>
            <a:ext cx="7921625" cy="1169988"/>
          </a:xfrm>
        </p:spPr>
        <p:txBody>
          <a:bodyPr>
            <a:normAutofit fontScale="92500" lnSpcReduction="20000"/>
          </a:bodyPr>
          <a:lstStyle/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latin typeface="Courier" pitchFamily="49" charset="0"/>
              </a:rPr>
              <a:t>$&gt; </a:t>
            </a:r>
            <a:r>
              <a:rPr lang="en-US" dirty="0" err="1">
                <a:latin typeface="Courier" pitchFamily="49" charset="0"/>
              </a:rPr>
              <a:t>ghc</a:t>
            </a:r>
            <a:r>
              <a:rPr lang="en-US" dirty="0">
                <a:latin typeface="Courier" pitchFamily="49" charset="0"/>
              </a:rPr>
              <a:t> –o length </a:t>
            </a:r>
            <a:r>
              <a:rPr lang="en-US" dirty="0" err="1">
                <a:latin typeface="Courier" pitchFamily="49" charset="0"/>
              </a:rPr>
              <a:t>length.hs</a:t>
            </a:r>
            <a:endParaRPr lang="en-US" dirty="0">
              <a:latin typeface="Courier" pitchFamily="49" charset="0"/>
            </a:endParaRP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latin typeface="Courier" pitchFamily="49" charset="0"/>
              </a:rPr>
              <a:t>$&gt; ./length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latin typeface="Courier" pitchFamily="49" charset="0"/>
              </a:rPr>
              <a:t>$&gt; 8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3"/>
          <p:cNvSpPr txBox="1">
            <a:spLocks noChangeArrowheads="1"/>
          </p:cNvSpPr>
          <p:nvPr/>
        </p:nvSpPr>
        <p:spPr bwMode="auto">
          <a:xfrm>
            <a:off x="3802748" y="5774199"/>
            <a:ext cx="5154612" cy="83317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alibri" charset="0"/>
              </a:rPr>
              <a:t>zip </a:t>
            </a:r>
            <a:r>
              <a:rPr lang="en-US" dirty="0" err="1">
                <a:solidFill>
                  <a:srgbClr val="000000"/>
                </a:solidFill>
                <a:latin typeface="Calibri" charset="0"/>
              </a:rPr>
              <a:t>voegt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charset="0"/>
              </a:rPr>
              <a:t>elementen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van twee </a:t>
            </a:r>
            <a:r>
              <a:rPr lang="en-US" dirty="0" err="1">
                <a:solidFill>
                  <a:srgbClr val="000000"/>
                </a:solidFill>
                <a:latin typeface="Calibri" charset="0"/>
              </a:rPr>
              <a:t>lijsten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charset="0"/>
              </a:rPr>
              <a:t>paarsgewijs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charset="0"/>
              </a:rPr>
              <a:t>samen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in </a:t>
            </a:r>
            <a:r>
              <a:rPr lang="en-US" dirty="0" err="1">
                <a:solidFill>
                  <a:srgbClr val="000000"/>
                </a:solidFill>
                <a:latin typeface="Calibri" charset="0"/>
              </a:rPr>
              <a:t>een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charset="0"/>
              </a:rPr>
              <a:t>nieuwe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charset="0"/>
              </a:rPr>
              <a:t>lijst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NL" dirty="0" smtClean="0"/>
              <a:t>zip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nl-NL" dirty="0">
                <a:latin typeface="Courier" pitchFamily="49" charset="0"/>
              </a:rPr>
              <a:t>zip :: [a]-&gt;[b]-&gt;[(</a:t>
            </a:r>
            <a:r>
              <a:rPr lang="nl-NL" dirty="0" err="1">
                <a:latin typeface="Courier" pitchFamily="49" charset="0"/>
              </a:rPr>
              <a:t>a,b</a:t>
            </a:r>
            <a:r>
              <a:rPr lang="nl-NL" dirty="0">
                <a:latin typeface="Courier" pitchFamily="49" charset="0"/>
              </a:rPr>
              <a:t>)]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nl-NL" dirty="0">
                <a:latin typeface="Courier" pitchFamily="49" charset="0"/>
              </a:rPr>
              <a:t>zip [] </a:t>
            </a:r>
            <a:r>
              <a:rPr lang="nl-NL" dirty="0" err="1">
                <a:latin typeface="Courier" pitchFamily="49" charset="0"/>
              </a:rPr>
              <a:t>ys</a:t>
            </a:r>
            <a:r>
              <a:rPr lang="nl-NL" dirty="0">
                <a:latin typeface="Courier" pitchFamily="49" charset="0"/>
              </a:rPr>
              <a:t> = []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nl-NL" dirty="0">
                <a:latin typeface="Courier" pitchFamily="49" charset="0"/>
              </a:rPr>
              <a:t>zip </a:t>
            </a:r>
            <a:r>
              <a:rPr lang="nl-NL" dirty="0" err="1">
                <a:latin typeface="Courier" pitchFamily="49" charset="0"/>
              </a:rPr>
              <a:t>xs</a:t>
            </a:r>
            <a:r>
              <a:rPr lang="nl-NL" dirty="0">
                <a:latin typeface="Courier" pitchFamily="49" charset="0"/>
              </a:rPr>
              <a:t> [] = []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nl-NL" dirty="0">
                <a:latin typeface="Courier" pitchFamily="49" charset="0"/>
              </a:rPr>
              <a:t>zip (</a:t>
            </a:r>
            <a:r>
              <a:rPr lang="nl-NL" dirty="0" err="1">
                <a:latin typeface="Courier" pitchFamily="49" charset="0"/>
              </a:rPr>
              <a:t>x:xs</a:t>
            </a:r>
            <a:r>
              <a:rPr lang="nl-NL" dirty="0">
                <a:latin typeface="Courier" pitchFamily="49" charset="0"/>
              </a:rPr>
              <a:t>) (</a:t>
            </a:r>
            <a:r>
              <a:rPr lang="nl-NL" dirty="0" err="1">
                <a:latin typeface="Courier" pitchFamily="49" charset="0"/>
              </a:rPr>
              <a:t>y:ys</a:t>
            </a:r>
            <a:r>
              <a:rPr lang="nl-NL" dirty="0">
                <a:latin typeface="Courier" pitchFamily="49" charset="0"/>
              </a:rPr>
              <a:t>) = (</a:t>
            </a:r>
            <a:r>
              <a:rPr lang="nl-NL" dirty="0" err="1">
                <a:latin typeface="Courier" pitchFamily="49" charset="0"/>
              </a:rPr>
              <a:t>x,y</a:t>
            </a:r>
            <a:r>
              <a:rPr lang="nl-NL" dirty="0">
                <a:latin typeface="Courier" pitchFamily="49" charset="0"/>
              </a:rPr>
              <a:t>) : zip </a:t>
            </a:r>
            <a:r>
              <a:rPr lang="nl-NL" dirty="0" err="1">
                <a:latin typeface="Courier" pitchFamily="49" charset="0"/>
              </a:rPr>
              <a:t>xs</a:t>
            </a:r>
            <a:r>
              <a:rPr lang="nl-NL" dirty="0">
                <a:latin typeface="Courier" pitchFamily="49" charset="0"/>
              </a:rPr>
              <a:t> </a:t>
            </a:r>
            <a:r>
              <a:rPr lang="nl-NL" dirty="0" err="1">
                <a:latin typeface="Courier" pitchFamily="49" charset="0"/>
              </a:rPr>
              <a:t>ys</a:t>
            </a:r>
            <a:r>
              <a:rPr lang="nl-NL" dirty="0">
                <a:latin typeface="Courier" pitchFamily="49" charset="0"/>
              </a:rPr>
              <a:t> 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hthoek 1"/>
          <p:cNvSpPr>
            <a:spLocks noChangeArrowheads="1"/>
          </p:cNvSpPr>
          <p:nvPr/>
        </p:nvSpPr>
        <p:spPr bwMode="auto">
          <a:xfrm>
            <a:off x="3332163" y="3198813"/>
            <a:ext cx="24796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nl-NL"/>
              <a:t>Signatures lezen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NL" dirty="0" err="1"/>
              <a:t>s</a:t>
            </a:r>
            <a:r>
              <a:rPr lang="nl-NL" dirty="0" err="1" smtClean="0"/>
              <a:t>ignatures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nl-NL" dirty="0">
                <a:latin typeface="Courier" pitchFamily="49" charset="0"/>
              </a:rPr>
              <a:t>zip :: [a]-&gt;[b]-&gt;[(</a:t>
            </a:r>
            <a:r>
              <a:rPr lang="nl-NL" dirty="0" err="1">
                <a:latin typeface="Courier" pitchFamily="49" charset="0"/>
              </a:rPr>
              <a:t>a,b</a:t>
            </a:r>
            <a:r>
              <a:rPr lang="nl-NL" dirty="0" smtClean="0">
                <a:latin typeface="Courier" pitchFamily="49" charset="0"/>
              </a:rPr>
              <a:t>)]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endParaRPr lang="nl-NL" dirty="0">
              <a:latin typeface="Courier" pitchFamily="49" charset="0"/>
            </a:endParaRP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nl-NL" sz="2000" dirty="0">
                <a:latin typeface="Courier" pitchFamily="49" charset="0"/>
              </a:rPr>
              <a:t>Input: twee lijsten [a] en [b] 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nl-NL" sz="2000" dirty="0">
                <a:latin typeface="Courier" pitchFamily="49" charset="0"/>
              </a:rPr>
              <a:t>Output: nieuwe lijst van </a:t>
            </a:r>
            <a:r>
              <a:rPr lang="nl-NL" sz="2000" dirty="0" err="1">
                <a:latin typeface="Courier" pitchFamily="49" charset="0"/>
              </a:rPr>
              <a:t>tuples</a:t>
            </a:r>
            <a:r>
              <a:rPr lang="nl-NL" sz="2000" dirty="0">
                <a:latin typeface="Courier" pitchFamily="49" charset="0"/>
              </a:rPr>
              <a:t> [(</a:t>
            </a:r>
            <a:r>
              <a:rPr lang="nl-NL" sz="2000" dirty="0" err="1">
                <a:latin typeface="Courier" pitchFamily="49" charset="0"/>
              </a:rPr>
              <a:t>a,b</a:t>
            </a:r>
            <a:r>
              <a:rPr lang="nl-NL" sz="2000" dirty="0">
                <a:latin typeface="Courier" pitchFamily="49" charset="0"/>
              </a:rPr>
              <a:t>)] uit [a] en [b]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Referenties (1)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Haskell</a:t>
            </a:r>
            <a:r>
              <a:rPr lang="nl-NL" dirty="0" smtClean="0"/>
              <a:t>: The </a:t>
            </a:r>
            <a:r>
              <a:rPr lang="nl-NL" dirty="0" err="1" smtClean="0"/>
              <a:t>Craft</a:t>
            </a:r>
            <a:r>
              <a:rPr lang="nl-NL" dirty="0" smtClean="0"/>
              <a:t> of </a:t>
            </a:r>
            <a:r>
              <a:rPr lang="nl-NL" dirty="0" err="1" smtClean="0"/>
              <a:t>Functional</a:t>
            </a:r>
            <a:r>
              <a:rPr lang="nl-NL" dirty="0" smtClean="0"/>
              <a:t> Programming (second </a:t>
            </a:r>
            <a:r>
              <a:rPr lang="nl-NL" dirty="0" err="1" smtClean="0"/>
              <a:t>edition</a:t>
            </a:r>
            <a:r>
              <a:rPr lang="nl-NL" dirty="0" smtClean="0"/>
              <a:t>), Simon Thompson</a:t>
            </a:r>
          </a:p>
          <a:p>
            <a:r>
              <a:rPr lang="nl-NL" dirty="0" err="1" smtClean="0"/>
              <a:t>Haskell</a:t>
            </a:r>
            <a:r>
              <a:rPr lang="nl-NL" dirty="0" smtClean="0"/>
              <a:t> </a:t>
            </a:r>
            <a:r>
              <a:rPr lang="nl-NL" dirty="0" err="1" smtClean="0"/>
              <a:t>Wikibook</a:t>
            </a:r>
            <a:r>
              <a:rPr lang="nl-NL" dirty="0" smtClean="0"/>
              <a:t>; http://en.wikibooks.org/wiki/Haskell</a:t>
            </a:r>
          </a:p>
          <a:p>
            <a:r>
              <a:rPr lang="nl-NL" dirty="0" smtClean="0"/>
              <a:t>A </a:t>
            </a:r>
            <a:r>
              <a:rPr lang="nl-NL" dirty="0" err="1" smtClean="0"/>
              <a:t>gentle</a:t>
            </a:r>
            <a:r>
              <a:rPr lang="nl-NL" dirty="0" smtClean="0"/>
              <a:t> </a:t>
            </a:r>
            <a:r>
              <a:rPr lang="nl-NL" dirty="0" err="1" smtClean="0"/>
              <a:t>introduction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Haskell</a:t>
            </a:r>
            <a:r>
              <a:rPr lang="nl-NL" dirty="0" smtClean="0"/>
              <a:t>, Paul </a:t>
            </a:r>
            <a:r>
              <a:rPr lang="nl-NL" dirty="0" err="1" smtClean="0"/>
              <a:t>Hudak</a:t>
            </a:r>
            <a:r>
              <a:rPr lang="nl-NL" dirty="0" smtClean="0"/>
              <a:t>, John </a:t>
            </a:r>
            <a:r>
              <a:rPr lang="nl-NL" dirty="0" err="1" smtClean="0"/>
              <a:t>Peterson</a:t>
            </a:r>
            <a:r>
              <a:rPr lang="nl-NL" dirty="0" smtClean="0"/>
              <a:t>, Joseph </a:t>
            </a:r>
            <a:r>
              <a:rPr lang="nl-NL" dirty="0" err="1" smtClean="0"/>
              <a:t>Fasel</a:t>
            </a:r>
            <a:r>
              <a:rPr lang="nl-NL" dirty="0" smtClean="0"/>
              <a:t>; http://www.haskell.org/tutorial/</a:t>
            </a:r>
          </a:p>
          <a:p>
            <a:r>
              <a:rPr lang="nl-NL" dirty="0" err="1" smtClean="0"/>
              <a:t>Yet</a:t>
            </a:r>
            <a:r>
              <a:rPr lang="nl-NL" dirty="0" smtClean="0"/>
              <a:t> </a:t>
            </a:r>
            <a:r>
              <a:rPr lang="nl-NL" dirty="0" err="1" smtClean="0"/>
              <a:t>Another</a:t>
            </a:r>
            <a:r>
              <a:rPr lang="nl-NL" dirty="0" smtClean="0"/>
              <a:t> </a:t>
            </a:r>
            <a:r>
              <a:rPr lang="nl-NL" dirty="0" err="1" smtClean="0"/>
              <a:t>Haskell</a:t>
            </a:r>
            <a:r>
              <a:rPr lang="nl-NL" dirty="0" smtClean="0"/>
              <a:t> Tutorial: http://en.wikibooks.org/wiki/Haskell/YAHT</a:t>
            </a:r>
          </a:p>
          <a:p>
            <a:r>
              <a:rPr lang="nl-NL" dirty="0" smtClean="0"/>
              <a:t>http://www.haskell.org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smtClean="0">
                <a:latin typeface="+mj-lt"/>
                <a:cs typeface="Courier New" panose="02070309020205020404" pitchFamily="49" charset="0"/>
              </a:rPr>
              <a:t>The </a:t>
            </a:r>
            <a:r>
              <a:rPr lang="nl-NL" dirty="0" err="1" smtClean="0">
                <a:latin typeface="+mj-lt"/>
                <a:cs typeface="Courier New" panose="02070309020205020404" pitchFamily="49" charset="0"/>
              </a:rPr>
              <a:t>functional</a:t>
            </a:r>
            <a:r>
              <a:rPr lang="nl-NL" dirty="0" smtClean="0">
                <a:latin typeface="+mj-lt"/>
                <a:cs typeface="Courier New" panose="02070309020205020404" pitchFamily="49" charset="0"/>
              </a:rPr>
              <a:t> way</a:t>
            </a:r>
            <a:endParaRPr lang="nl-NL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inal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totalOfDiscountedPrices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prices.stream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.filter(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price.compareTo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BigDecimal.valueOf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(20)) &gt; 0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.map(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price.multiply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BigDecimal.valueOf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(0.9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pPr marL="0" indent="0">
              <a:buNone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BigDecimal.ZERO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("Total of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discounted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:“ +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totalOfDiscountedPrices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04/15/12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449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Referenties (2)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Voor de beslagen programmeur: The </a:t>
            </a:r>
            <a:r>
              <a:rPr lang="nl-NL" dirty="0" err="1" smtClean="0"/>
              <a:t>Haskell</a:t>
            </a:r>
            <a:r>
              <a:rPr lang="nl-NL" dirty="0" smtClean="0"/>
              <a:t> School of </a:t>
            </a:r>
            <a:r>
              <a:rPr lang="nl-NL" dirty="0" err="1" smtClean="0"/>
              <a:t>Expression</a:t>
            </a:r>
            <a:r>
              <a:rPr lang="nl-NL" dirty="0" smtClean="0"/>
              <a:t>: Learning </a:t>
            </a:r>
            <a:r>
              <a:rPr lang="nl-NL" dirty="0" err="1" smtClean="0"/>
              <a:t>Functional</a:t>
            </a:r>
            <a:r>
              <a:rPr lang="nl-NL" dirty="0" smtClean="0"/>
              <a:t> Programming </a:t>
            </a:r>
            <a:r>
              <a:rPr lang="nl-NL" dirty="0" err="1" smtClean="0"/>
              <a:t>through</a:t>
            </a:r>
            <a:r>
              <a:rPr lang="nl-NL" dirty="0" smtClean="0"/>
              <a:t> Multimedia, Paul </a:t>
            </a:r>
            <a:r>
              <a:rPr lang="nl-NL" dirty="0" err="1" smtClean="0"/>
              <a:t>Hudak</a:t>
            </a:r>
            <a:r>
              <a:rPr lang="nl-NL" dirty="0" smtClean="0"/>
              <a:t>, http://www.haskell.org/soe/</a:t>
            </a:r>
          </a:p>
          <a:p>
            <a:r>
              <a:rPr lang="nl-NL" dirty="0" smtClean="0"/>
              <a:t>Leuk om te weten: </a:t>
            </a:r>
            <a:r>
              <a:rPr lang="nl-NL" dirty="0" err="1" smtClean="0"/>
              <a:t>Wearing</a:t>
            </a:r>
            <a:r>
              <a:rPr lang="nl-NL" dirty="0" smtClean="0"/>
              <a:t> the hair shirt: a </a:t>
            </a:r>
            <a:r>
              <a:rPr lang="nl-NL" dirty="0" err="1" smtClean="0"/>
              <a:t>retrospective</a:t>
            </a:r>
            <a:r>
              <a:rPr lang="nl-NL" dirty="0" smtClean="0"/>
              <a:t> on </a:t>
            </a:r>
            <a:r>
              <a:rPr lang="nl-NL" dirty="0" err="1" smtClean="0"/>
              <a:t>Haskell</a:t>
            </a:r>
            <a:r>
              <a:rPr lang="nl-NL" dirty="0" smtClean="0"/>
              <a:t>, Simon </a:t>
            </a:r>
            <a:r>
              <a:rPr lang="nl-NL" dirty="0" err="1" smtClean="0"/>
              <a:t>Peyton</a:t>
            </a:r>
            <a:r>
              <a:rPr lang="nl-NL" dirty="0" smtClean="0"/>
              <a:t> Jones. http://research.microsoft.com/~simonpj/papers/haskell-retrospective/</a:t>
            </a:r>
          </a:p>
        </p:txBody>
      </p:sp>
    </p:spTree>
    <p:extLst>
      <p:ext uri="{BB962C8B-B14F-4D97-AF65-F5344CB8AC3E}">
        <p14:creationId xmlns:p14="http://schemas.microsoft.com/office/powerpoint/2010/main" val="10022413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412776"/>
            <a:ext cx="3194050" cy="4132262"/>
          </a:xfrm>
          <a:prstGeom prst="rect">
            <a:avLst/>
          </a:prstGeom>
          <a:noFill/>
          <a:ln w="9360">
            <a:solidFill>
              <a:srgbClr val="4F81B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430" name="Rectangle 5"/>
          <p:cNvSpPr>
            <a:spLocks noChangeArrowheads="1"/>
          </p:cNvSpPr>
          <p:nvPr/>
        </p:nvSpPr>
        <p:spPr bwMode="auto">
          <a:xfrm>
            <a:off x="889246" y="5670628"/>
            <a:ext cx="7247190" cy="389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8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NL" dirty="0">
                <a:solidFill>
                  <a:srgbClr val="000000"/>
                </a:solidFill>
                <a:latin typeface="Calibri" charset="0"/>
              </a:rPr>
              <a:t>http://www.cs.chalmers.se/~rjmh/Papers/whyfp.html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Ook interessant (1)</a:t>
            </a:r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462" y="1556791"/>
            <a:ext cx="3190769" cy="4195861"/>
          </a:xfrm>
          <a:prstGeom prst="rect">
            <a:avLst/>
          </a:prstGeom>
          <a:noFill/>
          <a:ln w="9360">
            <a:solidFill>
              <a:srgbClr val="4F81B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428" name="Rectangle 3"/>
          <p:cNvSpPr>
            <a:spLocks noChangeArrowheads="1"/>
          </p:cNvSpPr>
          <p:nvPr/>
        </p:nvSpPr>
        <p:spPr bwMode="auto">
          <a:xfrm>
            <a:off x="1752478" y="5963683"/>
            <a:ext cx="6624736" cy="397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8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NL" dirty="0">
                <a:solidFill>
                  <a:srgbClr val="000000"/>
                </a:solidFill>
                <a:latin typeface="Calibri" charset="0"/>
              </a:rPr>
              <a:t>http://book.realworldhaskell.org/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Ook interessant (2)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89656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ChangeArrowheads="1"/>
          </p:cNvSpPr>
          <p:nvPr/>
        </p:nvSpPr>
        <p:spPr bwMode="auto">
          <a:xfrm>
            <a:off x="2290763" y="4441897"/>
            <a:ext cx="4562475" cy="447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8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NL" sz="2800" dirty="0">
                <a:solidFill>
                  <a:srgbClr val="000000"/>
                </a:solidFill>
                <a:latin typeface="Calibri" charset="0"/>
              </a:rPr>
              <a:t>A taste of </a:t>
            </a:r>
            <a:r>
              <a:rPr lang="nl-NL" sz="2800" dirty="0" err="1">
                <a:solidFill>
                  <a:srgbClr val="000000"/>
                </a:solidFill>
                <a:latin typeface="Calibri" charset="0"/>
              </a:rPr>
              <a:t>Haskell</a:t>
            </a:r>
            <a:endParaRPr lang="nl-NL" sz="28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04452" name="Rectangle 3"/>
          <p:cNvSpPr>
            <a:spLocks noChangeArrowheads="1"/>
          </p:cNvSpPr>
          <p:nvPr/>
        </p:nvSpPr>
        <p:spPr bwMode="auto">
          <a:xfrm>
            <a:off x="107504" y="4885672"/>
            <a:ext cx="9036496" cy="372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8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dirty="0">
                <a:solidFill>
                  <a:srgbClr val="000000"/>
                </a:solidFill>
                <a:latin typeface="Calibri" charset="0"/>
              </a:rPr>
              <a:t>http://</a:t>
            </a:r>
            <a:r>
              <a:rPr lang="en-US" sz="2000" dirty="0">
                <a:solidFill>
                  <a:srgbClr val="000000"/>
                </a:solidFill>
                <a:latin typeface="Calibri" charset="0"/>
              </a:rPr>
              <a:t>research.microsoft.com/en-us/um/people/simonpj/papers/haskell-tutorial</a:t>
            </a:r>
            <a:r>
              <a:rPr lang="en-US" sz="2200" dirty="0">
                <a:solidFill>
                  <a:srgbClr val="000000"/>
                </a:solidFill>
                <a:latin typeface="Calibri" charset="0"/>
              </a:rPr>
              <a:t>/</a:t>
            </a:r>
          </a:p>
        </p:txBody>
      </p:sp>
      <p:pic>
        <p:nvPicPr>
          <p:cNvPr id="10445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582738"/>
            <a:ext cx="4562475" cy="2803525"/>
          </a:xfrm>
          <a:prstGeom prst="rect">
            <a:avLst/>
          </a:prstGeom>
          <a:noFill/>
          <a:ln w="9360">
            <a:solidFill>
              <a:srgbClr val="4F81B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I</a:t>
            </a:r>
            <a:r>
              <a:rPr lang="nl-NL" dirty="0" smtClean="0"/>
              <a:t>nteressant (3)</a:t>
            </a:r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ChangeArrowheads="1"/>
          </p:cNvSpPr>
          <p:nvPr/>
        </p:nvSpPr>
        <p:spPr bwMode="auto">
          <a:xfrm>
            <a:off x="1484313" y="5911850"/>
            <a:ext cx="6175375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NL" dirty="0">
                <a:solidFill>
                  <a:srgbClr val="000000"/>
                </a:solidFill>
                <a:latin typeface="Calibri" charset="0"/>
              </a:rPr>
              <a:t>http://labs.google.com/papers/mapreduce.html</a:t>
            </a:r>
          </a:p>
        </p:txBody>
      </p:sp>
      <p:pic>
        <p:nvPicPr>
          <p:cNvPr id="1054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3" y="1296988"/>
            <a:ext cx="3432175" cy="4445000"/>
          </a:xfrm>
          <a:prstGeom prst="rect">
            <a:avLst/>
          </a:prstGeom>
          <a:noFill/>
          <a:ln w="9360">
            <a:solidFill>
              <a:srgbClr val="4F81B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Interessant (4)</a:t>
            </a:r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Python (apache </a:t>
            </a:r>
            <a:r>
              <a:rPr lang="nl-NL" dirty="0" err="1" smtClean="0"/>
              <a:t>spark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file =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spark.textFile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://...")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file.flatMap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line: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  .map(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word: (word, 1))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a, b: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04/15/12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2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NL" dirty="0"/>
              <a:t>F</a:t>
            </a:r>
            <a:r>
              <a:rPr lang="nl-NL" dirty="0" smtClean="0"/>
              <a:t>unctioneel programmeren?</a:t>
            </a:r>
            <a:endParaRPr lang="nl-NL" dirty="0"/>
          </a:p>
        </p:txBody>
      </p:sp>
      <p:sp>
        <p:nvSpPr>
          <p:cNvPr id="10242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 algn="ctr">
              <a:buFont typeface="Wingdings 3" pitchFamily="18" charset="2"/>
              <a:buNone/>
            </a:pPr>
            <a:endParaRPr lang="nl-NL" sz="3200" smtClean="0"/>
          </a:p>
          <a:p>
            <a:pPr marL="109538" indent="0" algn="ctr">
              <a:buFont typeface="Wingdings 3" pitchFamily="18" charset="2"/>
              <a:buNone/>
            </a:pPr>
            <a:endParaRPr lang="nl-NL" sz="3200" smtClean="0"/>
          </a:p>
          <a:p>
            <a:pPr marL="109538" indent="0" algn="ctr">
              <a:buFont typeface="Wingdings 3" pitchFamily="18" charset="2"/>
              <a:buNone/>
            </a:pPr>
            <a:r>
              <a:rPr lang="nl-NL" sz="3200" smtClean="0"/>
              <a:t>Alles via </a:t>
            </a:r>
            <a:r>
              <a:rPr lang="nl-NL" sz="3200" i="1" smtClean="0"/>
              <a:t>functies</a:t>
            </a:r>
          </a:p>
          <a:p>
            <a:pPr marL="109538" indent="0" algn="ctr">
              <a:buFont typeface="Wingdings 3" pitchFamily="18" charset="2"/>
              <a:buNone/>
            </a:pPr>
            <a:endParaRPr lang="nl-NL" sz="3200" i="1" smtClean="0"/>
          </a:p>
          <a:p>
            <a:pPr marL="109538" indent="0" algn="ctr">
              <a:buFont typeface="Wingdings 3" pitchFamily="18" charset="2"/>
              <a:buNone/>
            </a:pPr>
            <a:r>
              <a:rPr lang="nl-NL" sz="3200" smtClean="0"/>
              <a:t>Alles via </a:t>
            </a:r>
            <a:r>
              <a:rPr lang="nl-NL" sz="3200" i="1" smtClean="0"/>
              <a:t>expressies die geëvalueerd worden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NL" dirty="0"/>
              <a:t>Functioneel programmeren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11266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 algn="ctr">
              <a:buFont typeface="Wingdings 3" pitchFamily="18" charset="2"/>
              <a:buNone/>
            </a:pPr>
            <a:endParaRPr lang="nl-NL" sz="3600" smtClean="0">
              <a:latin typeface="Courier" pitchFamily="49" charset="0"/>
            </a:endParaRPr>
          </a:p>
          <a:p>
            <a:pPr marL="109538" indent="0" algn="ctr">
              <a:buFont typeface="Wingdings 3" pitchFamily="18" charset="2"/>
              <a:buNone/>
            </a:pPr>
            <a:endParaRPr lang="nl-NL" sz="3600" smtClean="0">
              <a:latin typeface="Courier" pitchFamily="49" charset="0"/>
            </a:endParaRPr>
          </a:p>
          <a:p>
            <a:pPr marL="109538" indent="0" algn="ctr">
              <a:buFont typeface="Wingdings 3" pitchFamily="18" charset="2"/>
              <a:buNone/>
            </a:pPr>
            <a:r>
              <a:rPr lang="nl-NL" sz="3600" smtClean="0">
                <a:latin typeface="Courier" pitchFamily="49" charset="0"/>
              </a:rPr>
              <a:t>volgende 5 = 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NL" dirty="0" smtClean="0"/>
              <a:t>Functioneel programmeren?</a:t>
            </a:r>
            <a:endParaRPr lang="nl-NL" dirty="0"/>
          </a:p>
        </p:txBody>
      </p:sp>
      <p:sp>
        <p:nvSpPr>
          <p:cNvPr id="1229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 algn="ctr">
              <a:buFont typeface="Wingdings 3" pitchFamily="18" charset="2"/>
              <a:buNone/>
            </a:pPr>
            <a:endParaRPr lang="nl-NL" sz="3600" smtClean="0">
              <a:latin typeface="Courier" pitchFamily="49" charset="0"/>
            </a:endParaRPr>
          </a:p>
          <a:p>
            <a:pPr marL="109538" indent="0" algn="ctr">
              <a:buFont typeface="Wingdings 3" pitchFamily="18" charset="2"/>
              <a:buNone/>
            </a:pPr>
            <a:endParaRPr lang="nl-NL" sz="3600" smtClean="0">
              <a:latin typeface="Courier" pitchFamily="49" charset="0"/>
            </a:endParaRPr>
          </a:p>
          <a:p>
            <a:pPr marL="109538" indent="0" algn="ctr">
              <a:buFont typeface="Wingdings 3" pitchFamily="18" charset="2"/>
              <a:buNone/>
            </a:pPr>
            <a:r>
              <a:rPr lang="nl-NL" sz="3600" smtClean="0">
                <a:latin typeface="Courier" pitchFamily="49" charset="0"/>
              </a:rPr>
              <a:t>volgende x = x+1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lderheid">
  <a:themeElements>
    <a:clrScheme name="Elementai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lderhei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7548</TotalTime>
  <Words>1877</Words>
  <Application>Microsoft Office PowerPoint</Application>
  <PresentationFormat>Diavoorstelling (4:3)</PresentationFormat>
  <Paragraphs>464</Paragraphs>
  <Slides>54</Slides>
  <Notes>48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54</vt:i4>
      </vt:variant>
    </vt:vector>
  </HeadingPairs>
  <TitlesOfParts>
    <vt:vector size="55" baseType="lpstr">
      <vt:lpstr>Helderheid</vt:lpstr>
      <vt:lpstr>Functioneel Programmeren week 1</vt:lpstr>
      <vt:lpstr>PowerPoint-presentatie</vt:lpstr>
      <vt:lpstr>PowerPoint-presentatie</vt:lpstr>
      <vt:lpstr>PowerPoint-presentatie</vt:lpstr>
      <vt:lpstr>PowerPoint-presentatie</vt:lpstr>
      <vt:lpstr>Python (apache spark)</vt:lpstr>
      <vt:lpstr>Functioneel programmeren?</vt:lpstr>
      <vt:lpstr>Functioneel programmeren?</vt:lpstr>
      <vt:lpstr>Functioneel programmeren?</vt:lpstr>
      <vt:lpstr>Functioneel programmeren</vt:lpstr>
      <vt:lpstr>Functioneel programmeren</vt:lpstr>
      <vt:lpstr>Functioneel programmeren</vt:lpstr>
      <vt:lpstr>Functioneel programmeren</vt:lpstr>
      <vt:lpstr>Functioneel programmeren</vt:lpstr>
      <vt:lpstr>Functioneel programmeren</vt:lpstr>
      <vt:lpstr>Functioneel programmeren</vt:lpstr>
      <vt:lpstr>PowerPoint-presentatie</vt:lpstr>
      <vt:lpstr>Functioneel programmeren</vt:lpstr>
      <vt:lpstr>Functioneel programmeren</vt:lpstr>
      <vt:lpstr>Functioneel programmeren</vt:lpstr>
      <vt:lpstr>Functioneel programmeren</vt:lpstr>
      <vt:lpstr>Functioneel programmeren?</vt:lpstr>
      <vt:lpstr>Functioneel programmeren?</vt:lpstr>
      <vt:lpstr>Functioneel programmeren</vt:lpstr>
      <vt:lpstr>Functioneel programmeren</vt:lpstr>
      <vt:lpstr>Functioneel programmeren?</vt:lpstr>
      <vt:lpstr>Welke taal?</vt:lpstr>
      <vt:lpstr>Welke taal? </vt:lpstr>
      <vt:lpstr>Lazy</vt:lpstr>
      <vt:lpstr>Lazy</vt:lpstr>
      <vt:lpstr>Zuiver</vt:lpstr>
      <vt:lpstr>Nog wat specifieke Haskell eigenschappen</vt:lpstr>
      <vt:lpstr>Software</vt:lpstr>
      <vt:lpstr>GHC</vt:lpstr>
      <vt:lpstr>Hello World</vt:lpstr>
      <vt:lpstr>Fac</vt:lpstr>
      <vt:lpstr>Fac</vt:lpstr>
      <vt:lpstr>PowerPoint-presentatie</vt:lpstr>
      <vt:lpstr>Fac</vt:lpstr>
      <vt:lpstr>Basis bewerkingen</vt:lpstr>
      <vt:lpstr>Paren en Triples – first, second </vt:lpstr>
      <vt:lpstr>Lijsten – cons(:) operator</vt:lpstr>
      <vt:lpstr>Lijsten</vt:lpstr>
      <vt:lpstr>Strings</vt:lpstr>
      <vt:lpstr>Concatenatie</vt:lpstr>
      <vt:lpstr>length</vt:lpstr>
      <vt:lpstr>zip</vt:lpstr>
      <vt:lpstr>signatures</vt:lpstr>
      <vt:lpstr>Referenties (1)</vt:lpstr>
      <vt:lpstr>Referenties (2)</vt:lpstr>
      <vt:lpstr>Ook interessant (1)</vt:lpstr>
      <vt:lpstr>Ook interessant (2)</vt:lpstr>
      <vt:lpstr>Interessant (3)</vt:lpstr>
      <vt:lpstr>Interessant (4)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Inleiding tot Functioneel Programmeren</dc:title>
  <dc:creator>Kris Luyten</dc:creator>
  <cp:lastModifiedBy>BusAL</cp:lastModifiedBy>
  <cp:revision>485</cp:revision>
  <cp:lastPrinted>1601-01-01T00:00:00Z</cp:lastPrinted>
  <dcterms:created xsi:type="dcterms:W3CDTF">2009-05-20T21:23:53Z</dcterms:created>
  <dcterms:modified xsi:type="dcterms:W3CDTF">2015-02-09T11:51:41Z</dcterms:modified>
</cp:coreProperties>
</file>