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873" r:id="rId1"/>
  </p:sldMasterIdLst>
  <p:notesMasterIdLst>
    <p:notesMasterId r:id="rId19"/>
  </p:notesMasterIdLst>
  <p:handoutMasterIdLst>
    <p:handoutMasterId r:id="rId20"/>
  </p:handoutMasterIdLst>
  <p:sldIdLst>
    <p:sldId id="287" r:id="rId2"/>
    <p:sldId id="278" r:id="rId3"/>
    <p:sldId id="279" r:id="rId4"/>
    <p:sldId id="292" r:id="rId5"/>
    <p:sldId id="282" r:id="rId6"/>
    <p:sldId id="290" r:id="rId7"/>
    <p:sldId id="29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86" r:id="rId18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smtClean="0"/>
            </a:lvl1pPr>
          </a:lstStyle>
          <a:p>
            <a:pPr>
              <a:defRPr/>
            </a:pPr>
            <a:fld id="{4C25FF70-0D79-40CD-9A5F-2F99377CEB7F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13472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4306E-732C-46A1-8CB9-33DECFE35AA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86502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2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08837864-183C-4932-B10A-1841B701CCE4}" type="slidenum">
              <a:rPr lang="en-US" altLang="nl-NL" sz="1200" smtClean="0"/>
              <a:pPr>
                <a:defRPr/>
              </a:pPr>
              <a:t>1</a:t>
            </a:fld>
            <a:endParaRPr lang="en-US" altLang="nl-NL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DC02E-28A8-488E-A4D0-2A2BB1E99746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0209-D9C3-4C49-A1F9-60F4C25C2E6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81628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FCD91-59BF-4A27-8F32-34014529B38F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C25EC-BB00-45AB-B235-B19D4EEFBA3C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98756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5EEF4-150A-4218-9278-3BAB8E018FC3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01AA-E3C2-44E7-8A7B-B6D066278A17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882795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9DF2C-A654-402F-8FFA-8ECB45F59911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12090-C8E6-49D2-A2F2-BAE46675566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935149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7219C-8663-4B4E-96A5-6BE02565BD3F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9393B-EDB9-43CE-9026-8CE5F39324B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24071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EA8AF-DB1A-408D-99B4-6A708A84A82C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A978-27E7-4DFD-AC3F-D01EA7EAB74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9575713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47F60-A688-4411-9558-FB1CFB7971AB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2AC3-5D09-4147-B904-60672032F62C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919524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A7A87-E572-4607-AF65-52126E8DAD06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C3F8C-08FD-4DF1-A6B5-F9115F18027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7608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EDCA7-2160-45AE-8C49-588067A1C36E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3348A-DFEB-46FA-BC91-D68760AF802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44679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AB2E4-0D3C-40C1-A13D-1A94955D54F0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97336-15AD-40FA-BF7B-3E3AB78820C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65809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45F-8580-490B-B0D0-ACF88E5FBDA1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7C3DC-2137-4913-A07E-20B2447FA14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61126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en-US" altLang="nl-NL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CA06C3-975B-409F-A29E-B6333E9E29F3}" type="datetimeFigureOut">
              <a:rPr lang="nl-NL"/>
              <a:pPr>
                <a:defRPr/>
              </a:pPr>
              <a:t>9-2-2015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142A36-00C5-4431-8764-A29743DED35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7" r:id="rId3"/>
    <p:sldLayoutId id="2147483890" r:id="rId4"/>
    <p:sldLayoutId id="2147483898" r:id="rId5"/>
    <p:sldLayoutId id="2147483891" r:id="rId6"/>
    <p:sldLayoutId id="2147483892" r:id="rId7"/>
    <p:sldLayoutId id="2147483899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fld id="{A1DE4147-1831-4099-8DDC-032035D4029B}" type="slidenum">
              <a:rPr lang="en-US" altLang="nl-NL" sz="1400"/>
              <a:pPr/>
              <a:t>0</a:t>
            </a:fld>
            <a:endParaRPr lang="en-US" altLang="nl-NL" sz="140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ea typeface="ＭＳ Ｐゴシック" charset="0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en-US" sz="3200" dirty="0" smtClean="0">
                <a:latin typeface="Tahoma" charset="0"/>
                <a:ea typeface="ＭＳ Ｐゴシック" charset="0"/>
              </a:rPr>
              <a:t>Introduction</a:t>
            </a:r>
            <a:endParaRPr kumimoji="1" lang="en-US" sz="3200" dirty="0">
              <a:latin typeface="Tahoma" charset="0"/>
              <a:ea typeface="ＭＳ Ｐゴシック" charset="0"/>
            </a:endParaRPr>
          </a:p>
        </p:txBody>
      </p:sp>
      <p:pic>
        <p:nvPicPr>
          <p:cNvPr id="6149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801813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4819650"/>
            <a:ext cx="72278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Peter Landin develops </a:t>
            </a:r>
            <a:r>
              <a:rPr lang="en-US" u="sng">
                <a:latin typeface="Tahoma" charset="0"/>
                <a:ea typeface="ＭＳ Ｐゴシック" charset="0"/>
              </a:rPr>
              <a:t>ISWIM</a:t>
            </a:r>
            <a:r>
              <a:rPr lang="en-US">
                <a:latin typeface="Tahoma" charset="0"/>
                <a:ea typeface="ＭＳ Ｐゴシック" charset="0"/>
              </a:rPr>
              <a:t>, the first </a:t>
            </a:r>
            <a:r>
              <a:rPr lang="en-US" i="1">
                <a:latin typeface="Tahoma" charset="0"/>
                <a:ea typeface="ＭＳ Ｐゴシック" charset="0"/>
              </a:rPr>
              <a:t>pure</a:t>
            </a:r>
            <a:r>
              <a:rPr lang="en-US">
                <a:latin typeface="Tahoma" charset="0"/>
                <a:ea typeface="ＭＳ Ｐゴシック" charset="0"/>
              </a:rPr>
              <a:t> functional language, based strongly on the lambda calculus, with no assignments.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591228C3-B5D0-41F8-B35A-F0F10C937D5E}" type="slidenum">
              <a:rPr lang="en-US" altLang="nl-NL" sz="1400" smtClean="0"/>
              <a:pPr algn="r">
                <a:defRPr/>
              </a:pPr>
              <a:t>9</a:t>
            </a:fld>
            <a:endParaRPr lang="en-US" altLang="nl-NL" sz="1400" smtClean="0"/>
          </a:p>
        </p:txBody>
      </p:sp>
      <p:pic>
        <p:nvPicPr>
          <p:cNvPr id="15366" name="Picture 12" descr="C:\Documents and Settings\gmh.POLIHALE\Desktop\landin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6" t="14764" r="33527" b="47751"/>
          <a:stretch>
            <a:fillRect/>
          </a:stretch>
        </p:blipFill>
        <p:spPr bwMode="auto">
          <a:xfrm>
            <a:off x="3835400" y="2509838"/>
            <a:ext cx="1471613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4025" y="1774825"/>
            <a:ext cx="124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1970s: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5" y="4797425"/>
            <a:ext cx="6705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John Backus develops </a:t>
            </a:r>
            <a:r>
              <a:rPr lang="en-US" u="sng">
                <a:latin typeface="Tahoma" charset="0"/>
                <a:ea typeface="ＭＳ Ｐゴシック" charset="0"/>
              </a:rPr>
              <a:t>FP</a:t>
            </a:r>
            <a:r>
              <a:rPr lang="en-US">
                <a:latin typeface="Tahoma" charset="0"/>
                <a:ea typeface="ＭＳ Ｐゴシック" charset="0"/>
              </a:rPr>
              <a:t>, a functional language that emphasizes </a:t>
            </a:r>
            <a:r>
              <a:rPr lang="en-US" i="1">
                <a:latin typeface="Tahoma" charset="0"/>
                <a:ea typeface="ＭＳ Ｐゴシック" charset="0"/>
              </a:rPr>
              <a:t>higher-order functions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i="1">
                <a:latin typeface="Tahoma" charset="0"/>
                <a:ea typeface="ＭＳ Ｐゴシック" charset="0"/>
              </a:rPr>
              <a:t>reasoning about programs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F685D6E9-F98E-49ED-8279-BEC955368DC9}" type="slidenum">
              <a:rPr lang="en-US" altLang="nl-NL" sz="1400" smtClean="0"/>
              <a:pPr algn="r">
                <a:defRPr/>
              </a:pPr>
              <a:t>10</a:t>
            </a:fld>
            <a:endParaRPr lang="en-US" altLang="nl-NL" sz="1400" smtClean="0"/>
          </a:p>
        </p:txBody>
      </p:sp>
      <p:pic>
        <p:nvPicPr>
          <p:cNvPr id="16390" name="Picture 7" descr="C:\Documents and Settings\gmh.POLIHALE\Desktop\john_backu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16175"/>
            <a:ext cx="17145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7513" y="1716088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1970s: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4894263"/>
            <a:ext cx="77295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Robin Milner and others develop </a:t>
            </a:r>
            <a:r>
              <a:rPr lang="en-US" u="sng">
                <a:latin typeface="Tahoma" charset="0"/>
                <a:ea typeface="ＭＳ Ｐゴシック" charset="0"/>
              </a:rPr>
              <a:t>ML</a:t>
            </a:r>
            <a:r>
              <a:rPr lang="en-US">
                <a:latin typeface="Tahoma" charset="0"/>
                <a:ea typeface="ＭＳ Ｐゴシック" charset="0"/>
              </a:rPr>
              <a:t>, the first modern functional language, which introduced </a:t>
            </a:r>
            <a:r>
              <a:rPr lang="en-US" i="1">
                <a:latin typeface="Tahoma" charset="0"/>
                <a:ea typeface="ＭＳ Ｐゴシック" charset="0"/>
              </a:rPr>
              <a:t>type inference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i="1">
                <a:latin typeface="Tahoma" charset="0"/>
                <a:ea typeface="ＭＳ Ｐゴシック" charset="0"/>
              </a:rPr>
              <a:t>polymorphic types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DC84AC64-BF07-4649-AFC2-460B6D4C8317}" type="slidenum">
              <a:rPr lang="en-US" altLang="nl-NL" sz="1400" smtClean="0"/>
              <a:pPr algn="r">
                <a:defRPr/>
              </a:pPr>
              <a:t>11</a:t>
            </a:fld>
            <a:endParaRPr lang="en-US" altLang="nl-NL" sz="1400" smtClean="0"/>
          </a:p>
        </p:txBody>
      </p:sp>
      <p:pic>
        <p:nvPicPr>
          <p:cNvPr id="17414" name="Picture 9" descr="C:\Documents and Settings\gmh.POLIHALE\Desktop\milner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2395538"/>
            <a:ext cx="1506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6725" y="1592263"/>
            <a:ext cx="252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1970s - 1980s: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95300" y="5127625"/>
            <a:ext cx="8135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David Turner develops a number of </a:t>
            </a:r>
            <a:r>
              <a:rPr lang="en-US" i="1">
                <a:latin typeface="Tahoma" charset="0"/>
                <a:ea typeface="ＭＳ Ｐゴシック" charset="0"/>
              </a:rPr>
              <a:t>lazy</a:t>
            </a:r>
            <a:r>
              <a:rPr lang="en-US">
                <a:latin typeface="Tahoma" charset="0"/>
                <a:ea typeface="ＭＳ Ｐゴシック" charset="0"/>
              </a:rPr>
              <a:t> functional languages, culminating in the </a:t>
            </a:r>
            <a:r>
              <a:rPr lang="en-US" u="sng">
                <a:latin typeface="Tahoma" charset="0"/>
                <a:ea typeface="ＭＳ Ｐゴシック" charset="0"/>
              </a:rPr>
              <a:t>Miranda</a:t>
            </a:r>
            <a:r>
              <a:rPr lang="en-US">
                <a:latin typeface="Tahoma" charset="0"/>
                <a:ea typeface="ＭＳ Ｐゴシック" charset="0"/>
              </a:rPr>
              <a:t> system.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C9ACE40E-B8C3-4B92-8FEB-3FC332431E65}" type="slidenum">
              <a:rPr lang="en-US" altLang="nl-NL" sz="1400" smtClean="0"/>
              <a:pPr algn="r">
                <a:defRPr/>
              </a:pPr>
              <a:t>12</a:t>
            </a:fld>
            <a:endParaRPr lang="en-US" altLang="nl-NL" sz="1400" smtClean="0"/>
          </a:p>
        </p:txBody>
      </p:sp>
      <p:pic>
        <p:nvPicPr>
          <p:cNvPr id="18438" name="Picture 7" descr="C:\Documents and Settings\gmh.POLIHALE\Desktop\d_tu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2557463"/>
            <a:ext cx="13843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1987: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41413" y="4878388"/>
            <a:ext cx="69199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An international committee of researchers initiates the development of </a:t>
            </a:r>
            <a:r>
              <a:rPr lang="en-US" u="sng">
                <a:latin typeface="Tahoma" charset="0"/>
                <a:ea typeface="ＭＳ Ｐゴシック" charset="0"/>
              </a:rPr>
              <a:t>Haskell</a:t>
            </a:r>
            <a:r>
              <a:rPr lang="en-US">
                <a:latin typeface="Tahoma" charset="0"/>
                <a:ea typeface="ＭＳ Ｐゴシック" charset="0"/>
              </a:rPr>
              <a:t>, a standard lazy functional language.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9EBADA3C-C1CC-4093-B461-B32CD3F90F0C}" type="slidenum">
              <a:rPr lang="en-US" altLang="nl-NL" sz="1400" smtClean="0"/>
              <a:pPr algn="r">
                <a:defRPr/>
              </a:pPr>
              <a:t>13</a:t>
            </a:fld>
            <a:endParaRPr lang="en-US" altLang="nl-NL" sz="1400" smtClean="0"/>
          </a:p>
        </p:txBody>
      </p:sp>
      <p:pic>
        <p:nvPicPr>
          <p:cNvPr id="19462" name="Picture 8" descr="C:\Documents and Settings\gmh.POLIHALE\Desktop\HaskellLogo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>
            <a:fillRect/>
          </a:stretch>
        </p:blipFill>
        <p:spPr bwMode="auto">
          <a:xfrm>
            <a:off x="2324100" y="2644775"/>
            <a:ext cx="4495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2003: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00100" y="5216525"/>
            <a:ext cx="7726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The committee publishes the </a:t>
            </a:r>
            <a:r>
              <a:rPr lang="en-US" u="sng">
                <a:latin typeface="Tahoma" charset="0"/>
                <a:ea typeface="ＭＳ Ｐゴシック" charset="0"/>
              </a:rPr>
              <a:t>Haskell 98</a:t>
            </a:r>
            <a:r>
              <a:rPr lang="en-US">
                <a:latin typeface="Tahoma" charset="0"/>
                <a:ea typeface="ＭＳ Ｐゴシック" charset="0"/>
              </a:rPr>
              <a:t> report, defining a stable version of the language.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4645019F-75CE-42F8-B585-E3601A95B122}" type="slidenum">
              <a:rPr lang="en-US" altLang="nl-NL" sz="1400" smtClean="0"/>
              <a:pPr algn="r">
                <a:defRPr/>
              </a:pPr>
              <a:t>14</a:t>
            </a:fld>
            <a:endParaRPr lang="en-US" altLang="nl-NL" sz="1400" smtClean="0"/>
          </a:p>
        </p:txBody>
      </p:sp>
      <p:pic>
        <p:nvPicPr>
          <p:cNvPr id="20486" name="Picture 10" descr="C:\Documents and Settings\gmh.POLIHALE\Desktop\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319338"/>
            <a:ext cx="149542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922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2003-date:</a:t>
            </a:r>
            <a:endParaRPr lang="en-US" sz="3200" dirty="0">
              <a:latin typeface="Tahoma" charset="0"/>
              <a:ea typeface="ＭＳ Ｐゴシック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73125" y="4873625"/>
            <a:ext cx="73977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Standard distribution, library support, new language features, development tools, use in industry, influence on other languages, etc.</a:t>
            </a:r>
            <a:endParaRPr lang="en-US" sz="3200" dirty="0">
              <a:latin typeface="Tahoma" charset="0"/>
              <a:ea typeface="ＭＳ Ｐゴシック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BEB4B4A7-CD2B-46B1-9132-8D9997D84980}" type="slidenum">
              <a:rPr lang="en-US" altLang="nl-NL" sz="1400" smtClean="0"/>
              <a:pPr algn="r">
                <a:defRPr/>
              </a:pPr>
              <a:t>15</a:t>
            </a:fld>
            <a:endParaRPr lang="en-US" altLang="nl-NL" sz="1400" smtClean="0"/>
          </a:p>
        </p:txBody>
      </p:sp>
      <p:pic>
        <p:nvPicPr>
          <p:cNvPr id="21510" name="Picture 2" descr="Screen Shot 2014-01-20 at 11.4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2292350"/>
            <a:ext cx="218757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              ys = [a | a </a:t>
            </a:r>
            <a:r>
              <a:rPr lang="en-US" sz="2400">
                <a:latin typeface="Lucida Sans Typewriter" charset="0"/>
                <a:ea typeface="ＭＳ Ｐゴシック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ea typeface="ＭＳ Ｐゴシック" charset="0"/>
              </a:rPr>
              <a:t> xs, a </a:t>
            </a:r>
            <a:r>
              <a:rPr lang="en-US" sz="2400">
                <a:latin typeface="Lucida Sans Typewriter" charset="0"/>
                <a:ea typeface="ＭＳ Ｐゴシック" charset="0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ea typeface="ＭＳ Ｐゴシック" charset="0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              zs = [b | b </a:t>
            </a:r>
            <a:r>
              <a:rPr lang="en-US" sz="2400">
                <a:latin typeface="Lucida Sans Typewriter" charset="0"/>
                <a:ea typeface="ＭＳ Ｐゴシック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ea typeface="ＭＳ Ｐゴシック" charset="0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latin typeface="Tahoma" charset="0"/>
                <a:ea typeface="ＭＳ Ｐゴシック" charset="0"/>
              </a:rPr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E38964BA-B28B-4978-8DC0-6D4DF8911AD9}" type="slidenum">
              <a:rPr lang="en-US" altLang="nl-NL" sz="1400" smtClean="0"/>
              <a:pPr algn="r">
                <a:defRPr/>
              </a:pPr>
              <a:t>16</a:t>
            </a:fld>
            <a:endParaRPr lang="en-US" altLang="nl-NL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The Software Crisis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20850"/>
            <a:ext cx="8178800" cy="4124325"/>
          </a:xfrm>
        </p:spPr>
        <p:txBody>
          <a:bodyPr/>
          <a:lstStyle/>
          <a:p>
            <a:r>
              <a:rPr lang="en-US" altLang="nl-NL" smtClean="0"/>
              <a:t>How can we cope with the size and complexity of modern computer programs?</a:t>
            </a:r>
          </a:p>
          <a:p>
            <a:endParaRPr lang="en-US" altLang="nl-NL" smtClean="0"/>
          </a:p>
          <a:p>
            <a:r>
              <a:rPr lang="en-US" altLang="nl-NL" smtClean="0"/>
              <a:t>How can we reduce the time and cost of program development?</a:t>
            </a:r>
          </a:p>
          <a:p>
            <a:endParaRPr lang="en-US" altLang="nl-NL" smtClean="0"/>
          </a:p>
          <a:p>
            <a:r>
              <a:rPr lang="en-US" altLang="nl-NL" smtClean="0"/>
              <a:t>How can we increase our confidence that the finished programs work correctly?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fld id="{E16A9771-77D3-496E-B9A6-DF8F470A8149}" type="slidenum">
              <a:rPr lang="en-US" altLang="nl-NL" sz="1400"/>
              <a:pPr/>
              <a:t>1</a:t>
            </a:fld>
            <a:endParaRPr lang="en-US" altLang="nl-NL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28038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Programming Languages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033713"/>
            <a:ext cx="8178800" cy="3294062"/>
          </a:xfrm>
        </p:spPr>
        <p:txBody>
          <a:bodyPr/>
          <a:lstStyle/>
          <a:p>
            <a:r>
              <a:rPr lang="en-US" altLang="nl-NL" smtClean="0"/>
              <a:t>Allow programs to be written clearly, concisely, and at a high-level of abstraction;</a:t>
            </a:r>
          </a:p>
          <a:p>
            <a:endParaRPr lang="en-US" altLang="nl-NL" smtClean="0"/>
          </a:p>
          <a:p>
            <a:r>
              <a:rPr lang="en-US" altLang="nl-NL" smtClean="0"/>
              <a:t>Support reusable software components</a:t>
            </a:r>
            <a:r>
              <a:rPr lang="en-US" altLang="nl-NL" sz="3200" smtClean="0"/>
              <a:t>;</a:t>
            </a:r>
          </a:p>
          <a:p>
            <a:endParaRPr lang="en-US" altLang="nl-NL" sz="3200" smtClean="0"/>
          </a:p>
          <a:p>
            <a:r>
              <a:rPr lang="en-US" altLang="nl-NL" smtClean="0"/>
              <a:t>Encourage the use of formal verification;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fld id="{C95461BF-5AFB-4298-96FA-7CE640FABB1E}" type="slidenum">
              <a:rPr lang="en-US" altLang="nl-NL" sz="1400"/>
              <a:pPr/>
              <a:t>2</a:t>
            </a:fld>
            <a:endParaRPr lang="en-US" altLang="nl-NL" sz="1400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27038" y="1554163"/>
            <a:ext cx="7785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One approach to the software crisis is to design new programming languages that: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Programming </a:t>
            </a:r>
            <a:r>
              <a:rPr lang="nl-NL" dirty="0" err="1" smtClean="0"/>
              <a:t>Languages</a:t>
            </a:r>
            <a:endParaRPr lang="nl-NL" dirty="0"/>
          </a:p>
        </p:txBody>
      </p:sp>
      <p:sp>
        <p:nvSpPr>
          <p:cNvPr id="9219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fld id="{7CB0E80C-4262-43A6-9DC0-797B7C7410EA}" type="slidenum">
              <a:rPr lang="en-US" altLang="nl-NL" sz="1400">
                <a:solidFill>
                  <a:srgbClr val="FFFFFF"/>
                </a:solidFill>
              </a:rPr>
              <a:pPr/>
              <a:t>3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9220" name="Rectangle 4"/>
          <p:cNvSpPr txBox="1">
            <a:spLocks noChangeArrowheads="1"/>
          </p:cNvSpPr>
          <p:nvPr/>
        </p:nvSpPr>
        <p:spPr bwMode="auto">
          <a:xfrm>
            <a:off x="493713" y="1576388"/>
            <a:ext cx="81534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730250" indent="-182563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004888" indent="-182563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187450" indent="-136525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644650" indent="-1365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101850" indent="-1365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2559050" indent="-1365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016250" indent="-1365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nl-NL"/>
              <a:t>Permit rapid prototyping;</a:t>
            </a:r>
          </a:p>
          <a:p>
            <a:pPr eaLnBrk="1" hangingPunct="1"/>
            <a:endParaRPr lang="en-US" altLang="nl-NL"/>
          </a:p>
          <a:p>
            <a:pPr eaLnBrk="1" hangingPunct="1"/>
            <a:r>
              <a:rPr lang="en-US" altLang="nl-NL"/>
              <a:t>Provide powerful problem-solving tools.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3713" y="5275263"/>
            <a:ext cx="8267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Functional languages provide a particularly </a:t>
            </a:r>
            <a:r>
              <a:rPr lang="en-US" u="sng" dirty="0">
                <a:latin typeface="Tahoma" charset="0"/>
                <a:ea typeface="ＭＳ Ｐゴシック" charset="0"/>
              </a:rPr>
              <a:t>elegant</a:t>
            </a:r>
            <a:r>
              <a:rPr lang="en-US" dirty="0">
                <a:latin typeface="Tahoma" charset="0"/>
                <a:ea typeface="ＭＳ Ｐゴシック" charset="0"/>
              </a:rPr>
              <a:t> framework in which to address these goals.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F2F6C0F5-B907-4B63-9503-32384279C4C6}" type="slidenum">
              <a:rPr lang="en-US" altLang="nl-NL" sz="1400" smtClean="0"/>
              <a:pPr algn="r">
                <a:defRPr/>
              </a:pPr>
              <a:t>3</a:t>
            </a:fld>
            <a:endParaRPr lang="en-US" altLang="nl-NL" sz="1400" smtClean="0"/>
          </a:p>
        </p:txBody>
      </p:sp>
      <p:pic>
        <p:nvPicPr>
          <p:cNvPr id="9223" name="Picture 23" descr="C:\Program Files\Microsoft Office\Clipart\standard\stddir1\bd05030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3159125"/>
            <a:ext cx="136525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05788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dirty="0" smtClean="0"/>
              <a:t>What is a Functional Language?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 altLang="nl-NL" smtClean="0"/>
              <a:t>Functional programming is </a:t>
            </a:r>
            <a:r>
              <a:rPr lang="en-US" altLang="nl-NL" u="sng" smtClean="0"/>
              <a:t>style</a:t>
            </a:r>
            <a:r>
              <a:rPr lang="en-US" altLang="nl-NL" smtClean="0"/>
              <a:t> of programming in which the basic method of computation is the application of functions to arguments;</a:t>
            </a:r>
          </a:p>
          <a:p>
            <a:endParaRPr lang="en-US" altLang="nl-NL" smtClean="0"/>
          </a:p>
          <a:p>
            <a:r>
              <a:rPr lang="en-US" altLang="nl-NL" smtClean="0"/>
              <a:t>A functional language is one that </a:t>
            </a:r>
            <a:r>
              <a:rPr lang="en-US" altLang="nl-NL" u="sng" smtClean="0"/>
              <a:t>supports</a:t>
            </a:r>
            <a:r>
              <a:rPr lang="en-US" altLang="nl-NL" smtClean="0"/>
              <a:t> and </a:t>
            </a:r>
            <a:r>
              <a:rPr lang="en-US" altLang="nl-NL" u="sng" smtClean="0"/>
              <a:t>encourages</a:t>
            </a:r>
            <a:r>
              <a:rPr lang="en-US" altLang="nl-NL" smtClean="0"/>
              <a:t> the functional style.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fld id="{2DA4AD7C-1FF2-428B-967D-69FFCB8397AD}" type="slidenum">
              <a:rPr lang="en-US" altLang="nl-NL" sz="1400"/>
              <a:pPr/>
              <a:t>4</a:t>
            </a:fld>
            <a:endParaRPr lang="en-US" altLang="nl-NL" sz="140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11267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fld id="{73362111-F840-467E-9B2F-06A00F17C55D}" type="slidenum">
              <a:rPr lang="en-US" altLang="nl-NL" sz="1400">
                <a:solidFill>
                  <a:srgbClr val="FFFFFF"/>
                </a:solidFill>
              </a:rPr>
              <a:pPr/>
              <a:t>5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Summing the integers 1 to 10 in Java: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4586287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for (i = 1; i </a:t>
            </a:r>
            <a:r>
              <a:rPr lang="en-US" sz="2400">
                <a:latin typeface="Lucida Sans Typewriter" charset="0"/>
                <a:ea typeface="ＭＳ Ｐゴシック" charset="0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ea typeface="ＭＳ Ｐゴシック" charset="0"/>
              </a:rPr>
              <a:t> 10; ++i)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   total = total+i;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The computation method is </a:t>
            </a:r>
            <a:r>
              <a:rPr lang="en-US" u="sng">
                <a:latin typeface="Tahoma" charset="0"/>
                <a:ea typeface="ＭＳ Ｐゴシック" charset="0"/>
              </a:rPr>
              <a:t>variable assignment</a:t>
            </a:r>
            <a:r>
              <a:rPr lang="en-US">
                <a:latin typeface="Tahoma" charset="0"/>
                <a:ea typeface="ＭＳ Ｐゴシック" charset="0"/>
              </a:rPr>
              <a:t>. 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1D3E9A29-C962-4956-A8D6-2E1428FF9341}" type="slidenum">
              <a:rPr lang="en-US" altLang="nl-NL" sz="1400" smtClean="0"/>
              <a:pPr algn="r">
                <a:defRPr/>
              </a:pPr>
              <a:t>5</a:t>
            </a:fld>
            <a:endParaRPr lang="en-US" altLang="nl-NL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12291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fld id="{8CC5B748-2277-40BB-87AE-178D12B1DAC8}" type="slidenum">
              <a:rPr lang="en-US" altLang="nl-NL" sz="1400">
                <a:solidFill>
                  <a:srgbClr val="FFFFFF"/>
                </a:solidFill>
              </a:rPr>
              <a:pPr/>
              <a:t>6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Summing the integers 1 to 10 in Haskell: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ea typeface="ＭＳ Ｐゴシック" charset="0"/>
              </a:rPr>
              <a:t>sum [1..10]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The computation method is </a:t>
            </a:r>
            <a:r>
              <a:rPr lang="en-US" u="sng">
                <a:latin typeface="Tahoma" charset="0"/>
                <a:ea typeface="ＭＳ Ｐゴシック" charset="0"/>
              </a:rPr>
              <a:t>function application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0A567FC5-A694-4254-B0B6-8F8467DAFC69}" type="slidenum">
              <a:rPr lang="en-US" altLang="nl-NL" sz="1400" smtClean="0"/>
              <a:pPr algn="r">
                <a:defRPr/>
              </a:pPr>
              <a:t>6</a:t>
            </a:fld>
            <a:endParaRPr lang="en-US" altLang="nl-NL" sz="1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1930s: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1748" name="Text Box 4" descr="White marble"/>
          <p:cNvSpPr txBox="1">
            <a:spLocks noChangeArrowheads="1"/>
          </p:cNvSpPr>
          <p:nvPr/>
        </p:nvSpPr>
        <p:spPr bwMode="auto">
          <a:xfrm>
            <a:off x="893763" y="5010150"/>
            <a:ext cx="7437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Alonzo Church develops the </a:t>
            </a:r>
            <a:r>
              <a:rPr lang="en-US" u="sng">
                <a:latin typeface="Tahoma" charset="0"/>
                <a:ea typeface="ＭＳ Ｐゴシック" charset="0"/>
              </a:rPr>
              <a:t>lambda calculus</a:t>
            </a:r>
            <a:r>
              <a:rPr lang="en-US">
                <a:latin typeface="Tahoma" charset="0"/>
                <a:ea typeface="ＭＳ Ｐゴシック" charset="0"/>
              </a:rPr>
              <a:t>, a simple but powerful theory of functions.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FF6C9597-945B-4181-81CD-7417EA33C990}" type="slidenum">
              <a:rPr lang="en-US" altLang="nl-NL" sz="1400" smtClean="0"/>
              <a:pPr algn="r">
                <a:defRPr/>
              </a:pPr>
              <a:t>7</a:t>
            </a:fld>
            <a:endParaRPr lang="en-US" altLang="nl-NL" sz="1400" smtClean="0"/>
          </a:p>
        </p:txBody>
      </p:sp>
      <p:pic>
        <p:nvPicPr>
          <p:cNvPr id="13318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76663" y="2751138"/>
            <a:ext cx="145256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 smtClean="0"/>
              <a:t>Historical Background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3700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1950s: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4838" y="4797425"/>
            <a:ext cx="79422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John McCarthy develops </a:t>
            </a:r>
            <a:r>
              <a:rPr lang="en-US" u="sng">
                <a:latin typeface="Tahoma" charset="0"/>
                <a:ea typeface="ＭＳ Ｐゴシック" charset="0"/>
              </a:rPr>
              <a:t>Lisp</a:t>
            </a:r>
            <a:r>
              <a:rPr lang="en-US">
                <a:latin typeface="Tahoma" charset="0"/>
                <a:ea typeface="ＭＳ Ｐゴシック" charset="0"/>
              </a:rPr>
              <a:t>, the first functional language, with some influences from the lambda calculus, but retaining variable assignments.</a:t>
            </a:r>
            <a:endParaRPr lang="en-US" sz="3200">
              <a:latin typeface="Tahoma" charset="0"/>
              <a:ea typeface="ＭＳ Ｐゴシック" charset="0"/>
            </a:endParaRPr>
          </a:p>
        </p:txBody>
      </p:sp>
      <p:pic>
        <p:nvPicPr>
          <p:cNvPr id="14341" name="Picture 6" descr="C:\WINNT\Profiles\gmh\Desktop\McCart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8"/>
          <a:stretch>
            <a:fillRect/>
          </a:stretch>
        </p:blipFill>
        <p:spPr bwMode="auto">
          <a:xfrm>
            <a:off x="3817938" y="2551113"/>
            <a:ext cx="15065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91625B09-DD78-4F5E-88BE-78DFC943E370}" type="slidenum">
              <a:rPr lang="en-US" altLang="nl-NL" sz="1400" smtClean="0"/>
              <a:pPr algn="r">
                <a:defRPr/>
              </a:pPr>
              <a:t>8</a:t>
            </a:fld>
            <a:endParaRPr lang="en-US" altLang="nl-NL" sz="140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lementair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910</TotalTime>
  <Words>517</Words>
  <Application>Microsoft Office PowerPoint</Application>
  <PresentationFormat>Diavoorstelling (4:3)</PresentationFormat>
  <Paragraphs>90</Paragraphs>
  <Slides>17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Helderheid</vt:lpstr>
      <vt:lpstr>PowerPoint-presentatie</vt:lpstr>
      <vt:lpstr>The Software Crisis</vt:lpstr>
      <vt:lpstr>Programming Languages</vt:lpstr>
      <vt:lpstr>Programming Languages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BusAL</cp:lastModifiedBy>
  <cp:revision>174</cp:revision>
  <cp:lastPrinted>2001-01-08T13:31:40Z</cp:lastPrinted>
  <dcterms:created xsi:type="dcterms:W3CDTF">2000-11-20T11:40:19Z</dcterms:created>
  <dcterms:modified xsi:type="dcterms:W3CDTF">2015-02-09T11:50:26Z</dcterms:modified>
</cp:coreProperties>
</file>