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717" r:id="rId1"/>
  </p:sldMasterIdLst>
  <p:notesMasterIdLst>
    <p:notesMasterId r:id="rId25"/>
  </p:notesMasterIdLst>
  <p:handoutMasterIdLst>
    <p:handoutMasterId r:id="rId26"/>
  </p:handoutMasterIdLst>
  <p:sldIdLst>
    <p:sldId id="308" r:id="rId2"/>
    <p:sldId id="278" r:id="rId3"/>
    <p:sldId id="307" r:id="rId4"/>
    <p:sldId id="281" r:id="rId5"/>
    <p:sldId id="284" r:id="rId6"/>
    <p:sldId id="283" r:id="rId7"/>
    <p:sldId id="285" r:id="rId8"/>
    <p:sldId id="286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300" r:id="rId19"/>
    <p:sldId id="301" r:id="rId20"/>
    <p:sldId id="302" r:id="rId21"/>
    <p:sldId id="303" r:id="rId22"/>
    <p:sldId id="304" r:id="rId23"/>
    <p:sldId id="306" r:id="rId24"/>
  </p:sldIdLst>
  <p:sldSz cx="9144000" cy="6858000" type="screen4x3"/>
  <p:notesSz cx="7089775" cy="10218738"/>
  <p:embeddedFontLst>
    <p:embeddedFont>
      <p:font typeface="Arial Black" panose="020B0A04020102020204" pitchFamily="34" charset="0"/>
      <p:bold r:id="rId27"/>
    </p:embeddedFont>
    <p:embeddedFont>
      <p:font typeface="Tahoma" panose="020B0604030504040204" pitchFamily="34" charset="0"/>
      <p:regular r:id="rId28"/>
      <p:bold r:id="rId29"/>
    </p:embeddedFont>
    <p:embeddedFont>
      <p:font typeface="Monotype Sorts" panose="020B0604020202020204"/>
      <p:regular r:id="rId30"/>
    </p:embeddedFont>
    <p:embeddedFont>
      <p:font typeface="Lucida Sans Typewriter" panose="020B0509030504030204" pitchFamily="49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9" autoAdjust="0"/>
    <p:restoredTop sz="90929"/>
  </p:normalViewPr>
  <p:slideViewPr>
    <p:cSldViewPr snapToGrid="0">
      <p:cViewPr varScale="1">
        <p:scale>
          <a:sx n="88" d="100"/>
          <a:sy n="88" d="100"/>
        </p:scale>
        <p:origin x="-16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 smtClean="0">
                <a:latin typeface="Tahoma" pitchFamily="-1" charset="0"/>
              </a:defRPr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6656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 smtClean="0">
                <a:latin typeface="Tahoma" pitchFamily="-1" charset="0"/>
              </a:defRPr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6656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 smtClean="0">
                <a:latin typeface="Tahoma" pitchFamily="-1" charset="0"/>
              </a:defRPr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6656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 smtClean="0">
                <a:latin typeface="Tahoma" pitchFamily="-1" charset="0"/>
              </a:defRPr>
            </a:lvl1pPr>
          </a:lstStyle>
          <a:p>
            <a:pPr>
              <a:defRPr/>
            </a:pPr>
            <a:fld id="{BA826A56-837A-46E9-A879-93B22E52BDD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73384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-1" charset="0"/>
              </a:defRPr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9216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-1" charset="0"/>
              </a:defRPr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36868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noProof="0" smtClean="0"/>
              <a:t>Click to edit Master text styles</a:t>
            </a:r>
          </a:p>
          <a:p>
            <a:pPr lvl="1"/>
            <a:r>
              <a:rPr lang="en-US" altLang="nl-NL" noProof="0" smtClean="0"/>
              <a:t>Second level</a:t>
            </a:r>
          </a:p>
          <a:p>
            <a:pPr lvl="2"/>
            <a:r>
              <a:rPr lang="en-US" altLang="nl-NL" noProof="0" smtClean="0"/>
              <a:t>Third level</a:t>
            </a:r>
          </a:p>
          <a:p>
            <a:pPr lvl="3"/>
            <a:r>
              <a:rPr lang="en-US" altLang="nl-NL" noProof="0" smtClean="0"/>
              <a:t>Fourth level</a:t>
            </a:r>
          </a:p>
          <a:p>
            <a:pPr lvl="4"/>
            <a:r>
              <a:rPr lang="en-US" altLang="nl-NL" noProof="0" smtClean="0"/>
              <a:t>Fifth level</a:t>
            </a:r>
          </a:p>
        </p:txBody>
      </p:sp>
      <p:sp>
        <p:nvSpPr>
          <p:cNvPr id="9216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-1" charset="0"/>
              </a:defRPr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9216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-1" charset="0"/>
              </a:defRPr>
            </a:lvl1pPr>
          </a:lstStyle>
          <a:p>
            <a:pPr>
              <a:defRPr/>
            </a:pPr>
            <a:fld id="{1EB8F1C1-76F6-466E-A0DF-1E848CE440A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08301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fld id="{85F0C121-5021-4639-B16F-60E189C3BE7F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96B9F-C6B3-4A70-B389-439AB487B05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502459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fld id="{DD61ADA7-0439-42AF-8180-0D1BBD7D0E7C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D589D-EA83-43EA-8ABA-F3A406E7D21F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80075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fld id="{7D10456B-CEBE-4FC6-91B6-DC03CD97C77E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A1F15-E9A3-4A0E-849D-0330A229BD2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731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fld id="{A30C8ABB-34AF-4531-86A5-C2F6AACA139C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B7B3C-55C9-4892-A364-A21A9294097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0408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fld id="{869E20D8-345F-46A9-9984-7F05F285331F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AEB78-E172-4754-8B55-0D58FF0AA09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270565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fld id="{0C7E4A26-6FCE-468B-9A0C-473261DCAB88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6D075-6AF0-45B3-AF31-C986A2BCC53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9920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fld id="{3616216F-FC98-47FD-87F0-2559D782DDEA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EF6AC-DD22-4F22-9CA2-CCB37B6CAB3A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3807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fld id="{C3538098-A79E-4345-A816-6E12B775C2DF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5ED5C-D6FA-443E-8F2B-092D898E5C6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285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fld id="{0C5BCC67-FC8D-4474-98D2-6EB86FF1058A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F893-4EA1-48B6-A008-AA94353A91EA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5667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fld id="{4B9D04B2-4014-4372-ABF4-AB4A0AEF0113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A520-F6C6-4BF3-9CFC-9DFEFBBE91F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764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fld id="{BA38AA61-69B9-4206-AAC7-424C712BAB33}" type="datetimeFigureOut">
              <a:rPr lang="en-US"/>
              <a:pPr>
                <a:defRPr/>
              </a:pPr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CB5B-7E57-4B3F-A1A9-AC4B73739C6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0456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modelstijlen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en-US" altLang="nl-NL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rgbClr val="FFFFFF"/>
                </a:solidFill>
                <a:latin typeface="Tahoma" pitchFamily="-1" charset="0"/>
              </a:defRPr>
            </a:lvl1pPr>
          </a:lstStyle>
          <a:p>
            <a:pPr>
              <a:defRPr/>
            </a:pPr>
            <a:fld id="{8F7DB832-CA98-4065-84CE-AE2F359C16E6}" type="datetimeFigureOut">
              <a:rPr lang="en-US"/>
              <a:pPr>
                <a:defRPr/>
              </a:pPr>
              <a:t>2/25/2014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dirty="0">
                <a:solidFill>
                  <a:schemeClr val="tx2"/>
                </a:solidFill>
                <a:latin typeface="Tahoma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smtClean="0">
                <a:solidFill>
                  <a:srgbClr val="FFFFFF"/>
                </a:solidFill>
                <a:latin typeface="Tahoma" pitchFamily="-1" charset="0"/>
              </a:defRPr>
            </a:lvl1pPr>
          </a:lstStyle>
          <a:p>
            <a:pPr>
              <a:defRPr/>
            </a:pPr>
            <a:fld id="{3EE23E92-9F73-4324-A78E-276285B61241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0A65C63-4BF6-4381-9862-764E80C18ED9}" type="slidenum">
              <a:rPr lang="en-US" altLang="nl-NL" sz="1400">
                <a:solidFill>
                  <a:srgbClr val="FFFFFF"/>
                </a:solidFill>
              </a:rPr>
              <a:pPr/>
              <a:t>0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nl-NL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kumimoji="1" lang="en-US" altLang="nl-NL" sz="3200"/>
              <a:t>First Steps</a:t>
            </a:r>
          </a:p>
        </p:txBody>
      </p:sp>
      <p:pic>
        <p:nvPicPr>
          <p:cNvPr id="13317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dianumm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EEC0EBD-FDCF-4722-BA5C-6104362418B0}" type="slidenum">
              <a:rPr lang="en-US" altLang="nl-NL" sz="1400">
                <a:solidFill>
                  <a:srgbClr val="FFFFFF"/>
                </a:solidFill>
              </a:rPr>
              <a:pPr/>
              <a:t>9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2438" y="1144588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In </a:t>
            </a:r>
            <a:r>
              <a:rPr lang="en-US" altLang="nl-NL" u="sng"/>
              <a:t>Haskell</a:t>
            </a:r>
            <a:r>
              <a:rPr lang="en-US" altLang="nl-NL"/>
              <a:t>, function application is denoted using space, and multiplication is denoted using *.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95363" y="2776538"/>
            <a:ext cx="4295775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sz="2400">
                <a:latin typeface="Courier New" pitchFamily="49" charset="0"/>
                <a:cs typeface="Courier New" pitchFamily="49" charset="0"/>
              </a:rPr>
              <a:t>f a b + c*d</a:t>
            </a:r>
          </a:p>
        </p:txBody>
      </p:sp>
      <p:sp>
        <p:nvSpPr>
          <p:cNvPr id="22533" name="AutoShape 8"/>
          <p:cNvSpPr>
            <a:spLocks noChangeArrowheads="1"/>
          </p:cNvSpPr>
          <p:nvPr/>
        </p:nvSpPr>
        <p:spPr bwMode="auto">
          <a:xfrm>
            <a:off x="850900" y="4994275"/>
            <a:ext cx="6457950" cy="56673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nl-NL"/>
              <a:t>As previously, but in Haskell syntax.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jdelijke aanduiding voor dianumm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AACF8B4-FD64-4FA2-9691-0F9F6B64D602}" type="slidenum">
              <a:rPr lang="en-US" altLang="nl-NL" sz="1400">
                <a:solidFill>
                  <a:srgbClr val="FFFFFF"/>
                </a:solidFill>
              </a:rPr>
              <a:pPr/>
              <a:t>10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501650" y="1171575"/>
            <a:ext cx="8174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Moreover, function application is assumed to have </a:t>
            </a:r>
            <a:r>
              <a:rPr lang="en-US" altLang="nl-NL" u="sng"/>
              <a:t>higher priority</a:t>
            </a:r>
            <a:r>
              <a:rPr lang="en-US" altLang="nl-NL"/>
              <a:t> than all other operators.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1641475" y="3235325"/>
            <a:ext cx="1473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sz="2400">
                <a:latin typeface="Courier New" pitchFamily="49" charset="0"/>
                <a:cs typeface="Courier New" pitchFamily="49" charset="0"/>
              </a:rPr>
              <a:t>f a + b</a:t>
            </a:r>
          </a:p>
        </p:txBody>
      </p:sp>
      <p:sp>
        <p:nvSpPr>
          <p:cNvPr id="23557" name="AutoShape 9"/>
          <p:cNvSpPr>
            <a:spLocks noChangeArrowheads="1"/>
          </p:cNvSpPr>
          <p:nvPr/>
        </p:nvSpPr>
        <p:spPr bwMode="auto">
          <a:xfrm>
            <a:off x="850900" y="4994275"/>
            <a:ext cx="6915150" cy="56673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nl-NL"/>
              <a:t>Means (f a) + b, rather than f (a + b).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/>
              <a:t>Examples</a:t>
            </a:r>
          </a:p>
        </p:txBody>
      </p:sp>
      <p:sp>
        <p:nvSpPr>
          <p:cNvPr id="24579" name="Tijdelijke aanduiding voor dianumm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FDD36D3-BFDB-40CE-B665-7020EE7C6997}" type="slidenum">
              <a:rPr lang="en-US" altLang="nl-NL" sz="1400">
                <a:solidFill>
                  <a:srgbClr val="FFFFFF"/>
                </a:solidFill>
              </a:rPr>
              <a:pPr/>
              <a:t>11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grpSp>
        <p:nvGrpSpPr>
          <p:cNvPr id="24580" name="Group 46"/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u="sng"/>
                <a:t>Mathematics</a:t>
              </a: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u="sng"/>
                <a:t>Haskell</a:t>
              </a:r>
              <a:endParaRPr lang="en-US" altLang="nl-NL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sz="2400">
                  <a:latin typeface="Lucida Sans Typewriter" pitchFamily="49" charset="0"/>
                </a:rPr>
                <a:t>f(x)</a:t>
              </a: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sz="2400">
                  <a:latin typeface="Lucida Sans Typewriter" pitchFamily="49" charset="0"/>
                </a:rPr>
                <a:t>f(x,y)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sz="2400">
                  <a:latin typeface="Lucida Sans Typewriter" pitchFamily="49" charset="0"/>
                </a:rPr>
                <a:t>f(g(x))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sz="2400">
                  <a:latin typeface="Lucida Sans Typewriter" pitchFamily="49" charset="0"/>
                </a:rPr>
                <a:t>f(x,g(y))</a:t>
              </a: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sz="2400">
                  <a:latin typeface="Lucida Sans Typewriter" pitchFamily="49" charset="0"/>
                </a:rPr>
                <a:t>f(x)g(y)</a:t>
              </a:r>
            </a:p>
          </p:txBody>
        </p:sp>
        <p:sp>
          <p:nvSpPr>
            <p:cNvPr id="24588" name="Text Box 18"/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sz="2400">
                  <a:latin typeface="Lucida Sans Typewriter" pitchFamily="49" charset="0"/>
                </a:rPr>
                <a:t>f x</a:t>
              </a:r>
            </a:p>
          </p:txBody>
        </p:sp>
        <p:sp>
          <p:nvSpPr>
            <p:cNvPr id="24589" name="Text Box 19"/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sz="2400">
                  <a:latin typeface="Lucida Sans Typewriter" pitchFamily="49" charset="0"/>
                </a:rPr>
                <a:t>f x y</a:t>
              </a:r>
            </a:p>
          </p:txBody>
        </p:sp>
        <p:sp>
          <p:nvSpPr>
            <p:cNvPr id="24590" name="Text Box 20"/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sz="2400">
                  <a:latin typeface="Lucida Sans Typewriter" pitchFamily="49" charset="0"/>
                </a:rPr>
                <a:t>f (g x)</a:t>
              </a:r>
            </a:p>
          </p:txBody>
        </p:sp>
        <p:sp>
          <p:nvSpPr>
            <p:cNvPr id="24591" name="Text Box 21"/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sz="2400">
                  <a:latin typeface="Lucida Sans Typewriter" pitchFamily="49" charset="0"/>
                </a:rPr>
                <a:t>f x (g y)</a:t>
              </a:r>
            </a:p>
          </p:txBody>
        </p:sp>
        <p:sp>
          <p:nvSpPr>
            <p:cNvPr id="24592" name="Text Box 22"/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sz="2400">
                  <a:latin typeface="Lucida Sans Typewriter" pitchFamily="49" charset="0"/>
                </a:rPr>
                <a:t>f x * g 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/>
              <a:t>Haskell Scripts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smtClean="0"/>
              <a:t>As well as the functions in the standard prelude, you can also define your own functions;</a:t>
            </a:r>
          </a:p>
          <a:p>
            <a:endParaRPr lang="en-US" altLang="nl-NL" smtClean="0"/>
          </a:p>
          <a:p>
            <a:r>
              <a:rPr lang="en-US" altLang="nl-NL" smtClean="0"/>
              <a:t>New functions are defined within a </a:t>
            </a:r>
            <a:r>
              <a:rPr lang="en-US" altLang="nl-NL" u="sng" smtClean="0"/>
              <a:t>script</a:t>
            </a:r>
            <a:r>
              <a:rPr lang="en-US" altLang="nl-NL" smtClean="0"/>
              <a:t>, a text file comprising a sequence of definitions;</a:t>
            </a:r>
          </a:p>
          <a:p>
            <a:endParaRPr lang="en-US" altLang="nl-NL" smtClean="0"/>
          </a:p>
          <a:p>
            <a:r>
              <a:rPr lang="en-US" altLang="nl-NL" smtClean="0"/>
              <a:t>By convention, Haskell scripts usually have a </a:t>
            </a:r>
            <a:r>
              <a:rPr lang="en-US" altLang="nl-NL" u="sng" smtClean="0"/>
              <a:t>.hs</a:t>
            </a:r>
            <a:r>
              <a:rPr lang="en-US" altLang="nl-NL" smtClean="0"/>
              <a:t> suffix on their filename.  This is not mandatory, but is useful for identification purposes.</a:t>
            </a:r>
          </a:p>
        </p:txBody>
      </p:sp>
      <p:sp>
        <p:nvSpPr>
          <p:cNvPr id="25604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A21F3E1-70DD-41F2-8B67-D52C87AC0D1F}" type="slidenum">
              <a:rPr lang="en-US" altLang="nl-NL" sz="1400">
                <a:solidFill>
                  <a:srgbClr val="FFFFFF"/>
                </a:solidFill>
              </a:rPr>
              <a:pPr/>
              <a:t>12</a:t>
            </a:fld>
            <a:endParaRPr lang="en-US" altLang="nl-NL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/>
              <a:t>My First Script</a:t>
            </a:r>
          </a:p>
        </p:txBody>
      </p:sp>
      <p:sp>
        <p:nvSpPr>
          <p:cNvPr id="26627" name="Tijdelijke aanduiding voor dianumm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4BC2968-12E3-425E-8D24-D8C97D763FEE}" type="slidenum">
              <a:rPr lang="en-US" altLang="nl-NL" sz="1400">
                <a:solidFill>
                  <a:srgbClr val="FFFFFF"/>
                </a:solidFill>
              </a:rPr>
              <a:pPr/>
              <a:t>13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393825" y="5002213"/>
            <a:ext cx="58928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sz="2400">
                <a:latin typeface="Lucida Sans Typewriter" pitchFamily="49" charset="0"/>
              </a:rPr>
              <a:t>double x    = x + x</a:t>
            </a:r>
          </a:p>
          <a:p>
            <a:endParaRPr lang="en-US" altLang="nl-NL" sz="2400">
              <a:latin typeface="Lucida Sans Typewriter" pitchFamily="49" charset="0"/>
            </a:endParaRPr>
          </a:p>
          <a:p>
            <a:r>
              <a:rPr lang="en-US" altLang="nl-NL" sz="2400">
                <a:latin typeface="Lucida Sans Typewriter" pitchFamily="49" charset="0"/>
              </a:rPr>
              <a:t>quadruple x = double (double x)</a:t>
            </a:r>
          </a:p>
        </p:txBody>
      </p:sp>
      <p:sp>
        <p:nvSpPr>
          <p:cNvPr id="26629" name="Text Box 13"/>
          <p:cNvSpPr txBox="1">
            <a:spLocks noChangeArrowheads="1"/>
          </p:cNvSpPr>
          <p:nvPr/>
        </p:nvSpPr>
        <p:spPr bwMode="auto">
          <a:xfrm>
            <a:off x="449263" y="1700213"/>
            <a:ext cx="8288337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When developing a Haskell script, it is useful to keep two windows open, one running an editor for the script, and the other running Hugs.</a:t>
            </a:r>
          </a:p>
          <a:p>
            <a:endParaRPr lang="en-US" altLang="nl-NL"/>
          </a:p>
          <a:p>
            <a:r>
              <a:rPr lang="en-US" altLang="nl-NL"/>
              <a:t>Start an editor, type in the following two function definitions, and save the script as </a:t>
            </a:r>
            <a:r>
              <a:rPr lang="en-US" altLang="nl-NL" u="sng"/>
              <a:t>test.hs</a:t>
            </a:r>
            <a:r>
              <a:rPr lang="en-US" altLang="nl-NL"/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jdelijke aanduiding voor dianumm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5D3C49C-CF15-4954-BF65-3057173913F8}" type="slidenum">
              <a:rPr lang="en-US" altLang="nl-NL" sz="1400">
                <a:solidFill>
                  <a:srgbClr val="FFFFFF"/>
                </a:solidFill>
              </a:rPr>
              <a:pPr/>
              <a:t>14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27651" name="Rectangle 1027"/>
          <p:cNvSpPr>
            <a:spLocks noChangeArrowheads="1"/>
          </p:cNvSpPr>
          <p:nvPr/>
        </p:nvSpPr>
        <p:spPr bwMode="auto">
          <a:xfrm>
            <a:off x="1292225" y="1933575"/>
            <a:ext cx="27622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sz="2400">
                <a:latin typeface="Lucida Sans Typewriter" pitchFamily="49" charset="0"/>
              </a:rPr>
              <a:t>% hugs test.hs</a:t>
            </a:r>
          </a:p>
        </p:txBody>
      </p:sp>
      <p:sp>
        <p:nvSpPr>
          <p:cNvPr id="27652" name="Text Box 1028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Leaving the editor open, in another window start up Hugs with the new script:</a:t>
            </a:r>
          </a:p>
        </p:txBody>
      </p:sp>
      <p:sp>
        <p:nvSpPr>
          <p:cNvPr id="27653" name="Rectangle 1030"/>
          <p:cNvSpPr>
            <a:spLocks noChangeArrowheads="1"/>
          </p:cNvSpPr>
          <p:nvPr/>
        </p:nvSpPr>
        <p:spPr bwMode="auto">
          <a:xfrm>
            <a:off x="1292225" y="4437063"/>
            <a:ext cx="5892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sz="2400">
                <a:latin typeface="Lucida Sans Typewriter" pitchFamily="49" charset="0"/>
              </a:rPr>
              <a:t>&gt; quadruple 10</a:t>
            </a:r>
          </a:p>
          <a:p>
            <a:r>
              <a:rPr lang="en-US" altLang="nl-NL" sz="2400">
                <a:latin typeface="Lucida Sans Typewriter" pitchFamily="49" charset="0"/>
              </a:rPr>
              <a:t>40</a:t>
            </a:r>
          </a:p>
          <a:p>
            <a:endParaRPr lang="en-US" altLang="nl-NL" sz="2400">
              <a:latin typeface="Lucida Sans Typewriter" pitchFamily="49" charset="0"/>
            </a:endParaRPr>
          </a:p>
          <a:p>
            <a:r>
              <a:rPr lang="en-US" altLang="nl-NL" sz="2400">
                <a:latin typeface="Lucida Sans Typewriter" pitchFamily="49" charset="0"/>
              </a:rPr>
              <a:t>&gt; take (double 2) [1,2,3,4,5,6]</a:t>
            </a:r>
          </a:p>
          <a:p>
            <a:r>
              <a:rPr lang="en-US" altLang="nl-NL" sz="2400">
                <a:latin typeface="Lucida Sans Typewriter" pitchFamily="49" charset="0"/>
              </a:rPr>
              <a:t>[1,2,3,4]</a:t>
            </a:r>
          </a:p>
        </p:txBody>
      </p:sp>
      <p:sp>
        <p:nvSpPr>
          <p:cNvPr id="27654" name="Text Box 1032"/>
          <p:cNvSpPr txBox="1">
            <a:spLocks noChangeArrowheads="1"/>
          </p:cNvSpPr>
          <p:nvPr/>
        </p:nvSpPr>
        <p:spPr bwMode="auto">
          <a:xfrm>
            <a:off x="415925" y="2952750"/>
            <a:ext cx="8288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Now both Prelude.hs and test.hs are loaded, and functions from both scripts can be used: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numm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48905E3-59C9-4DDD-A2AE-D33B257971D0}" type="slidenum">
              <a:rPr lang="en-US" altLang="nl-NL" sz="1400">
                <a:solidFill>
                  <a:srgbClr val="FFFFFF"/>
                </a:solidFill>
              </a:rPr>
              <a:pPr/>
              <a:t>15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154113" y="1897063"/>
            <a:ext cx="68135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sz="2400">
                <a:latin typeface="Lucida Sans Typewriter" pitchFamily="49" charset="0"/>
              </a:rPr>
              <a:t>factorial n = product [1..n]</a:t>
            </a:r>
          </a:p>
          <a:p>
            <a:endParaRPr lang="en-US" altLang="nl-NL" sz="2400">
              <a:latin typeface="Lucida Sans Typewriter" pitchFamily="49" charset="0"/>
            </a:endParaRPr>
          </a:p>
          <a:p>
            <a:r>
              <a:rPr lang="en-US" altLang="nl-NL" sz="2400">
                <a:latin typeface="Lucida Sans Typewriter" pitchFamily="49" charset="0"/>
              </a:rPr>
              <a:t>average ns  = sum ns `div` length ns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Leaving Hugs open, return to the editor, add the following two definitions, and resave:</a:t>
            </a: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742950" y="4654550"/>
            <a:ext cx="7561263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r>
              <a:rPr kumimoji="1" lang="en-US" altLang="nl-NL" sz="2800">
                <a:latin typeface="Tahoma" pitchFamily="34" charset="0"/>
              </a:rPr>
              <a:t>div is enclosed in </a:t>
            </a:r>
            <a:r>
              <a:rPr kumimoji="1" lang="en-US" altLang="nl-NL" sz="2800" u="sng">
                <a:latin typeface="Tahoma" pitchFamily="34" charset="0"/>
              </a:rPr>
              <a:t>back</a:t>
            </a:r>
            <a:r>
              <a:rPr kumimoji="1" lang="en-US" altLang="nl-NL" sz="2800">
                <a:latin typeface="Tahoma" pitchFamily="34" charset="0"/>
              </a:rPr>
              <a:t> quotes, not forward;</a:t>
            </a:r>
          </a:p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endParaRPr kumimoji="1" lang="en-US" altLang="nl-NL" sz="2800">
              <a:latin typeface="Tahoma" pitchFamily="34" charset="0"/>
            </a:endParaRPr>
          </a:p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r>
              <a:rPr kumimoji="1" lang="en-US" altLang="nl-NL" sz="2800">
                <a:latin typeface="Tahoma" pitchFamily="34" charset="0"/>
              </a:rPr>
              <a:t>x `f` y is just </a:t>
            </a:r>
            <a:r>
              <a:rPr kumimoji="1" lang="en-US" altLang="nl-NL" sz="2800" u="sng">
                <a:latin typeface="Tahoma" pitchFamily="34" charset="0"/>
              </a:rPr>
              <a:t>syntactic sugar</a:t>
            </a:r>
            <a:r>
              <a:rPr kumimoji="1" lang="en-US" altLang="nl-NL" sz="2800">
                <a:latin typeface="Tahoma" pitchFamily="34" charset="0"/>
              </a:rPr>
              <a:t> for f x y.</a:t>
            </a:r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Note: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jdelijke aanduiding voor dianumm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5BAEE3F-8DD2-4D09-9CC8-7C5C7DF0B4A1}" type="slidenum">
              <a:rPr lang="en-US" altLang="nl-NL" sz="1400">
                <a:solidFill>
                  <a:srgbClr val="FFFFFF"/>
                </a:solidFill>
              </a:rPr>
              <a:pPr/>
              <a:t>16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968375" y="2205038"/>
            <a:ext cx="7173913" cy="3540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>
                <a:latin typeface="Courier New" pitchFamily="49" charset="0"/>
                <a:cs typeface="Courier New" pitchFamily="49" charset="0"/>
              </a:rPr>
              <a:t>&gt; :reload</a:t>
            </a:r>
          </a:p>
          <a:p>
            <a:r>
              <a:rPr lang="en-US" altLang="nl-NL">
                <a:latin typeface="Courier New" pitchFamily="49" charset="0"/>
                <a:cs typeface="Courier New" pitchFamily="49" charset="0"/>
              </a:rPr>
              <a:t>Reading file "test.hs"</a:t>
            </a:r>
          </a:p>
          <a:p>
            <a:endParaRPr lang="en-US" altLang="nl-NL">
              <a:latin typeface="Courier New" pitchFamily="49" charset="0"/>
              <a:cs typeface="Courier New" pitchFamily="49" charset="0"/>
            </a:endParaRPr>
          </a:p>
          <a:p>
            <a:r>
              <a:rPr lang="en-US" altLang="nl-NL">
                <a:latin typeface="Courier New" pitchFamily="49" charset="0"/>
                <a:cs typeface="Courier New" pitchFamily="49" charset="0"/>
              </a:rPr>
              <a:t>&gt; factorial 10</a:t>
            </a:r>
          </a:p>
          <a:p>
            <a:r>
              <a:rPr lang="en-US" altLang="nl-NL">
                <a:latin typeface="Courier New" pitchFamily="49" charset="0"/>
                <a:cs typeface="Courier New" pitchFamily="49" charset="0"/>
              </a:rPr>
              <a:t>3628800</a:t>
            </a:r>
          </a:p>
          <a:p>
            <a:endParaRPr lang="en-US" altLang="nl-NL">
              <a:latin typeface="Courier New" pitchFamily="49" charset="0"/>
              <a:cs typeface="Courier New" pitchFamily="49" charset="0"/>
            </a:endParaRPr>
          </a:p>
          <a:p>
            <a:r>
              <a:rPr lang="en-US" altLang="nl-NL">
                <a:latin typeface="Courier New" pitchFamily="49" charset="0"/>
                <a:cs typeface="Courier New" pitchFamily="49" charset="0"/>
              </a:rPr>
              <a:t>&gt; average [1,2,3,4,5]</a:t>
            </a:r>
          </a:p>
          <a:p>
            <a:r>
              <a:rPr lang="en-US" altLang="nl-NL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65125" y="425450"/>
            <a:ext cx="82883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Hugs does not automatically detect that the script has been changed, so a </a:t>
            </a:r>
            <a:r>
              <a:rPr lang="en-US" altLang="nl-NL" u="sng"/>
              <a:t>reload</a:t>
            </a:r>
            <a:r>
              <a:rPr lang="en-US" altLang="nl-NL"/>
              <a:t> command must be executed before the new definitions can be used: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/>
              <a:t>Naming Requirements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09588" y="1524000"/>
            <a:ext cx="8178800" cy="1095375"/>
          </a:xfrm>
        </p:spPr>
        <p:txBody>
          <a:bodyPr/>
          <a:lstStyle/>
          <a:p>
            <a:r>
              <a:rPr lang="en-US" altLang="nl-NL" smtClean="0"/>
              <a:t>Function and argument names must begin with a lower-case letter.  For example:</a:t>
            </a:r>
          </a:p>
        </p:txBody>
      </p:sp>
      <p:sp>
        <p:nvSpPr>
          <p:cNvPr id="30724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5AA6947-A343-4C91-AB7E-051173DD2B2E}" type="slidenum">
              <a:rPr lang="en-US" altLang="nl-NL" sz="1400">
                <a:solidFill>
                  <a:srgbClr val="FFFFFF"/>
                </a:solidFill>
              </a:rPr>
              <a:pPr/>
              <a:t>17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568450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nl-NL" sz="2400">
                <a:latin typeface="Lucida Sans Typewriter" pitchFamily="49" charset="0"/>
              </a:rPr>
              <a:t>myFun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3563938" y="3113088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nl-NL" sz="2400">
                <a:latin typeface="Lucida Sans Typewriter" pitchFamily="49" charset="0"/>
              </a:rPr>
              <a:t>fun1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5375275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nl-NL" sz="2400">
                <a:latin typeface="Lucida Sans Typewriter" pitchFamily="49" charset="0"/>
              </a:rPr>
              <a:t>arg_2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7372350" y="3113088"/>
            <a:ext cx="552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nl-NL" sz="2400">
                <a:latin typeface="Lucida Sans Typewriter" pitchFamily="49" charset="0"/>
              </a:rPr>
              <a:t>x’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09588" y="4064000"/>
            <a:ext cx="817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r>
              <a:rPr kumimoji="1" lang="en-US" altLang="nl-NL" sz="2800">
                <a:latin typeface="Tahoma" pitchFamily="34" charset="0"/>
              </a:rPr>
              <a:t>By convention, list arguments usually have an </a:t>
            </a:r>
            <a:r>
              <a:rPr kumimoji="1" lang="en-US" altLang="nl-NL" sz="2800" u="sng">
                <a:latin typeface="Tahoma" pitchFamily="34" charset="0"/>
              </a:rPr>
              <a:t>s</a:t>
            </a:r>
            <a:r>
              <a:rPr kumimoji="1" lang="en-US" altLang="nl-NL" sz="2800">
                <a:latin typeface="Tahoma" pitchFamily="34" charset="0"/>
              </a:rPr>
              <a:t> suffix on their name.  For example:</a:t>
            </a:r>
          </a:p>
        </p:txBody>
      </p:sp>
      <p:grpSp>
        <p:nvGrpSpPr>
          <p:cNvPr id="30730" name="Group 15"/>
          <p:cNvGrpSpPr>
            <a:grpSpLocks/>
          </p:cNvGrpSpPr>
          <p:nvPr/>
        </p:nvGrpSpPr>
        <p:grpSpPr bwMode="auto">
          <a:xfrm>
            <a:off x="1660525" y="5653088"/>
            <a:ext cx="3667125" cy="457200"/>
            <a:chOff x="1053" y="3265"/>
            <a:chExt cx="2310" cy="288"/>
          </a:xfrm>
        </p:grpSpPr>
        <p:sp>
          <p:nvSpPr>
            <p:cNvPr id="30731" name="Text Box 10"/>
            <p:cNvSpPr txBox="1">
              <a:spLocks noChangeArrowheads="1"/>
            </p:cNvSpPr>
            <p:nvPr/>
          </p:nvSpPr>
          <p:spPr bwMode="auto">
            <a:xfrm>
              <a:off x="1053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sz="2400">
                  <a:latin typeface="Lucida Sans Typewriter" pitchFamily="49" charset="0"/>
                </a:rPr>
                <a:t>xs</a:t>
              </a:r>
            </a:p>
          </p:txBody>
        </p:sp>
        <p:sp>
          <p:nvSpPr>
            <p:cNvPr id="30732" name="Text Box 11"/>
            <p:cNvSpPr txBox="1">
              <a:spLocks noChangeArrowheads="1"/>
            </p:cNvSpPr>
            <p:nvPr/>
          </p:nvSpPr>
          <p:spPr bwMode="auto">
            <a:xfrm>
              <a:off x="1976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sz="2400">
                  <a:latin typeface="Lucida Sans Typewriter" pitchFamily="49" charset="0"/>
                </a:rPr>
                <a:t>ns</a:t>
              </a:r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2899" y="3265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 sz="2400">
                  <a:latin typeface="Lucida Sans Typewriter" pitchFamily="49" charset="0"/>
                </a:rPr>
                <a:t>nss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/>
              <a:t>The Layout Rule</a:t>
            </a:r>
          </a:p>
        </p:txBody>
      </p:sp>
      <p:sp>
        <p:nvSpPr>
          <p:cNvPr id="31747" name="Tijdelijke aanduiding voor dianumm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0A56814-BD2F-458A-9DAE-8A29E2D7C6AF}" type="slidenum">
              <a:rPr lang="en-US" altLang="nl-NL" sz="1400">
                <a:solidFill>
                  <a:srgbClr val="FFFFFF"/>
                </a:solidFill>
              </a:rPr>
              <a:pPr/>
              <a:t>18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63550" y="1544638"/>
            <a:ext cx="8256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In a sequence of definitions, each definition must begin in precisely the same column:</a:t>
            </a:r>
          </a:p>
        </p:txBody>
      </p:sp>
      <p:grpSp>
        <p:nvGrpSpPr>
          <p:cNvPr id="31749" name="Group 29"/>
          <p:cNvGrpSpPr>
            <a:grpSpLocks/>
          </p:cNvGrpSpPr>
          <p:nvPr/>
        </p:nvGrpSpPr>
        <p:grpSpPr bwMode="auto">
          <a:xfrm>
            <a:off x="1420813" y="3005138"/>
            <a:ext cx="6059487" cy="3000375"/>
            <a:chOff x="895" y="1893"/>
            <a:chExt cx="3817" cy="1890"/>
          </a:xfrm>
        </p:grpSpPr>
        <p:grpSp>
          <p:nvGrpSpPr>
            <p:cNvPr id="31750" name="Group 27"/>
            <p:cNvGrpSpPr>
              <a:grpSpLocks/>
            </p:cNvGrpSpPr>
            <p:nvPr/>
          </p:nvGrpSpPr>
          <p:grpSpPr bwMode="auto">
            <a:xfrm>
              <a:off x="895" y="1893"/>
              <a:ext cx="3817" cy="1208"/>
              <a:chOff x="895" y="1893"/>
              <a:chExt cx="3817" cy="1208"/>
            </a:xfrm>
          </p:grpSpPr>
          <p:sp>
            <p:nvSpPr>
              <p:cNvPr id="31761" name="Text Box 4"/>
              <p:cNvSpPr txBox="1">
                <a:spLocks noChangeArrowheads="1"/>
              </p:cNvSpPr>
              <p:nvPr/>
            </p:nvSpPr>
            <p:spPr bwMode="auto">
              <a:xfrm>
                <a:off x="895" y="1893"/>
                <a:ext cx="812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altLang="nl-NL" sz="2400">
                    <a:latin typeface="Lucida Sans Typewriter" pitchFamily="49" charset="0"/>
                  </a:rPr>
                  <a:t>a = 10</a:t>
                </a:r>
              </a:p>
              <a:p>
                <a:endParaRPr lang="en-US" altLang="nl-NL" sz="2400">
                  <a:latin typeface="Lucida Sans Typewriter" pitchFamily="49" charset="0"/>
                </a:endParaRPr>
              </a:p>
              <a:p>
                <a:r>
                  <a:rPr lang="en-US" altLang="nl-NL" sz="2400">
                    <a:latin typeface="Lucida Sans Typewriter" pitchFamily="49" charset="0"/>
                  </a:rPr>
                  <a:t>b = 20</a:t>
                </a:r>
              </a:p>
              <a:p>
                <a:endParaRPr lang="en-US" altLang="nl-NL" sz="2400">
                  <a:latin typeface="Lucida Sans Typewriter" pitchFamily="49" charset="0"/>
                </a:endParaRPr>
              </a:p>
              <a:p>
                <a:r>
                  <a:rPr lang="en-US" altLang="nl-NL" sz="2400">
                    <a:latin typeface="Lucida Sans Typewriter" pitchFamily="49" charset="0"/>
                  </a:rPr>
                  <a:t>c = 30</a:t>
                </a:r>
              </a:p>
            </p:txBody>
          </p:sp>
          <p:sp>
            <p:nvSpPr>
              <p:cNvPr id="31762" name="Text Box 5"/>
              <p:cNvSpPr txBox="1">
                <a:spLocks noChangeArrowheads="1"/>
              </p:cNvSpPr>
              <p:nvPr/>
            </p:nvSpPr>
            <p:spPr bwMode="auto">
              <a:xfrm>
                <a:off x="2281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altLang="nl-NL" sz="2400">
                    <a:latin typeface="Lucida Sans Typewriter" pitchFamily="49" charset="0"/>
                  </a:rPr>
                  <a:t>a = 10</a:t>
                </a:r>
              </a:p>
              <a:p>
                <a:endParaRPr lang="en-US" altLang="nl-NL" sz="2400">
                  <a:latin typeface="Lucida Sans Typewriter" pitchFamily="49" charset="0"/>
                </a:endParaRPr>
              </a:p>
              <a:p>
                <a:r>
                  <a:rPr lang="en-US" altLang="nl-NL" sz="2400">
                    <a:latin typeface="Lucida Sans Typewriter" pitchFamily="49" charset="0"/>
                  </a:rPr>
                  <a:t> b = 20</a:t>
                </a:r>
              </a:p>
              <a:p>
                <a:endParaRPr lang="en-US" altLang="nl-NL" sz="2400">
                  <a:latin typeface="Lucida Sans Typewriter" pitchFamily="49" charset="0"/>
                </a:endParaRPr>
              </a:p>
              <a:p>
                <a:r>
                  <a:rPr lang="en-US" altLang="nl-NL" sz="2400">
                    <a:latin typeface="Lucida Sans Typewriter" pitchFamily="49" charset="0"/>
                  </a:rPr>
                  <a:t>c = 30</a:t>
                </a:r>
              </a:p>
            </p:txBody>
          </p:sp>
          <p:sp>
            <p:nvSpPr>
              <p:cNvPr id="31763" name="Text Box 6"/>
              <p:cNvSpPr txBox="1">
                <a:spLocks noChangeArrowheads="1"/>
              </p:cNvSpPr>
              <p:nvPr/>
            </p:nvSpPr>
            <p:spPr bwMode="auto">
              <a:xfrm>
                <a:off x="3784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altLang="nl-NL" sz="2400">
                    <a:latin typeface="Lucida Sans Typewriter" pitchFamily="49" charset="0"/>
                  </a:rPr>
                  <a:t> a = 10</a:t>
                </a:r>
              </a:p>
              <a:p>
                <a:endParaRPr lang="en-US" altLang="nl-NL" sz="2400">
                  <a:latin typeface="Lucida Sans Typewriter" pitchFamily="49" charset="0"/>
                </a:endParaRPr>
              </a:p>
              <a:p>
                <a:r>
                  <a:rPr lang="en-US" altLang="nl-NL" sz="2400">
                    <a:latin typeface="Lucida Sans Typewriter" pitchFamily="49" charset="0"/>
                  </a:rPr>
                  <a:t>b = 20</a:t>
                </a:r>
              </a:p>
              <a:p>
                <a:endParaRPr lang="en-US" altLang="nl-NL" sz="2400">
                  <a:latin typeface="Lucida Sans Typewriter" pitchFamily="49" charset="0"/>
                </a:endParaRPr>
              </a:p>
              <a:p>
                <a:r>
                  <a:rPr lang="en-US" altLang="nl-NL" sz="2400">
                    <a:latin typeface="Lucida Sans Typewriter" pitchFamily="49" charset="0"/>
                  </a:rPr>
                  <a:t> c = 30</a:t>
                </a:r>
              </a:p>
            </p:txBody>
          </p:sp>
        </p:grpSp>
        <p:grpSp>
          <p:nvGrpSpPr>
            <p:cNvPr id="31751" name="Group 28"/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31752" name="Group 15"/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31759" name="Line 13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3176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31753" name="Group 16"/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31757" name="Line 17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3175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  <p:grpSp>
            <p:nvGrpSpPr>
              <p:cNvPr id="31754" name="Group 24"/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31755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  <p:sp>
              <p:nvSpPr>
                <p:cNvPr id="31756" name="Line 23"/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/>
              <a:t>The Hugs System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78800" cy="4000500"/>
          </a:xfrm>
        </p:spPr>
        <p:txBody>
          <a:bodyPr/>
          <a:lstStyle/>
          <a:p>
            <a:r>
              <a:rPr lang="en-US" altLang="nl-NL" smtClean="0"/>
              <a:t>Hugs is an implementation of Haskell 98, and is the most widely used Haskell system;</a:t>
            </a:r>
          </a:p>
          <a:p>
            <a:endParaRPr lang="en-US" altLang="nl-NL" smtClean="0"/>
          </a:p>
          <a:p>
            <a:r>
              <a:rPr lang="en-US" altLang="nl-NL" smtClean="0"/>
              <a:t>The interactive nature of Hugs makes it well suited for teaching and prototyping purposes;</a:t>
            </a:r>
          </a:p>
          <a:p>
            <a:endParaRPr lang="en-US" altLang="nl-NL" smtClean="0"/>
          </a:p>
          <a:p>
            <a:r>
              <a:rPr lang="en-US" altLang="nl-NL" smtClean="0"/>
              <a:t>Hugs is available on the web from:</a:t>
            </a:r>
          </a:p>
        </p:txBody>
      </p:sp>
      <p:sp>
        <p:nvSpPr>
          <p:cNvPr id="14340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C367644-024F-467F-B89F-3DAA3CC3AC10}" type="slidenum">
              <a:rPr lang="en-US" altLang="nl-NL" sz="1400">
                <a:solidFill>
                  <a:srgbClr val="FFFFFF"/>
                </a:solidFill>
              </a:rPr>
              <a:pPr/>
              <a:t>1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643063" y="5529263"/>
            <a:ext cx="38671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sz="2400">
                <a:latin typeface="Lucida Sans Typewriter" pitchFamily="49" charset="0"/>
              </a:rPr>
              <a:t>www.haskell.org/hugs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68C8AE7-1A84-416C-9156-F9ED210B0AB6}" type="slidenum">
              <a:rPr lang="en-US" altLang="nl-NL" sz="1400">
                <a:solidFill>
                  <a:srgbClr val="FFFFFF"/>
                </a:solidFill>
              </a:rPr>
              <a:pPr/>
              <a:t>19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grpSp>
        <p:nvGrpSpPr>
          <p:cNvPr id="32771" name="Group 22"/>
          <p:cNvGrpSpPr>
            <a:grpSpLocks/>
          </p:cNvGrpSpPr>
          <p:nvPr/>
        </p:nvGrpSpPr>
        <p:grpSpPr bwMode="auto">
          <a:xfrm>
            <a:off x="3624263" y="3128963"/>
            <a:ext cx="1347787" cy="730250"/>
            <a:chOff x="2268" y="2127"/>
            <a:chExt cx="849" cy="460"/>
          </a:xfrm>
        </p:grpSpPr>
        <p:sp>
          <p:nvSpPr>
            <p:cNvPr id="32777" name="AutoShape 21"/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endParaRPr lang="nl-NL" altLang="nl-NL"/>
            </a:p>
          </p:txBody>
        </p:sp>
        <p:sp>
          <p:nvSpPr>
            <p:cNvPr id="32778" name="Text Box 18"/>
            <p:cNvSpPr txBox="1">
              <a:spLocks noChangeArrowheads="1"/>
            </p:cNvSpPr>
            <p:nvPr/>
          </p:nvSpPr>
          <p:spPr bwMode="auto">
            <a:xfrm>
              <a:off x="2277" y="2176"/>
              <a:ext cx="7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/>
                <a:t>means</a:t>
              </a:r>
            </a:p>
          </p:txBody>
        </p:sp>
      </p:grp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400050" y="596900"/>
            <a:ext cx="8139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layout rule avoids the need for explicit syntax to indicate the grouping of definitions.</a:t>
            </a: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930275" y="2482850"/>
            <a:ext cx="2209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sz="2400">
                <a:latin typeface="Lucida Sans Typewriter" pitchFamily="49" charset="0"/>
              </a:rPr>
              <a:t>a = b + c</a:t>
            </a:r>
          </a:p>
          <a:p>
            <a:r>
              <a:rPr lang="en-US" altLang="nl-NL" sz="2400">
                <a:latin typeface="Lucida Sans Typewriter" pitchFamily="49" charset="0"/>
              </a:rPr>
              <a:t>    where</a:t>
            </a:r>
          </a:p>
          <a:p>
            <a:r>
              <a:rPr lang="en-US" altLang="nl-NL" sz="2400">
                <a:latin typeface="Lucida Sans Typewriter" pitchFamily="49" charset="0"/>
              </a:rPr>
              <a:t>      b = 1</a:t>
            </a:r>
          </a:p>
          <a:p>
            <a:r>
              <a:rPr lang="en-US" altLang="nl-NL" sz="2400">
                <a:latin typeface="Lucida Sans Typewriter" pitchFamily="49" charset="0"/>
              </a:rPr>
              <a:t>      c = 2</a:t>
            </a:r>
          </a:p>
          <a:p>
            <a:r>
              <a:rPr lang="en-US" altLang="nl-NL" sz="2400">
                <a:latin typeface="Lucida Sans Typewriter" pitchFamily="49" charset="0"/>
              </a:rPr>
              <a:t>d = a * 2</a:t>
            </a:r>
          </a:p>
        </p:txBody>
      </p: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5353050" y="2482850"/>
            <a:ext cx="27622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sz="2400">
                <a:latin typeface="Lucida Sans Typewriter" pitchFamily="49" charset="0"/>
              </a:rPr>
              <a:t>a = b + c</a:t>
            </a:r>
          </a:p>
          <a:p>
            <a:r>
              <a:rPr lang="en-US" altLang="nl-NL" sz="2400">
                <a:latin typeface="Lucida Sans Typewriter" pitchFamily="49" charset="0"/>
              </a:rPr>
              <a:t>     where</a:t>
            </a:r>
          </a:p>
          <a:p>
            <a:r>
              <a:rPr lang="en-US" altLang="nl-NL" sz="2400">
                <a:latin typeface="Lucida Sans Typewriter" pitchFamily="49" charset="0"/>
              </a:rPr>
              <a:t>       {b = 1;</a:t>
            </a:r>
          </a:p>
          <a:p>
            <a:r>
              <a:rPr lang="en-US" altLang="nl-NL" sz="2400">
                <a:latin typeface="Lucida Sans Typewriter" pitchFamily="49" charset="0"/>
              </a:rPr>
              <a:t>        c = 2}</a:t>
            </a:r>
          </a:p>
          <a:p>
            <a:r>
              <a:rPr lang="en-US" altLang="nl-NL" sz="2400">
                <a:latin typeface="Lucida Sans Typewriter" pitchFamily="49" charset="0"/>
              </a:rPr>
              <a:t>d = a * 2</a:t>
            </a:r>
          </a:p>
        </p:txBody>
      </p:sp>
      <p:sp>
        <p:nvSpPr>
          <p:cNvPr id="32775" name="AutoShape 14"/>
          <p:cNvSpPr>
            <a:spLocks noChangeArrowheads="1"/>
          </p:cNvSpPr>
          <p:nvPr/>
        </p:nvSpPr>
        <p:spPr bwMode="auto">
          <a:xfrm>
            <a:off x="509588" y="5541963"/>
            <a:ext cx="3113087" cy="566737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nl-NL"/>
              <a:t>implicit grouping</a:t>
            </a:r>
          </a:p>
        </p:txBody>
      </p:sp>
      <p:sp>
        <p:nvSpPr>
          <p:cNvPr id="32776" name="AutoShape 15"/>
          <p:cNvSpPr>
            <a:spLocks noChangeArrowheads="1"/>
          </p:cNvSpPr>
          <p:nvPr/>
        </p:nvSpPr>
        <p:spPr bwMode="auto">
          <a:xfrm>
            <a:off x="5324475" y="5541963"/>
            <a:ext cx="3113088" cy="566737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nl-NL"/>
              <a:t>explicit grouping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/>
              <a:t>Useful Hugs Commands</a:t>
            </a:r>
          </a:p>
        </p:txBody>
      </p:sp>
      <p:sp>
        <p:nvSpPr>
          <p:cNvPr id="33795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BA83805-556F-4B6B-9728-83CC71A7C40A}" type="slidenum">
              <a:rPr lang="en-US" altLang="nl-NL" sz="1400">
                <a:solidFill>
                  <a:srgbClr val="FFFFFF"/>
                </a:solidFill>
              </a:rPr>
              <a:pPr/>
              <a:t>20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1446213" y="1730375"/>
            <a:ext cx="6251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nl-NL" u="sng"/>
              <a:t>Command</a:t>
            </a:r>
            <a:r>
              <a:rPr lang="en-US" altLang="nl-NL"/>
              <a:t>		</a:t>
            </a:r>
            <a:r>
              <a:rPr lang="en-US" altLang="nl-NL" u="sng"/>
              <a:t>Meaning</a:t>
            </a:r>
          </a:p>
          <a:p>
            <a:pPr>
              <a:lnSpc>
                <a:spcPct val="110000"/>
              </a:lnSpc>
            </a:pPr>
            <a:endParaRPr lang="en-US" altLang="nl-NL"/>
          </a:p>
          <a:p>
            <a:pPr>
              <a:lnSpc>
                <a:spcPct val="110000"/>
              </a:lnSpc>
            </a:pPr>
            <a:r>
              <a:rPr lang="en-US" altLang="nl-NL"/>
              <a:t>:load </a:t>
            </a:r>
            <a:r>
              <a:rPr lang="en-US" altLang="nl-NL" i="1"/>
              <a:t>name</a:t>
            </a:r>
            <a:r>
              <a:rPr lang="en-US" altLang="nl-NL"/>
              <a:t>		load script </a:t>
            </a:r>
            <a:r>
              <a:rPr lang="en-US" altLang="nl-NL" i="1"/>
              <a:t>name</a:t>
            </a:r>
            <a:endParaRPr lang="en-US" altLang="nl-NL"/>
          </a:p>
          <a:p>
            <a:pPr>
              <a:lnSpc>
                <a:spcPct val="110000"/>
              </a:lnSpc>
            </a:pPr>
            <a:r>
              <a:rPr lang="en-US" altLang="nl-NL"/>
              <a:t>:reload		reload current script</a:t>
            </a:r>
          </a:p>
          <a:p>
            <a:pPr>
              <a:lnSpc>
                <a:spcPct val="110000"/>
              </a:lnSpc>
            </a:pPr>
            <a:r>
              <a:rPr lang="en-US" altLang="nl-NL"/>
              <a:t>:edit </a:t>
            </a:r>
            <a:r>
              <a:rPr lang="en-US" altLang="nl-NL" i="1"/>
              <a:t>name</a:t>
            </a:r>
            <a:r>
              <a:rPr lang="en-US" altLang="nl-NL"/>
              <a:t>		edit script </a:t>
            </a:r>
            <a:r>
              <a:rPr lang="en-US" altLang="nl-NL" i="1"/>
              <a:t>name</a:t>
            </a:r>
            <a:endParaRPr lang="en-US" altLang="nl-NL"/>
          </a:p>
          <a:p>
            <a:pPr>
              <a:lnSpc>
                <a:spcPct val="110000"/>
              </a:lnSpc>
            </a:pPr>
            <a:r>
              <a:rPr lang="en-US" altLang="nl-NL"/>
              <a:t>:edit			edit current script</a:t>
            </a:r>
          </a:p>
          <a:p>
            <a:pPr>
              <a:lnSpc>
                <a:spcPct val="110000"/>
              </a:lnSpc>
            </a:pPr>
            <a:r>
              <a:rPr lang="en-US" altLang="nl-NL"/>
              <a:t>:type </a:t>
            </a:r>
            <a:r>
              <a:rPr lang="en-US" altLang="nl-NL" i="1"/>
              <a:t>expr</a:t>
            </a:r>
            <a:r>
              <a:rPr lang="en-US" altLang="nl-NL"/>
              <a:t>		show type of </a:t>
            </a:r>
            <a:r>
              <a:rPr lang="en-US" altLang="nl-NL" i="1"/>
              <a:t>expr</a:t>
            </a:r>
            <a:endParaRPr lang="en-US" altLang="nl-NL"/>
          </a:p>
          <a:p>
            <a:pPr>
              <a:lnSpc>
                <a:spcPct val="110000"/>
              </a:lnSpc>
            </a:pPr>
            <a:r>
              <a:rPr lang="en-US" altLang="nl-NL"/>
              <a:t>:?			show all commands</a:t>
            </a:r>
          </a:p>
          <a:p>
            <a:pPr>
              <a:lnSpc>
                <a:spcPct val="110000"/>
              </a:lnSpc>
            </a:pPr>
            <a:r>
              <a:rPr lang="en-US" altLang="nl-NL"/>
              <a:t>:quit			quit Hugs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/>
              <a:t>Exercises</a:t>
            </a:r>
          </a:p>
        </p:txBody>
      </p:sp>
      <p:sp>
        <p:nvSpPr>
          <p:cNvPr id="34819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1ACFAF0-4C7C-44F0-BF88-17C7A1562AAC}" type="slidenum">
              <a:rPr lang="en-US" altLang="nl-NL" sz="1400">
                <a:solidFill>
                  <a:srgbClr val="FFFFFF"/>
                </a:solidFill>
              </a:rPr>
              <a:pPr/>
              <a:t>21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76413" y="4127500"/>
            <a:ext cx="423545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nl-NL" sz="2400">
                <a:latin typeface="Lucida Sans Typewriter" pitchFamily="49" charset="0"/>
              </a:rPr>
              <a:t>N = a ’div’ length xs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latin typeface="Lucida Sans Typewriter" pitchFamily="49" charset="0"/>
              </a:rPr>
              <a:t>    where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latin typeface="Lucida Sans Typewriter" pitchFamily="49" charset="0"/>
              </a:rPr>
              <a:t>       a = 10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latin typeface="Lucida Sans Typewriter" pitchFamily="49" charset="0"/>
              </a:rPr>
              <a:t>      xs = [1,2,3,4,5]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1149350" y="1484313"/>
            <a:ext cx="72644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Try out slides 2-8 and 14-17 using Hugs.</a:t>
            </a:r>
          </a:p>
          <a:p>
            <a:endParaRPr lang="en-US" altLang="nl-NL"/>
          </a:p>
          <a:p>
            <a:r>
              <a:rPr lang="en-US" altLang="nl-NL"/>
              <a:t>Fix the syntax errors in the program below, and test your solution using Hugs.</a:t>
            </a:r>
          </a:p>
          <a:p>
            <a:endParaRPr lang="en-US" altLang="nl-NL"/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52438" y="1484313"/>
            <a:ext cx="6508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nl-NL">
                <a:solidFill>
                  <a:schemeClr val="accent2"/>
                </a:solidFill>
              </a:rPr>
              <a:t>(1)</a:t>
            </a:r>
            <a:endParaRPr lang="en-US" altLang="nl-NL"/>
          </a:p>
          <a:p>
            <a:pPr algn="ctr"/>
            <a:endParaRPr lang="en-US" altLang="nl-NL"/>
          </a:p>
          <a:p>
            <a:pPr algn="ctr"/>
            <a:r>
              <a:rPr lang="en-US" altLang="nl-NL">
                <a:solidFill>
                  <a:schemeClr val="accent2"/>
                </a:solidFill>
              </a:rPr>
              <a:t>(2)</a:t>
            </a:r>
            <a:endParaRPr lang="en-US" altLang="nl-NL"/>
          </a:p>
          <a:p>
            <a:pPr algn="ctr"/>
            <a:endParaRPr lang="en-US" altLang="nl-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E8508BB-0399-4194-A008-AD436839330A}" type="slidenum">
              <a:rPr lang="en-US" altLang="nl-NL" sz="1400">
                <a:solidFill>
                  <a:srgbClr val="FFFFFF"/>
                </a:solidFill>
              </a:rPr>
              <a:pPr/>
              <a:t>22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grpSp>
        <p:nvGrpSpPr>
          <p:cNvPr id="35843" name="Group 2062"/>
          <p:cNvGrpSpPr>
            <a:grpSpLocks/>
          </p:cNvGrpSpPr>
          <p:nvPr/>
        </p:nvGrpSpPr>
        <p:grpSpPr bwMode="auto">
          <a:xfrm>
            <a:off x="366713" y="558800"/>
            <a:ext cx="8213725" cy="1373188"/>
            <a:chOff x="231" y="352"/>
            <a:chExt cx="5174" cy="865"/>
          </a:xfrm>
        </p:grpSpPr>
        <p:sp>
          <p:nvSpPr>
            <p:cNvPr id="35850" name="Text Box 2050"/>
            <p:cNvSpPr txBox="1">
              <a:spLocks noChangeArrowheads="1"/>
            </p:cNvSpPr>
            <p:nvPr/>
          </p:nvSpPr>
          <p:spPr bwMode="auto">
            <a:xfrm>
              <a:off x="706" y="352"/>
              <a:ext cx="4699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nl-NL"/>
                <a:t>Show how the library function </a:t>
              </a:r>
              <a:r>
                <a:rPr lang="en-US" altLang="nl-NL" u="sng"/>
                <a:t>last</a:t>
              </a:r>
              <a:r>
                <a:rPr lang="en-US" altLang="nl-NL"/>
                <a:t> that selects the last element of a list can be defined using the functions introduced in this lecture.</a:t>
              </a:r>
            </a:p>
          </p:txBody>
        </p:sp>
        <p:sp>
          <p:nvSpPr>
            <p:cNvPr id="35851" name="Text Box 2055"/>
            <p:cNvSpPr txBox="1">
              <a:spLocks noChangeArrowheads="1"/>
            </p:cNvSpPr>
            <p:nvPr/>
          </p:nvSpPr>
          <p:spPr bwMode="auto">
            <a:xfrm>
              <a:off x="231" y="352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>
                  <a:solidFill>
                    <a:schemeClr val="accent2"/>
                  </a:solidFill>
                </a:rPr>
                <a:t>(3)</a:t>
              </a:r>
            </a:p>
          </p:txBody>
        </p:sp>
      </p:grpSp>
      <p:grpSp>
        <p:nvGrpSpPr>
          <p:cNvPr id="35844" name="Group 2060"/>
          <p:cNvGrpSpPr>
            <a:grpSpLocks/>
          </p:cNvGrpSpPr>
          <p:nvPr/>
        </p:nvGrpSpPr>
        <p:grpSpPr bwMode="auto">
          <a:xfrm>
            <a:off x="366713" y="3798888"/>
            <a:ext cx="8121650" cy="1374775"/>
            <a:chOff x="231" y="2229"/>
            <a:chExt cx="5116" cy="866"/>
          </a:xfrm>
        </p:grpSpPr>
        <p:sp>
          <p:nvSpPr>
            <p:cNvPr id="35848" name="Text Box 2054"/>
            <p:cNvSpPr txBox="1">
              <a:spLocks noChangeArrowheads="1"/>
            </p:cNvSpPr>
            <p:nvPr/>
          </p:nvSpPr>
          <p:spPr bwMode="auto">
            <a:xfrm>
              <a:off x="706" y="2230"/>
              <a:ext cx="4641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nl-NL"/>
                <a:t>Similarly, show how the library function </a:t>
              </a:r>
              <a:r>
                <a:rPr lang="en-US" altLang="nl-NL" u="sng"/>
                <a:t>init</a:t>
              </a:r>
              <a:r>
                <a:rPr lang="en-US" altLang="nl-NL"/>
                <a:t> that removes the last element from a list can be defined in two different ways.</a:t>
              </a:r>
            </a:p>
          </p:txBody>
        </p:sp>
        <p:sp>
          <p:nvSpPr>
            <p:cNvPr id="35849" name="Text Box 2056"/>
            <p:cNvSpPr txBox="1">
              <a:spLocks noChangeArrowheads="1"/>
            </p:cNvSpPr>
            <p:nvPr/>
          </p:nvSpPr>
          <p:spPr bwMode="auto">
            <a:xfrm>
              <a:off x="231" y="2229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>
                  <a:solidFill>
                    <a:schemeClr val="accent2"/>
                  </a:solidFill>
                </a:rPr>
                <a:t>(5)</a:t>
              </a:r>
            </a:p>
          </p:txBody>
        </p:sp>
      </p:grpSp>
      <p:grpSp>
        <p:nvGrpSpPr>
          <p:cNvPr id="35845" name="Group 2061"/>
          <p:cNvGrpSpPr>
            <a:grpSpLocks/>
          </p:cNvGrpSpPr>
          <p:nvPr/>
        </p:nvGrpSpPr>
        <p:grpSpPr bwMode="auto">
          <a:xfrm>
            <a:off x="366713" y="2605088"/>
            <a:ext cx="8213725" cy="519112"/>
            <a:chOff x="231" y="1600"/>
            <a:chExt cx="5174" cy="327"/>
          </a:xfrm>
        </p:grpSpPr>
        <p:sp>
          <p:nvSpPr>
            <p:cNvPr id="35846" name="Text Box 2057"/>
            <p:cNvSpPr txBox="1">
              <a:spLocks noChangeArrowheads="1"/>
            </p:cNvSpPr>
            <p:nvPr/>
          </p:nvSpPr>
          <p:spPr bwMode="auto">
            <a:xfrm>
              <a:off x="706" y="1600"/>
              <a:ext cx="46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nl-NL"/>
                <a:t>Can you think of another possible definition?</a:t>
              </a:r>
            </a:p>
          </p:txBody>
        </p:sp>
        <p:sp>
          <p:nvSpPr>
            <p:cNvPr id="35847" name="Text Box 2058"/>
            <p:cNvSpPr txBox="1">
              <a:spLocks noChangeArrowheads="1"/>
            </p:cNvSpPr>
            <p:nvPr/>
          </p:nvSpPr>
          <p:spPr bwMode="auto">
            <a:xfrm>
              <a:off x="231" y="1600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nl-NL">
                  <a:solidFill>
                    <a:schemeClr val="accent2"/>
                  </a:solidFill>
                </a:rPr>
                <a:t>(4)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/>
              <a:t>Starting Hugs</a:t>
            </a:r>
          </a:p>
        </p:txBody>
      </p:sp>
      <p:sp>
        <p:nvSpPr>
          <p:cNvPr id="15363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24BA449-015B-4B22-ADA4-374497BFBE73}" type="slidenum">
              <a:rPr lang="en-US" altLang="nl-NL" sz="1400">
                <a:solidFill>
                  <a:srgbClr val="FFFFFF"/>
                </a:solidFill>
              </a:rPr>
              <a:pPr/>
              <a:t>2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85788" y="3467100"/>
            <a:ext cx="8024812" cy="2462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sz="1400">
                <a:latin typeface="Courier New" pitchFamily="49" charset="0"/>
                <a:cs typeface="Courier New" pitchFamily="49" charset="0"/>
              </a:rPr>
              <a:t>% hugs</a:t>
            </a:r>
          </a:p>
          <a:p>
            <a:endParaRPr lang="en-US" altLang="nl-NL" sz="1400">
              <a:latin typeface="Courier New" pitchFamily="49" charset="0"/>
              <a:cs typeface="Courier New" pitchFamily="49" charset="0"/>
            </a:endParaRPr>
          </a:p>
          <a:p>
            <a:r>
              <a:rPr lang="en-US" altLang="nl-NL" sz="1400">
                <a:latin typeface="Courier New" pitchFamily="49" charset="0"/>
                <a:cs typeface="Courier New" pitchFamily="49" charset="0"/>
              </a:rPr>
              <a:t>__   __ __  __  ____   ___      _________________________________________</a:t>
            </a:r>
          </a:p>
          <a:p>
            <a:r>
              <a:rPr lang="en-US" altLang="nl-NL" sz="1400">
                <a:latin typeface="Courier New" pitchFamily="49" charset="0"/>
                <a:cs typeface="Courier New" pitchFamily="49" charset="0"/>
              </a:rPr>
              <a:t>||   || ||  || ||  || ||__      Hugs 98: Based on the Haskell 98 standard</a:t>
            </a:r>
          </a:p>
          <a:p>
            <a:r>
              <a:rPr lang="en-US" altLang="nl-NL" sz="1400">
                <a:latin typeface="Courier New" pitchFamily="49" charset="0"/>
                <a:cs typeface="Courier New" pitchFamily="49" charset="0"/>
              </a:rPr>
              <a:t>||___|| ||__|| ||__||  __||     Copyright (c) 1994-2005</a:t>
            </a:r>
          </a:p>
          <a:p>
            <a:r>
              <a:rPr lang="en-US" altLang="nl-NL" sz="1400">
                <a:latin typeface="Courier New" pitchFamily="49" charset="0"/>
                <a:cs typeface="Courier New" pitchFamily="49" charset="0"/>
              </a:rPr>
              <a:t>||---||         ___||           World Wide Web: http://haskell.org/hugs</a:t>
            </a:r>
          </a:p>
          <a:p>
            <a:r>
              <a:rPr lang="en-US" altLang="nl-NL" sz="1400">
                <a:latin typeface="Courier New" pitchFamily="49" charset="0"/>
                <a:cs typeface="Courier New" pitchFamily="49" charset="0"/>
              </a:rPr>
              <a:t>||   ||                         Report bugs to: hugs-bugs@haskell.org</a:t>
            </a:r>
          </a:p>
          <a:p>
            <a:r>
              <a:rPr lang="en-US" altLang="nl-NL" sz="1400">
                <a:latin typeface="Courier New" pitchFamily="49" charset="0"/>
                <a:cs typeface="Courier New" pitchFamily="49" charset="0"/>
              </a:rPr>
              <a:t>||   ||                         _________________________________________</a:t>
            </a:r>
          </a:p>
          <a:p>
            <a:endParaRPr lang="en-US" altLang="nl-NL" sz="1400">
              <a:latin typeface="Courier New" pitchFamily="49" charset="0"/>
              <a:cs typeface="Courier New" pitchFamily="49" charset="0"/>
            </a:endParaRPr>
          </a:p>
          <a:p>
            <a:endParaRPr lang="en-US" altLang="nl-NL" sz="1400">
              <a:latin typeface="Courier New" pitchFamily="49" charset="0"/>
              <a:cs typeface="Courier New" pitchFamily="49" charset="0"/>
            </a:endParaRPr>
          </a:p>
          <a:p>
            <a:r>
              <a:rPr lang="en-US" altLang="nl-NL" sz="140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15925" y="1555750"/>
            <a:ext cx="8334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On a Unix system, Hugs can be started from the % prompt by simply typing </a:t>
            </a:r>
            <a:r>
              <a:rPr lang="en-US" altLang="nl-NL" u="sng"/>
              <a:t>hugs</a:t>
            </a:r>
            <a:r>
              <a:rPr lang="en-US" altLang="nl-NL"/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F8CCD98-E09A-4B41-9E4F-E15339DBA147}" type="slidenum">
              <a:rPr lang="en-US" altLang="nl-NL" sz="1400">
                <a:solidFill>
                  <a:srgbClr val="FFFFFF"/>
                </a:solidFill>
              </a:rPr>
              <a:pPr/>
              <a:t>3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39738" y="623888"/>
            <a:ext cx="81819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Hugs &gt; prompt means that the Hugs system is ready to evaluate an expression.</a:t>
            </a:r>
          </a:p>
          <a:p>
            <a:endParaRPr lang="en-US" altLang="nl-NL"/>
          </a:p>
          <a:p>
            <a:r>
              <a:rPr lang="en-US" altLang="nl-NL"/>
              <a:t>For example: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968375" y="2636838"/>
            <a:ext cx="7285038" cy="35385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>
                <a:latin typeface="Courier New" pitchFamily="49" charset="0"/>
                <a:cs typeface="Courier New" pitchFamily="49" charset="0"/>
              </a:rPr>
              <a:t>&gt; 2+3*4</a:t>
            </a:r>
          </a:p>
          <a:p>
            <a:r>
              <a:rPr lang="en-US" altLang="nl-NL">
                <a:latin typeface="Courier New" pitchFamily="49" charset="0"/>
                <a:cs typeface="Courier New" pitchFamily="49" charset="0"/>
              </a:rPr>
              <a:t>14</a:t>
            </a:r>
          </a:p>
          <a:p>
            <a:endParaRPr lang="en-US" altLang="nl-NL">
              <a:latin typeface="Courier New" pitchFamily="49" charset="0"/>
              <a:cs typeface="Courier New" pitchFamily="49" charset="0"/>
            </a:endParaRPr>
          </a:p>
          <a:p>
            <a:r>
              <a:rPr lang="en-US" altLang="nl-NL">
                <a:latin typeface="Courier New" pitchFamily="49" charset="0"/>
                <a:cs typeface="Courier New" pitchFamily="49" charset="0"/>
              </a:rPr>
              <a:t>&gt; (2+3)*4</a:t>
            </a:r>
          </a:p>
          <a:p>
            <a:r>
              <a:rPr lang="en-US" altLang="nl-NL">
                <a:latin typeface="Courier New" pitchFamily="49" charset="0"/>
                <a:cs typeface="Courier New" pitchFamily="49" charset="0"/>
              </a:rPr>
              <a:t>20</a:t>
            </a:r>
          </a:p>
          <a:p>
            <a:endParaRPr lang="en-US" altLang="nl-NL">
              <a:latin typeface="Courier New" pitchFamily="49" charset="0"/>
              <a:cs typeface="Courier New" pitchFamily="49" charset="0"/>
            </a:endParaRPr>
          </a:p>
          <a:p>
            <a:r>
              <a:rPr lang="en-US" altLang="nl-NL">
                <a:latin typeface="Courier New" pitchFamily="49" charset="0"/>
                <a:cs typeface="Courier New" pitchFamily="49" charset="0"/>
              </a:rPr>
              <a:t>&gt; sqrt (3^2 + 4^2)</a:t>
            </a:r>
          </a:p>
          <a:p>
            <a:r>
              <a:rPr lang="en-US" altLang="nl-NL">
                <a:latin typeface="Courier New" pitchFamily="49" charset="0"/>
                <a:cs typeface="Courier New" pitchFamily="49" charset="0"/>
              </a:rPr>
              <a:t>5.0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/>
              <a:t>The Standard Prelude</a:t>
            </a:r>
          </a:p>
        </p:txBody>
      </p:sp>
      <p:sp>
        <p:nvSpPr>
          <p:cNvPr id="17411" name="Tijdelijke aanduiding voor dianumm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D22A565-DA97-4C6A-A511-D08E496BEDAA}" type="slidenum">
              <a:rPr lang="en-US" altLang="nl-NL" sz="1400">
                <a:solidFill>
                  <a:srgbClr val="FFFFFF"/>
                </a:solidFill>
              </a:rPr>
              <a:pPr/>
              <a:t>4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0850" y="1652588"/>
            <a:ext cx="82026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library file </a:t>
            </a:r>
            <a:r>
              <a:rPr lang="en-US" altLang="nl-NL" u="sng"/>
              <a:t>Prelude.hs</a:t>
            </a:r>
            <a:r>
              <a:rPr lang="en-US" altLang="nl-NL"/>
              <a:t> provides a large number of standard functions.  In addition to the familiar numeric functions such as + and *, the library also provides many useful functions on </a:t>
            </a:r>
            <a:r>
              <a:rPr lang="en-US" altLang="nl-NL" u="sng"/>
              <a:t>lists</a:t>
            </a:r>
            <a:r>
              <a:rPr lang="en-US" altLang="nl-NL"/>
              <a:t>.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554038" y="4044950"/>
            <a:ext cx="5649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r>
              <a:rPr kumimoji="1" lang="en-US" altLang="nl-NL" sz="2800">
                <a:latin typeface="Tahoma" pitchFamily="34" charset="0"/>
              </a:rPr>
              <a:t>Select the first element of a list: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85800" y="5095875"/>
            <a:ext cx="7554913" cy="830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sz="2400">
                <a:latin typeface="Courier New" pitchFamily="49" charset="0"/>
                <a:cs typeface="Courier New" pitchFamily="49" charset="0"/>
              </a:rPr>
              <a:t>&gt; head [1,2,3,4,5]</a:t>
            </a:r>
          </a:p>
          <a:p>
            <a:r>
              <a:rPr lang="en-US" altLang="nl-NL" sz="240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6A0A90A-AFEC-4141-9659-B260C640E237}" type="slidenum">
              <a:rPr lang="en-US" altLang="nl-NL" sz="1400">
                <a:solidFill>
                  <a:srgbClr val="FFFFFF"/>
                </a:solidFill>
              </a:rPr>
              <a:pPr/>
              <a:t>5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r>
              <a:rPr kumimoji="1" lang="en-US" altLang="nl-NL" sz="2800">
                <a:latin typeface="Tahoma" pitchFamily="34" charset="0"/>
              </a:rPr>
              <a:t>Remove the first element from a list: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969963" y="1228725"/>
            <a:ext cx="7194550" cy="90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[2,3,4,5]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r>
              <a:rPr kumimoji="1" lang="en-US" altLang="nl-NL" sz="2800">
                <a:latin typeface="Tahoma" pitchFamily="34" charset="0"/>
              </a:rPr>
              <a:t>Select the nth element of a list: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969963" y="3363913"/>
            <a:ext cx="7194550" cy="977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r>
              <a:rPr kumimoji="1" lang="en-US" altLang="nl-NL" sz="2800">
                <a:latin typeface="Tahoma" pitchFamily="34" charset="0"/>
              </a:rPr>
              <a:t>Select the first n elements of a list: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969963" y="5195888"/>
            <a:ext cx="7194550" cy="8302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sz="2400">
                <a:latin typeface="Courier New" pitchFamily="49" charset="0"/>
                <a:cs typeface="Courier New" pitchFamily="49" charset="0"/>
              </a:rPr>
              <a:t>&gt; take 3 [1,2,3,4,5]</a:t>
            </a:r>
          </a:p>
          <a:p>
            <a:r>
              <a:rPr lang="en-US" altLang="nl-NL" sz="2400">
                <a:latin typeface="Courier New" pitchFamily="49" charset="0"/>
                <a:cs typeface="Courier New" pitchFamily="49" charset="0"/>
              </a:rPr>
              <a:t>[1,2,3]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B25463D-E338-4F65-ADFE-45886BCA9944}" type="slidenum">
              <a:rPr lang="en-US" altLang="nl-NL" sz="1400">
                <a:solidFill>
                  <a:srgbClr val="FFFFFF"/>
                </a:solidFill>
              </a:rPr>
              <a:pPr/>
              <a:t>6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r>
              <a:rPr kumimoji="1" lang="en-US" altLang="nl-NL" sz="2800">
                <a:latin typeface="Tahoma" pitchFamily="34" charset="0"/>
              </a:rPr>
              <a:t>Remove the first n elements from a list: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931863" y="1260475"/>
            <a:ext cx="5800725" cy="90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&gt; drop 3 [1,2,3,4,5]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[4,5]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r>
              <a:rPr kumimoji="1" lang="en-US" altLang="nl-NL" sz="2800">
                <a:latin typeface="Tahoma" pitchFamily="34" charset="0"/>
              </a:rPr>
              <a:t>Calculate the length of a list: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873125" y="3419475"/>
            <a:ext cx="5859463" cy="90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r>
              <a:rPr kumimoji="1" lang="en-US" altLang="nl-NL" sz="2800">
                <a:latin typeface="Tahoma" pitchFamily="34" charset="0"/>
              </a:rPr>
              <a:t>Calculate the sum of a list of numbers: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931863" y="5491163"/>
            <a:ext cx="5800725" cy="90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&gt; sum [1,2,3,4,5]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FB013AB-8A78-495F-97C7-46871E6D2AED}" type="slidenum">
              <a:rPr lang="en-US" altLang="nl-NL" sz="1400">
                <a:solidFill>
                  <a:srgbClr val="FFFFFF"/>
                </a:solidFill>
              </a:rPr>
              <a:pPr/>
              <a:t>7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r>
              <a:rPr kumimoji="1" lang="en-US" altLang="nl-NL" sz="2800">
                <a:latin typeface="Tahoma" pitchFamily="34" charset="0"/>
              </a:rPr>
              <a:t>Calculate the product of a list of numbers: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397000" y="1347788"/>
            <a:ext cx="4611688" cy="90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120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r>
              <a:rPr kumimoji="1" lang="en-US" altLang="nl-NL" sz="2800">
                <a:latin typeface="Tahoma" pitchFamily="34" charset="0"/>
              </a:rPr>
              <a:t>Append two lists: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4611688" cy="90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[1,2,3,4,5]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pitchFamily="-1" charset="2"/>
              <a:buChar char="z"/>
            </a:pPr>
            <a:r>
              <a:rPr kumimoji="1" lang="en-US" altLang="nl-NL" sz="2800">
                <a:latin typeface="Tahoma" pitchFamily="34" charset="0"/>
              </a:rPr>
              <a:t>Reverse a list: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1397000" y="5491163"/>
            <a:ext cx="4611688" cy="904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latin typeface="Courier New" pitchFamily="49" charset="0"/>
                <a:cs typeface="Courier New" pitchFamily="49" charset="0"/>
              </a:rPr>
              <a:t>[5,4,3,2,1]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nl-NL"/>
              <a:t>Function Application</a:t>
            </a:r>
          </a:p>
        </p:txBody>
      </p:sp>
      <p:sp>
        <p:nvSpPr>
          <p:cNvPr id="21507" name="Tijdelijke aanduiding voor dianumm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01AF877-226D-49BA-A371-4F5444FA75E6}" type="slidenum">
              <a:rPr lang="en-US" altLang="nl-NL" sz="1400">
                <a:solidFill>
                  <a:srgbClr val="FFFFFF"/>
                </a:solidFill>
              </a:rPr>
              <a:pPr/>
              <a:t>8</a:t>
            </a:fld>
            <a:endParaRPr lang="en-US" altLang="nl-NL" sz="1400">
              <a:solidFill>
                <a:srgbClr val="FFFFFF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In </a:t>
            </a:r>
            <a:r>
              <a:rPr lang="en-US" altLang="nl-NL" u="sng"/>
              <a:t>mathematics</a:t>
            </a:r>
            <a:r>
              <a:rPr lang="en-US" altLang="nl-NL"/>
              <a:t>, function application is denoted using parentheses, and multiplication is often denoted using juxtaposition or space.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sz="2400">
                <a:latin typeface="Lucida Sans Typewriter" pitchFamily="49" charset="0"/>
              </a:rPr>
              <a:t>f(a,b) + c d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nl-NL"/>
              <a:t>Apply the function f to a and b, and add the result to the product of c and 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lementair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1463</TotalTime>
  <Words>1080</Words>
  <Application>Microsoft Office PowerPoint</Application>
  <PresentationFormat>Diavoorstelling (4:3)</PresentationFormat>
  <Paragraphs>217</Paragraphs>
  <Slides>23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Times New Roman</vt:lpstr>
      <vt:lpstr>Courier New</vt:lpstr>
      <vt:lpstr>Tahoma</vt:lpstr>
      <vt:lpstr>Monotype Sorts</vt:lpstr>
      <vt:lpstr>Lucida Sans Typewriter</vt:lpstr>
      <vt:lpstr>Helderheid</vt:lpstr>
      <vt:lpstr>PowerPoint-presentatie</vt:lpstr>
      <vt:lpstr>The Hugs System</vt:lpstr>
      <vt:lpstr>Starting Hugs</vt:lpstr>
      <vt:lpstr>PowerPoint-presentatie</vt:lpstr>
      <vt:lpstr>The Standard Prelude</vt:lpstr>
      <vt:lpstr>PowerPoint-presentatie</vt:lpstr>
      <vt:lpstr>PowerPoint-presentatie</vt:lpstr>
      <vt:lpstr>PowerPoint-presentatie</vt:lpstr>
      <vt:lpstr>Function Application</vt:lpstr>
      <vt:lpstr>PowerPoint-presentatie</vt:lpstr>
      <vt:lpstr>PowerPoint-presentatie</vt:lpstr>
      <vt:lpstr>Examples</vt:lpstr>
      <vt:lpstr>Haskell Scripts</vt:lpstr>
      <vt:lpstr>My First Script</vt:lpstr>
      <vt:lpstr>PowerPoint-presentatie</vt:lpstr>
      <vt:lpstr>PowerPoint-presentatie</vt:lpstr>
      <vt:lpstr>PowerPoint-presentatie</vt:lpstr>
      <vt:lpstr>Naming Requirements</vt:lpstr>
      <vt:lpstr>The Layout Rule</vt:lpstr>
      <vt:lpstr>PowerPoint-presentatie</vt:lpstr>
      <vt:lpstr>Useful Hugs Commands</vt:lpstr>
      <vt:lpstr>Exercises</vt:lpstr>
      <vt:lpstr>PowerPoint-presentatie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BusAL</cp:lastModifiedBy>
  <cp:revision>182</cp:revision>
  <cp:lastPrinted>2001-01-05T12:55:38Z</cp:lastPrinted>
  <dcterms:created xsi:type="dcterms:W3CDTF">2000-11-20T11:40:19Z</dcterms:created>
  <dcterms:modified xsi:type="dcterms:W3CDTF">2014-02-25T17:18:49Z</dcterms:modified>
</cp:coreProperties>
</file>